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42" r:id="rId2"/>
    <p:sldId id="311" r:id="rId3"/>
    <p:sldId id="343" r:id="rId4"/>
    <p:sldId id="344" r:id="rId5"/>
    <p:sldId id="312" r:id="rId6"/>
    <p:sldId id="354" r:id="rId7"/>
    <p:sldId id="298" r:id="rId8"/>
    <p:sldId id="349" r:id="rId9"/>
    <p:sldId id="337" r:id="rId10"/>
    <p:sldId id="258" r:id="rId11"/>
    <p:sldId id="350" r:id="rId12"/>
    <p:sldId id="336" r:id="rId13"/>
    <p:sldId id="324" r:id="rId14"/>
    <p:sldId id="351" r:id="rId15"/>
    <p:sldId id="333" r:id="rId16"/>
    <p:sldId id="319" r:id="rId17"/>
    <p:sldId id="352" r:id="rId18"/>
    <p:sldId id="353" r:id="rId19"/>
    <p:sldId id="334" r:id="rId20"/>
  </p:sldIdLst>
  <p:sldSz cx="9144000" cy="6858000" type="screen4x3"/>
  <p:notesSz cx="6858000" cy="9144000"/>
  <p:custShowLst>
    <p:custShow name="自定义放映 1" id="0">
      <p:sldLst>
        <p:sld r:id="rId11"/>
      </p:sldLst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66"/>
    <a:srgbClr val="FF0000"/>
    <a:srgbClr val="F0FFD8"/>
    <a:srgbClr val="FFFFCC"/>
    <a:srgbClr val="CCFF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6886" autoAdjust="0"/>
  </p:normalViewPr>
  <p:slideViewPr>
    <p:cSldViewPr>
      <p:cViewPr varScale="1">
        <p:scale>
          <a:sx n="104" d="100"/>
          <a:sy n="104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58C230-E056-4380-8C76-0E40289B01B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04992A-F225-4363-AFDD-E3D7699FE00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8814A1-E454-4B11-970F-225F3B065E70}" type="slidenum">
              <a:rPr lang="zh-CN" altLang="en-US" sz="1200">
                <a:latin typeface="+mn-lt"/>
                <a:ea typeface="+mn-ea"/>
              </a:rPr>
              <a:t>1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992A-F225-4363-AFDD-E3D7699FE00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D0E3-C04D-494C-9392-4BB3D5420B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D7BE-FB0A-4710-82CD-36DD8175E0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77FF-DAD5-4545-AE6C-67AD78831A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0BBB-9777-4D89-9E4A-82B62338D94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6D79-D532-4D5B-A0FA-66DC5FB8D1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05CE-5926-47F8-9582-4F39E1715A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84B9-250D-4455-AEC5-06C07C681E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F393-99E9-4E69-8277-DDE78F950E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FA94-BA6F-4F2F-AD71-B2DB57D0FC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F694-6F3C-438E-9083-A6C85D44AA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BEE78E-DBF7-415B-9AC0-AAE98EAD926C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Picture 7" descr="a (2)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612775" y="-24320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幼圆" panose="02010509060101010101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  <a:ea typeface="幼圆" panose="02010509060101010101" charset="-122"/>
          <a:cs typeface="幼圆" panose="020105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  <a:ea typeface="幼圆" panose="02010509060101010101" charset="-122"/>
          <a:cs typeface="幼圆" panose="020105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  <a:ea typeface="幼圆" panose="02010509060101010101" charset="-122"/>
          <a:cs typeface="幼圆" panose="020105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/>
          <a:ea typeface="幼圆" panose="02010509060101010101" charset="-122"/>
          <a:cs typeface="幼圆" panose="02010509060101010101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1772816"/>
            <a:ext cx="8229600" cy="12858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mother is cleaning our house and sweeping away bad luck.</a:t>
            </a:r>
            <a:endParaRPr lang="en-US" altLang="zh-CN" dirty="0" smtClean="0"/>
          </a:p>
        </p:txBody>
      </p:sp>
      <p:pic>
        <p:nvPicPr>
          <p:cNvPr id="41987" name="Picture 4" descr="200712711275876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9" b="-61"/>
          <a:stretch>
            <a:fillRect/>
          </a:stretch>
        </p:blipFill>
        <p:spPr bwMode="auto">
          <a:xfrm rot="21032862">
            <a:off x="2919" y="4073484"/>
            <a:ext cx="3359828" cy="278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70425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Module10 Unit 2</a:t>
            </a:r>
            <a:endParaRPr lang="zh-CN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4265097" y="486916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42875" y="1124744"/>
            <a:ext cx="9001125" cy="34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altLang="zh-C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6500"/>
              </a:lnSpc>
            </a:pP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I. Read the passage quickly and match the paragraphs with the pictures in Activity1</a:t>
            </a: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353425" cy="5832475"/>
          </a:xfrm>
        </p:spPr>
        <p:txBody>
          <a:bodyPr/>
          <a:lstStyle/>
          <a:p>
            <a:r>
              <a:rPr lang="en-US" altLang="zh-CN" sz="2800" b="1" dirty="0" err="1" smtClean="0"/>
              <a:t>II.Read</a:t>
            </a:r>
            <a:r>
              <a:rPr lang="en-US" altLang="zh-CN" sz="2800" b="1" dirty="0" smtClean="0"/>
              <a:t> the passage again and answer the following questions</a:t>
            </a:r>
          </a:p>
          <a:p>
            <a:r>
              <a:rPr lang="en-US" altLang="zh-CN" sz="2800" b="1" dirty="0" smtClean="0"/>
              <a:t>1. What’s Li Shan’s mother doing?</a:t>
            </a:r>
          </a:p>
          <a:p>
            <a:endParaRPr lang="en-US" altLang="zh-CN" sz="2800" b="1" dirty="0" smtClean="0"/>
          </a:p>
          <a:p>
            <a:r>
              <a:rPr lang="en-US" altLang="zh-CN" sz="2800" b="1" dirty="0" smtClean="0"/>
              <a:t> ______________________________________</a:t>
            </a:r>
          </a:p>
          <a:p>
            <a:r>
              <a:rPr lang="en-US" altLang="zh-CN" sz="2800" b="1" dirty="0" smtClean="0"/>
              <a:t>2. What are the family in picture2 doing?</a:t>
            </a:r>
          </a:p>
          <a:p>
            <a:r>
              <a:rPr lang="en-US" altLang="zh-CN" sz="2800" b="1" dirty="0" smtClean="0"/>
              <a:t> _______________________________________</a:t>
            </a:r>
          </a:p>
          <a:p>
            <a:r>
              <a:rPr lang="en-US" altLang="zh-CN" sz="2800" b="1" dirty="0" smtClean="0"/>
              <a:t>3. What are the family in picture3 doing?</a:t>
            </a:r>
          </a:p>
          <a:p>
            <a:endParaRPr lang="en-US" altLang="zh-CN" sz="2800" b="1" dirty="0" smtClean="0"/>
          </a:p>
          <a:p>
            <a:r>
              <a:rPr lang="en-US" altLang="zh-CN" sz="2800" b="1" dirty="0" smtClean="0"/>
              <a:t>______________________________________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00113" y="18446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76121" y="2198081"/>
            <a:ext cx="7993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She is cleaning the house and sweeping the floor.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55650" y="3212976"/>
            <a:ext cx="74882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</a:rPr>
              <a:t>They are celebrating Spring Festival with a traditional family dinner.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116013" y="494188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71550" y="4682331"/>
            <a:ext cx="7272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They are visiting his uncles and aunts.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553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4942" y="1295398"/>
            <a:ext cx="8215312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III.Deep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</a:p>
          <a:p>
            <a:pPr eaLnBrk="1" hangingPunct="1">
              <a:lnSpc>
                <a:spcPts val="49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Check(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√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true sentences.</a:t>
            </a:r>
          </a:p>
          <a:p>
            <a:pPr eaLnBrk="1" hangingPunct="1"/>
            <a:r>
              <a:rPr lang="en-US" altLang="zh-CN" sz="3600" b="1" dirty="0"/>
              <a:t>1.Spring Festival happens every      year and on the same day.(    )</a:t>
            </a:r>
          </a:p>
          <a:p>
            <a:pPr eaLnBrk="1" hangingPunct="1"/>
            <a:r>
              <a:rPr lang="en-US" altLang="zh-CN" sz="3600" b="1" dirty="0"/>
              <a:t>2.Spring Festival comes in February.(    )</a:t>
            </a:r>
          </a:p>
          <a:p>
            <a:pPr eaLnBrk="1" hangingPunct="1"/>
            <a:r>
              <a:rPr lang="en-US" altLang="zh-CN" sz="3600" b="1" dirty="0"/>
              <a:t>3.After the dinner, we usually go to bed.(    )</a:t>
            </a:r>
          </a:p>
          <a:p>
            <a:pPr eaLnBrk="1" hangingPunct="1"/>
            <a:r>
              <a:rPr lang="en-US" altLang="zh-CN" sz="3600" b="1" dirty="0"/>
              <a:t>4.I always get a </a:t>
            </a:r>
            <a:r>
              <a:rPr lang="en-US" altLang="zh-CN" sz="3600" b="1" i="1" dirty="0" err="1"/>
              <a:t>hongbao</a:t>
            </a:r>
            <a:r>
              <a:rPr lang="en-US" altLang="zh-CN" sz="3600" b="1" dirty="0"/>
              <a:t>.(    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86954" y="2927348"/>
            <a:ext cx="1071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332656"/>
            <a:ext cx="9144000" cy="770654"/>
          </a:xfrm>
          <a:prstGeom prst="wedgeRoundRectCallout">
            <a:avLst>
              <a:gd name="adj1" fmla="val 25644"/>
              <a:gd name="adj2" fmla="val 55926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从文中找出并且划出信息句，并将错误句子改正。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71054" y="5591173"/>
            <a:ext cx="85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000"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2515067" y="4079873"/>
            <a:ext cx="1071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1362542" y="5159373"/>
            <a:ext cx="1071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3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85750"/>
            <a:ext cx="8572500" cy="5329238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ts val="49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IV. Fill in the  blanks with the correct form of the words and expressions from the box.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0" y="2565400"/>
            <a:ext cx="9144000" cy="1285875"/>
          </a:xfrm>
          <a:prstGeom prst="wedgeRoundRectCallout">
            <a:avLst>
              <a:gd name="adj1" fmla="val 25639"/>
              <a:gd name="adj2" fmla="val 50315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从文中找出信息句，整理成答案，注意语言的准确性，规范，简洁。 </a:t>
            </a:r>
          </a:p>
        </p:txBody>
      </p:sp>
      <p:pic>
        <p:nvPicPr>
          <p:cNvPr id="10265" name="Picture 5" descr="200712711235845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r="-50"/>
          <a:stretch>
            <a:fillRect/>
          </a:stretch>
        </p:blipFill>
        <p:spPr bwMode="auto">
          <a:xfrm rot="-526695">
            <a:off x="5616575" y="4699000"/>
            <a:ext cx="3527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/>
          <a:lstStyle/>
          <a:p>
            <a:r>
              <a:rPr lang="en-US" altLang="zh-CN" sz="3600" b="1" dirty="0" smtClean="0"/>
              <a:t>Listen and watch the flash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zh-CN" altLang="en-US" b="1" dirty="0" smtClean="0"/>
              <a:t>身体坐正，认真观看，注意单词的</a:t>
            </a:r>
            <a:r>
              <a:rPr lang="zh-CN" altLang="en-US" b="1" dirty="0" smtClean="0">
                <a:solidFill>
                  <a:srgbClr val="FF0000"/>
                </a:solidFill>
              </a:rPr>
              <a:t>发音</a:t>
            </a:r>
            <a:r>
              <a:rPr lang="zh-CN" altLang="en-US" b="1" dirty="0" smtClean="0"/>
              <a:t>和句子的</a:t>
            </a:r>
            <a:r>
              <a:rPr lang="zh-CN" altLang="en-US" b="1" dirty="0" smtClean="0">
                <a:solidFill>
                  <a:srgbClr val="FF0000"/>
                </a:solidFill>
              </a:rPr>
              <a:t>语调</a:t>
            </a:r>
            <a:r>
              <a:rPr lang="zh-CN" altLang="en-US" b="1" dirty="0" smtClean="0"/>
              <a:t>。可小声模仿</a:t>
            </a:r>
            <a:r>
              <a:rPr lang="zh-CN" altLang="en-US" dirty="0" smtClean="0"/>
              <a:t>。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04800" y="3534747"/>
            <a:ext cx="88392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/>
              <a:t>1. </a:t>
            </a:r>
            <a:r>
              <a:rPr lang="zh-CN" altLang="en-US" sz="3200" b="1" dirty="0"/>
              <a:t>起立读课文。</a:t>
            </a:r>
            <a:r>
              <a:rPr lang="zh-CN" altLang="en-US" sz="3200" b="1" dirty="0">
                <a:solidFill>
                  <a:srgbClr val="FF0000"/>
                </a:solidFill>
              </a:rPr>
              <a:t>最大声！最快速！最清晰！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/>
              <a:t>2. </a:t>
            </a:r>
            <a:r>
              <a:rPr lang="zh-CN" altLang="en-US" sz="3200" b="1" dirty="0"/>
              <a:t>读完立即坐下，</a:t>
            </a:r>
            <a:r>
              <a:rPr lang="zh-CN" altLang="en-US" sz="3200" b="1" dirty="0">
                <a:solidFill>
                  <a:srgbClr val="FF0000"/>
                </a:solidFill>
              </a:rPr>
              <a:t>划出疑难点</a:t>
            </a:r>
            <a:r>
              <a:rPr lang="zh-CN" altLang="en-US" sz="3200" b="1" dirty="0"/>
              <a:t>，更好的理解课文。</a:t>
            </a:r>
            <a:endParaRPr lang="zh-CN" altLang="en-US" sz="3200" dirty="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438400" y="2895600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/>
              <a:t>Read the passage</a:t>
            </a:r>
          </a:p>
        </p:txBody>
      </p:sp>
      <p:sp>
        <p:nvSpPr>
          <p:cNvPr id="56327" name="WordArt 7"/>
          <p:cNvSpPr>
            <a:spLocks noChangeArrowheads="1" noChangeShapeType="1" noTextEdit="1"/>
          </p:cNvSpPr>
          <p:nvPr/>
        </p:nvSpPr>
        <p:spPr bwMode="auto">
          <a:xfrm>
            <a:off x="467544" y="5073650"/>
            <a:ext cx="49625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pperplate Gothic Bold" panose="020E0705020206020404"/>
              </a:rPr>
              <a:t>You are the best!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pperplate Gothic Bold" panose="020E0705020206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nam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42000"/>
          </a:blip>
          <a:srcRect/>
          <a:stretch>
            <a:fillRect/>
          </a:stretch>
        </p:blipFill>
        <p:spPr bwMode="auto">
          <a:xfrm>
            <a:off x="0" y="0"/>
            <a:ext cx="12588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4"/>
          <p:cNvGrpSpPr/>
          <p:nvPr/>
        </p:nvGrpSpPr>
        <p:grpSpPr bwMode="auto">
          <a:xfrm>
            <a:off x="971550" y="858838"/>
            <a:ext cx="7296150" cy="4154487"/>
            <a:chOff x="612" y="541"/>
            <a:chExt cx="4596" cy="2617"/>
          </a:xfrm>
        </p:grpSpPr>
        <p:sp>
          <p:nvSpPr>
            <p:cNvPr id="12292" name="AutoShape 5"/>
            <p:cNvSpPr>
              <a:spLocks noChangeArrowheads="1"/>
            </p:cNvSpPr>
            <p:nvPr/>
          </p:nvSpPr>
          <p:spPr bwMode="auto">
            <a:xfrm>
              <a:off x="839" y="1162"/>
              <a:ext cx="3946" cy="1496"/>
            </a:xfrm>
            <a:prstGeom prst="flowChartMultidocument">
              <a:avLst/>
            </a:prstGeom>
            <a:solidFill>
              <a:srgbClr val="CDCDFF">
                <a:alpha val="50980"/>
              </a:srgbClr>
            </a:solidFill>
            <a:ln w="28575">
              <a:solidFill>
                <a:srgbClr val="CCFF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7110" name="Text Box 6"/>
            <p:cNvSpPr txBox="1">
              <a:spLocks noChangeArrowheads="1"/>
            </p:cNvSpPr>
            <p:nvPr/>
          </p:nvSpPr>
          <p:spPr bwMode="auto">
            <a:xfrm>
              <a:off x="612" y="1630"/>
              <a:ext cx="3717" cy="1364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zh-CN" sz="8500" dirty="0">
                  <a:solidFill>
                    <a:srgbClr val="0000CC"/>
                  </a:solidFill>
                </a:rPr>
                <a:t>Language points</a:t>
              </a:r>
            </a:p>
          </p:txBody>
        </p:sp>
        <p:pic>
          <p:nvPicPr>
            <p:cNvPr id="12294" name="Picture 7" descr="e45a5afda8d0afc2358e5eabcd17243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-23" b="-241"/>
            <a:stretch>
              <a:fillRect/>
            </a:stretch>
          </p:blipFill>
          <p:spPr bwMode="auto">
            <a:xfrm>
              <a:off x="884" y="2341"/>
              <a:ext cx="725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8" descr="write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87" y="541"/>
              <a:ext cx="1421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8" name="Picture 5" descr="200712711235845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r="-50"/>
          <a:stretch>
            <a:fillRect/>
          </a:stretch>
        </p:blipFill>
        <p:spPr bwMode="auto">
          <a:xfrm rot="-526695">
            <a:off x="5219700" y="4699000"/>
            <a:ext cx="3527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6" descr="200837202026653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B3"/>
              </a:clrFrom>
              <a:clrTo>
                <a:srgbClr val="FFFE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0"/>
            <a:ext cx="2665413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标题 1"/>
          <p:cNvPicPr>
            <a:picLocks noGrp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850" y="-212725"/>
            <a:ext cx="8242300" cy="931863"/>
          </a:xfrm>
        </p:spPr>
      </p:pic>
      <p:sp>
        <p:nvSpPr>
          <p:cNvPr id="13315" name="内容占位符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5006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00"/>
                </a:solidFill>
              </a:rPr>
              <a:t>1. </a:t>
            </a:r>
            <a:r>
              <a:rPr lang="zh-CN" altLang="en-US" b="1" dirty="0" smtClean="0">
                <a:solidFill>
                  <a:srgbClr val="000000"/>
                </a:solidFill>
              </a:rPr>
              <a:t>独立完成语言点习题。</a:t>
            </a:r>
            <a:r>
              <a:rPr lang="en-US" altLang="zh-CN" b="1" dirty="0" smtClean="0">
                <a:solidFill>
                  <a:srgbClr val="0000CC"/>
                </a:solidFill>
              </a:rPr>
              <a:t>(3minutes)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000000"/>
                </a:solidFill>
              </a:rPr>
              <a:t>2. </a:t>
            </a:r>
            <a:r>
              <a:rPr lang="zh-CN" altLang="en-US" b="1" dirty="0" smtClean="0">
                <a:solidFill>
                  <a:srgbClr val="000000"/>
                </a:solidFill>
              </a:rPr>
              <a:t>小组讨论：请起立且讨论出本小组最佳答案，</a:t>
            </a:r>
            <a:r>
              <a:rPr lang="zh-CN" altLang="en-US" b="1" dirty="0" smtClean="0"/>
              <a:t>推举一名同学上台展示</a:t>
            </a:r>
            <a:r>
              <a:rPr lang="zh-CN" altLang="en-US" b="1" dirty="0" smtClean="0">
                <a:solidFill>
                  <a:srgbClr val="000000"/>
                </a:solidFill>
              </a:rPr>
              <a:t>。 </a:t>
            </a:r>
            <a:r>
              <a:rPr lang="en-US" altLang="zh-CN" b="1" dirty="0" smtClean="0">
                <a:solidFill>
                  <a:srgbClr val="0000CC"/>
                </a:solidFill>
              </a:rPr>
              <a:t>(4minutes)</a:t>
            </a:r>
            <a:endParaRPr lang="zh-CN" altLang="en-US" b="1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展示：</a:t>
            </a:r>
          </a:p>
          <a:p>
            <a:pPr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</a:rPr>
              <a:t>展示同学声音洪亮，发音标准，语速适中</a:t>
            </a:r>
          </a:p>
          <a:p>
            <a:pPr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2.</a:t>
            </a:r>
            <a:r>
              <a:rPr lang="zh-CN" altLang="en-US" b="1" dirty="0" smtClean="0">
                <a:solidFill>
                  <a:srgbClr val="FF0000"/>
                </a:solidFill>
              </a:rPr>
              <a:t>其他同学认真倾听，学习别人优点，并积极纠错。</a:t>
            </a:r>
          </a:p>
          <a:p>
            <a:pPr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   依稿读</a:t>
            </a:r>
            <a:r>
              <a:rPr lang="en-US" altLang="zh-CN" b="1" dirty="0" smtClean="0">
                <a:solidFill>
                  <a:srgbClr val="FF0000"/>
                </a:solidFill>
              </a:rPr>
              <a:t>+3</a:t>
            </a:r>
            <a:r>
              <a:rPr lang="zh-CN" altLang="en-US" b="1" dirty="0" smtClean="0">
                <a:solidFill>
                  <a:srgbClr val="FF0000"/>
                </a:solidFill>
              </a:rPr>
              <a:t>分，脱稿</a:t>
            </a:r>
            <a:r>
              <a:rPr lang="en-US" altLang="zh-CN" b="1" dirty="0" smtClean="0">
                <a:solidFill>
                  <a:srgbClr val="FF0000"/>
                </a:solidFill>
              </a:rPr>
              <a:t>+5</a:t>
            </a:r>
            <a:r>
              <a:rPr lang="zh-CN" altLang="en-US" b="1" dirty="0" smtClean="0">
                <a:solidFill>
                  <a:srgbClr val="FF0000"/>
                </a:solidFill>
              </a:rPr>
              <a:t>分，</a:t>
            </a:r>
          </a:p>
        </p:txBody>
      </p:sp>
      <p:pic>
        <p:nvPicPr>
          <p:cNvPr id="13319" name="Picture 5" descr="200712711235845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r="-50"/>
          <a:stretch>
            <a:fillRect/>
          </a:stretch>
        </p:blipFill>
        <p:spPr bwMode="auto">
          <a:xfrm rot="-526695">
            <a:off x="5148263" y="4699000"/>
            <a:ext cx="3527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569325" cy="3933056"/>
          </a:xfrm>
        </p:spPr>
        <p:txBody>
          <a:bodyPr/>
          <a:lstStyle/>
          <a:p>
            <a:r>
              <a:rPr lang="en-US" altLang="zh-CN" dirty="0" smtClean="0"/>
              <a:t>1.a few</a:t>
            </a:r>
            <a:r>
              <a:rPr lang="zh-CN" altLang="en-US" dirty="0" smtClean="0"/>
              <a:t>意思是“一些，少量”，</a:t>
            </a:r>
            <a:r>
              <a:rPr lang="zh-CN" altLang="en-US" dirty="0" smtClean="0">
                <a:solidFill>
                  <a:srgbClr val="FF0000"/>
                </a:solidFill>
              </a:rPr>
              <a:t>后接可数名词复数。</a:t>
            </a:r>
          </a:p>
          <a:p>
            <a:r>
              <a:rPr lang="zh-CN" altLang="en-US" dirty="0" smtClean="0"/>
              <a:t>注意：</a:t>
            </a:r>
            <a:r>
              <a:rPr lang="en-US" altLang="zh-CN" dirty="0" smtClean="0"/>
              <a:t>a little</a:t>
            </a:r>
            <a:r>
              <a:rPr lang="zh-CN" altLang="en-US" dirty="0" smtClean="0"/>
              <a:t>意思是“一些，少量”，</a:t>
            </a:r>
            <a:r>
              <a:rPr lang="zh-CN" altLang="en-US" dirty="0" smtClean="0">
                <a:solidFill>
                  <a:srgbClr val="FF0000"/>
                </a:solidFill>
              </a:rPr>
              <a:t>后接不可数名词</a:t>
            </a:r>
            <a:r>
              <a:rPr lang="zh-CN" altLang="en-US" dirty="0" smtClean="0"/>
              <a:t>。</a:t>
            </a:r>
          </a:p>
          <a:p>
            <a:r>
              <a:rPr lang="en-US" altLang="zh-CN" dirty="0" smtClean="0"/>
              <a:t>2.sweep away</a:t>
            </a:r>
            <a:r>
              <a:rPr lang="zh-CN" altLang="en-US" dirty="0" smtClean="0"/>
              <a:t>意为“扫去，扫除”</a:t>
            </a:r>
          </a:p>
          <a:p>
            <a:r>
              <a:rPr lang="en-US" altLang="zh-CN" dirty="0" err="1" smtClean="0"/>
              <a:t>eg</a:t>
            </a:r>
            <a:r>
              <a:rPr lang="en-US" altLang="zh-CN" dirty="0" smtClean="0"/>
              <a:t>. He is sweeping away the broken glass(</a:t>
            </a:r>
            <a:r>
              <a:rPr lang="zh-CN" altLang="en-US" dirty="0" smtClean="0"/>
              <a:t>碎玻璃</a:t>
            </a:r>
            <a:r>
              <a:rPr lang="en-US" altLang="zh-CN" dirty="0" smtClean="0"/>
              <a:t>).(</a:t>
            </a:r>
            <a:r>
              <a:rPr lang="zh-CN" altLang="en-US" dirty="0" smtClean="0"/>
              <a:t>汉译英</a:t>
            </a:r>
            <a:r>
              <a:rPr lang="en-US" altLang="zh-CN" dirty="0" smtClean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229600" cy="3887713"/>
          </a:xfrm>
        </p:spPr>
        <p:txBody>
          <a:bodyPr/>
          <a:lstStyle/>
          <a:p>
            <a:r>
              <a:rPr lang="en-US" altLang="zh-CN" b="1" dirty="0" smtClean="0"/>
              <a:t>3.a kind of </a:t>
            </a:r>
            <a:r>
              <a:rPr lang="zh-CN" altLang="en-US" b="1" dirty="0" smtClean="0"/>
              <a:t>意为</a:t>
            </a:r>
            <a:r>
              <a:rPr lang="zh-CN" altLang="en-US" b="1" dirty="0" smtClean="0">
                <a:solidFill>
                  <a:srgbClr val="FF0000"/>
                </a:solidFill>
              </a:rPr>
              <a:t>“一种”</a:t>
            </a:r>
          </a:p>
          <a:p>
            <a:r>
              <a:rPr lang="en-US" altLang="zh-CN" b="1" dirty="0" err="1" smtClean="0"/>
              <a:t>Eg</a:t>
            </a:r>
            <a:r>
              <a:rPr lang="en-US" altLang="zh-CN" b="1" dirty="0" smtClean="0"/>
              <a:t>. The tiger is a kind of animal. </a:t>
            </a:r>
          </a:p>
          <a:p>
            <a:r>
              <a:rPr lang="en-US" altLang="zh-CN" b="1" dirty="0" smtClean="0"/>
              <a:t>4.mean v.</a:t>
            </a:r>
            <a:r>
              <a:rPr lang="zh-CN" altLang="en-US" b="1" dirty="0" smtClean="0"/>
              <a:t>意思是，意味着</a:t>
            </a:r>
          </a:p>
          <a:p>
            <a:r>
              <a:rPr lang="zh-CN" altLang="en-US" b="1" dirty="0" smtClean="0"/>
              <a:t>①意思是</a:t>
            </a:r>
            <a:r>
              <a:rPr lang="en-US" altLang="zh-CN" b="1" dirty="0" err="1" smtClean="0"/>
              <a:t>eg</a:t>
            </a:r>
            <a:r>
              <a:rPr lang="en-US" altLang="zh-CN" b="1" dirty="0" smtClean="0"/>
              <a:t>. </a:t>
            </a:r>
            <a:r>
              <a:rPr lang="en-US" altLang="zh-CN" b="1" i="1" dirty="0" err="1" smtClean="0"/>
              <a:t>Hongbao</a:t>
            </a:r>
            <a:r>
              <a:rPr lang="en-US" altLang="zh-CN" b="1" dirty="0" smtClean="0"/>
              <a:t> means lucky money. </a:t>
            </a:r>
          </a:p>
          <a:p>
            <a:r>
              <a:rPr lang="en-US" altLang="zh-CN" b="1" dirty="0" smtClean="0"/>
              <a:t>②</a:t>
            </a:r>
            <a:r>
              <a:rPr lang="zh-CN" altLang="en-US" b="1" dirty="0" smtClean="0">
                <a:solidFill>
                  <a:srgbClr val="FF0000"/>
                </a:solidFill>
              </a:rPr>
              <a:t>意味着</a:t>
            </a:r>
            <a:r>
              <a:rPr lang="en-US" altLang="zh-CN" b="1" dirty="0" smtClean="0">
                <a:solidFill>
                  <a:srgbClr val="FF0000"/>
                </a:solidFill>
              </a:rPr>
              <a:t>.</a:t>
            </a:r>
            <a:r>
              <a:rPr lang="zh-CN" altLang="en-US" b="1" dirty="0" smtClean="0">
                <a:solidFill>
                  <a:srgbClr val="FF0000"/>
                </a:solidFill>
              </a:rPr>
              <a:t>后接</a:t>
            </a:r>
            <a:r>
              <a:rPr lang="en-US" altLang="zh-CN" b="1" dirty="0" smtClean="0">
                <a:solidFill>
                  <a:srgbClr val="FF0000"/>
                </a:solidFill>
              </a:rPr>
              <a:t>n/doing.</a:t>
            </a:r>
          </a:p>
          <a:p>
            <a:r>
              <a:rPr lang="en-US" altLang="zh-CN" b="1" dirty="0" err="1" smtClean="0"/>
              <a:t>Eg</a:t>
            </a:r>
            <a:r>
              <a:rPr lang="en-US" altLang="zh-CN" b="1" dirty="0" smtClean="0"/>
              <a:t>. Missing the last bus means walking home. (</a:t>
            </a:r>
            <a:r>
              <a:rPr lang="zh-CN" altLang="en-US" b="1" dirty="0" smtClean="0"/>
              <a:t>汉译英</a:t>
            </a:r>
            <a:r>
              <a:rPr lang="en-US" altLang="zh-CN" b="1" dirty="0" smtClean="0"/>
              <a:t>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08175" y="3500438"/>
            <a:ext cx="58324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4500"/>
              <a:t>Review the grammar we have learned today.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43213" y="2708275"/>
            <a:ext cx="285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9900CC"/>
                </a:solidFill>
              </a:rPr>
              <a:t>Homework</a:t>
            </a:r>
          </a:p>
        </p:txBody>
      </p:sp>
      <p:pic>
        <p:nvPicPr>
          <p:cNvPr id="23556" name="图片 3" descr="图片1.em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4"/>
          <p:cNvSpPr>
            <a:spLocks noChangeArrowheads="1"/>
          </p:cNvSpPr>
          <p:nvPr/>
        </p:nvSpPr>
        <p:spPr bwMode="auto">
          <a:xfrm>
            <a:off x="1285875" y="2643188"/>
            <a:ext cx="67151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"/>
            <a:r>
              <a:rPr lang="en-US" altLang="zh-CN" sz="4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Homework:</a:t>
            </a:r>
          </a:p>
          <a:p>
            <a:pPr fontAlgn="b"/>
            <a:r>
              <a:rPr lang="en-US" altLang="zh-CN" sz="4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4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复习并整理笔记。</a:t>
            </a:r>
            <a:endParaRPr lang="en-US" altLang="zh-CN" sz="4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fontAlgn="b"/>
            <a:r>
              <a:rPr lang="en-US" altLang="zh-CN" sz="4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4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预习下一节课。</a:t>
            </a:r>
            <a:endParaRPr lang="en-US" altLang="zh-CN" sz="4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2" name="Picture 10" descr="k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k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0" y="357188"/>
            <a:ext cx="9144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FF0000"/>
                </a:solidFill>
              </a:rPr>
              <a:t>Learning aims</a:t>
            </a:r>
          </a:p>
          <a:p>
            <a:pPr eaLnBrk="1" hangingPunct="1"/>
            <a:r>
              <a:rPr lang="en-US" altLang="zh-CN" sz="3600" b="1" dirty="0"/>
              <a:t>1. </a:t>
            </a:r>
            <a:r>
              <a:rPr lang="zh-CN" altLang="en-US" sz="3600" b="1" dirty="0"/>
              <a:t>扎实</a:t>
            </a:r>
            <a:r>
              <a:rPr lang="zh-CN" altLang="en-US" sz="3600" b="1" dirty="0">
                <a:solidFill>
                  <a:srgbClr val="FF0000"/>
                </a:solidFill>
              </a:rPr>
              <a:t>掌握</a:t>
            </a:r>
            <a:r>
              <a:rPr lang="zh-CN" altLang="en-US" sz="3600" b="1" dirty="0"/>
              <a:t>本单元的</a:t>
            </a:r>
            <a:r>
              <a:rPr lang="zh-CN" altLang="en-US" sz="3600" b="1" dirty="0">
                <a:solidFill>
                  <a:srgbClr val="FF0000"/>
                </a:solidFill>
              </a:rPr>
              <a:t>词汇</a:t>
            </a:r>
            <a:r>
              <a:rPr lang="zh-CN" altLang="en-US" sz="3600" b="1" dirty="0"/>
              <a:t>，能</a:t>
            </a:r>
            <a:r>
              <a:rPr lang="zh-CN" altLang="en-US" sz="3600" b="1" dirty="0">
                <a:solidFill>
                  <a:srgbClr val="FF0000"/>
                </a:solidFill>
              </a:rPr>
              <a:t>读懂</a:t>
            </a:r>
            <a:r>
              <a:rPr lang="zh-CN" altLang="en-US" sz="3600" b="1" dirty="0"/>
              <a:t>有关春节庆祝活动的</a:t>
            </a:r>
            <a:r>
              <a:rPr lang="zh-CN" altLang="en-US" sz="3600" b="1" dirty="0">
                <a:solidFill>
                  <a:srgbClr val="FF0000"/>
                </a:solidFill>
              </a:rPr>
              <a:t>短文</a:t>
            </a:r>
            <a:r>
              <a:rPr lang="zh-CN" altLang="en-US" sz="3600" b="1" dirty="0"/>
              <a:t>。</a:t>
            </a:r>
          </a:p>
          <a:p>
            <a:pPr eaLnBrk="1" hangingPunct="1"/>
            <a:r>
              <a:rPr lang="en-US" altLang="zh-CN" sz="3600" b="1" dirty="0"/>
              <a:t>2. </a:t>
            </a:r>
            <a:r>
              <a:rPr lang="zh-CN" altLang="en-US" sz="3600" b="1" dirty="0">
                <a:solidFill>
                  <a:srgbClr val="FF0000"/>
                </a:solidFill>
              </a:rPr>
              <a:t>能用现在进行时询问和表达正在发生的事情</a:t>
            </a:r>
            <a:r>
              <a:rPr lang="zh-CN" altLang="en-US" sz="3600" b="1" dirty="0"/>
              <a:t>，尤其节日庆祝活动。</a:t>
            </a:r>
          </a:p>
          <a:p>
            <a:pPr eaLnBrk="1" hangingPunct="1"/>
            <a:r>
              <a:rPr lang="en-US" altLang="zh-CN" sz="3600" b="1" dirty="0"/>
              <a:t>3. </a:t>
            </a:r>
            <a:r>
              <a:rPr lang="zh-CN" altLang="en-US" sz="3600" b="1" dirty="0"/>
              <a:t>乐于了解其他国家的重大节日，乐于参与相关的实践活动。</a:t>
            </a:r>
          </a:p>
        </p:txBody>
      </p:sp>
      <p:pic>
        <p:nvPicPr>
          <p:cNvPr id="3077" name="Picture 5" descr="200712711235845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r="-50"/>
          <a:stretch>
            <a:fillRect/>
          </a:stretch>
        </p:blipFill>
        <p:spPr bwMode="auto">
          <a:xfrm rot="-526695">
            <a:off x="5148263" y="4699000"/>
            <a:ext cx="3527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6691312" cy="1143000"/>
          </a:xfrm>
        </p:spPr>
        <p:txBody>
          <a:bodyPr/>
          <a:lstStyle/>
          <a:p>
            <a:r>
              <a:rPr lang="en-US" altLang="zh-CN" smtClean="0"/>
              <a:t>Take a guess!</a:t>
            </a:r>
          </a:p>
        </p:txBody>
      </p:sp>
      <p:pic>
        <p:nvPicPr>
          <p:cNvPr id="44035" name="Picture 3" descr="thin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412875"/>
            <a:ext cx="424815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拜年动态524021,2828667034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684213" y="5734050"/>
            <a:ext cx="3960812" cy="7921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lucky money</a:t>
            </a:r>
            <a:endParaRPr lang="zh-CN" altLang="en-US" sz="3600" b="1" kern="10">
              <a:ln w="12700">
                <a:solidFill>
                  <a:srgbClr val="B2B2B2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5059" name="Picture 3" descr="压岁钱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3484563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5" descr="200712711235845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 r="-50"/>
          <a:stretch>
            <a:fillRect/>
          </a:stretch>
        </p:blipFill>
        <p:spPr bwMode="auto">
          <a:xfrm rot="-526695">
            <a:off x="5148263" y="4699000"/>
            <a:ext cx="35274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06625" y="429309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409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F081EB-4C4D-4790-A175-002F5A960276}" type="slidenum">
              <a:rPr lang="en-US" altLang="zh-CN" smtClean="0"/>
              <a:t>5</a:t>
            </a:fld>
            <a:endParaRPr lang="en-US" altLang="zh-CN" smtClean="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52413" y="0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zh-CN" altLang="zh-CN" sz="3200" b="1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-14288" y="1412875"/>
            <a:ext cx="444182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1"/>
              <a:t>  </a:t>
            </a:r>
            <a:r>
              <a:rPr lang="en-US" altLang="zh-CN" sz="3200" b="1"/>
              <a:t> </a:t>
            </a:r>
            <a:endParaRPr lang="zh-CN" altLang="en-US" sz="3200" b="1"/>
          </a:p>
          <a:p>
            <a:pPr eaLnBrk="1" hangingPunct="1">
              <a:spcBef>
                <a:spcPct val="20000"/>
              </a:spcBef>
            </a:pPr>
            <a:r>
              <a:rPr lang="zh-CN" altLang="en-US" sz="3200" b="1"/>
              <a:t>         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200" b="1"/>
              <a:t>  </a:t>
            </a:r>
          </a:p>
          <a:p>
            <a:pPr eaLnBrk="1" hangingPunct="1">
              <a:spcBef>
                <a:spcPct val="20000"/>
              </a:spcBef>
            </a:pPr>
            <a:endParaRPr lang="zh-CN" altLang="en-US" sz="3200" b="1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zh-CN" altLang="en-US" sz="32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zh-CN" altLang="en-US" sz="3200" b="1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5148263" y="260350"/>
            <a:ext cx="374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zh-CN" altLang="zh-CN" sz="3200" b="1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248150" y="1412875"/>
            <a:ext cx="475138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200" b="1"/>
              <a:t> </a:t>
            </a:r>
            <a:endParaRPr lang="zh-CN" altLang="en-US" sz="3200" b="1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zh-CN" altLang="en-US" sz="3200" b="1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zh-CN" altLang="en-US" sz="3200" b="1"/>
          </a:p>
        </p:txBody>
      </p:sp>
      <p:pic>
        <p:nvPicPr>
          <p:cNvPr id="4107" name="Picture 11" descr="做灯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2797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779838" y="1773238"/>
            <a:ext cx="53641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make big red lanterns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jiaozi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0420" name="Picture 4" descr="吃饺子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133600"/>
            <a:ext cx="5329237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357188" y="142875"/>
            <a:ext cx="842962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endParaRPr lang="en-US" altLang="zh-CN" sz="3600" b="1" dirty="0">
              <a:solidFill>
                <a:srgbClr val="33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endParaRPr lang="en-US" altLang="zh-CN" sz="3600" b="1" dirty="0">
              <a:solidFill>
                <a:srgbClr val="33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endParaRPr lang="en-US" altLang="zh-CN" sz="3600" b="1" dirty="0">
              <a:solidFill>
                <a:srgbClr val="33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on the same day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have a look     </a:t>
            </a:r>
          </a:p>
          <a:p>
            <a:pPr eaLnBrk="1" hangingPunct="1"/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 few days</a:t>
            </a:r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   before Spring Festival  </a:t>
            </a:r>
          </a:p>
          <a:p>
            <a:pPr eaLnBrk="1" hangingPunct="1"/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sweep away bad luck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 evening before Spring Festival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a kind of  </a:t>
            </a:r>
          </a:p>
          <a:p>
            <a:pPr eaLnBrk="1" hangingPunct="1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watch a special TV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programme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visit uncles and aunts    lucky money  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celebrate Spring Festival with a traditional family dinner on the evening before Spring Festival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" name="矩形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475" y="-219075"/>
            <a:ext cx="85883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zh-CN" altLang="en-US" smtClean="0">
                <a:solidFill>
                  <a:srgbClr val="FF3300"/>
                </a:solidFill>
              </a:rPr>
              <a:t>比比谁记得好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3600" smtClean="0">
                <a:solidFill>
                  <a:srgbClr val="FF0000"/>
                </a:solidFill>
              </a:rPr>
              <a:t>      A</a:t>
            </a:r>
          </a:p>
          <a:p>
            <a:pPr>
              <a:buFontTx/>
              <a:buNone/>
            </a:pPr>
            <a:r>
              <a:rPr lang="zh-CN" altLang="en-US" sz="3600" smtClean="0">
                <a:solidFill>
                  <a:srgbClr val="FF0000"/>
                </a:solidFill>
              </a:rPr>
              <a:t>在同一天</a:t>
            </a:r>
            <a:endParaRPr lang="en-US" altLang="zh-CN" sz="360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zh-CN" altLang="en-US" sz="3600" smtClean="0">
                <a:solidFill>
                  <a:srgbClr val="FF0000"/>
                </a:solidFill>
              </a:rPr>
              <a:t>看一看 </a:t>
            </a:r>
            <a:r>
              <a:rPr lang="en-US" altLang="zh-CN" sz="3600" smtClean="0">
                <a:solidFill>
                  <a:srgbClr val="FF0000"/>
                </a:solidFill>
              </a:rPr>
              <a:t>  </a:t>
            </a:r>
          </a:p>
          <a:p>
            <a:pPr>
              <a:buFontTx/>
              <a:buNone/>
            </a:pPr>
            <a:r>
              <a:rPr lang="zh-CN" altLang="en-US" sz="3600" smtClean="0">
                <a:solidFill>
                  <a:srgbClr val="FF0000"/>
                </a:solidFill>
              </a:rPr>
              <a:t>春节前</a:t>
            </a:r>
            <a:r>
              <a:rPr lang="zh-CN" altLang="en-US" sz="3600" u="sng" smtClean="0">
                <a:solidFill>
                  <a:srgbClr val="FF0000"/>
                </a:solidFill>
              </a:rPr>
              <a:t>      </a:t>
            </a:r>
            <a:r>
              <a:rPr lang="en-US" altLang="zh-CN" sz="360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zh-CN" altLang="en-US" sz="3600" smtClean="0">
                <a:solidFill>
                  <a:srgbClr val="FF0000"/>
                </a:solidFill>
              </a:rPr>
              <a:t>扫除坏运气</a:t>
            </a:r>
            <a:r>
              <a:rPr lang="zh-CN" altLang="en-US" sz="3600" u="sng" smtClean="0"/>
              <a:t>  </a:t>
            </a:r>
            <a:endParaRPr lang="zh-CN" altLang="en-US" sz="3600" smtClean="0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412875"/>
            <a:ext cx="4691063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sz="4000" smtClean="0"/>
              <a:t>B</a:t>
            </a:r>
          </a:p>
          <a:p>
            <a:pPr>
              <a:buFontTx/>
              <a:buNone/>
            </a:pPr>
            <a:r>
              <a:rPr lang="zh-CN" altLang="en-US" sz="3600" b="1" smtClean="0"/>
              <a:t>一种</a:t>
            </a:r>
            <a:r>
              <a:rPr lang="en-US" altLang="zh-CN" sz="3600" b="1" smtClean="0"/>
              <a:t>...</a:t>
            </a:r>
            <a:endParaRPr lang="en-US" altLang="zh-CN" sz="3600" b="1" u="sng" smtClean="0"/>
          </a:p>
          <a:p>
            <a:pPr>
              <a:buFontTx/>
              <a:buNone/>
            </a:pPr>
            <a:r>
              <a:rPr lang="zh-CN" altLang="en-US" sz="3600" b="1" smtClean="0"/>
              <a:t>观看一个特别的电视节目</a:t>
            </a:r>
            <a:r>
              <a:rPr lang="en-US" altLang="zh-CN" sz="3600" b="1" u="sng" smtClean="0"/>
              <a:t>      </a:t>
            </a:r>
            <a:endParaRPr lang="en-US" altLang="zh-CN" sz="3600" b="1" smtClean="0"/>
          </a:p>
          <a:p>
            <a:pPr>
              <a:buFontTx/>
              <a:buNone/>
            </a:pPr>
            <a:r>
              <a:rPr lang="zh-CN" altLang="en-US" sz="3600" b="1" smtClean="0"/>
              <a:t>给伯父伯母们拜年</a:t>
            </a:r>
            <a:endParaRPr lang="zh-CN" altLang="en-US" sz="3600" b="1" u="sng" smtClean="0"/>
          </a:p>
          <a:p>
            <a:pPr>
              <a:buFontTx/>
              <a:buNone/>
            </a:pPr>
            <a:r>
              <a:rPr lang="zh-CN" altLang="en-US" sz="3600" b="1" smtClean="0"/>
              <a:t>压岁钱</a:t>
            </a:r>
            <a:r>
              <a:rPr lang="zh-CN" altLang="en-US" b="1" u="sng" smtClean="0"/>
              <a:t>       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714500"/>
            <a:ext cx="79914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dirty="0" smtClean="0"/>
              <a:t>Reading</a:t>
            </a:r>
            <a:endParaRPr lang="zh-CN" altLang="en-US" sz="6000" dirty="0" smtClean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42938" y="2857500"/>
            <a:ext cx="72866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阅读小技巧：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1.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确定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题干中的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关键词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。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2.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在文中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找到与关键词相对应的信息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。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3.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将文中关键词所对应的信息与题目进行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比较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，以确定正确答案。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 (1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 (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(1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(1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(1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(1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(1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(1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(1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(1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(1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(1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 (1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 (1)</Template>
  <TotalTime>0</TotalTime>
  <Words>799</Words>
  <Application>Microsoft Office PowerPoint</Application>
  <PresentationFormat>全屏显示(4:3)</PresentationFormat>
  <Paragraphs>109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  <vt:variant>
        <vt:lpstr>自定义放映</vt:lpstr>
      </vt:variant>
      <vt:variant>
        <vt:i4>1</vt:i4>
      </vt:variant>
    </vt:vector>
  </HeadingPairs>
  <TitlesOfParts>
    <vt:vector size="32" baseType="lpstr">
      <vt:lpstr>黑体</vt:lpstr>
      <vt:lpstr>宋体</vt:lpstr>
      <vt:lpstr>微软雅黑</vt:lpstr>
      <vt:lpstr>幼圆</vt:lpstr>
      <vt:lpstr>Arial</vt:lpstr>
      <vt:lpstr>Calibri</vt:lpstr>
      <vt:lpstr>Copperplate Gothic Bold</vt:lpstr>
      <vt:lpstr>Franklin Gothic Book</vt:lpstr>
      <vt:lpstr>Perpetua</vt:lpstr>
      <vt:lpstr>Times New Roman</vt:lpstr>
      <vt:lpstr>Wingdings</vt:lpstr>
      <vt:lpstr>WWW.2PPT.COM
</vt:lpstr>
      <vt:lpstr>My mother is cleaning our house and sweeping away bad luck.</vt:lpstr>
      <vt:lpstr>PowerPoint 演示文稿</vt:lpstr>
      <vt:lpstr>Take a guess!</vt:lpstr>
      <vt:lpstr>PowerPoint 演示文稿</vt:lpstr>
      <vt:lpstr>PowerPoint 演示文稿</vt:lpstr>
      <vt:lpstr>jiaozi</vt:lpstr>
      <vt:lpstr>PowerPoint 演示文稿</vt:lpstr>
      <vt:lpstr>比比谁记得好</vt:lpstr>
      <vt:lpstr>Reading</vt:lpstr>
      <vt:lpstr>PowerPoint 演示文稿</vt:lpstr>
      <vt:lpstr>PowerPoint 演示文稿</vt:lpstr>
      <vt:lpstr>PowerPoint 演示文稿</vt:lpstr>
      <vt:lpstr>PowerPoint 演示文稿</vt:lpstr>
      <vt:lpstr>Listen and watch the flash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2007-07-06T02:13:00Z</dcterms:created>
  <dcterms:modified xsi:type="dcterms:W3CDTF">2023-01-17T00:28:40Z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0008004623000000000001024120</vt:lpwstr>
  </property>
  <property fmtid="{D5CDD505-2E9C-101B-9397-08002B2CF9AE}" pid="3" name="ICV">
    <vt:lpwstr>7732629F4CDE4F6AADDE1C5FA9FAD475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