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8" r:id="rId2"/>
    <p:sldId id="260" r:id="rId3"/>
    <p:sldId id="500" r:id="rId4"/>
    <p:sldId id="485" r:id="rId5"/>
    <p:sldId id="498" r:id="rId6"/>
    <p:sldId id="499" r:id="rId7"/>
    <p:sldId id="501" r:id="rId8"/>
    <p:sldId id="502" r:id="rId9"/>
    <p:sldId id="503" r:id="rId10"/>
    <p:sldId id="504" r:id="rId11"/>
    <p:sldId id="505" r:id="rId12"/>
    <p:sldId id="507" r:id="rId13"/>
    <p:sldId id="484" r:id="rId14"/>
    <p:sldId id="506" r:id="rId15"/>
    <p:sldId id="261" r:id="rId1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38F5EB7-C952-4DF5-AE7D-673C6DDFE586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B6787E1-5113-4841-BFF6-B153DE11972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353786" y="598715"/>
            <a:ext cx="843642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353786" y="259386"/>
            <a:ext cx="1143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92072" y="357188"/>
            <a:ext cx="8077200" cy="8077200"/>
          </a:xfrm>
          <a:custGeom>
            <a:avLst/>
            <a:gdLst>
              <a:gd name="connsiteX0" fmla="*/ 5384800 w 10769600"/>
              <a:gd name="connsiteY0" fmla="*/ 2308327 h 10769600"/>
              <a:gd name="connsiteX1" fmla="*/ 8461273 w 10769600"/>
              <a:gd name="connsiteY1" fmla="*/ 5384800 h 10769600"/>
              <a:gd name="connsiteX2" fmla="*/ 5384800 w 10769600"/>
              <a:gd name="connsiteY2" fmla="*/ 8461273 h 10769600"/>
              <a:gd name="connsiteX3" fmla="*/ 2308327 w 10769600"/>
              <a:gd name="connsiteY3" fmla="*/ 5384800 h 10769600"/>
              <a:gd name="connsiteX4" fmla="*/ 5384800 w 10769600"/>
              <a:gd name="connsiteY4" fmla="*/ 2308327 h 10769600"/>
              <a:gd name="connsiteX5" fmla="*/ 5384800 w 10769600"/>
              <a:gd name="connsiteY5" fmla="*/ 1541884 h 10769600"/>
              <a:gd name="connsiteX6" fmla="*/ 1541884 w 10769600"/>
              <a:gd name="connsiteY6" fmla="*/ 5384800 h 10769600"/>
              <a:gd name="connsiteX7" fmla="*/ 5384800 w 10769600"/>
              <a:gd name="connsiteY7" fmla="*/ 9227716 h 10769600"/>
              <a:gd name="connsiteX8" fmla="*/ 9227716 w 10769600"/>
              <a:gd name="connsiteY8" fmla="*/ 5384800 h 10769600"/>
              <a:gd name="connsiteX9" fmla="*/ 5384800 w 10769600"/>
              <a:gd name="connsiteY9" fmla="*/ 1541884 h 10769600"/>
              <a:gd name="connsiteX10" fmla="*/ 5384800 w 10769600"/>
              <a:gd name="connsiteY10" fmla="*/ 0 h 10769600"/>
              <a:gd name="connsiteX11" fmla="*/ 10769600 w 10769600"/>
              <a:gd name="connsiteY11" fmla="*/ 5384800 h 10769600"/>
              <a:gd name="connsiteX12" fmla="*/ 5384800 w 10769600"/>
              <a:gd name="connsiteY12" fmla="*/ 10769600 h 10769600"/>
              <a:gd name="connsiteX13" fmla="*/ 0 w 10769600"/>
              <a:gd name="connsiteY13" fmla="*/ 5384800 h 10769600"/>
              <a:gd name="connsiteX14" fmla="*/ 5384800 w 10769600"/>
              <a:gd name="connsiteY14" fmla="*/ 0 h 107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9600" h="10769600">
                <a:moveTo>
                  <a:pt x="5384800" y="2308327"/>
                </a:moveTo>
                <a:cubicBezTo>
                  <a:pt x="7083889" y="2308327"/>
                  <a:pt x="8461273" y="3685711"/>
                  <a:pt x="8461273" y="5384800"/>
                </a:cubicBezTo>
                <a:cubicBezTo>
                  <a:pt x="8461273" y="7083889"/>
                  <a:pt x="7083889" y="8461273"/>
                  <a:pt x="5384800" y="8461273"/>
                </a:cubicBezTo>
                <a:cubicBezTo>
                  <a:pt x="3685711" y="8461273"/>
                  <a:pt x="2308327" y="7083889"/>
                  <a:pt x="2308327" y="5384800"/>
                </a:cubicBezTo>
                <a:cubicBezTo>
                  <a:pt x="2308327" y="3685711"/>
                  <a:pt x="3685711" y="2308327"/>
                  <a:pt x="5384800" y="2308327"/>
                </a:cubicBezTo>
                <a:close/>
                <a:moveTo>
                  <a:pt x="5384800" y="1541884"/>
                </a:moveTo>
                <a:cubicBezTo>
                  <a:pt x="3262416" y="1541884"/>
                  <a:pt x="1541884" y="3262416"/>
                  <a:pt x="1541884" y="5384800"/>
                </a:cubicBezTo>
                <a:cubicBezTo>
                  <a:pt x="1541884" y="7507184"/>
                  <a:pt x="3262416" y="9227716"/>
                  <a:pt x="5384800" y="9227716"/>
                </a:cubicBezTo>
                <a:cubicBezTo>
                  <a:pt x="7507184" y="9227716"/>
                  <a:pt x="9227716" y="7507184"/>
                  <a:pt x="9227716" y="5384800"/>
                </a:cubicBezTo>
                <a:cubicBezTo>
                  <a:pt x="9227716" y="3262416"/>
                  <a:pt x="7507184" y="1541884"/>
                  <a:pt x="5384800" y="1541884"/>
                </a:cubicBezTo>
                <a:close/>
                <a:moveTo>
                  <a:pt x="5384800" y="0"/>
                </a:moveTo>
                <a:cubicBezTo>
                  <a:pt x="8358743" y="0"/>
                  <a:pt x="10769600" y="2410857"/>
                  <a:pt x="10769600" y="5384800"/>
                </a:cubicBezTo>
                <a:cubicBezTo>
                  <a:pt x="10769600" y="8358743"/>
                  <a:pt x="8358743" y="10769600"/>
                  <a:pt x="5384800" y="10769600"/>
                </a:cubicBezTo>
                <a:cubicBezTo>
                  <a:pt x="2410857" y="10769600"/>
                  <a:pt x="0" y="8358743"/>
                  <a:pt x="0" y="5384800"/>
                </a:cubicBezTo>
                <a:cubicBezTo>
                  <a:pt x="0" y="2410857"/>
                  <a:pt x="2410857" y="0"/>
                  <a:pt x="538480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06554" y="357188"/>
            <a:ext cx="7419975" cy="7419975"/>
          </a:xfrm>
        </p:spPr>
      </p:pic>
      <p:sp>
        <p:nvSpPr>
          <p:cNvPr id="21" name="Oval 20"/>
          <p:cNvSpPr/>
          <p:nvPr/>
        </p:nvSpPr>
        <p:spPr>
          <a:xfrm>
            <a:off x="5465803" y="834529"/>
            <a:ext cx="1079996" cy="1079996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Freeform: Shape 21"/>
          <p:cNvSpPr/>
          <p:nvPr/>
        </p:nvSpPr>
        <p:spPr>
          <a:xfrm>
            <a:off x="5791888" y="1125269"/>
            <a:ext cx="395796" cy="462279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06291" y="2217927"/>
            <a:ext cx="4590254" cy="1078915"/>
            <a:chOff x="1571361" y="2753282"/>
            <a:chExt cx="6120338" cy="1438553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6" y="2753282"/>
              <a:ext cx="6088763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2700" b="1" kern="100" dirty="0" smtClean="0">
                  <a:cs typeface="+mn-ea"/>
                  <a:sym typeface="+mn-lt"/>
                </a:rPr>
                <a:t>4.2 </a:t>
              </a:r>
              <a:r>
                <a:rPr lang="zh-CN" altLang="en-US" sz="2700" b="1" kern="100" dirty="0">
                  <a:cs typeface="+mn-ea"/>
                  <a:sym typeface="+mn-lt"/>
                </a:rPr>
                <a:t>直线、射线、线段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/>
          <p:cNvSpPr/>
          <p:nvPr/>
        </p:nvSpPr>
        <p:spPr bwMode="auto">
          <a:xfrm>
            <a:off x="406291" y="1736178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06291" y="2903192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（线段长短的比较）</a:t>
            </a:r>
          </a:p>
        </p:txBody>
      </p:sp>
      <p:sp>
        <p:nvSpPr>
          <p:cNvPr id="17" name="矩形 16"/>
          <p:cNvSpPr/>
          <p:nvPr/>
        </p:nvSpPr>
        <p:spPr>
          <a:xfrm>
            <a:off x="453917" y="4368456"/>
            <a:ext cx="2097369" cy="3739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57175" indent="-257175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1115855" y="1236856"/>
            <a:ext cx="2895185" cy="119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flipV="1">
            <a:off x="2553169" y="1197765"/>
            <a:ext cx="105841" cy="1021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20674" y="1287906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4404" y="127319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82232" y="127319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820070" y="1991509"/>
                <a:ext cx="7287535" cy="1238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150000"/>
                  </a:lnSpc>
                </a:pP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几何语言：∵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的中点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                       ∴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AO= OB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1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100" dirty="0"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AB  ( 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AB =2AO = 2OB )</a:t>
                </a:r>
                <a:endParaRPr lang="zh-CN" altLang="en-US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0070" y="1991509"/>
                <a:ext cx="7287535" cy="1238416"/>
              </a:xfrm>
              <a:prstGeom prst="rect">
                <a:avLst/>
              </a:prstGeom>
              <a:blipFill rotWithShape="1">
                <a:blip r:embed="rId3"/>
                <a:stretch>
                  <a:fillRect l="-4" t="-12" r="8" b="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820070" y="3257110"/>
                <a:ext cx="7563433" cy="1723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150000"/>
                  </a:lnSpc>
                </a:pP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反之也成立：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∵ AO = OB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1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 AB( 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AB = 2AO = 2OB )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                        ∴ O 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的中点</a:t>
                </a:r>
              </a:p>
              <a:p>
                <a:pPr defTabSz="685800">
                  <a:lnSpc>
                    <a:spcPct val="150000"/>
                  </a:lnSpc>
                </a:pPr>
                <a:endParaRPr lang="zh-CN" altLang="en-US" sz="21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0070" y="3257110"/>
                <a:ext cx="7563433" cy="1723164"/>
              </a:xfrm>
              <a:prstGeom prst="rect">
                <a:avLst/>
              </a:prstGeom>
              <a:blipFill rotWithShape="1">
                <a:blip r:embed="rId4"/>
                <a:stretch>
                  <a:fillRect l="-4" t="-11" r="3" b="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线段中点的几何表述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1115855" y="1236856"/>
            <a:ext cx="2895185" cy="119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flipV="1">
            <a:off x="2038109" y="1185806"/>
            <a:ext cx="105841" cy="1021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07058" y="124881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F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4404" y="127319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82232" y="127319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flipV="1">
            <a:off x="3024574" y="1187696"/>
            <a:ext cx="105841" cy="1021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19578" y="124881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E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13891" y="1087822"/>
            <a:ext cx="4004441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点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、点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F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是线段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的三等分点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685875" y="2190788"/>
                <a:ext cx="7287535" cy="10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几何语言：∵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E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、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F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的三等分点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                       ∴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AE= EF=FB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1800" dirty="0"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  ( 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AB= 3AE=3EF=3FB )</a:t>
                </a:r>
                <a:endParaRPr lang="zh-CN" altLang="en-US" sz="12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75" y="2190788"/>
                <a:ext cx="7287535" cy="1073564"/>
              </a:xfrm>
              <a:prstGeom prst="rect">
                <a:avLst/>
              </a:prstGeom>
              <a:blipFill rotWithShape="1">
                <a:blip r:embed="rId3"/>
                <a:stretch>
                  <a:fillRect l="-1" t="-4" r="5" b="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685875" y="3154630"/>
                <a:ext cx="7563433" cy="10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反之也成立：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∵ AE= EF=FB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1800" dirty="0"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  ( 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AB= 3AE=3EF=3FB )  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                        ∴ E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、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F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的三等分点</a:t>
                </a:r>
              </a:p>
            </p:txBody>
          </p:sp>
        </mc:Choice>
        <mc:Fallback xmlns="">
          <p:sp>
            <p:nvSpPr>
              <p:cNvPr id="1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75" y="3154630"/>
                <a:ext cx="7563433" cy="1073564"/>
              </a:xfrm>
              <a:prstGeom prst="rect">
                <a:avLst/>
              </a:prstGeom>
              <a:blipFill rotWithShape="1">
                <a:blip r:embed="rId4"/>
                <a:stretch>
                  <a:fillRect l="-1" t="-54" b="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1438582" y="4457846"/>
            <a:ext cx="557310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你知道线段的四等分点的几何表述吗？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线段三等分点的几何表述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696956" y="782336"/>
                <a:ext cx="7943554" cy="145424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．已知线段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𝐴𝐶</m:t>
                    </m:r>
                    <m:r>
                      <a:rPr lang="en-US" altLang="zh-CN" sz="20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</m:t>
                    </m:r>
                  </m:oMath>
                </a14:m>
                <a:r>
                  <a:rPr lang="zh-CN" altLang="zh-CN" sz="2000" kern="100" dirty="0"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𝐵𝐶</m:t>
                    </m:r>
                    <m:r>
                      <a:rPr lang="en-US" altLang="zh-CN" sz="20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</m:t>
                    </m:r>
                  </m:oMath>
                </a14:m>
                <a:r>
                  <a:rPr lang="zh-CN" altLang="zh-CN" sz="2000" kern="100" dirty="0">
                    <a:cs typeface="+mn-ea"/>
                    <a:sym typeface="+mn-lt"/>
                  </a:rPr>
                  <a:t>，则线段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𝐴𝐵</m:t>
                    </m:r>
                  </m:oMath>
                </a14:m>
                <a:r>
                  <a:rPr lang="zh-CN" altLang="zh-CN" sz="2000" kern="100" dirty="0">
                    <a:cs typeface="+mn-ea"/>
                    <a:sym typeface="+mn-lt"/>
                  </a:rPr>
                  <a:t>的长度（</a:t>
                </a:r>
                <a:r>
                  <a:rPr lang="en-US" altLang="zh-CN" sz="2000" kern="100" dirty="0">
                    <a:cs typeface="+mn-ea"/>
                    <a:sym typeface="+mn-lt"/>
                  </a:rPr>
                  <a:t>   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）</a:t>
                </a:r>
              </a:p>
              <a:p>
                <a:pPr defTabSz="685800" fontAlgn="ctr">
                  <a:lnSpc>
                    <a:spcPct val="150000"/>
                  </a:lnSpc>
                  <a:tabLst>
                    <a:tab pos="1317625" algn="l"/>
                    <a:tab pos="2636520" algn="l"/>
                    <a:tab pos="3954780" algn="l"/>
                  </a:tabLst>
                </a:pPr>
                <a:r>
                  <a:rPr lang="en-US" altLang="zh-CN" sz="2000" kern="100" dirty="0">
                    <a:cs typeface="+mn-ea"/>
                    <a:sym typeface="+mn-lt"/>
                  </a:rPr>
                  <a:t>A.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一定是</a:t>
                </a:r>
                <a:r>
                  <a:rPr lang="en-US" altLang="zh-CN" sz="2000" kern="100" dirty="0">
                    <a:cs typeface="+mn-ea"/>
                    <a:sym typeface="+mn-lt"/>
                  </a:rPr>
                  <a:t>5  	B.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一定是</a:t>
                </a:r>
                <a:r>
                  <a:rPr lang="en-US" altLang="zh-CN" sz="2000" kern="100" dirty="0">
                    <a:cs typeface="+mn-ea"/>
                    <a:sym typeface="+mn-lt"/>
                  </a:rPr>
                  <a:t>3	 C.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一定是</a:t>
                </a:r>
                <a:r>
                  <a:rPr lang="en-US" altLang="zh-CN" sz="2000" kern="100" dirty="0">
                    <a:cs typeface="+mn-ea"/>
                    <a:sym typeface="+mn-lt"/>
                  </a:rPr>
                  <a:t>5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或</a:t>
                </a:r>
                <a:r>
                  <a:rPr lang="en-US" altLang="zh-CN" sz="2000" kern="100" dirty="0">
                    <a:cs typeface="+mn-ea"/>
                    <a:sym typeface="+mn-lt"/>
                  </a:rPr>
                  <a:t>3   	D.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以上都不对</a:t>
                </a: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56" y="782336"/>
                <a:ext cx="7943554" cy="1454244"/>
              </a:xfrm>
              <a:prstGeom prst="rect">
                <a:avLst/>
              </a:prstGeom>
              <a:blipFill rotWithShape="1">
                <a:blip r:embed="rId3"/>
                <a:stretch>
                  <a:fillRect l="-5" t="-1" r="1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矩形 12"/>
          <p:cNvSpPr/>
          <p:nvPr/>
        </p:nvSpPr>
        <p:spPr>
          <a:xfrm>
            <a:off x="696956" y="2075924"/>
            <a:ext cx="7301884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解：当</a:t>
            </a:r>
            <a:r>
              <a:rPr lang="en-US" altLang="zh-CN" sz="1800" kern="100" dirty="0">
                <a:cs typeface="+mn-ea"/>
                <a:sym typeface="+mn-lt"/>
              </a:rPr>
              <a:t>A</a:t>
            </a:r>
            <a:r>
              <a:rPr lang="zh-CN" altLang="zh-CN" sz="1800" kern="100" dirty="0">
                <a:cs typeface="+mn-ea"/>
                <a:sym typeface="+mn-lt"/>
              </a:rPr>
              <a:t>、</a:t>
            </a:r>
            <a:r>
              <a:rPr lang="en-US" altLang="zh-CN" sz="1800" kern="100" dirty="0">
                <a:cs typeface="+mn-ea"/>
                <a:sym typeface="+mn-lt"/>
              </a:rPr>
              <a:t>B</a:t>
            </a:r>
            <a:r>
              <a:rPr lang="zh-CN" altLang="zh-CN" sz="1800" kern="100" dirty="0">
                <a:cs typeface="+mn-ea"/>
                <a:sym typeface="+mn-lt"/>
              </a:rPr>
              <a:t>、</a:t>
            </a:r>
            <a:r>
              <a:rPr lang="en-US" altLang="zh-CN" sz="1800" kern="100" dirty="0">
                <a:cs typeface="+mn-ea"/>
                <a:sym typeface="+mn-lt"/>
              </a:rPr>
              <a:t>C</a:t>
            </a:r>
            <a:r>
              <a:rPr lang="zh-CN" altLang="zh-CN" sz="1800" kern="100" dirty="0">
                <a:cs typeface="+mn-ea"/>
                <a:sym typeface="+mn-lt"/>
              </a:rPr>
              <a:t>三点不在同一直线上时（如图），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根据三角形的三边关系，可得：</a:t>
            </a:r>
            <a:r>
              <a:rPr lang="en-US" altLang="zh-CN" sz="1800" kern="100" dirty="0">
                <a:cs typeface="+mn-ea"/>
                <a:sym typeface="+mn-lt"/>
              </a:rPr>
              <a:t>4-1</a:t>
            </a:r>
            <a:r>
              <a:rPr lang="zh-CN" altLang="zh-CN" sz="1800" kern="100" dirty="0">
                <a:cs typeface="+mn-ea"/>
                <a:sym typeface="+mn-lt"/>
              </a:rPr>
              <a:t>＜</a:t>
            </a:r>
            <a:r>
              <a:rPr lang="en-US" altLang="zh-CN" sz="1800" kern="100" dirty="0">
                <a:cs typeface="+mn-ea"/>
                <a:sym typeface="+mn-lt"/>
              </a:rPr>
              <a:t>AB</a:t>
            </a:r>
            <a:r>
              <a:rPr lang="zh-CN" altLang="zh-CN" sz="1800" kern="100" dirty="0">
                <a:cs typeface="+mn-ea"/>
                <a:sym typeface="+mn-lt"/>
              </a:rPr>
              <a:t>＜</a:t>
            </a:r>
            <a:r>
              <a:rPr lang="en-US" altLang="zh-CN" sz="1800" kern="100" dirty="0">
                <a:cs typeface="+mn-ea"/>
                <a:sym typeface="+mn-lt"/>
              </a:rPr>
              <a:t>4+1</a:t>
            </a:r>
            <a:r>
              <a:rPr lang="zh-CN" altLang="zh-CN" sz="1800" kern="100" dirty="0">
                <a:cs typeface="+mn-ea"/>
                <a:sym typeface="+mn-lt"/>
              </a:rPr>
              <a:t>，即</a:t>
            </a:r>
            <a:r>
              <a:rPr lang="en-US" altLang="zh-CN" sz="1800" kern="100" dirty="0">
                <a:cs typeface="+mn-ea"/>
                <a:sym typeface="+mn-lt"/>
              </a:rPr>
              <a:t>3</a:t>
            </a:r>
            <a:r>
              <a:rPr lang="zh-CN" altLang="zh-CN" sz="1800" kern="100" dirty="0">
                <a:cs typeface="+mn-ea"/>
                <a:sym typeface="+mn-lt"/>
              </a:rPr>
              <a:t>＜</a:t>
            </a:r>
            <a:r>
              <a:rPr lang="en-US" altLang="zh-CN" sz="1800" kern="100" dirty="0">
                <a:cs typeface="+mn-ea"/>
                <a:sym typeface="+mn-lt"/>
              </a:rPr>
              <a:t>AB</a:t>
            </a:r>
            <a:r>
              <a:rPr lang="zh-CN" altLang="zh-CN" sz="1800" kern="100" dirty="0">
                <a:cs typeface="+mn-ea"/>
                <a:sym typeface="+mn-lt"/>
              </a:rPr>
              <a:t>＜</a:t>
            </a:r>
            <a:r>
              <a:rPr lang="en-US" altLang="zh-CN" sz="1800" kern="100" dirty="0">
                <a:cs typeface="+mn-ea"/>
                <a:sym typeface="+mn-lt"/>
              </a:rPr>
              <a:t>5</a:t>
            </a:r>
            <a:r>
              <a:rPr lang="zh-CN" altLang="zh-CN" sz="1800" kern="100" dirty="0">
                <a:cs typeface="+mn-ea"/>
                <a:sym typeface="+mn-lt"/>
              </a:rPr>
              <a:t>；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当</a:t>
            </a:r>
            <a:r>
              <a:rPr lang="en-US" altLang="zh-CN" sz="1800" kern="100" dirty="0">
                <a:cs typeface="+mn-ea"/>
                <a:sym typeface="+mn-lt"/>
              </a:rPr>
              <a:t>A</a:t>
            </a:r>
            <a:r>
              <a:rPr lang="zh-CN" altLang="zh-CN" sz="1800" kern="100" dirty="0">
                <a:cs typeface="+mn-ea"/>
                <a:sym typeface="+mn-lt"/>
              </a:rPr>
              <a:t>、</a:t>
            </a:r>
            <a:r>
              <a:rPr lang="en-US" altLang="zh-CN" sz="1800" kern="100" dirty="0">
                <a:cs typeface="+mn-ea"/>
                <a:sym typeface="+mn-lt"/>
              </a:rPr>
              <a:t>B</a:t>
            </a:r>
            <a:r>
              <a:rPr lang="zh-CN" altLang="zh-CN" sz="1800" kern="100" dirty="0">
                <a:cs typeface="+mn-ea"/>
                <a:sym typeface="+mn-lt"/>
              </a:rPr>
              <a:t>、</a:t>
            </a:r>
            <a:r>
              <a:rPr lang="en-US" altLang="zh-CN" sz="1800" kern="100" dirty="0">
                <a:cs typeface="+mn-ea"/>
                <a:sym typeface="+mn-lt"/>
              </a:rPr>
              <a:t>C</a:t>
            </a:r>
            <a:r>
              <a:rPr lang="zh-CN" altLang="zh-CN" sz="1800" kern="100" dirty="0">
                <a:cs typeface="+mn-ea"/>
                <a:sym typeface="+mn-lt"/>
              </a:rPr>
              <a:t>三点在同一直线上时，</a:t>
            </a:r>
            <a:r>
              <a:rPr lang="en-US" altLang="zh-CN" sz="1800" kern="100" dirty="0">
                <a:cs typeface="+mn-ea"/>
                <a:sym typeface="+mn-lt"/>
              </a:rPr>
              <a:t>AB=4+1=5</a:t>
            </a:r>
            <a:r>
              <a:rPr lang="zh-CN" altLang="zh-CN" sz="1800" kern="100" dirty="0">
                <a:cs typeface="+mn-ea"/>
                <a:sym typeface="+mn-lt"/>
              </a:rPr>
              <a:t>或</a:t>
            </a:r>
            <a:r>
              <a:rPr lang="en-US" altLang="zh-CN" sz="1800" kern="100" dirty="0">
                <a:cs typeface="+mn-ea"/>
                <a:sym typeface="+mn-lt"/>
              </a:rPr>
              <a:t>AB=4-1=3</a:t>
            </a:r>
            <a:r>
              <a:rPr lang="zh-CN" altLang="zh-CN" sz="1800" kern="100" dirty="0">
                <a:cs typeface="+mn-ea"/>
                <a:sym typeface="+mn-lt"/>
              </a:rPr>
              <a:t>．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故选：</a:t>
            </a:r>
            <a:r>
              <a:rPr lang="en-US" altLang="zh-CN" sz="1800" kern="100" dirty="0">
                <a:cs typeface="+mn-ea"/>
                <a:sym typeface="+mn-lt"/>
              </a:rPr>
              <a:t>D</a:t>
            </a:r>
            <a:r>
              <a:rPr lang="zh-CN" altLang="zh-CN" sz="1800" kern="100" dirty="0">
                <a:cs typeface="+mn-ea"/>
                <a:sym typeface="+mn-lt"/>
              </a:rPr>
              <a:t>．</a:t>
            </a:r>
          </a:p>
        </p:txBody>
      </p:sp>
      <p:pic>
        <p:nvPicPr>
          <p:cNvPr id="14" name="图片 13" descr="figure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25822" y="1975890"/>
            <a:ext cx="1669067" cy="1176246"/>
          </a:xfrm>
          <a:prstGeom prst="rect">
            <a:avLst/>
          </a:prstGeom>
        </p:spPr>
      </p:pic>
      <p:sp>
        <p:nvSpPr>
          <p:cNvPr id="15" name="笑脸 14"/>
          <p:cNvSpPr/>
          <p:nvPr/>
        </p:nvSpPr>
        <p:spPr>
          <a:xfrm>
            <a:off x="5499625" y="1460325"/>
            <a:ext cx="248713" cy="24054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542350" y="884383"/>
                <a:ext cx="7659468" cy="131574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．（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2017·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海南华侨中学初一期末）如图，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AB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=1.6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，延长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至点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，使得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AC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=4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是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BC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的中点，则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AD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等于（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</a:p>
              <a:p>
                <a:pPr defTabSz="685800" fontAlgn="ctr">
                  <a:lnSpc>
                    <a:spcPct val="150000"/>
                  </a:lnSpc>
                  <a:tabLst>
                    <a:tab pos="1317625" algn="l"/>
                    <a:tab pos="2636520" algn="l"/>
                    <a:tab pos="3954780" algn="l"/>
                  </a:tabLst>
                </a:pP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2.4</m:t>
                    </m:r>
                  </m:oMath>
                </a14:m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B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3.2</m:t>
                    </m:r>
                  </m:oMath>
                </a14:m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C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	D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4.8</m:t>
                    </m:r>
                  </m:oMath>
                </a14:m>
                <a:endParaRPr lang="zh-CN" altLang="zh-CN" sz="18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50" y="884383"/>
                <a:ext cx="7659468" cy="1315745"/>
              </a:xfrm>
              <a:prstGeom prst="rect">
                <a:avLst/>
              </a:prstGeom>
              <a:blipFill rotWithShape="1">
                <a:blip r:embed="rId3"/>
                <a:stretch>
                  <a:fillRect l="-1" t="-35" r="2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 descr="figure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82454" y="1615181"/>
            <a:ext cx="2634079" cy="7757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42350" y="2276667"/>
                <a:ext cx="6400830" cy="252982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解：由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AC=4AB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，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AB=1.6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，得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 AC=6.4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，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 </a:t>
                </a:r>
                <a:endParaRPr lang="zh-CN" altLang="zh-CN" sz="16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zh-CN" altLang="zh-CN" sz="1600" kern="100" dirty="0">
                    <a:cs typeface="+mn-ea"/>
                    <a:sym typeface="+mn-lt"/>
                  </a:rPr>
                  <a:t>由线段的和差，得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 BC=AC-AB=6.4-1.6=4.8 </a:t>
                </a:r>
                <a:endParaRPr lang="zh-CN" altLang="zh-CN" sz="16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zh-CN" altLang="zh-CN" sz="1600" kern="100" dirty="0">
                    <a:cs typeface="+mn-ea"/>
                    <a:sym typeface="+mn-lt"/>
                  </a:rPr>
                  <a:t>由点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D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是线段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BC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的中点，得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BD=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600" kern="100" dirty="0">
                    <a:cs typeface="+mn-ea"/>
                    <a:sym typeface="+mn-lt"/>
                  </a:rPr>
                  <a:t>BC=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600" kern="100" dirty="0">
                    <a:cs typeface="+mn-ea"/>
                    <a:sym typeface="+mn-lt"/>
                  </a:rPr>
                  <a:t>×4.8=2.4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altLang="zh-CN" sz="1600" kern="100" dirty="0">
                    <a:cs typeface="+mn-ea"/>
                    <a:sym typeface="+mn-lt"/>
                  </a:rPr>
                  <a:t> AD=AB+BD=1.6+2.4=4.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故选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C.</a:t>
                </a:r>
                <a:endParaRPr lang="zh-CN" altLang="zh-CN" sz="1600" kern="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50" y="2276667"/>
                <a:ext cx="6400830" cy="2529827"/>
              </a:xfrm>
              <a:prstGeom prst="rect">
                <a:avLst/>
              </a:prstGeom>
              <a:blipFill rotWithShape="1">
                <a:blip r:embed="rId5"/>
                <a:stretch>
                  <a:fillRect l="-1" t="-8" r="1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笑脸 7"/>
          <p:cNvSpPr/>
          <p:nvPr/>
        </p:nvSpPr>
        <p:spPr>
          <a:xfrm>
            <a:off x="3176429" y="1858853"/>
            <a:ext cx="327464" cy="34127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70462" y="848031"/>
            <a:ext cx="7932199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）如图，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DB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，请你写出图中另外两条相等的线段．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）在一直道边植树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棵，若相邻两树之间距离均为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1.5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，则首尾两颗大树之间的距离是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pic>
        <p:nvPicPr>
          <p:cNvPr id="9" name="图片 8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36562" y="1978102"/>
            <a:ext cx="2285723" cy="59364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0463" y="2566725"/>
            <a:ext cx="7782963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kern="100" dirty="0">
                <a:cs typeface="+mn-ea"/>
                <a:sym typeface="+mn-lt"/>
              </a:rPr>
              <a:t>1</a:t>
            </a:r>
            <a:r>
              <a:rPr lang="zh-CN" altLang="zh-CN" sz="1500" kern="100" dirty="0">
                <a:cs typeface="+mn-ea"/>
                <a:sym typeface="+mn-lt"/>
              </a:rPr>
              <a:t>）因为</a:t>
            </a:r>
            <a:r>
              <a:rPr lang="en-US" altLang="zh-CN" sz="1500" i="1" kern="100" dirty="0">
                <a:cs typeface="+mn-ea"/>
                <a:sym typeface="+mn-lt"/>
              </a:rPr>
              <a:t>AC</a:t>
            </a:r>
            <a:r>
              <a:rPr lang="en-US" altLang="zh-CN" sz="1500" kern="100" dirty="0">
                <a:cs typeface="+mn-ea"/>
                <a:sym typeface="+mn-lt"/>
              </a:rPr>
              <a:t>=</a:t>
            </a:r>
            <a:r>
              <a:rPr lang="en-US" altLang="zh-CN" sz="1500" i="1" kern="100" dirty="0">
                <a:cs typeface="+mn-ea"/>
                <a:sym typeface="+mn-lt"/>
              </a:rPr>
              <a:t>BD</a:t>
            </a:r>
            <a:r>
              <a:rPr lang="zh-CN" altLang="zh-CN" sz="1500" kern="100" dirty="0">
                <a:cs typeface="+mn-ea"/>
                <a:sym typeface="+mn-lt"/>
              </a:rPr>
              <a:t>，</a:t>
            </a:r>
            <a:r>
              <a:rPr lang="en-US" altLang="zh-CN" sz="1500" kern="100" dirty="0">
                <a:cs typeface="+mn-ea"/>
                <a:sym typeface="+mn-lt"/>
              </a:rPr>
              <a:t>∴</a:t>
            </a:r>
            <a:r>
              <a:rPr lang="en-US" altLang="zh-CN" sz="1500" i="1" kern="100" dirty="0">
                <a:cs typeface="+mn-ea"/>
                <a:sym typeface="+mn-lt"/>
              </a:rPr>
              <a:t>AC</a:t>
            </a:r>
            <a:r>
              <a:rPr lang="zh-CN" altLang="zh-CN" sz="1500" kern="100" dirty="0">
                <a:cs typeface="+mn-ea"/>
                <a:sym typeface="+mn-lt"/>
              </a:rPr>
              <a:t>－</a:t>
            </a:r>
            <a:r>
              <a:rPr lang="en-US" altLang="zh-CN" sz="1500" i="1" kern="100" dirty="0">
                <a:cs typeface="+mn-ea"/>
                <a:sym typeface="+mn-lt"/>
              </a:rPr>
              <a:t>BC</a:t>
            </a:r>
            <a:r>
              <a:rPr lang="en-US" altLang="zh-CN" sz="1500" kern="100" dirty="0">
                <a:cs typeface="+mn-ea"/>
                <a:sym typeface="+mn-lt"/>
              </a:rPr>
              <a:t>=</a:t>
            </a:r>
            <a:r>
              <a:rPr lang="en-US" altLang="zh-CN" sz="1500" i="1" kern="100" dirty="0">
                <a:cs typeface="+mn-ea"/>
                <a:sym typeface="+mn-lt"/>
              </a:rPr>
              <a:t>DB</a:t>
            </a:r>
            <a:r>
              <a:rPr lang="zh-CN" altLang="zh-CN" sz="1500" kern="100" dirty="0">
                <a:cs typeface="+mn-ea"/>
                <a:sym typeface="+mn-lt"/>
              </a:rPr>
              <a:t>－</a:t>
            </a:r>
            <a:r>
              <a:rPr lang="en-US" altLang="zh-CN" sz="1500" i="1" kern="100" dirty="0">
                <a:cs typeface="+mn-ea"/>
                <a:sym typeface="+mn-lt"/>
              </a:rPr>
              <a:t>BC</a:t>
            </a:r>
            <a:r>
              <a:rPr lang="zh-CN" altLang="zh-CN" sz="1500" kern="100" dirty="0">
                <a:cs typeface="+mn-ea"/>
                <a:sym typeface="+mn-lt"/>
              </a:rPr>
              <a:t>，即</a:t>
            </a:r>
            <a:r>
              <a:rPr lang="en-US" altLang="zh-CN" sz="1500" i="1" kern="100" dirty="0">
                <a:cs typeface="+mn-ea"/>
                <a:sym typeface="+mn-lt"/>
              </a:rPr>
              <a:t>AB</a:t>
            </a:r>
            <a:r>
              <a:rPr lang="en-US" altLang="zh-CN" sz="1500" kern="100" dirty="0">
                <a:cs typeface="+mn-ea"/>
                <a:sym typeface="+mn-lt"/>
              </a:rPr>
              <a:t>=</a:t>
            </a:r>
            <a:r>
              <a:rPr lang="en-US" altLang="zh-CN" sz="1500" i="1" kern="100" dirty="0">
                <a:cs typeface="+mn-ea"/>
                <a:sym typeface="+mn-lt"/>
              </a:rPr>
              <a:t>CD</a:t>
            </a:r>
            <a:r>
              <a:rPr lang="zh-CN" altLang="zh-CN" sz="1500" kern="100" dirty="0">
                <a:cs typeface="+mn-ea"/>
                <a:sym typeface="+mn-lt"/>
              </a:rPr>
              <a:t>．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kern="100" dirty="0">
                <a:cs typeface="+mn-ea"/>
                <a:sym typeface="+mn-lt"/>
              </a:rPr>
              <a:t>2</a:t>
            </a:r>
            <a:r>
              <a:rPr lang="zh-CN" altLang="zh-CN" sz="1500" kern="100" dirty="0">
                <a:cs typeface="+mn-ea"/>
                <a:sym typeface="+mn-lt"/>
              </a:rPr>
              <a:t>）设首尾之间的距离为</a:t>
            </a:r>
            <a:r>
              <a:rPr lang="en-US" altLang="zh-CN" sz="1500" i="1" kern="100" dirty="0">
                <a:cs typeface="+mn-ea"/>
                <a:sym typeface="+mn-lt"/>
              </a:rPr>
              <a:t>x</a:t>
            </a:r>
            <a:r>
              <a:rPr lang="zh-CN" altLang="zh-CN" sz="1500" kern="100" dirty="0">
                <a:cs typeface="+mn-ea"/>
                <a:sym typeface="+mn-lt"/>
              </a:rPr>
              <a:t>，由</a:t>
            </a:r>
            <a:r>
              <a:rPr lang="en-US" altLang="zh-CN" sz="1500" kern="100" dirty="0">
                <a:cs typeface="+mn-ea"/>
                <a:sym typeface="+mn-lt"/>
              </a:rPr>
              <a:t>8</a:t>
            </a:r>
            <a:r>
              <a:rPr lang="zh-CN" altLang="zh-CN" sz="1500" kern="100" dirty="0">
                <a:cs typeface="+mn-ea"/>
                <a:sym typeface="+mn-lt"/>
              </a:rPr>
              <a:t>棵树之间共有</a:t>
            </a:r>
            <a:r>
              <a:rPr lang="en-US" altLang="zh-CN" sz="1500" kern="100" dirty="0">
                <a:cs typeface="+mn-ea"/>
                <a:sym typeface="+mn-lt"/>
              </a:rPr>
              <a:t>7</a:t>
            </a:r>
            <a:r>
              <a:rPr lang="zh-CN" altLang="zh-CN" sz="1500" kern="100" dirty="0">
                <a:cs typeface="+mn-ea"/>
                <a:sym typeface="+mn-lt"/>
              </a:rPr>
              <a:t>段间隔，可得</a:t>
            </a:r>
            <a:r>
              <a:rPr lang="en-US" altLang="zh-CN" sz="1500" i="1" kern="100" dirty="0">
                <a:cs typeface="+mn-ea"/>
                <a:sym typeface="+mn-lt"/>
              </a:rPr>
              <a:t>x</a:t>
            </a:r>
            <a:r>
              <a:rPr lang="en-US" altLang="zh-CN" sz="1500" kern="100" dirty="0">
                <a:cs typeface="+mn-ea"/>
                <a:sym typeface="+mn-lt"/>
              </a:rPr>
              <a:t>=7×1.5=10.5</a:t>
            </a: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i="1" kern="100" dirty="0">
                <a:cs typeface="+mn-ea"/>
                <a:sym typeface="+mn-lt"/>
              </a:rPr>
              <a:t>m</a:t>
            </a:r>
            <a:r>
              <a:rPr lang="zh-CN" altLang="zh-CN" sz="1500" kern="100" dirty="0">
                <a:cs typeface="+mn-ea"/>
                <a:sym typeface="+mn-lt"/>
              </a:rPr>
              <a:t>）．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故答案为：</a:t>
            </a:r>
            <a:r>
              <a:rPr lang="en-US" altLang="zh-CN" sz="1500" kern="100" dirty="0">
                <a:cs typeface="+mn-ea"/>
                <a:sym typeface="+mn-lt"/>
              </a:rPr>
              <a:t>10.5</a:t>
            </a:r>
            <a:r>
              <a:rPr lang="en-US" altLang="zh-CN" sz="1500" i="1" kern="100" dirty="0">
                <a:cs typeface="+mn-ea"/>
                <a:sym typeface="+mn-lt"/>
              </a:rPr>
              <a:t>m</a:t>
            </a:r>
            <a:r>
              <a:rPr lang="zh-CN" altLang="zh-CN" sz="15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06554" y="357188"/>
            <a:ext cx="7419975" cy="7419975"/>
          </a:xfrm>
        </p:spPr>
      </p:pic>
      <p:sp>
        <p:nvSpPr>
          <p:cNvPr id="21" name="Oval 20"/>
          <p:cNvSpPr/>
          <p:nvPr/>
        </p:nvSpPr>
        <p:spPr>
          <a:xfrm>
            <a:off x="5465803" y="834529"/>
            <a:ext cx="1079996" cy="1079996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Freeform: Shape 21"/>
          <p:cNvSpPr/>
          <p:nvPr/>
        </p:nvSpPr>
        <p:spPr>
          <a:xfrm>
            <a:off x="5791888" y="1125269"/>
            <a:ext cx="395796" cy="462279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06291" y="2217927"/>
            <a:ext cx="4590254" cy="1078915"/>
            <a:chOff x="1571361" y="2753282"/>
            <a:chExt cx="6120338" cy="1438553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6" y="2753282"/>
              <a:ext cx="608876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感谢您的仔细观看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0" name="文本框 29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06291" y="2903192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（线段长短的比较）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0463" y="189138"/>
            <a:ext cx="260168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037443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4A66AC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809349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、会用尺规画一条线段等于已知线段。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、理解线段等分点的意义。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2902017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4A66AC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73922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会比较两条线段的长短。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运用线段的和、差、倍、分关系求线段的长度。</a:t>
            </a:r>
            <a:endParaRPr lang="en-US" altLang="zh-CN" sz="15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81253" y="865700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dirty="0">
                <a:cs typeface="+mn-ea"/>
                <a:sym typeface="+mn-lt"/>
              </a:rPr>
              <a:t>已知：线段 </a:t>
            </a:r>
            <a:r>
              <a:rPr lang="en-US" altLang="zh-CN" sz="1800" dirty="0">
                <a:cs typeface="+mn-ea"/>
                <a:sym typeface="+mn-lt"/>
              </a:rPr>
              <a:t>a</a:t>
            </a:r>
            <a:r>
              <a:rPr lang="zh-CN" altLang="en-US" sz="1800" dirty="0">
                <a:cs typeface="+mn-ea"/>
                <a:sym typeface="+mn-lt"/>
              </a:rPr>
              <a:t>，作一条线段 </a:t>
            </a:r>
            <a:r>
              <a:rPr lang="en-US" altLang="zh-CN" sz="1800" dirty="0">
                <a:cs typeface="+mn-ea"/>
                <a:sym typeface="+mn-lt"/>
              </a:rPr>
              <a:t>AB</a:t>
            </a:r>
            <a:r>
              <a:rPr lang="zh-CN" altLang="en-US" sz="1800" dirty="0">
                <a:cs typeface="+mn-ea"/>
                <a:sym typeface="+mn-lt"/>
              </a:rPr>
              <a:t>，使 </a:t>
            </a:r>
            <a:r>
              <a:rPr lang="en-US" altLang="zh-CN" sz="1800" dirty="0">
                <a:cs typeface="+mn-ea"/>
                <a:sym typeface="+mn-lt"/>
              </a:rPr>
              <a:t>AB=a</a:t>
            </a:r>
            <a:r>
              <a:rPr lang="zh-CN" altLang="en-US" sz="1800" b="1" dirty="0">
                <a:cs typeface="+mn-ea"/>
                <a:sym typeface="+mn-lt"/>
              </a:rPr>
              <a:t>？</a:t>
            </a:r>
            <a:endParaRPr lang="en-US" altLang="zh-CN" sz="1800" b="1" dirty="0">
              <a:cs typeface="+mn-ea"/>
              <a:sym typeface="+mn-lt"/>
            </a:endParaRPr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1061244" y="1808163"/>
            <a:ext cx="169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766166" y="1419226"/>
            <a:ext cx="288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685800"/>
            <a:r>
              <a:rPr lang="en-US" altLang="zh-CN" sz="2100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40583" y="2059246"/>
            <a:ext cx="3930128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作法：</a:t>
            </a:r>
            <a:endParaRPr lang="en-US" altLang="zh-CN" sz="15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用直尺画射线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4109028" y="2660852"/>
            <a:ext cx="349805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966611" y="2145918"/>
            <a:ext cx="30037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685800"/>
            <a:r>
              <a:rPr lang="en-US" altLang="zh-CN" sz="21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456898" y="2145918"/>
            <a:ext cx="30037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685800"/>
            <a:r>
              <a:rPr lang="en-US" altLang="zh-CN" sz="21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109028" y="2663453"/>
            <a:ext cx="455850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40582" y="3103537"/>
            <a:ext cx="5579268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）用圆规在射线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上截取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AB=a.</a:t>
            </a:r>
            <a:endParaRPr lang="zh-CN" altLang="en-US" sz="15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4109028" y="2660852"/>
            <a:ext cx="169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弧形 17"/>
          <p:cNvSpPr/>
          <p:nvPr/>
        </p:nvSpPr>
        <p:spPr>
          <a:xfrm rot="2869127">
            <a:off x="5174459" y="2346607"/>
            <a:ext cx="673100" cy="628492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657466" y="2145918"/>
            <a:ext cx="30037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685800"/>
            <a:r>
              <a:rPr lang="en-US" altLang="zh-CN" sz="21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40582" y="3723530"/>
            <a:ext cx="331470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线段</a:t>
            </a:r>
            <a:r>
              <a:rPr lang="en-US" altLang="zh-CN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为所求</a:t>
            </a:r>
            <a:r>
              <a:rPr lang="en-US" altLang="zh-CN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21" name="文本框 2"/>
          <p:cNvSpPr txBox="1">
            <a:spLocks noChangeArrowheads="1"/>
          </p:cNvSpPr>
          <p:nvPr/>
        </p:nvSpPr>
        <p:spPr bwMode="auto">
          <a:xfrm>
            <a:off x="840582" y="4343523"/>
            <a:ext cx="7921194" cy="45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ts val="3000"/>
              </a:lnSpc>
            </a:pPr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在数学中，我们常限定用无刻度的直尺和圆规作图，这就是</a:t>
            </a:r>
            <a:r>
              <a:rPr lang="zh-CN" altLang="en-US" sz="15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尺规作图</a:t>
            </a:r>
            <a:r>
              <a:rPr lang="en-US" altLang="zh-CN" sz="15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怎样作一条线段等于已知线段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6" grpId="0"/>
      <p:bldP spid="17" grpId="0" animBg="1"/>
      <p:bldP spid="18" grpId="0" animBg="1"/>
      <p:bldP spid="19" grpId="0"/>
      <p:bldP spid="20" grpId="0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0871" y="979887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b="1" dirty="0">
                <a:cs typeface="+mn-ea"/>
                <a:sym typeface="+mn-lt"/>
              </a:rPr>
              <a:t>如何比较下面两人的身高？尽可能的用多种方法比较两人身高</a:t>
            </a:r>
            <a:r>
              <a:rPr lang="zh-CN" altLang="en-US" sz="1800" dirty="0">
                <a:cs typeface="+mn-ea"/>
                <a:sym typeface="+mn-lt"/>
              </a:rPr>
              <a:t>？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4604" y="1593061"/>
            <a:ext cx="2570552" cy="2570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888639" y="2118386"/>
            <a:ext cx="2910680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方法一：目测法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888639" y="2758492"/>
            <a:ext cx="4491830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方法二：度量法（实测身高对比）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888638" y="3398596"/>
            <a:ext cx="4866480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方法三：叠合对比法（两人站在一起对比）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思 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00623" y="876607"/>
            <a:ext cx="291068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方法一：目测法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88778" y="2196273"/>
            <a:ext cx="449183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方法二：度量法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942182" y="3515939"/>
            <a:ext cx="486648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方法三：叠合法</a:t>
            </a:r>
            <a:endParaRPr lang="en-US" altLang="zh-CN" sz="18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26969" y="1347373"/>
            <a:ext cx="5735364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直接观察，适用于有明显差异的对比对象。</a:t>
            </a:r>
            <a:endParaRPr lang="en-US" altLang="zh-CN" sz="1500" b="1" dirty="0">
              <a:latin typeface="+mn-lt"/>
              <a:ea typeface="+mn-ea"/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若对比数值接近，使用该方法得到结果不准确。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93059" y="2667040"/>
            <a:ext cx="3600986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用刻度尺测量对比对象，</a:t>
            </a:r>
            <a:endParaRPr lang="en-US" altLang="zh-CN" sz="1500" b="1" dirty="0">
              <a:latin typeface="+mn-lt"/>
              <a:ea typeface="+mn-ea"/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测量结果可能是预计值，得到结果不准确</a:t>
            </a:r>
          </a:p>
        </p:txBody>
      </p:sp>
      <p:sp>
        <p:nvSpPr>
          <p:cNvPr id="11" name="矩形 10"/>
          <p:cNvSpPr/>
          <p:nvPr/>
        </p:nvSpPr>
        <p:spPr>
          <a:xfrm>
            <a:off x="1693059" y="3986705"/>
            <a:ext cx="4572000" cy="7617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另对比对象的一个端点重合，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观察另一个端点的位置关系，得到结果准确。</a:t>
            </a:r>
            <a:endParaRPr lang="zh-CN" altLang="en-US" sz="1500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三种方法的适用范围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0986" y="763149"/>
            <a:ext cx="7986282" cy="31470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结合前面所学，想一想如何比较下面三组线段的长短？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25000"/>
              </a:lnSpc>
            </a:pPr>
            <a:r>
              <a:rPr lang="en-US" altLang="zh-CN" sz="2000" b="1" dirty="0">
                <a:cs typeface="+mn-ea"/>
                <a:sym typeface="+mn-lt"/>
              </a:rPr>
              <a:t>1.</a:t>
            </a:r>
          </a:p>
          <a:p>
            <a:pPr defTabSz="685800" fontAlgn="base">
              <a:lnSpc>
                <a:spcPct val="125000"/>
              </a:lnSpc>
            </a:pP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25000"/>
              </a:lnSpc>
            </a:pP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25000"/>
              </a:lnSpc>
            </a:pPr>
            <a:r>
              <a:rPr lang="en-US" altLang="zh-CN" sz="2000" b="1" dirty="0">
                <a:cs typeface="+mn-ea"/>
                <a:sym typeface="+mn-lt"/>
              </a:rPr>
              <a:t>2.</a:t>
            </a:r>
          </a:p>
          <a:p>
            <a:pPr defTabSz="685800" fontAlgn="base">
              <a:lnSpc>
                <a:spcPct val="125000"/>
              </a:lnSpc>
            </a:pP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25000"/>
              </a:lnSpc>
            </a:pP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25000"/>
              </a:lnSpc>
            </a:pPr>
            <a:r>
              <a:rPr lang="en-US" altLang="zh-CN" sz="2000" b="1" dirty="0">
                <a:cs typeface="+mn-ea"/>
                <a:sym typeface="+mn-lt"/>
              </a:rPr>
              <a:t>3.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716315" y="1675797"/>
            <a:ext cx="117475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716315" y="2082197"/>
            <a:ext cx="117475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1640114" y="1609122"/>
            <a:ext cx="74820" cy="133350"/>
            <a:chOff x="4572000" y="2330450"/>
            <a:chExt cx="74820" cy="13335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4572000" y="2330450"/>
              <a:ext cx="68469" cy="59737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4572000" y="2383947"/>
              <a:ext cx="74820" cy="79853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 rot="10800000">
            <a:off x="2891065" y="1595944"/>
            <a:ext cx="74820" cy="133350"/>
            <a:chOff x="4572000" y="2330450"/>
            <a:chExt cx="74820" cy="133350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4572000" y="2330450"/>
              <a:ext cx="68469" cy="59737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4572000" y="2383947"/>
              <a:ext cx="74820" cy="79853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1557565" y="2569334"/>
            <a:ext cx="787400" cy="774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>
            <a:off x="3214915" y="2493134"/>
            <a:ext cx="923132" cy="774690"/>
          </a:xfrm>
          <a:prstGeom prst="triangle">
            <a:avLst>
              <a:gd name="adj" fmla="val 4935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1557565" y="2569334"/>
            <a:ext cx="78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stCxn id="21" idx="2"/>
            <a:endCxn id="21" idx="0"/>
          </p:cNvCxnSpPr>
          <p:nvPr/>
        </p:nvCxnSpPr>
        <p:spPr>
          <a:xfrm flipV="1">
            <a:off x="3214915" y="2493134"/>
            <a:ext cx="455612" cy="774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2351316" y="4132340"/>
            <a:ext cx="78740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2428045" y="3782752"/>
            <a:ext cx="316971" cy="78773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3055643" y="132430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043465" y="1817280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773464" y="2125777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160217" y="2524447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112591" y="384371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594057" y="3366946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5907315" y="1669557"/>
            <a:ext cx="117475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5907315" y="1895876"/>
            <a:ext cx="117475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5832348" y="2842703"/>
            <a:ext cx="78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832348" y="3128557"/>
            <a:ext cx="838201" cy="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5862529" y="3907357"/>
            <a:ext cx="832187" cy="643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5862596" y="4132340"/>
            <a:ext cx="78740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5552237" y="126099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550013" y="161055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508500" y="247459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5496322" y="2967571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5484188" y="351234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514497" y="3889230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927537" y="4609400"/>
            <a:ext cx="702992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下面我们研究如何利用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度量法</a:t>
            </a:r>
            <a:r>
              <a:rPr lang="zh-CN" altLang="en-US" sz="1800" b="1" dirty="0">
                <a:cs typeface="+mn-ea"/>
                <a:sym typeface="+mn-lt"/>
              </a:rPr>
              <a:t>和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叠合法</a:t>
            </a:r>
            <a:r>
              <a:rPr lang="zh-CN" altLang="en-US" sz="1800" b="1" dirty="0">
                <a:cs typeface="+mn-ea"/>
                <a:sym typeface="+mn-lt"/>
              </a:rPr>
              <a:t>比较线段的长短</a:t>
            </a:r>
          </a:p>
        </p:txBody>
      </p:sp>
      <p:sp>
        <p:nvSpPr>
          <p:cNvPr id="6" name="箭头: 右 5"/>
          <p:cNvSpPr/>
          <p:nvPr/>
        </p:nvSpPr>
        <p:spPr>
          <a:xfrm>
            <a:off x="4192745" y="2799927"/>
            <a:ext cx="1243513" cy="46166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提取线段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9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02244" y="801404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试比较线段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CD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的长短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20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3841527" y="1550843"/>
            <a:ext cx="3471862" cy="415828"/>
            <a:chOff x="8331" y="2792"/>
            <a:chExt cx="5470" cy="871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9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>
            <a:off x="938307" y="1563381"/>
            <a:ext cx="2952750" cy="415597"/>
            <a:chOff x="2040" y="2768"/>
            <a:chExt cx="4650" cy="873"/>
          </a:xfrm>
        </p:grpSpPr>
        <p:sp>
          <p:nvSpPr>
            <p:cNvPr id="11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32"/>
            <p:cNvSpPr>
              <a:spLocks noChangeArrowheads="1"/>
            </p:cNvSpPr>
            <p:nvPr/>
          </p:nvSpPr>
          <p:spPr bwMode="auto">
            <a:xfrm>
              <a:off x="2040" y="2768"/>
              <a:ext cx="4650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20677" y="2049844"/>
            <a:ext cx="7986281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方法一：度量法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（分别用刻度尺测量线段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、线段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CD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的长度，再进行比较。）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20677" y="2998558"/>
            <a:ext cx="7986281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方法二：叠合法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（点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重合，观察点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之间的位置）</a:t>
            </a: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908406" y="4367238"/>
            <a:ext cx="3471862" cy="415828"/>
            <a:chOff x="8331" y="2792"/>
            <a:chExt cx="5470" cy="871"/>
          </a:xfrm>
        </p:grpSpPr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957553" y="3898324"/>
            <a:ext cx="2952750" cy="468915"/>
            <a:chOff x="2046" y="1807"/>
            <a:chExt cx="4650" cy="985"/>
          </a:xfrm>
        </p:grpSpPr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Rectangle 32"/>
            <p:cNvSpPr>
              <a:spLocks noChangeArrowheads="1"/>
            </p:cNvSpPr>
            <p:nvPr/>
          </p:nvSpPr>
          <p:spPr bwMode="auto">
            <a:xfrm>
              <a:off x="2046" y="1807"/>
              <a:ext cx="4650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4563699" y="4382866"/>
            <a:ext cx="3471862" cy="415828"/>
            <a:chOff x="8331" y="2792"/>
            <a:chExt cx="5470" cy="871"/>
          </a:xfrm>
        </p:grpSpPr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 bwMode="auto">
          <a:xfrm>
            <a:off x="4511246" y="3913714"/>
            <a:ext cx="4803978" cy="468915"/>
            <a:chOff x="2046" y="1807"/>
            <a:chExt cx="4675" cy="985"/>
          </a:xfrm>
        </p:grpSpPr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046" y="1807"/>
              <a:ext cx="4675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               B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908406" y="4477853"/>
            <a:ext cx="2578165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609093" y="4459289"/>
            <a:ext cx="2578165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752124" y="4372493"/>
            <a:ext cx="2921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 rot="10800000">
            <a:off x="2051437" y="4415037"/>
            <a:ext cx="2921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 bwMode="auto">
          <a:xfrm>
            <a:off x="6333155" y="2543921"/>
            <a:ext cx="2630390" cy="415828"/>
            <a:chOff x="8331" y="2792"/>
            <a:chExt cx="5470" cy="871"/>
          </a:xfrm>
        </p:grpSpPr>
        <p:sp>
          <p:nvSpPr>
            <p:cNvPr id="43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D</a:t>
              </a:r>
            </a:p>
          </p:txBody>
        </p:sp>
        <p:sp>
          <p:nvSpPr>
            <p:cNvPr id="44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 bwMode="auto">
          <a:xfrm>
            <a:off x="6329816" y="2075007"/>
            <a:ext cx="2952750" cy="468915"/>
            <a:chOff x="2046" y="1807"/>
            <a:chExt cx="4650" cy="985"/>
          </a:xfrm>
        </p:grpSpPr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Rectangle 32"/>
            <p:cNvSpPr>
              <a:spLocks noChangeArrowheads="1"/>
            </p:cNvSpPr>
            <p:nvPr/>
          </p:nvSpPr>
          <p:spPr bwMode="auto">
            <a:xfrm>
              <a:off x="2046" y="1807"/>
              <a:ext cx="4650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6141132" y="2841562"/>
            <a:ext cx="2578165" cy="2847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284164" y="2725123"/>
            <a:ext cx="2921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用测量法和叠加法对比线段长短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0" grpId="0"/>
      <p:bldP spid="31" grpId="0"/>
      <p:bldP spid="32" grpId="0"/>
      <p:bldP spid="33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8859" y="897576"/>
            <a:ext cx="7986282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已知：线段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b</a:t>
            </a:r>
            <a:r>
              <a:rPr lang="zh-CN" altLang="en-US" sz="2000" b="1" dirty="0">
                <a:cs typeface="+mn-ea"/>
                <a:sym typeface="+mn-lt"/>
              </a:rPr>
              <a:t>。</a:t>
            </a: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求作</a:t>
            </a:r>
            <a:r>
              <a:rPr lang="en-US" altLang="zh-CN" sz="2000" b="1" dirty="0">
                <a:cs typeface="+mn-ea"/>
                <a:sym typeface="+mn-lt"/>
              </a:rPr>
              <a:t>1)</a:t>
            </a:r>
            <a:r>
              <a:rPr lang="zh-CN" altLang="en-US" sz="2000" b="1" dirty="0">
                <a:cs typeface="+mn-ea"/>
                <a:sym typeface="+mn-lt"/>
              </a:rPr>
              <a:t>线段</a:t>
            </a:r>
            <a:r>
              <a:rPr lang="en-US" altLang="zh-CN" sz="2000" b="1" dirty="0">
                <a:cs typeface="+mn-ea"/>
                <a:sym typeface="+mn-lt"/>
              </a:rPr>
              <a:t>AC</a:t>
            </a:r>
            <a:r>
              <a:rPr lang="zh-CN" altLang="en-US" sz="2000" b="1" dirty="0">
                <a:cs typeface="+mn-ea"/>
                <a:sym typeface="+mn-lt"/>
              </a:rPr>
              <a:t>，使</a:t>
            </a:r>
            <a:r>
              <a:rPr lang="en-US" altLang="zh-CN" sz="2000" b="1" dirty="0">
                <a:cs typeface="+mn-ea"/>
                <a:sym typeface="+mn-lt"/>
              </a:rPr>
              <a:t>AC=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</a:p>
          <a:p>
            <a:pPr defTabSz="685800" fontAlgn="base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2)</a:t>
            </a:r>
            <a:r>
              <a:rPr lang="zh-CN" altLang="en-US" sz="2000" b="1" dirty="0">
                <a:cs typeface="+mn-ea"/>
                <a:sym typeface="+mn-lt"/>
              </a:rPr>
              <a:t>线段</a:t>
            </a:r>
            <a:r>
              <a:rPr lang="en-US" altLang="zh-CN" sz="2000" b="1" dirty="0">
                <a:cs typeface="+mn-ea"/>
                <a:sym typeface="+mn-lt"/>
              </a:rPr>
              <a:t>AD</a:t>
            </a:r>
            <a:r>
              <a:rPr lang="zh-CN" altLang="en-US" sz="2000" b="1" dirty="0">
                <a:cs typeface="+mn-ea"/>
                <a:sym typeface="+mn-lt"/>
              </a:rPr>
              <a:t>，使</a:t>
            </a:r>
            <a:r>
              <a:rPr lang="en-US" altLang="zh-CN" sz="2000" b="1" dirty="0">
                <a:cs typeface="+mn-ea"/>
                <a:sym typeface="+mn-lt"/>
              </a:rPr>
              <a:t>AD=a-b.</a:t>
            </a:r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 flipV="1">
            <a:off x="5130243" y="2260584"/>
            <a:ext cx="1197425" cy="121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Line 30"/>
          <p:cNvSpPr>
            <a:spLocks noChangeShapeType="1"/>
          </p:cNvSpPr>
          <p:nvPr/>
        </p:nvSpPr>
        <p:spPr bwMode="auto">
          <a:xfrm>
            <a:off x="5130242" y="1604984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810938" y="1009521"/>
            <a:ext cx="350096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576791" y="1701242"/>
            <a:ext cx="370535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244805" y="3089399"/>
            <a:ext cx="547352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1771002" y="3089399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51699" y="2493937"/>
            <a:ext cx="350096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 flipV="1">
            <a:off x="3498202" y="3089399"/>
            <a:ext cx="1211020" cy="56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44751" y="2530057"/>
            <a:ext cx="370535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616455" y="2665410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343655" y="2665410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561115" y="2665410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718326" y="2853223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右大括号 30"/>
          <p:cNvSpPr/>
          <p:nvPr/>
        </p:nvSpPr>
        <p:spPr>
          <a:xfrm rot="5400000">
            <a:off x="3168332" y="1796361"/>
            <a:ext cx="123990" cy="29577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972749" y="3301696"/>
            <a:ext cx="868971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1244805" y="4320166"/>
            <a:ext cx="547352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1771002" y="4320166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494594" y="4454272"/>
            <a:ext cx="350096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616455" y="3896178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343655" y="3896178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718326" y="4083990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9" name="Line 31"/>
          <p:cNvSpPr>
            <a:spLocks noChangeShapeType="1"/>
          </p:cNvSpPr>
          <p:nvPr/>
        </p:nvSpPr>
        <p:spPr bwMode="auto">
          <a:xfrm flipV="1">
            <a:off x="2300778" y="4306164"/>
            <a:ext cx="1197425" cy="121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747326" y="3746823"/>
            <a:ext cx="370535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167519" y="3900244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2" name="右大括号 41"/>
          <p:cNvSpPr/>
          <p:nvPr/>
        </p:nvSpPr>
        <p:spPr>
          <a:xfrm rot="5400000">
            <a:off x="2563045" y="3596500"/>
            <a:ext cx="143112" cy="172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3" name="右大括号 42"/>
          <p:cNvSpPr/>
          <p:nvPr/>
        </p:nvSpPr>
        <p:spPr>
          <a:xfrm rot="16200000">
            <a:off x="2830016" y="3614497"/>
            <a:ext cx="166154" cy="11974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4" name="右大括号 43"/>
          <p:cNvSpPr/>
          <p:nvPr/>
        </p:nvSpPr>
        <p:spPr>
          <a:xfrm rot="16200000">
            <a:off x="1944986" y="3950370"/>
            <a:ext cx="184129" cy="52745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782444" y="3672756"/>
            <a:ext cx="868971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a-b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画图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  <p:bldP spid="24" grpId="0"/>
      <p:bldP spid="27" grpId="0"/>
      <p:bldP spid="28" grpId="0"/>
      <p:bldP spid="29" grpId="0"/>
      <p:bldP spid="30" grpId="0"/>
      <p:bldP spid="31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40" grpId="0"/>
      <p:bldP spid="41" grpId="0"/>
      <p:bldP spid="42" grpId="0" animBg="1"/>
      <p:bldP spid="43" grpId="0" animBg="1"/>
      <p:bldP spid="44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25509" y="973966"/>
            <a:ext cx="7986282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       </a:t>
            </a:r>
            <a:r>
              <a:rPr lang="zh-CN" altLang="en-US" sz="2000" b="1" dirty="0">
                <a:cs typeface="+mn-ea"/>
                <a:sym typeface="+mn-lt"/>
              </a:rPr>
              <a:t>在一张纸上画一条线段，折叠纸片，使线段的端点重合，折痕与线段的交点处于线段的什么位置？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26992" y="2359717"/>
            <a:ext cx="2434432" cy="1016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61423" y="2359717"/>
            <a:ext cx="2434432" cy="1016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Line 30"/>
          <p:cNvSpPr>
            <a:spLocks noChangeShapeType="1"/>
          </p:cNvSpPr>
          <p:nvPr/>
        </p:nvSpPr>
        <p:spPr bwMode="auto">
          <a:xfrm>
            <a:off x="3013831" y="2950350"/>
            <a:ext cx="2895185" cy="119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 flipV="1">
            <a:off x="4451145" y="2911259"/>
            <a:ext cx="105841" cy="1021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18650" y="3001400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17572" y="2359717"/>
            <a:ext cx="0" cy="1016000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842380" y="298669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80208" y="298669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17514" y="3957432"/>
            <a:ext cx="557310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线段</a:t>
            </a:r>
            <a:r>
              <a:rPr lang="en-US" altLang="zh-CN" sz="2000" b="1" dirty="0">
                <a:cs typeface="+mn-ea"/>
                <a:sym typeface="+mn-lt"/>
              </a:rPr>
              <a:t>AO=</a:t>
            </a:r>
            <a:r>
              <a:rPr lang="zh-CN" altLang="en-US" sz="2000" b="1" dirty="0">
                <a:cs typeface="+mn-ea"/>
                <a:sym typeface="+mn-lt"/>
              </a:rPr>
              <a:t>线段</a:t>
            </a:r>
            <a:r>
              <a:rPr lang="en-US" altLang="zh-CN" sz="2000" b="1" dirty="0">
                <a:cs typeface="+mn-ea"/>
                <a:sym typeface="+mn-lt"/>
              </a:rPr>
              <a:t>BO</a:t>
            </a:r>
            <a:r>
              <a:rPr lang="zh-CN" altLang="en-US" sz="2000" b="1" dirty="0">
                <a:cs typeface="+mn-ea"/>
                <a:sym typeface="+mn-lt"/>
              </a:rPr>
              <a:t>，则</a:t>
            </a:r>
            <a:r>
              <a:rPr lang="en-US" altLang="zh-CN" sz="2000" b="1" dirty="0">
                <a:cs typeface="+mn-ea"/>
                <a:sym typeface="+mn-lt"/>
              </a:rPr>
              <a:t>O</a:t>
            </a:r>
            <a:r>
              <a:rPr lang="zh-CN" altLang="en-US" sz="2000" b="1" dirty="0">
                <a:cs typeface="+mn-ea"/>
                <a:sym typeface="+mn-lt"/>
              </a:rPr>
              <a:t>点是线段</a:t>
            </a:r>
            <a:r>
              <a:rPr lang="en-US" altLang="zh-CN" sz="2000" b="1" dirty="0">
                <a:cs typeface="+mn-ea"/>
                <a:sym typeface="+mn-lt"/>
              </a:rPr>
              <a:t>AB</a:t>
            </a:r>
            <a:r>
              <a:rPr lang="zh-CN" altLang="en-US" sz="2000" b="1" dirty="0">
                <a:cs typeface="+mn-ea"/>
                <a:sym typeface="+mn-lt"/>
              </a:rPr>
              <a:t>的中点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线段的中点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5" grpId="0"/>
    </p:bldLst>
  </p:timing>
</p:sld>
</file>

<file path=ppt/theme/theme1.xml><?xml version="1.0" encoding="utf-8"?>
<a:theme xmlns:a="http://schemas.openxmlformats.org/drawingml/2006/main" name="www.2ppt.com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tw3ia5n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Microsoft Office PowerPoint</Application>
  <PresentationFormat>全屏显示(16:9)</PresentationFormat>
  <Paragraphs>166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阿里巴巴普惠体 R</vt:lpstr>
      <vt:lpstr>思源黑体 CN Regular</vt:lpstr>
      <vt:lpstr>微软雅黑</vt:lpstr>
      <vt:lpstr>Arial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2021-06-01T23:21:15Z</dcterms:created>
  <dcterms:modified xsi:type="dcterms:W3CDTF">2023-01-17T00:28:46Z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079CA1C14D2A4997B18B67A45927E50D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