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9.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59" r:id="rId2"/>
  </p:sldMasterIdLst>
  <p:notesMasterIdLst>
    <p:notesMasterId r:id="rId54"/>
  </p:notesMasterIdLst>
  <p:handoutMasterIdLst>
    <p:handoutMasterId r:id="rId55"/>
  </p:handoutMasterIdLst>
  <p:sldIdLst>
    <p:sldId id="259" r:id="rId3"/>
    <p:sldId id="322" r:id="rId4"/>
    <p:sldId id="334" r:id="rId5"/>
    <p:sldId id="338" r:id="rId6"/>
    <p:sldId id="277" r:id="rId7"/>
    <p:sldId id="278" r:id="rId8"/>
    <p:sldId id="279" r:id="rId9"/>
    <p:sldId id="33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340" r:id="rId30"/>
    <p:sldId id="299" r:id="rId31"/>
    <p:sldId id="300" r:id="rId32"/>
    <p:sldId id="301" r:id="rId33"/>
    <p:sldId id="302" r:id="rId34"/>
    <p:sldId id="304" r:id="rId35"/>
    <p:sldId id="305" r:id="rId36"/>
    <p:sldId id="306" r:id="rId37"/>
    <p:sldId id="307" r:id="rId38"/>
    <p:sldId id="308" r:id="rId39"/>
    <p:sldId id="309" r:id="rId40"/>
    <p:sldId id="310" r:id="rId41"/>
    <p:sldId id="311" r:id="rId42"/>
    <p:sldId id="312" r:id="rId43"/>
    <p:sldId id="341" r:id="rId44"/>
    <p:sldId id="331" r:id="rId45"/>
    <p:sldId id="332" r:id="rId46"/>
    <p:sldId id="325" r:id="rId47"/>
    <p:sldId id="326" r:id="rId48"/>
    <p:sldId id="328" r:id="rId49"/>
    <p:sldId id="329" r:id="rId50"/>
    <p:sldId id="333" r:id="rId51"/>
    <p:sldId id="316" r:id="rId52"/>
    <p:sldId id="343" r:id="rId53"/>
  </p:sldIdLst>
  <p:sldSz cx="12192000" cy="6858000"/>
  <p:notesSz cx="6858000" cy="9144000"/>
  <p:defaultTextStyle>
    <a:defPPr>
      <a:defRPr lang="zh-CN"/>
    </a:defPPr>
    <a:lvl1pPr algn="l" defTabSz="457200" rtl="0" fontAlgn="base">
      <a:spcBef>
        <a:spcPct val="0"/>
      </a:spcBef>
      <a:spcAft>
        <a:spcPct val="0"/>
      </a:spcAft>
      <a:defRPr kern="1200">
        <a:solidFill>
          <a:schemeClr val="tx1"/>
        </a:solidFill>
        <a:latin typeface="Arial" panose="020B0604020202020204" pitchFamily="34" charset="0"/>
        <a:ea typeface="MHeiTGB-Medium-U"/>
        <a:cs typeface="MHeiTGB-Medium-U"/>
      </a:defRPr>
    </a:lvl1pPr>
    <a:lvl2pPr marL="457200" algn="l" defTabSz="457200" rtl="0" fontAlgn="base">
      <a:spcBef>
        <a:spcPct val="0"/>
      </a:spcBef>
      <a:spcAft>
        <a:spcPct val="0"/>
      </a:spcAft>
      <a:defRPr kern="1200">
        <a:solidFill>
          <a:schemeClr val="tx1"/>
        </a:solidFill>
        <a:latin typeface="Arial" panose="020B0604020202020204" pitchFamily="34" charset="0"/>
        <a:ea typeface="MHeiTGB-Medium-U"/>
        <a:cs typeface="MHeiTGB-Medium-U"/>
      </a:defRPr>
    </a:lvl2pPr>
    <a:lvl3pPr marL="914400" algn="l" defTabSz="457200" rtl="0" fontAlgn="base">
      <a:spcBef>
        <a:spcPct val="0"/>
      </a:spcBef>
      <a:spcAft>
        <a:spcPct val="0"/>
      </a:spcAft>
      <a:defRPr kern="1200">
        <a:solidFill>
          <a:schemeClr val="tx1"/>
        </a:solidFill>
        <a:latin typeface="Arial" panose="020B0604020202020204" pitchFamily="34" charset="0"/>
        <a:ea typeface="MHeiTGB-Medium-U"/>
        <a:cs typeface="MHeiTGB-Medium-U"/>
      </a:defRPr>
    </a:lvl3pPr>
    <a:lvl4pPr marL="1371600" algn="l" defTabSz="457200" rtl="0" fontAlgn="base">
      <a:spcBef>
        <a:spcPct val="0"/>
      </a:spcBef>
      <a:spcAft>
        <a:spcPct val="0"/>
      </a:spcAft>
      <a:defRPr kern="1200">
        <a:solidFill>
          <a:schemeClr val="tx1"/>
        </a:solidFill>
        <a:latin typeface="Arial" panose="020B0604020202020204" pitchFamily="34" charset="0"/>
        <a:ea typeface="MHeiTGB-Medium-U"/>
        <a:cs typeface="MHeiTGB-Medium-U"/>
      </a:defRPr>
    </a:lvl4pPr>
    <a:lvl5pPr marL="1828800" algn="l" defTabSz="457200" rtl="0" fontAlgn="base">
      <a:spcBef>
        <a:spcPct val="0"/>
      </a:spcBef>
      <a:spcAft>
        <a:spcPct val="0"/>
      </a:spcAft>
      <a:defRPr kern="1200">
        <a:solidFill>
          <a:schemeClr val="tx1"/>
        </a:solidFill>
        <a:latin typeface="Arial" panose="020B0604020202020204" pitchFamily="34" charset="0"/>
        <a:ea typeface="MHeiTGB-Medium-U"/>
        <a:cs typeface="MHeiTGB-Medium-U"/>
      </a:defRPr>
    </a:lvl5pPr>
    <a:lvl6pPr marL="2286000" algn="l" defTabSz="914400" rtl="0" eaLnBrk="1" latinLnBrk="0" hangingPunct="1">
      <a:defRPr kern="1200">
        <a:solidFill>
          <a:schemeClr val="tx1"/>
        </a:solidFill>
        <a:latin typeface="Arial" panose="020B0604020202020204" pitchFamily="34" charset="0"/>
        <a:ea typeface="MHeiTGB-Medium-U"/>
        <a:cs typeface="MHeiTGB-Medium-U"/>
      </a:defRPr>
    </a:lvl6pPr>
    <a:lvl7pPr marL="2743200" algn="l" defTabSz="914400" rtl="0" eaLnBrk="1" latinLnBrk="0" hangingPunct="1">
      <a:defRPr kern="1200">
        <a:solidFill>
          <a:schemeClr val="tx1"/>
        </a:solidFill>
        <a:latin typeface="Arial" panose="020B0604020202020204" pitchFamily="34" charset="0"/>
        <a:ea typeface="MHeiTGB-Medium-U"/>
        <a:cs typeface="MHeiTGB-Medium-U"/>
      </a:defRPr>
    </a:lvl7pPr>
    <a:lvl8pPr marL="3200400" algn="l" defTabSz="914400" rtl="0" eaLnBrk="1" latinLnBrk="0" hangingPunct="1">
      <a:defRPr kern="1200">
        <a:solidFill>
          <a:schemeClr val="tx1"/>
        </a:solidFill>
        <a:latin typeface="Arial" panose="020B0604020202020204" pitchFamily="34" charset="0"/>
        <a:ea typeface="MHeiTGB-Medium-U"/>
        <a:cs typeface="MHeiTGB-Medium-U"/>
      </a:defRPr>
    </a:lvl8pPr>
    <a:lvl9pPr marL="3657600" algn="l" defTabSz="914400" rtl="0" eaLnBrk="1" latinLnBrk="0" hangingPunct="1">
      <a:defRPr kern="1200">
        <a:solidFill>
          <a:schemeClr val="tx1"/>
        </a:solidFill>
        <a:latin typeface="Arial" panose="020B0604020202020204" pitchFamily="34" charset="0"/>
        <a:ea typeface="MHeiTGB-Medium-U"/>
        <a:cs typeface="MHeiTGB-Medium-U"/>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442"/>
    <a:srgbClr val="B00202"/>
    <a:srgbClr val="FFFFFF"/>
    <a:srgbClr val="6B6B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0" autoAdjust="0"/>
    <p:restoredTop sz="94639" autoAdjust="0"/>
  </p:normalViewPr>
  <p:slideViewPr>
    <p:cSldViewPr snapToGrid="0" snapToObjects="1">
      <p:cViewPr>
        <p:scale>
          <a:sx n="72" d="100"/>
          <a:sy n="72" d="100"/>
        </p:scale>
        <p:origin x="-1824" y="-87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7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7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1">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6AF661B-0C2E-4FE7-841E-34CBA7EFC4E1}" type="doc">
      <dgm:prSet loTypeId="urn:microsoft.com/office/officeart/2005/8/layout/hierarchy1#1" loCatId="hierarchy" qsTypeId="urn:microsoft.com/office/officeart/2005/8/quickstyle/simple1#137" qsCatId="simple" csTypeId="urn:microsoft.com/office/officeart/2005/8/colors/accent1_2#78" csCatId="accent1" phldr="1"/>
      <dgm:spPr/>
      <dgm:t>
        <a:bodyPr/>
        <a:lstStyle/>
        <a:p>
          <a:endParaRPr lang="zh-CN" altLang="en-US"/>
        </a:p>
      </dgm:t>
    </dgm:pt>
    <dgm:pt modelId="{B8D86A68-64E6-495A-91DB-8ADD46499D9C}">
      <dgm:prSet phldrT="[文本]" custT="1"/>
      <dgm:spPr>
        <a:ln>
          <a:solidFill>
            <a:srgbClr val="B00202"/>
          </a:solidFill>
        </a:ln>
      </dgm:spPr>
      <dgm:t>
        <a:bodyPr/>
        <a:lstStyle/>
        <a:p>
          <a:r>
            <a:rPr lang="zh-CN" sz="1400" b="1" dirty="0">
              <a:solidFill>
                <a:srgbClr val="2E3442"/>
              </a:solidFill>
              <a:latin typeface="+mn-lt"/>
              <a:ea typeface="+mn-ea"/>
              <a:cs typeface="+mn-ea"/>
              <a:sym typeface="+mn-lt"/>
            </a:rPr>
            <a:t>工程项目选址申请</a:t>
          </a:r>
          <a:endParaRPr lang="zh-CN" altLang="en-US" sz="1400" b="1" dirty="0">
            <a:solidFill>
              <a:srgbClr val="2E3442"/>
            </a:solidFill>
            <a:latin typeface="+mn-lt"/>
            <a:ea typeface="+mn-ea"/>
            <a:cs typeface="+mn-ea"/>
            <a:sym typeface="+mn-lt"/>
          </a:endParaRPr>
        </a:p>
      </dgm:t>
    </dgm:pt>
    <dgm:pt modelId="{B5EFA423-F657-4890-9BEC-30D53528FD6C}" type="parTrans" cxnId="{3E0D6EAE-2FA3-4474-9B6E-1B9BF4F8C46B}">
      <dgm:prSet/>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4B7D7635-08E6-4908-9EB1-FD94167BA68D}" type="sibTrans" cxnId="{3E0D6EAE-2FA3-4474-9B6E-1B9BF4F8C46B}">
      <dgm:prSet/>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C1E7FE1C-B214-488B-B868-5F5A47FB39FE}">
      <dgm:prSet phldrT="[文本]" custT="1"/>
      <dgm:spPr>
        <a:ln>
          <a:solidFill>
            <a:srgbClr val="2E3442"/>
          </a:solidFill>
        </a:ln>
      </dgm:spPr>
      <dgm:t>
        <a:bodyPr/>
        <a:lstStyle/>
        <a:p>
          <a:r>
            <a:rPr lang="zh-CN" sz="1400" b="1" dirty="0">
              <a:solidFill>
                <a:srgbClr val="2E3442"/>
              </a:solidFill>
              <a:latin typeface="+mn-lt"/>
              <a:ea typeface="+mn-ea"/>
              <a:cs typeface="+mn-ea"/>
              <a:sym typeface="+mn-lt"/>
            </a:rPr>
            <a:t>选址申请书</a:t>
          </a:r>
          <a:endParaRPr lang="zh-CN" altLang="en-US" sz="1400" b="1" dirty="0">
            <a:solidFill>
              <a:srgbClr val="2E3442"/>
            </a:solidFill>
            <a:latin typeface="+mn-lt"/>
            <a:ea typeface="+mn-ea"/>
            <a:cs typeface="+mn-ea"/>
            <a:sym typeface="+mn-lt"/>
          </a:endParaRPr>
        </a:p>
      </dgm:t>
    </dgm:pt>
    <dgm:pt modelId="{F4332FDE-7738-4BB2-BC34-B01CEA4FBB99}" type="parTrans" cxnId="{11695737-AC38-4A80-A75B-0E31CA935DCB}">
      <dgm:prSet/>
      <dgm:spPr>
        <a:ln>
          <a:solidFill>
            <a:srgbClr val="B00202"/>
          </a:solidFill>
        </a:ln>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4B428695-8248-457A-82F9-6F769FA2C9BB}" type="sibTrans" cxnId="{11695737-AC38-4A80-A75B-0E31CA935DCB}">
      <dgm:prSet/>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478F2522-E662-4379-9005-00B99B74BE47}">
      <dgm:prSet phldrT="[文本]" custT="1"/>
      <dgm:spPr>
        <a:ln>
          <a:solidFill>
            <a:srgbClr val="2E3442"/>
          </a:solidFill>
        </a:ln>
      </dgm:spPr>
      <dgm:t>
        <a:bodyPr/>
        <a:lstStyle/>
        <a:p>
          <a:r>
            <a:rPr lang="en-US" sz="1400" b="1" dirty="0">
              <a:solidFill>
                <a:srgbClr val="2E3442"/>
              </a:solidFill>
              <a:latin typeface="+mn-lt"/>
              <a:ea typeface="+mn-ea"/>
              <a:cs typeface="+mn-ea"/>
              <a:sym typeface="+mn-lt"/>
            </a:rPr>
            <a:t>1</a:t>
          </a:r>
          <a:r>
            <a:rPr lang="zh-CN" sz="1400" b="1" dirty="0">
              <a:solidFill>
                <a:srgbClr val="2E3442"/>
              </a:solidFill>
              <a:latin typeface="+mn-lt"/>
              <a:ea typeface="+mn-ea"/>
              <a:cs typeface="+mn-ea"/>
              <a:sym typeface="+mn-lt"/>
            </a:rPr>
            <a:t>：</a:t>
          </a:r>
          <a:r>
            <a:rPr lang="en-US" sz="1400" b="1" dirty="0">
              <a:solidFill>
                <a:srgbClr val="2E3442"/>
              </a:solidFill>
              <a:latin typeface="+mn-lt"/>
              <a:ea typeface="+mn-ea"/>
              <a:cs typeface="+mn-ea"/>
              <a:sym typeface="+mn-lt"/>
            </a:rPr>
            <a:t>500</a:t>
          </a:r>
          <a:r>
            <a:rPr lang="zh-CN" sz="1400" b="1" dirty="0">
              <a:solidFill>
                <a:srgbClr val="2E3442"/>
              </a:solidFill>
              <a:latin typeface="+mn-lt"/>
              <a:ea typeface="+mn-ea"/>
              <a:cs typeface="+mn-ea"/>
              <a:sym typeface="+mn-lt"/>
            </a:rPr>
            <a:t>地形图 </a:t>
          </a:r>
          <a:endParaRPr lang="zh-CN" altLang="en-US" sz="1400" b="1" dirty="0">
            <a:solidFill>
              <a:srgbClr val="2E3442"/>
            </a:solidFill>
            <a:latin typeface="+mn-lt"/>
            <a:ea typeface="+mn-ea"/>
            <a:cs typeface="+mn-ea"/>
            <a:sym typeface="+mn-lt"/>
          </a:endParaRPr>
        </a:p>
      </dgm:t>
    </dgm:pt>
    <dgm:pt modelId="{07BD01F0-1E3C-4AED-9364-11C79249DE90}" type="parTrans" cxnId="{B2DA1B8C-6010-491C-8AA6-E590135E850D}">
      <dgm:prSet/>
      <dgm:spPr>
        <a:ln>
          <a:solidFill>
            <a:srgbClr val="B00202"/>
          </a:solidFill>
        </a:ln>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D1BCF70E-B2D7-414D-808E-2BF814946D1D}" type="sibTrans" cxnId="{B2DA1B8C-6010-491C-8AA6-E590135E850D}">
      <dgm:prSet/>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597F00F7-A500-4403-98D6-C3D2ABE02CC2}">
      <dgm:prSet phldrT="[文本]" custT="1"/>
      <dgm:spPr>
        <a:ln>
          <a:solidFill>
            <a:srgbClr val="2E3442"/>
          </a:solidFill>
        </a:ln>
      </dgm:spPr>
      <dgm:t>
        <a:bodyPr/>
        <a:lstStyle/>
        <a:p>
          <a:r>
            <a:rPr lang="zh-CN" altLang="en-US" sz="1400" b="1" dirty="0">
              <a:solidFill>
                <a:srgbClr val="2E3442"/>
              </a:solidFill>
              <a:latin typeface="+mn-lt"/>
              <a:ea typeface="+mn-ea"/>
              <a:cs typeface="+mn-ea"/>
              <a:sym typeface="+mn-lt"/>
            </a:rPr>
            <a:t> </a:t>
          </a:r>
          <a:r>
            <a:rPr lang="zh-CN" sz="1400" b="1" dirty="0">
              <a:solidFill>
                <a:srgbClr val="2E3442"/>
              </a:solidFill>
              <a:latin typeface="+mn-lt"/>
              <a:ea typeface="+mn-ea"/>
              <a:cs typeface="+mn-ea"/>
              <a:sym typeface="+mn-lt"/>
            </a:rPr>
            <a:t>立项批复</a:t>
          </a:r>
          <a:r>
            <a:rPr lang="zh-CN" altLang="en-US" sz="1400" b="1" dirty="0">
              <a:solidFill>
                <a:srgbClr val="2E3442"/>
              </a:solidFill>
              <a:latin typeface="+mn-lt"/>
              <a:ea typeface="+mn-ea"/>
              <a:cs typeface="+mn-ea"/>
              <a:sym typeface="+mn-lt"/>
            </a:rPr>
            <a:t> </a:t>
          </a:r>
        </a:p>
      </dgm:t>
    </dgm:pt>
    <dgm:pt modelId="{207EC1E1-5B3A-4302-9559-5269B27815CC}" type="parTrans" cxnId="{27ACB326-DD58-44D9-A4A5-C23DE1DECDFB}">
      <dgm:prSet/>
      <dgm:spPr>
        <a:ln>
          <a:solidFill>
            <a:srgbClr val="B00202"/>
          </a:solidFill>
        </a:ln>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E4496E9B-30FF-4890-A969-808BCF70DD5C}" type="sibTrans" cxnId="{27ACB326-DD58-44D9-A4A5-C23DE1DECDFB}">
      <dgm:prSet/>
      <dgm:spPr/>
      <dgm:t>
        <a:bodyPr/>
        <a:lstStyle/>
        <a:p>
          <a:endParaRPr lang="zh-CN" altLang="en-US" sz="1400" b="1">
            <a:solidFill>
              <a:srgbClr val="2E3442"/>
            </a:solidFill>
            <a:latin typeface="微软雅黑" panose="020B0503020204020204" pitchFamily="34" charset="-122"/>
            <a:ea typeface="微软雅黑" panose="020B0503020204020204" pitchFamily="34" charset="-122"/>
          </a:endParaRPr>
        </a:p>
      </dgm:t>
    </dgm:pt>
    <dgm:pt modelId="{55B6F821-0CC8-4F6A-BD1B-91A7F16783CA}" type="pres">
      <dgm:prSet presAssocID="{C6AF661B-0C2E-4FE7-841E-34CBA7EFC4E1}" presName="hierChild1" presStyleCnt="0">
        <dgm:presLayoutVars>
          <dgm:chPref val="1"/>
          <dgm:dir/>
          <dgm:animOne val="branch"/>
          <dgm:animLvl val="lvl"/>
          <dgm:resizeHandles/>
        </dgm:presLayoutVars>
      </dgm:prSet>
      <dgm:spPr/>
      <dgm:t>
        <a:bodyPr/>
        <a:lstStyle/>
        <a:p>
          <a:endParaRPr lang="zh-CN" altLang="en-US"/>
        </a:p>
      </dgm:t>
    </dgm:pt>
    <dgm:pt modelId="{1ED4C084-E5F3-40A1-8F7D-CDC98F2280FB}" type="pres">
      <dgm:prSet presAssocID="{B8D86A68-64E6-495A-91DB-8ADD46499D9C}" presName="hierRoot1" presStyleCnt="0"/>
      <dgm:spPr/>
    </dgm:pt>
    <dgm:pt modelId="{BC86D557-06C2-4663-9982-DB8666231022}" type="pres">
      <dgm:prSet presAssocID="{B8D86A68-64E6-495A-91DB-8ADD46499D9C}" presName="composite" presStyleCnt="0"/>
      <dgm:spPr/>
    </dgm:pt>
    <dgm:pt modelId="{066AA46E-B975-4DF5-B98F-D3CA8F803E96}" type="pres">
      <dgm:prSet presAssocID="{B8D86A68-64E6-495A-91DB-8ADD46499D9C}" presName="background" presStyleLbl="node0" presStyleIdx="0" presStyleCnt="1"/>
      <dgm:spPr>
        <a:solidFill>
          <a:srgbClr val="B00202"/>
        </a:solidFill>
      </dgm:spPr>
    </dgm:pt>
    <dgm:pt modelId="{401A2C39-24AF-4A73-9180-92D7A5E4C639}" type="pres">
      <dgm:prSet presAssocID="{B8D86A68-64E6-495A-91DB-8ADD46499D9C}" presName="text" presStyleLbl="fgAcc0" presStyleIdx="0" presStyleCnt="1" custScaleX="396823" custLinFactNeighborX="157" custLinFactNeighborY="1990">
        <dgm:presLayoutVars>
          <dgm:chPref val="3"/>
        </dgm:presLayoutVars>
      </dgm:prSet>
      <dgm:spPr/>
      <dgm:t>
        <a:bodyPr/>
        <a:lstStyle/>
        <a:p>
          <a:endParaRPr lang="zh-CN" altLang="en-US"/>
        </a:p>
      </dgm:t>
    </dgm:pt>
    <dgm:pt modelId="{83941A78-73D2-41DB-AABB-363EB834C7AD}" type="pres">
      <dgm:prSet presAssocID="{B8D86A68-64E6-495A-91DB-8ADD46499D9C}" presName="hierChild2" presStyleCnt="0"/>
      <dgm:spPr/>
    </dgm:pt>
    <dgm:pt modelId="{5180680F-C5D1-4E0B-8DEE-9F0AACDF87A6}" type="pres">
      <dgm:prSet presAssocID="{F4332FDE-7738-4BB2-BC34-B01CEA4FBB99}" presName="Name10" presStyleLbl="parChTrans1D2" presStyleIdx="0" presStyleCnt="3"/>
      <dgm:spPr/>
      <dgm:t>
        <a:bodyPr/>
        <a:lstStyle/>
        <a:p>
          <a:endParaRPr lang="zh-CN" altLang="en-US"/>
        </a:p>
      </dgm:t>
    </dgm:pt>
    <dgm:pt modelId="{7180B3FC-801A-4311-8D28-A2B4B23096E7}" type="pres">
      <dgm:prSet presAssocID="{C1E7FE1C-B214-488B-B868-5F5A47FB39FE}" presName="hierRoot2" presStyleCnt="0"/>
      <dgm:spPr/>
    </dgm:pt>
    <dgm:pt modelId="{C486756E-A724-48E3-BF95-0E70B6F229CE}" type="pres">
      <dgm:prSet presAssocID="{C1E7FE1C-B214-488B-B868-5F5A47FB39FE}" presName="composite2" presStyleCnt="0"/>
      <dgm:spPr/>
    </dgm:pt>
    <dgm:pt modelId="{4939C716-A95E-48C9-8141-F22ECD8D44F6}" type="pres">
      <dgm:prSet presAssocID="{C1E7FE1C-B214-488B-B868-5F5A47FB39FE}" presName="background2" presStyleLbl="node2" presStyleIdx="0" presStyleCnt="3"/>
      <dgm:spPr>
        <a:solidFill>
          <a:srgbClr val="2E3442"/>
        </a:solidFill>
      </dgm:spPr>
    </dgm:pt>
    <dgm:pt modelId="{76D0EA1B-DE5A-47B8-AE29-21E30F5A54AC}" type="pres">
      <dgm:prSet presAssocID="{C1E7FE1C-B214-488B-B868-5F5A47FB39FE}" presName="text2" presStyleLbl="fgAcc2" presStyleIdx="0" presStyleCnt="3" custScaleX="190426">
        <dgm:presLayoutVars>
          <dgm:chPref val="3"/>
        </dgm:presLayoutVars>
      </dgm:prSet>
      <dgm:spPr/>
      <dgm:t>
        <a:bodyPr/>
        <a:lstStyle/>
        <a:p>
          <a:endParaRPr lang="zh-CN" altLang="en-US"/>
        </a:p>
      </dgm:t>
    </dgm:pt>
    <dgm:pt modelId="{800CE3F8-E81D-4018-B4B2-8598C4F92CBE}" type="pres">
      <dgm:prSet presAssocID="{C1E7FE1C-B214-488B-B868-5F5A47FB39FE}" presName="hierChild3" presStyleCnt="0"/>
      <dgm:spPr/>
    </dgm:pt>
    <dgm:pt modelId="{3FB938A8-6AD1-464A-9366-29E90E1A3C79}" type="pres">
      <dgm:prSet presAssocID="{07BD01F0-1E3C-4AED-9364-11C79249DE90}" presName="Name10" presStyleLbl="parChTrans1D2" presStyleIdx="1" presStyleCnt="3"/>
      <dgm:spPr/>
      <dgm:t>
        <a:bodyPr/>
        <a:lstStyle/>
        <a:p>
          <a:endParaRPr lang="zh-CN" altLang="en-US"/>
        </a:p>
      </dgm:t>
    </dgm:pt>
    <dgm:pt modelId="{28DA6306-8073-4B58-8F9A-B99754BA3CF4}" type="pres">
      <dgm:prSet presAssocID="{478F2522-E662-4379-9005-00B99B74BE47}" presName="hierRoot2" presStyleCnt="0"/>
      <dgm:spPr/>
    </dgm:pt>
    <dgm:pt modelId="{A54E89FB-F66E-4F90-9E3B-0BC675485D50}" type="pres">
      <dgm:prSet presAssocID="{478F2522-E662-4379-9005-00B99B74BE47}" presName="composite2" presStyleCnt="0"/>
      <dgm:spPr/>
    </dgm:pt>
    <dgm:pt modelId="{0CF14F12-7529-418A-A65F-9779837D50B1}" type="pres">
      <dgm:prSet presAssocID="{478F2522-E662-4379-9005-00B99B74BE47}" presName="background2" presStyleLbl="node2" presStyleIdx="1" presStyleCnt="3"/>
      <dgm:spPr>
        <a:solidFill>
          <a:srgbClr val="2E3442"/>
        </a:solidFill>
      </dgm:spPr>
    </dgm:pt>
    <dgm:pt modelId="{09EAE8F9-07A5-4980-BC31-23E19A56387D}" type="pres">
      <dgm:prSet presAssocID="{478F2522-E662-4379-9005-00B99B74BE47}" presName="text2" presStyleLbl="fgAcc2" presStyleIdx="1" presStyleCnt="3" custScaleX="177259">
        <dgm:presLayoutVars>
          <dgm:chPref val="3"/>
        </dgm:presLayoutVars>
      </dgm:prSet>
      <dgm:spPr/>
      <dgm:t>
        <a:bodyPr/>
        <a:lstStyle/>
        <a:p>
          <a:endParaRPr lang="zh-CN" altLang="en-US"/>
        </a:p>
      </dgm:t>
    </dgm:pt>
    <dgm:pt modelId="{CEC07B12-B747-446A-BC6E-C824543BEAD9}" type="pres">
      <dgm:prSet presAssocID="{478F2522-E662-4379-9005-00B99B74BE47}" presName="hierChild3" presStyleCnt="0"/>
      <dgm:spPr/>
    </dgm:pt>
    <dgm:pt modelId="{38D94213-648F-4231-A7DB-72713FCA62FB}" type="pres">
      <dgm:prSet presAssocID="{207EC1E1-5B3A-4302-9559-5269B27815CC}" presName="Name10" presStyleLbl="parChTrans1D2" presStyleIdx="2" presStyleCnt="3"/>
      <dgm:spPr/>
      <dgm:t>
        <a:bodyPr/>
        <a:lstStyle/>
        <a:p>
          <a:endParaRPr lang="zh-CN" altLang="en-US"/>
        </a:p>
      </dgm:t>
    </dgm:pt>
    <dgm:pt modelId="{B0A2C3F8-FF43-4AAA-9210-DD8CD74D87D9}" type="pres">
      <dgm:prSet presAssocID="{597F00F7-A500-4403-98D6-C3D2ABE02CC2}" presName="hierRoot2" presStyleCnt="0"/>
      <dgm:spPr/>
    </dgm:pt>
    <dgm:pt modelId="{0159584B-2FBE-4DFA-85F6-57AC8230CE8E}" type="pres">
      <dgm:prSet presAssocID="{597F00F7-A500-4403-98D6-C3D2ABE02CC2}" presName="composite2" presStyleCnt="0"/>
      <dgm:spPr/>
    </dgm:pt>
    <dgm:pt modelId="{A0D27BCD-4A44-4AC6-8C62-2C9DFCEE27DB}" type="pres">
      <dgm:prSet presAssocID="{597F00F7-A500-4403-98D6-C3D2ABE02CC2}" presName="background2" presStyleLbl="node2" presStyleIdx="2" presStyleCnt="3"/>
      <dgm:spPr>
        <a:solidFill>
          <a:srgbClr val="2E3442"/>
        </a:solidFill>
      </dgm:spPr>
    </dgm:pt>
    <dgm:pt modelId="{AD779513-B8BA-48DF-A2C5-B7D6F6A4BF59}" type="pres">
      <dgm:prSet presAssocID="{597F00F7-A500-4403-98D6-C3D2ABE02CC2}" presName="text2" presStyleLbl="fgAcc2" presStyleIdx="2" presStyleCnt="3" custScaleX="244946">
        <dgm:presLayoutVars>
          <dgm:chPref val="3"/>
        </dgm:presLayoutVars>
      </dgm:prSet>
      <dgm:spPr/>
      <dgm:t>
        <a:bodyPr/>
        <a:lstStyle/>
        <a:p>
          <a:endParaRPr lang="zh-CN" altLang="en-US"/>
        </a:p>
      </dgm:t>
    </dgm:pt>
    <dgm:pt modelId="{665166D5-BF14-4721-BE2E-0CA02ADE99C8}" type="pres">
      <dgm:prSet presAssocID="{597F00F7-A500-4403-98D6-C3D2ABE02CC2}" presName="hierChild3" presStyleCnt="0"/>
      <dgm:spPr/>
    </dgm:pt>
  </dgm:ptLst>
  <dgm:cxnLst>
    <dgm:cxn modelId="{A00CACF9-8724-4FA1-84C6-7994558B2BD0}" type="presOf" srcId="{F4332FDE-7738-4BB2-BC34-B01CEA4FBB99}" destId="{5180680F-C5D1-4E0B-8DEE-9F0AACDF87A6}" srcOrd="0" destOrd="0" presId="urn:microsoft.com/office/officeart/2005/8/layout/hierarchy1#1"/>
    <dgm:cxn modelId="{25E94EAB-D1DF-4C20-9E43-D8616947E964}" type="presOf" srcId="{C1E7FE1C-B214-488B-B868-5F5A47FB39FE}" destId="{76D0EA1B-DE5A-47B8-AE29-21E30F5A54AC}" srcOrd="0" destOrd="0" presId="urn:microsoft.com/office/officeart/2005/8/layout/hierarchy1#1"/>
    <dgm:cxn modelId="{B2DA1B8C-6010-491C-8AA6-E590135E850D}" srcId="{B8D86A68-64E6-495A-91DB-8ADD46499D9C}" destId="{478F2522-E662-4379-9005-00B99B74BE47}" srcOrd="1" destOrd="0" parTransId="{07BD01F0-1E3C-4AED-9364-11C79249DE90}" sibTransId="{D1BCF70E-B2D7-414D-808E-2BF814946D1D}"/>
    <dgm:cxn modelId="{44905B1F-1005-490F-80D9-BBC13AA76F7C}" type="presOf" srcId="{478F2522-E662-4379-9005-00B99B74BE47}" destId="{09EAE8F9-07A5-4980-BC31-23E19A56387D}" srcOrd="0" destOrd="0" presId="urn:microsoft.com/office/officeart/2005/8/layout/hierarchy1#1"/>
    <dgm:cxn modelId="{27ACB326-DD58-44D9-A4A5-C23DE1DECDFB}" srcId="{B8D86A68-64E6-495A-91DB-8ADD46499D9C}" destId="{597F00F7-A500-4403-98D6-C3D2ABE02CC2}" srcOrd="2" destOrd="0" parTransId="{207EC1E1-5B3A-4302-9559-5269B27815CC}" sibTransId="{E4496E9B-30FF-4890-A969-808BCF70DD5C}"/>
    <dgm:cxn modelId="{ACC86B74-8274-4CF4-A326-EF8B032A0E59}" type="presOf" srcId="{07BD01F0-1E3C-4AED-9364-11C79249DE90}" destId="{3FB938A8-6AD1-464A-9366-29E90E1A3C79}" srcOrd="0" destOrd="0" presId="urn:microsoft.com/office/officeart/2005/8/layout/hierarchy1#1"/>
    <dgm:cxn modelId="{F39EFC44-4AB9-42DE-911E-0BCDA5AB0792}" type="presOf" srcId="{B8D86A68-64E6-495A-91DB-8ADD46499D9C}" destId="{401A2C39-24AF-4A73-9180-92D7A5E4C639}" srcOrd="0" destOrd="0" presId="urn:microsoft.com/office/officeart/2005/8/layout/hierarchy1#1"/>
    <dgm:cxn modelId="{0DC90235-E111-4535-9AC7-CD8EE500F5DE}" type="presOf" srcId="{207EC1E1-5B3A-4302-9559-5269B27815CC}" destId="{38D94213-648F-4231-A7DB-72713FCA62FB}" srcOrd="0" destOrd="0" presId="urn:microsoft.com/office/officeart/2005/8/layout/hierarchy1#1"/>
    <dgm:cxn modelId="{91EB6590-25B0-4697-88CC-7F324FA78840}" type="presOf" srcId="{597F00F7-A500-4403-98D6-C3D2ABE02CC2}" destId="{AD779513-B8BA-48DF-A2C5-B7D6F6A4BF59}" srcOrd="0" destOrd="0" presId="urn:microsoft.com/office/officeart/2005/8/layout/hierarchy1#1"/>
    <dgm:cxn modelId="{3E0D6EAE-2FA3-4474-9B6E-1B9BF4F8C46B}" srcId="{C6AF661B-0C2E-4FE7-841E-34CBA7EFC4E1}" destId="{B8D86A68-64E6-495A-91DB-8ADD46499D9C}" srcOrd="0" destOrd="0" parTransId="{B5EFA423-F657-4890-9BEC-30D53528FD6C}" sibTransId="{4B7D7635-08E6-4908-9EB1-FD94167BA68D}"/>
    <dgm:cxn modelId="{11695737-AC38-4A80-A75B-0E31CA935DCB}" srcId="{B8D86A68-64E6-495A-91DB-8ADD46499D9C}" destId="{C1E7FE1C-B214-488B-B868-5F5A47FB39FE}" srcOrd="0" destOrd="0" parTransId="{F4332FDE-7738-4BB2-BC34-B01CEA4FBB99}" sibTransId="{4B428695-8248-457A-82F9-6F769FA2C9BB}"/>
    <dgm:cxn modelId="{A05199E0-1CBA-44DF-8BAA-09DF4AEFB075}" type="presOf" srcId="{C6AF661B-0C2E-4FE7-841E-34CBA7EFC4E1}" destId="{55B6F821-0CC8-4F6A-BD1B-91A7F16783CA}" srcOrd="0" destOrd="0" presId="urn:microsoft.com/office/officeart/2005/8/layout/hierarchy1#1"/>
    <dgm:cxn modelId="{61B8C599-E99C-4D02-9B6E-F1A416D396CC}" type="presParOf" srcId="{55B6F821-0CC8-4F6A-BD1B-91A7F16783CA}" destId="{1ED4C084-E5F3-40A1-8F7D-CDC98F2280FB}" srcOrd="0" destOrd="0" presId="urn:microsoft.com/office/officeart/2005/8/layout/hierarchy1#1"/>
    <dgm:cxn modelId="{2FC9AA15-F6BA-4094-B13D-347EA0CAD8A3}" type="presParOf" srcId="{1ED4C084-E5F3-40A1-8F7D-CDC98F2280FB}" destId="{BC86D557-06C2-4663-9982-DB8666231022}" srcOrd="0" destOrd="0" presId="urn:microsoft.com/office/officeart/2005/8/layout/hierarchy1#1"/>
    <dgm:cxn modelId="{4BA01E94-DFF1-4C39-AEE0-C6AB22666F56}" type="presParOf" srcId="{BC86D557-06C2-4663-9982-DB8666231022}" destId="{066AA46E-B975-4DF5-B98F-D3CA8F803E96}" srcOrd="0" destOrd="0" presId="urn:microsoft.com/office/officeart/2005/8/layout/hierarchy1#1"/>
    <dgm:cxn modelId="{204EB534-7A40-4C63-9245-8D5F2CD8C2F2}" type="presParOf" srcId="{BC86D557-06C2-4663-9982-DB8666231022}" destId="{401A2C39-24AF-4A73-9180-92D7A5E4C639}" srcOrd="1" destOrd="0" presId="urn:microsoft.com/office/officeart/2005/8/layout/hierarchy1#1"/>
    <dgm:cxn modelId="{821A4148-6558-4BCF-B57A-4E8854DDA038}" type="presParOf" srcId="{1ED4C084-E5F3-40A1-8F7D-CDC98F2280FB}" destId="{83941A78-73D2-41DB-AABB-363EB834C7AD}" srcOrd="1" destOrd="0" presId="urn:microsoft.com/office/officeart/2005/8/layout/hierarchy1#1"/>
    <dgm:cxn modelId="{FAAE6301-E895-49E9-B030-72525518A867}" type="presParOf" srcId="{83941A78-73D2-41DB-AABB-363EB834C7AD}" destId="{5180680F-C5D1-4E0B-8DEE-9F0AACDF87A6}" srcOrd="0" destOrd="0" presId="urn:microsoft.com/office/officeart/2005/8/layout/hierarchy1#1"/>
    <dgm:cxn modelId="{4F2CD81F-BE2A-4AC0-A4EC-0E2C538D3CDB}" type="presParOf" srcId="{83941A78-73D2-41DB-AABB-363EB834C7AD}" destId="{7180B3FC-801A-4311-8D28-A2B4B23096E7}" srcOrd="1" destOrd="0" presId="urn:microsoft.com/office/officeart/2005/8/layout/hierarchy1#1"/>
    <dgm:cxn modelId="{DAF24CA5-F692-432D-8A6B-CD6E0A6BC98D}" type="presParOf" srcId="{7180B3FC-801A-4311-8D28-A2B4B23096E7}" destId="{C486756E-A724-48E3-BF95-0E70B6F229CE}" srcOrd="0" destOrd="0" presId="urn:microsoft.com/office/officeart/2005/8/layout/hierarchy1#1"/>
    <dgm:cxn modelId="{9BA7F921-17AA-4D3E-B87A-25AD983497D1}" type="presParOf" srcId="{C486756E-A724-48E3-BF95-0E70B6F229CE}" destId="{4939C716-A95E-48C9-8141-F22ECD8D44F6}" srcOrd="0" destOrd="0" presId="urn:microsoft.com/office/officeart/2005/8/layout/hierarchy1#1"/>
    <dgm:cxn modelId="{CF2202B4-1C2C-49C7-90F8-83F2BD7A7189}" type="presParOf" srcId="{C486756E-A724-48E3-BF95-0E70B6F229CE}" destId="{76D0EA1B-DE5A-47B8-AE29-21E30F5A54AC}" srcOrd="1" destOrd="0" presId="urn:microsoft.com/office/officeart/2005/8/layout/hierarchy1#1"/>
    <dgm:cxn modelId="{88A7FB44-32C6-4758-B109-97DF42EA342D}" type="presParOf" srcId="{7180B3FC-801A-4311-8D28-A2B4B23096E7}" destId="{800CE3F8-E81D-4018-B4B2-8598C4F92CBE}" srcOrd="1" destOrd="0" presId="urn:microsoft.com/office/officeart/2005/8/layout/hierarchy1#1"/>
    <dgm:cxn modelId="{62DF32CF-31CB-4301-B9E5-FCDE8DB67A77}" type="presParOf" srcId="{83941A78-73D2-41DB-AABB-363EB834C7AD}" destId="{3FB938A8-6AD1-464A-9366-29E90E1A3C79}" srcOrd="2" destOrd="0" presId="urn:microsoft.com/office/officeart/2005/8/layout/hierarchy1#1"/>
    <dgm:cxn modelId="{8D0820BA-CE85-42DA-955B-AA7888C969B9}" type="presParOf" srcId="{83941A78-73D2-41DB-AABB-363EB834C7AD}" destId="{28DA6306-8073-4B58-8F9A-B99754BA3CF4}" srcOrd="3" destOrd="0" presId="urn:microsoft.com/office/officeart/2005/8/layout/hierarchy1#1"/>
    <dgm:cxn modelId="{E578262D-6819-4D5B-BBA9-DA86B42C3BB8}" type="presParOf" srcId="{28DA6306-8073-4B58-8F9A-B99754BA3CF4}" destId="{A54E89FB-F66E-4F90-9E3B-0BC675485D50}" srcOrd="0" destOrd="0" presId="urn:microsoft.com/office/officeart/2005/8/layout/hierarchy1#1"/>
    <dgm:cxn modelId="{1F5643BF-CC16-4DD3-BDF4-9DAC1F433F96}" type="presParOf" srcId="{A54E89FB-F66E-4F90-9E3B-0BC675485D50}" destId="{0CF14F12-7529-418A-A65F-9779837D50B1}" srcOrd="0" destOrd="0" presId="urn:microsoft.com/office/officeart/2005/8/layout/hierarchy1#1"/>
    <dgm:cxn modelId="{F42EFB88-FCEC-4A84-AF59-1A2AFB75459F}" type="presParOf" srcId="{A54E89FB-F66E-4F90-9E3B-0BC675485D50}" destId="{09EAE8F9-07A5-4980-BC31-23E19A56387D}" srcOrd="1" destOrd="0" presId="urn:microsoft.com/office/officeart/2005/8/layout/hierarchy1#1"/>
    <dgm:cxn modelId="{BCCBDD6B-E6BE-457D-A353-82D6DF156A1A}" type="presParOf" srcId="{28DA6306-8073-4B58-8F9A-B99754BA3CF4}" destId="{CEC07B12-B747-446A-BC6E-C824543BEAD9}" srcOrd="1" destOrd="0" presId="urn:microsoft.com/office/officeart/2005/8/layout/hierarchy1#1"/>
    <dgm:cxn modelId="{76DB5703-3F09-4DBE-AB5D-BF7A7D19E3DC}" type="presParOf" srcId="{83941A78-73D2-41DB-AABB-363EB834C7AD}" destId="{38D94213-648F-4231-A7DB-72713FCA62FB}" srcOrd="4" destOrd="0" presId="urn:microsoft.com/office/officeart/2005/8/layout/hierarchy1#1"/>
    <dgm:cxn modelId="{DF8F888B-00D4-45FF-8336-E31E834F7E6B}" type="presParOf" srcId="{83941A78-73D2-41DB-AABB-363EB834C7AD}" destId="{B0A2C3F8-FF43-4AAA-9210-DD8CD74D87D9}" srcOrd="5" destOrd="0" presId="urn:microsoft.com/office/officeart/2005/8/layout/hierarchy1#1"/>
    <dgm:cxn modelId="{C6D27B3E-1F7B-4FFD-B3DB-18C98A09607D}" type="presParOf" srcId="{B0A2C3F8-FF43-4AAA-9210-DD8CD74D87D9}" destId="{0159584B-2FBE-4DFA-85F6-57AC8230CE8E}" srcOrd="0" destOrd="0" presId="urn:microsoft.com/office/officeart/2005/8/layout/hierarchy1#1"/>
    <dgm:cxn modelId="{744D6D3A-FEF3-46FD-98FB-4BFAE611F10F}" type="presParOf" srcId="{0159584B-2FBE-4DFA-85F6-57AC8230CE8E}" destId="{A0D27BCD-4A44-4AC6-8C62-2C9DFCEE27DB}" srcOrd="0" destOrd="0" presId="urn:microsoft.com/office/officeart/2005/8/layout/hierarchy1#1"/>
    <dgm:cxn modelId="{507E5336-D89C-49A4-A587-D2265553EC0E}" type="presParOf" srcId="{0159584B-2FBE-4DFA-85F6-57AC8230CE8E}" destId="{AD779513-B8BA-48DF-A2C5-B7D6F6A4BF59}" srcOrd="1" destOrd="0" presId="urn:microsoft.com/office/officeart/2005/8/layout/hierarchy1#1"/>
    <dgm:cxn modelId="{DB97E8FB-433B-4D9E-8FB7-8A4083FF865E}" type="presParOf" srcId="{B0A2C3F8-FF43-4AAA-9210-DD8CD74D87D9}" destId="{665166D5-BF14-4721-BE2E-0CA02ADE99C8}" srcOrd="1" destOrd="0" presId="urn:microsoft.com/office/officeart/2005/8/layout/hierarchy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F661B-0C2E-4FE7-841E-34CBA7EFC4E1}" type="doc">
      <dgm:prSet loTypeId="urn:microsoft.com/office/officeart/2005/8/layout/hierarchy1#2" loCatId="hierarchy" qsTypeId="urn:microsoft.com/office/officeart/2005/8/quickstyle/simple1#138" qsCatId="simple" csTypeId="urn:microsoft.com/office/officeart/2005/8/colors/accent1_2#79" csCatId="accent1" phldr="1"/>
      <dgm:spPr/>
      <dgm:t>
        <a:bodyPr/>
        <a:lstStyle/>
        <a:p>
          <a:endParaRPr lang="zh-CN" altLang="en-US"/>
        </a:p>
      </dgm:t>
    </dgm:pt>
    <dgm:pt modelId="{B8D86A68-64E6-495A-91DB-8ADD46499D9C}">
      <dgm:prSet phldrT="[文本]" custT="1"/>
      <dgm:spPr>
        <a:ln>
          <a:solidFill>
            <a:srgbClr val="B00202"/>
          </a:solidFill>
        </a:ln>
      </dgm:spPr>
      <dgm:t>
        <a:bodyPr/>
        <a:lstStyle/>
        <a:p>
          <a:r>
            <a:rPr lang="zh-CN" sz="1200" dirty="0">
              <a:solidFill>
                <a:srgbClr val="2E3442"/>
              </a:solidFill>
              <a:latin typeface="+mn-lt"/>
              <a:ea typeface="+mn-ea"/>
              <a:cs typeface="+mn-ea"/>
              <a:sym typeface="+mn-lt"/>
            </a:rPr>
            <a:t>取得建设用地规划许可证</a:t>
          </a:r>
          <a:endParaRPr lang="zh-CN" altLang="en-US" sz="1200" dirty="0">
            <a:solidFill>
              <a:srgbClr val="2E3442"/>
            </a:solidFill>
            <a:latin typeface="+mn-lt"/>
            <a:ea typeface="+mn-ea"/>
            <a:cs typeface="+mn-ea"/>
            <a:sym typeface="+mn-lt"/>
          </a:endParaRPr>
        </a:p>
      </dgm:t>
    </dgm:pt>
    <dgm:pt modelId="{B5EFA423-F657-4890-9BEC-30D53528FD6C}" type="parTrans" cxnId="{3E0D6EAE-2FA3-4474-9B6E-1B9BF4F8C4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B7D7635-08E6-4908-9EB1-FD94167BA68D}" type="sibTrans" cxnId="{3E0D6EAE-2FA3-4474-9B6E-1B9BF4F8C4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1E7FE1C-B214-488B-B868-5F5A47FB39FE}">
      <dgm:prSet phldrT="[文本]" custT="1"/>
      <dgm:spPr>
        <a:ln>
          <a:solidFill>
            <a:srgbClr val="2E3442"/>
          </a:solidFill>
        </a:ln>
      </dgm:spPr>
      <dgm:t>
        <a:bodyPr/>
        <a:lstStyle/>
        <a:p>
          <a:r>
            <a:rPr lang="zh-CN" sz="1200" dirty="0">
              <a:solidFill>
                <a:srgbClr val="2E3442"/>
              </a:solidFill>
              <a:latin typeface="+mn-lt"/>
              <a:ea typeface="+mn-ea"/>
              <a:cs typeface="+mn-ea"/>
              <a:sym typeface="+mn-lt"/>
            </a:rPr>
            <a:t>节能初设计算报告</a:t>
          </a:r>
          <a:endParaRPr lang="zh-CN" altLang="en-US" sz="1200" dirty="0">
            <a:solidFill>
              <a:srgbClr val="2E3442"/>
            </a:solidFill>
            <a:latin typeface="+mn-lt"/>
            <a:ea typeface="+mn-ea"/>
            <a:cs typeface="+mn-ea"/>
            <a:sym typeface="+mn-lt"/>
          </a:endParaRPr>
        </a:p>
      </dgm:t>
    </dgm:pt>
    <dgm:pt modelId="{F4332FDE-7738-4BB2-BC34-B01CEA4FBB99}" type="parTrans" cxnId="{11695737-AC38-4A80-A75B-0E31CA935DCB}">
      <dgm:prSet/>
      <dgm:spPr>
        <a:solidFill>
          <a:srgbClr val="B00202"/>
        </a:solidFill>
        <a:ln>
          <a:solidFill>
            <a:srgbClr val="2E3442"/>
          </a:solidFill>
        </a:ln>
      </dgm:spPr>
      <dgm:t>
        <a:bodyPr/>
        <a:lstStyle/>
        <a:p>
          <a:endParaRPr lang="zh-CN" altLang="en-US" sz="1200">
            <a:solidFill>
              <a:srgbClr val="2E3442"/>
            </a:solidFill>
            <a:latin typeface="微软雅黑" panose="020B0503020204020204" pitchFamily="34" charset="-122"/>
            <a:ea typeface="微软雅黑" panose="020B0503020204020204" pitchFamily="34" charset="-122"/>
          </a:endParaRPr>
        </a:p>
      </dgm:t>
    </dgm:pt>
    <dgm:pt modelId="{4B428695-8248-457A-82F9-6F769FA2C9BB}" type="sibTrans" cxnId="{11695737-AC38-4A80-A75B-0E31CA935DC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78F2522-E662-4379-9005-00B99B74BE47}">
      <dgm:prSet phldrT="[文本]" custT="1"/>
      <dgm:spPr>
        <a:ln>
          <a:solidFill>
            <a:srgbClr val="2E3442"/>
          </a:solidFill>
        </a:ln>
      </dgm:spPr>
      <dgm:t>
        <a:bodyPr/>
        <a:lstStyle/>
        <a:p>
          <a:r>
            <a:rPr lang="zh-CN" sz="1200" dirty="0">
              <a:solidFill>
                <a:srgbClr val="2E3442"/>
              </a:solidFill>
              <a:latin typeface="+mn-lt"/>
              <a:ea typeface="+mn-ea"/>
              <a:cs typeface="+mn-ea"/>
              <a:sym typeface="+mn-lt"/>
            </a:rPr>
            <a:t>项目初步设计审批</a:t>
          </a:r>
          <a:endParaRPr lang="zh-CN" altLang="en-US" sz="1200" dirty="0">
            <a:solidFill>
              <a:srgbClr val="2E3442"/>
            </a:solidFill>
            <a:latin typeface="+mn-lt"/>
            <a:ea typeface="+mn-ea"/>
            <a:cs typeface="+mn-ea"/>
            <a:sym typeface="+mn-lt"/>
          </a:endParaRPr>
        </a:p>
      </dgm:t>
    </dgm:pt>
    <dgm:pt modelId="{07BD01F0-1E3C-4AED-9364-11C79249DE90}" type="parTrans" cxnId="{B2DA1B8C-6010-491C-8AA6-E590135E850D}">
      <dgm:prSet/>
      <dgm:spPr>
        <a:ln>
          <a:solidFill>
            <a:srgbClr val="2E3442"/>
          </a:solidFill>
        </a:ln>
      </dgm:spPr>
      <dgm:t>
        <a:bodyPr/>
        <a:lstStyle/>
        <a:p>
          <a:endParaRPr lang="zh-CN" altLang="en-US" sz="1200">
            <a:solidFill>
              <a:srgbClr val="2E3442"/>
            </a:solidFill>
            <a:latin typeface="微软雅黑" panose="020B0503020204020204" pitchFamily="34" charset="-122"/>
            <a:ea typeface="微软雅黑" panose="020B0503020204020204" pitchFamily="34" charset="-122"/>
          </a:endParaRPr>
        </a:p>
      </dgm:t>
    </dgm:pt>
    <dgm:pt modelId="{D1BCF70E-B2D7-414D-808E-2BF814946D1D}" type="sibTrans" cxnId="{B2DA1B8C-6010-491C-8AA6-E590135E850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597F00F7-A500-4403-98D6-C3D2ABE02CC2}">
      <dgm:prSet phldrT="[文本]" custT="1"/>
      <dgm:spPr>
        <a:ln>
          <a:solidFill>
            <a:srgbClr val="2E3442"/>
          </a:solidFill>
        </a:ln>
      </dgm:spPr>
      <dgm:t>
        <a:bodyPr/>
        <a:lstStyle/>
        <a:p>
          <a:r>
            <a:rPr lang="zh-CN" sz="1200" dirty="0">
              <a:solidFill>
                <a:srgbClr val="2E3442"/>
              </a:solidFill>
              <a:latin typeface="+mn-lt"/>
              <a:ea typeface="+mn-ea"/>
              <a:cs typeface="+mn-ea"/>
              <a:sym typeface="+mn-lt"/>
            </a:rPr>
            <a:t>办理人防手</a:t>
          </a:r>
          <a:r>
            <a:rPr lang="zh-CN" altLang="en-US" sz="1200" dirty="0">
              <a:solidFill>
                <a:srgbClr val="2E3442"/>
              </a:solidFill>
              <a:latin typeface="+mn-lt"/>
              <a:ea typeface="+mn-ea"/>
              <a:cs typeface="+mn-ea"/>
              <a:sym typeface="+mn-lt"/>
            </a:rPr>
            <a:t>续 </a:t>
          </a:r>
        </a:p>
      </dgm:t>
    </dgm:pt>
    <dgm:pt modelId="{207EC1E1-5B3A-4302-9559-5269B27815CC}" type="parTrans" cxnId="{27ACB326-DD58-44D9-A4A5-C23DE1DECDFB}">
      <dgm:prSet/>
      <dgm:spPr>
        <a:solidFill>
          <a:srgbClr val="B00202"/>
        </a:solidFill>
        <a:ln>
          <a:solidFill>
            <a:srgbClr val="2E3442"/>
          </a:solidFill>
        </a:ln>
      </dgm:spPr>
      <dgm:t>
        <a:bodyPr/>
        <a:lstStyle/>
        <a:p>
          <a:endParaRPr lang="zh-CN" altLang="en-US" sz="1200">
            <a:solidFill>
              <a:srgbClr val="2E3442"/>
            </a:solidFill>
            <a:latin typeface="微软雅黑" panose="020B0503020204020204" pitchFamily="34" charset="-122"/>
            <a:ea typeface="微软雅黑" panose="020B0503020204020204" pitchFamily="34" charset="-122"/>
          </a:endParaRPr>
        </a:p>
      </dgm:t>
    </dgm:pt>
    <dgm:pt modelId="{E4496E9B-30FF-4890-A969-808BCF70DD5C}" type="sibTrans" cxnId="{27ACB326-DD58-44D9-A4A5-C23DE1DECDF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5EDFB1CC-0673-4190-82ED-868232A15CBE}">
      <dgm:prSet phldrT="[文本]" custT="1"/>
      <dgm:spPr>
        <a:ln>
          <a:solidFill>
            <a:srgbClr val="B00202"/>
          </a:solidFill>
        </a:ln>
      </dgm:spPr>
      <dgm:t>
        <a:bodyPr/>
        <a:lstStyle/>
        <a:p>
          <a:r>
            <a:rPr lang="zh-CN" altLang="en-US" sz="1200" dirty="0">
              <a:solidFill>
                <a:srgbClr val="2E3442"/>
              </a:solidFill>
              <a:latin typeface="+mn-lt"/>
              <a:ea typeface="+mn-ea"/>
              <a:cs typeface="+mn-ea"/>
              <a:sym typeface="+mn-lt"/>
            </a:rPr>
            <a:t>环境批准意见书</a:t>
          </a:r>
        </a:p>
      </dgm:t>
    </dgm:pt>
    <dgm:pt modelId="{07FC1DB4-6DDF-4A86-8F34-14769E4F8759}" type="parTrans" cxnId="{B570E289-0ED4-44D6-B05A-027AB295AFC5}">
      <dgm:prSet/>
      <dgm:spPr>
        <a:ln>
          <a:solidFill>
            <a:srgbClr val="2E3442"/>
          </a:solidFill>
        </a:ln>
      </dgm:spPr>
      <dgm:t>
        <a:bodyPr/>
        <a:lstStyle/>
        <a:p>
          <a:endParaRPr lang="zh-CN" altLang="en-US">
            <a:solidFill>
              <a:srgbClr val="2E3442"/>
            </a:solidFill>
            <a:latin typeface="微软雅黑" panose="020B0503020204020204" pitchFamily="34" charset="-122"/>
            <a:ea typeface="微软雅黑" panose="020B0503020204020204" pitchFamily="34" charset="-122"/>
          </a:endParaRPr>
        </a:p>
      </dgm:t>
    </dgm:pt>
    <dgm:pt modelId="{25D6359C-0E97-4758-81D7-EFFB2A0123DF}" type="sibTrans" cxnId="{B570E289-0ED4-44D6-B05A-027AB295AFC5}">
      <dgm:prSet/>
      <dgm:spPr/>
      <dgm:t>
        <a:bodyPr/>
        <a:lstStyle/>
        <a:p>
          <a:endParaRPr lang="zh-CN" altLang="en-US"/>
        </a:p>
      </dgm:t>
    </dgm:pt>
    <dgm:pt modelId="{D6F022F9-2388-4F92-8383-B858E3936777}">
      <dgm:prSet phldrT="[文本]" custT="1"/>
      <dgm:spPr>
        <a:ln>
          <a:solidFill>
            <a:srgbClr val="B00202"/>
          </a:solidFill>
        </a:ln>
      </dgm:spPr>
      <dgm:t>
        <a:bodyPr/>
        <a:lstStyle/>
        <a:p>
          <a:r>
            <a:rPr lang="zh-CN" altLang="en-US" sz="1200" dirty="0">
              <a:solidFill>
                <a:srgbClr val="2E3442"/>
              </a:solidFill>
              <a:latin typeface="+mn-lt"/>
              <a:ea typeface="+mn-ea"/>
              <a:cs typeface="+mn-ea"/>
              <a:sym typeface="+mn-lt"/>
            </a:rPr>
            <a:t>消防初设意见书</a:t>
          </a:r>
        </a:p>
      </dgm:t>
    </dgm:pt>
    <dgm:pt modelId="{CE436A46-1934-4F0A-81A2-D2E886965A80}" type="parTrans" cxnId="{40AF2089-1676-48FE-B646-9229118AC13F}">
      <dgm:prSet/>
      <dgm:spPr>
        <a:ln>
          <a:solidFill>
            <a:srgbClr val="2E3442"/>
          </a:solidFill>
        </a:ln>
      </dgm:spPr>
      <dgm:t>
        <a:bodyPr/>
        <a:lstStyle/>
        <a:p>
          <a:endParaRPr lang="zh-CN" altLang="en-US">
            <a:solidFill>
              <a:srgbClr val="2E3442"/>
            </a:solidFill>
            <a:latin typeface="微软雅黑" panose="020B0503020204020204" pitchFamily="34" charset="-122"/>
            <a:ea typeface="微软雅黑" panose="020B0503020204020204" pitchFamily="34" charset="-122"/>
          </a:endParaRPr>
        </a:p>
      </dgm:t>
    </dgm:pt>
    <dgm:pt modelId="{2BD20EB8-9B84-4928-894C-BCB5DE8BFD08}" type="sibTrans" cxnId="{40AF2089-1676-48FE-B646-9229118AC13F}">
      <dgm:prSet/>
      <dgm:spPr/>
      <dgm:t>
        <a:bodyPr/>
        <a:lstStyle/>
        <a:p>
          <a:endParaRPr lang="zh-CN" altLang="en-US"/>
        </a:p>
      </dgm:t>
    </dgm:pt>
    <dgm:pt modelId="{3A77080B-35DE-4F4B-8F6F-8239263582FF}">
      <dgm:prSet phldrT="[文本]" custT="1"/>
      <dgm:spPr>
        <a:ln>
          <a:solidFill>
            <a:srgbClr val="B00202"/>
          </a:solidFill>
        </a:ln>
      </dgm:spPr>
      <dgm:t>
        <a:bodyPr/>
        <a:lstStyle/>
        <a:p>
          <a:r>
            <a:rPr lang="zh-CN" altLang="en-US" sz="1200" dirty="0">
              <a:solidFill>
                <a:srgbClr val="2E3442"/>
              </a:solidFill>
              <a:latin typeface="+mn-lt"/>
              <a:ea typeface="+mn-ea"/>
              <a:cs typeface="+mn-ea"/>
              <a:sym typeface="+mn-lt"/>
            </a:rPr>
            <a:t>园林绿化意见书</a:t>
          </a:r>
        </a:p>
      </dgm:t>
    </dgm:pt>
    <dgm:pt modelId="{5261FD46-B332-473C-B68D-FEF6DFF3EB5A}" type="parTrans" cxnId="{8AD3DBF3-B2FE-4CBD-BC10-C9BD77BF2B5A}">
      <dgm:prSet/>
      <dgm:spPr>
        <a:ln>
          <a:solidFill>
            <a:srgbClr val="2E3442"/>
          </a:solidFill>
        </a:ln>
      </dgm:spPr>
      <dgm:t>
        <a:bodyPr/>
        <a:lstStyle/>
        <a:p>
          <a:endParaRPr lang="zh-CN" altLang="en-US">
            <a:solidFill>
              <a:srgbClr val="2E3442"/>
            </a:solidFill>
            <a:latin typeface="微软雅黑" panose="020B0503020204020204" pitchFamily="34" charset="-122"/>
            <a:ea typeface="微软雅黑" panose="020B0503020204020204" pitchFamily="34" charset="-122"/>
          </a:endParaRPr>
        </a:p>
      </dgm:t>
    </dgm:pt>
    <dgm:pt modelId="{90B20FE4-A283-4545-BFDD-8214DB11DEEF}" type="sibTrans" cxnId="{8AD3DBF3-B2FE-4CBD-BC10-C9BD77BF2B5A}">
      <dgm:prSet/>
      <dgm:spPr/>
      <dgm:t>
        <a:bodyPr/>
        <a:lstStyle/>
        <a:p>
          <a:endParaRPr lang="zh-CN" altLang="en-US"/>
        </a:p>
      </dgm:t>
    </dgm:pt>
    <dgm:pt modelId="{CCE9C33D-2882-4EA0-836A-09ACD0643028}">
      <dgm:prSet phldrT="[文本]" custT="1"/>
      <dgm:spPr>
        <a:ln>
          <a:solidFill>
            <a:srgbClr val="B00202"/>
          </a:solidFill>
        </a:ln>
      </dgm:spPr>
      <dgm:t>
        <a:bodyPr/>
        <a:lstStyle/>
        <a:p>
          <a:r>
            <a:rPr lang="zh-CN" altLang="en-US" sz="1200" dirty="0">
              <a:solidFill>
                <a:srgbClr val="2E3442"/>
              </a:solidFill>
              <a:latin typeface="+mn-lt"/>
              <a:ea typeface="+mn-ea"/>
              <a:cs typeface="+mn-ea"/>
              <a:sym typeface="+mn-lt"/>
            </a:rPr>
            <a:t>综合管网意见书</a:t>
          </a:r>
        </a:p>
      </dgm:t>
    </dgm:pt>
    <dgm:pt modelId="{E81B3B58-AD1D-4D39-A4E9-5BB0DCDA67BB}" type="parTrans" cxnId="{E4519EC6-CBD7-4F56-82E9-05987CF80FB8}">
      <dgm:prSet/>
      <dgm:spPr>
        <a:ln>
          <a:solidFill>
            <a:srgbClr val="2E3442"/>
          </a:solidFill>
        </a:ln>
      </dgm:spPr>
      <dgm:t>
        <a:bodyPr/>
        <a:lstStyle/>
        <a:p>
          <a:endParaRPr lang="zh-CN" altLang="en-US">
            <a:solidFill>
              <a:srgbClr val="2E3442"/>
            </a:solidFill>
            <a:latin typeface="微软雅黑" panose="020B0503020204020204" pitchFamily="34" charset="-122"/>
            <a:ea typeface="微软雅黑" panose="020B0503020204020204" pitchFamily="34" charset="-122"/>
          </a:endParaRPr>
        </a:p>
      </dgm:t>
    </dgm:pt>
    <dgm:pt modelId="{30355B56-D0E6-4E8E-BECE-9E44C8D2CB0F}" type="sibTrans" cxnId="{E4519EC6-CBD7-4F56-82E9-05987CF80FB8}">
      <dgm:prSet/>
      <dgm:spPr/>
      <dgm:t>
        <a:bodyPr/>
        <a:lstStyle/>
        <a:p>
          <a:endParaRPr lang="zh-CN" altLang="en-US"/>
        </a:p>
      </dgm:t>
    </dgm:pt>
    <dgm:pt modelId="{229F7A9C-28A4-4432-9868-B0AB0DC96526}">
      <dgm:prSet phldrT="[文本]" custT="1"/>
      <dgm:spPr>
        <a:ln>
          <a:solidFill>
            <a:srgbClr val="B00202"/>
          </a:solidFill>
        </a:ln>
      </dgm:spPr>
      <dgm:t>
        <a:bodyPr/>
        <a:lstStyle/>
        <a:p>
          <a:r>
            <a:rPr lang="zh-CN" altLang="en-US" sz="1200" dirty="0">
              <a:solidFill>
                <a:srgbClr val="2E3442"/>
              </a:solidFill>
              <a:latin typeface="+mn-lt"/>
              <a:ea typeface="+mn-ea"/>
              <a:cs typeface="+mn-ea"/>
              <a:sym typeface="+mn-lt"/>
            </a:rPr>
            <a:t>地质勘测意见书</a:t>
          </a:r>
        </a:p>
      </dgm:t>
    </dgm:pt>
    <dgm:pt modelId="{1AA7B524-9A37-4BA7-AC93-246226AB3625}" type="parTrans" cxnId="{22D856FF-6F11-4A94-9700-08518FD3FCC2}">
      <dgm:prSet/>
      <dgm:spPr>
        <a:ln>
          <a:solidFill>
            <a:srgbClr val="2E3442"/>
          </a:solidFill>
        </a:ln>
      </dgm:spPr>
      <dgm:t>
        <a:bodyPr/>
        <a:lstStyle/>
        <a:p>
          <a:endParaRPr lang="zh-CN" altLang="en-US">
            <a:solidFill>
              <a:srgbClr val="2E3442"/>
            </a:solidFill>
            <a:latin typeface="微软雅黑" panose="020B0503020204020204" pitchFamily="34" charset="-122"/>
            <a:ea typeface="微软雅黑" panose="020B0503020204020204" pitchFamily="34" charset="-122"/>
          </a:endParaRPr>
        </a:p>
      </dgm:t>
    </dgm:pt>
    <dgm:pt modelId="{B7B985EA-CBB2-406D-8C39-4CB1DA10172A}" type="sibTrans" cxnId="{22D856FF-6F11-4A94-9700-08518FD3FCC2}">
      <dgm:prSet/>
      <dgm:spPr/>
      <dgm:t>
        <a:bodyPr/>
        <a:lstStyle/>
        <a:p>
          <a:endParaRPr lang="zh-CN" altLang="en-US"/>
        </a:p>
      </dgm:t>
    </dgm:pt>
    <dgm:pt modelId="{37EFAADB-7C01-4642-8A73-7561886C2D62}">
      <dgm:prSet phldrT="[文本]" custT="1"/>
      <dgm:spPr>
        <a:ln>
          <a:solidFill>
            <a:srgbClr val="B00202"/>
          </a:solidFill>
        </a:ln>
      </dgm:spPr>
      <dgm:t>
        <a:bodyPr/>
        <a:lstStyle/>
        <a:p>
          <a:r>
            <a:rPr lang="zh-CN" altLang="en-US" sz="1200" dirty="0">
              <a:solidFill>
                <a:srgbClr val="2E3442"/>
              </a:solidFill>
              <a:latin typeface="+mn-lt"/>
              <a:ea typeface="+mn-ea"/>
              <a:cs typeface="+mn-ea"/>
              <a:sym typeface="+mn-lt"/>
            </a:rPr>
            <a:t>防雷初设意见书</a:t>
          </a:r>
        </a:p>
      </dgm:t>
    </dgm:pt>
    <dgm:pt modelId="{E8E477BD-6E2D-4157-B55A-2E7D728D967A}" type="parTrans" cxnId="{23F52FF4-059C-411F-9777-BA2850836431}">
      <dgm:prSet/>
      <dgm:spPr>
        <a:ln>
          <a:solidFill>
            <a:srgbClr val="2E3442"/>
          </a:solidFill>
        </a:ln>
      </dgm:spPr>
      <dgm:t>
        <a:bodyPr/>
        <a:lstStyle/>
        <a:p>
          <a:endParaRPr lang="zh-CN" altLang="en-US">
            <a:solidFill>
              <a:srgbClr val="2E3442"/>
            </a:solidFill>
            <a:latin typeface="微软雅黑" panose="020B0503020204020204" pitchFamily="34" charset="-122"/>
            <a:ea typeface="微软雅黑" panose="020B0503020204020204" pitchFamily="34" charset="-122"/>
          </a:endParaRPr>
        </a:p>
      </dgm:t>
    </dgm:pt>
    <dgm:pt modelId="{46D38AE9-D9BD-4217-8DFE-ED3E3756F756}" type="sibTrans" cxnId="{23F52FF4-059C-411F-9777-BA2850836431}">
      <dgm:prSet/>
      <dgm:spPr/>
      <dgm:t>
        <a:bodyPr/>
        <a:lstStyle/>
        <a:p>
          <a:endParaRPr lang="zh-CN" altLang="en-US"/>
        </a:p>
      </dgm:t>
    </dgm:pt>
    <dgm:pt modelId="{55B6F821-0CC8-4F6A-BD1B-91A7F16783CA}" type="pres">
      <dgm:prSet presAssocID="{C6AF661B-0C2E-4FE7-841E-34CBA7EFC4E1}" presName="hierChild1" presStyleCnt="0">
        <dgm:presLayoutVars>
          <dgm:chPref val="1"/>
          <dgm:dir/>
          <dgm:animOne val="branch"/>
          <dgm:animLvl val="lvl"/>
          <dgm:resizeHandles/>
        </dgm:presLayoutVars>
      </dgm:prSet>
      <dgm:spPr/>
      <dgm:t>
        <a:bodyPr/>
        <a:lstStyle/>
        <a:p>
          <a:endParaRPr lang="zh-CN" altLang="en-US"/>
        </a:p>
      </dgm:t>
    </dgm:pt>
    <dgm:pt modelId="{1ED4C084-E5F3-40A1-8F7D-CDC98F2280FB}" type="pres">
      <dgm:prSet presAssocID="{B8D86A68-64E6-495A-91DB-8ADD46499D9C}" presName="hierRoot1" presStyleCnt="0"/>
      <dgm:spPr/>
    </dgm:pt>
    <dgm:pt modelId="{BC86D557-06C2-4663-9982-DB8666231022}" type="pres">
      <dgm:prSet presAssocID="{B8D86A68-64E6-495A-91DB-8ADD46499D9C}" presName="composite" presStyleCnt="0"/>
      <dgm:spPr/>
    </dgm:pt>
    <dgm:pt modelId="{066AA46E-B975-4DF5-B98F-D3CA8F803E96}" type="pres">
      <dgm:prSet presAssocID="{B8D86A68-64E6-495A-91DB-8ADD46499D9C}" presName="background" presStyleLbl="node0" presStyleIdx="0" presStyleCnt="1"/>
      <dgm:spPr>
        <a:solidFill>
          <a:srgbClr val="B00202"/>
        </a:solidFill>
      </dgm:spPr>
    </dgm:pt>
    <dgm:pt modelId="{401A2C39-24AF-4A73-9180-92D7A5E4C639}" type="pres">
      <dgm:prSet presAssocID="{B8D86A68-64E6-495A-91DB-8ADD46499D9C}" presName="text" presStyleLbl="fgAcc0" presStyleIdx="0" presStyleCnt="1" custScaleX="136325">
        <dgm:presLayoutVars>
          <dgm:chPref val="3"/>
        </dgm:presLayoutVars>
      </dgm:prSet>
      <dgm:spPr/>
      <dgm:t>
        <a:bodyPr/>
        <a:lstStyle/>
        <a:p>
          <a:endParaRPr lang="zh-CN" altLang="en-US"/>
        </a:p>
      </dgm:t>
    </dgm:pt>
    <dgm:pt modelId="{83941A78-73D2-41DB-AABB-363EB834C7AD}" type="pres">
      <dgm:prSet presAssocID="{B8D86A68-64E6-495A-91DB-8ADD46499D9C}" presName="hierChild2" presStyleCnt="0"/>
      <dgm:spPr/>
    </dgm:pt>
    <dgm:pt modelId="{5180680F-C5D1-4E0B-8DEE-9F0AACDF87A6}" type="pres">
      <dgm:prSet presAssocID="{F4332FDE-7738-4BB2-BC34-B01CEA4FBB99}" presName="Name10" presStyleLbl="parChTrans1D2" presStyleIdx="0" presStyleCnt="3"/>
      <dgm:spPr/>
      <dgm:t>
        <a:bodyPr/>
        <a:lstStyle/>
        <a:p>
          <a:endParaRPr lang="zh-CN" altLang="en-US"/>
        </a:p>
      </dgm:t>
    </dgm:pt>
    <dgm:pt modelId="{7180B3FC-801A-4311-8D28-A2B4B23096E7}" type="pres">
      <dgm:prSet presAssocID="{C1E7FE1C-B214-488B-B868-5F5A47FB39FE}" presName="hierRoot2" presStyleCnt="0"/>
      <dgm:spPr/>
    </dgm:pt>
    <dgm:pt modelId="{C486756E-A724-48E3-BF95-0E70B6F229CE}" type="pres">
      <dgm:prSet presAssocID="{C1E7FE1C-B214-488B-B868-5F5A47FB39FE}" presName="composite2" presStyleCnt="0"/>
      <dgm:spPr/>
    </dgm:pt>
    <dgm:pt modelId="{4939C716-A95E-48C9-8141-F22ECD8D44F6}" type="pres">
      <dgm:prSet presAssocID="{C1E7FE1C-B214-488B-B868-5F5A47FB39FE}" presName="background2" presStyleLbl="node2" presStyleIdx="0" presStyleCnt="3"/>
      <dgm:spPr>
        <a:solidFill>
          <a:srgbClr val="2E3442"/>
        </a:solidFill>
        <a:ln>
          <a:solidFill>
            <a:srgbClr val="2E3442"/>
          </a:solidFill>
        </a:ln>
      </dgm:spPr>
    </dgm:pt>
    <dgm:pt modelId="{76D0EA1B-DE5A-47B8-AE29-21E30F5A54AC}" type="pres">
      <dgm:prSet presAssocID="{C1E7FE1C-B214-488B-B868-5F5A47FB39FE}" presName="text2" presStyleLbl="fgAcc2" presStyleIdx="0" presStyleCnt="3">
        <dgm:presLayoutVars>
          <dgm:chPref val="3"/>
        </dgm:presLayoutVars>
      </dgm:prSet>
      <dgm:spPr/>
      <dgm:t>
        <a:bodyPr/>
        <a:lstStyle/>
        <a:p>
          <a:endParaRPr lang="zh-CN" altLang="en-US"/>
        </a:p>
      </dgm:t>
    </dgm:pt>
    <dgm:pt modelId="{800CE3F8-E81D-4018-B4B2-8598C4F92CBE}" type="pres">
      <dgm:prSet presAssocID="{C1E7FE1C-B214-488B-B868-5F5A47FB39FE}" presName="hierChild3" presStyleCnt="0"/>
      <dgm:spPr/>
    </dgm:pt>
    <dgm:pt modelId="{3FB938A8-6AD1-464A-9366-29E90E1A3C79}" type="pres">
      <dgm:prSet presAssocID="{07BD01F0-1E3C-4AED-9364-11C79249DE90}" presName="Name10" presStyleLbl="parChTrans1D2" presStyleIdx="1" presStyleCnt="3"/>
      <dgm:spPr/>
      <dgm:t>
        <a:bodyPr/>
        <a:lstStyle/>
        <a:p>
          <a:endParaRPr lang="zh-CN" altLang="en-US"/>
        </a:p>
      </dgm:t>
    </dgm:pt>
    <dgm:pt modelId="{28DA6306-8073-4B58-8F9A-B99754BA3CF4}" type="pres">
      <dgm:prSet presAssocID="{478F2522-E662-4379-9005-00B99B74BE47}" presName="hierRoot2" presStyleCnt="0"/>
      <dgm:spPr/>
    </dgm:pt>
    <dgm:pt modelId="{A54E89FB-F66E-4F90-9E3B-0BC675485D50}" type="pres">
      <dgm:prSet presAssocID="{478F2522-E662-4379-9005-00B99B74BE47}" presName="composite2" presStyleCnt="0"/>
      <dgm:spPr/>
    </dgm:pt>
    <dgm:pt modelId="{0CF14F12-7529-418A-A65F-9779837D50B1}" type="pres">
      <dgm:prSet presAssocID="{478F2522-E662-4379-9005-00B99B74BE47}" presName="background2" presStyleLbl="node2" presStyleIdx="1" presStyleCnt="3"/>
      <dgm:spPr>
        <a:solidFill>
          <a:srgbClr val="2E3442"/>
        </a:solidFill>
        <a:ln>
          <a:solidFill>
            <a:srgbClr val="2E3442"/>
          </a:solidFill>
        </a:ln>
      </dgm:spPr>
    </dgm:pt>
    <dgm:pt modelId="{09EAE8F9-07A5-4980-BC31-23E19A56387D}" type="pres">
      <dgm:prSet presAssocID="{478F2522-E662-4379-9005-00B99B74BE47}" presName="text2" presStyleLbl="fgAcc2" presStyleIdx="1" presStyleCnt="3">
        <dgm:presLayoutVars>
          <dgm:chPref val="3"/>
        </dgm:presLayoutVars>
      </dgm:prSet>
      <dgm:spPr/>
      <dgm:t>
        <a:bodyPr/>
        <a:lstStyle/>
        <a:p>
          <a:endParaRPr lang="zh-CN" altLang="en-US"/>
        </a:p>
      </dgm:t>
    </dgm:pt>
    <dgm:pt modelId="{CEC07B12-B747-446A-BC6E-C824543BEAD9}" type="pres">
      <dgm:prSet presAssocID="{478F2522-E662-4379-9005-00B99B74BE47}" presName="hierChild3" presStyleCnt="0"/>
      <dgm:spPr/>
    </dgm:pt>
    <dgm:pt modelId="{9754E288-E628-441C-9E9E-50CE56EB38F9}" type="pres">
      <dgm:prSet presAssocID="{07FC1DB4-6DDF-4A86-8F34-14769E4F8759}" presName="Name17" presStyleLbl="parChTrans1D3" presStyleIdx="0" presStyleCnt="6"/>
      <dgm:spPr/>
      <dgm:t>
        <a:bodyPr/>
        <a:lstStyle/>
        <a:p>
          <a:endParaRPr lang="zh-CN" altLang="en-US"/>
        </a:p>
      </dgm:t>
    </dgm:pt>
    <dgm:pt modelId="{04CD441E-F60F-4955-B63C-8D2864E3EC25}" type="pres">
      <dgm:prSet presAssocID="{5EDFB1CC-0673-4190-82ED-868232A15CBE}" presName="hierRoot3" presStyleCnt="0"/>
      <dgm:spPr/>
    </dgm:pt>
    <dgm:pt modelId="{2A89EFCC-B0FE-4591-B507-22278956424B}" type="pres">
      <dgm:prSet presAssocID="{5EDFB1CC-0673-4190-82ED-868232A15CBE}" presName="composite3" presStyleCnt="0"/>
      <dgm:spPr/>
    </dgm:pt>
    <dgm:pt modelId="{977CA68D-D906-4A24-8B21-08A65D56550F}" type="pres">
      <dgm:prSet presAssocID="{5EDFB1CC-0673-4190-82ED-868232A15CBE}" presName="background3" presStyleLbl="node3" presStyleIdx="0" presStyleCnt="6"/>
      <dgm:spPr>
        <a:solidFill>
          <a:srgbClr val="B00202"/>
        </a:solidFill>
      </dgm:spPr>
    </dgm:pt>
    <dgm:pt modelId="{91B25B33-800F-404F-8B69-B1A519CF5A00}" type="pres">
      <dgm:prSet presAssocID="{5EDFB1CC-0673-4190-82ED-868232A15CBE}" presName="text3" presStyleLbl="fgAcc3" presStyleIdx="0" presStyleCnt="6">
        <dgm:presLayoutVars>
          <dgm:chPref val="3"/>
        </dgm:presLayoutVars>
      </dgm:prSet>
      <dgm:spPr/>
      <dgm:t>
        <a:bodyPr/>
        <a:lstStyle/>
        <a:p>
          <a:endParaRPr lang="zh-CN" altLang="en-US"/>
        </a:p>
      </dgm:t>
    </dgm:pt>
    <dgm:pt modelId="{15D0F4D0-F4BD-4AD9-A9F1-141ED836AD59}" type="pres">
      <dgm:prSet presAssocID="{5EDFB1CC-0673-4190-82ED-868232A15CBE}" presName="hierChild4" presStyleCnt="0"/>
      <dgm:spPr/>
    </dgm:pt>
    <dgm:pt modelId="{3A587B76-23D3-4B7E-BF6F-615B4A1A351F}" type="pres">
      <dgm:prSet presAssocID="{CE436A46-1934-4F0A-81A2-D2E886965A80}" presName="Name17" presStyleLbl="parChTrans1D3" presStyleIdx="1" presStyleCnt="6"/>
      <dgm:spPr/>
      <dgm:t>
        <a:bodyPr/>
        <a:lstStyle/>
        <a:p>
          <a:endParaRPr lang="zh-CN" altLang="en-US"/>
        </a:p>
      </dgm:t>
    </dgm:pt>
    <dgm:pt modelId="{707FD803-FFEA-4583-B4E0-1FED1A654FF7}" type="pres">
      <dgm:prSet presAssocID="{D6F022F9-2388-4F92-8383-B858E3936777}" presName="hierRoot3" presStyleCnt="0"/>
      <dgm:spPr/>
    </dgm:pt>
    <dgm:pt modelId="{A1FE2C20-46B7-41E6-BBFF-F951B5E3E4E8}" type="pres">
      <dgm:prSet presAssocID="{D6F022F9-2388-4F92-8383-B858E3936777}" presName="composite3" presStyleCnt="0"/>
      <dgm:spPr/>
    </dgm:pt>
    <dgm:pt modelId="{8D642C81-5834-4D70-A58D-9A9DFB610AE4}" type="pres">
      <dgm:prSet presAssocID="{D6F022F9-2388-4F92-8383-B858E3936777}" presName="background3" presStyleLbl="node3" presStyleIdx="1" presStyleCnt="6"/>
      <dgm:spPr>
        <a:solidFill>
          <a:srgbClr val="B00202"/>
        </a:solidFill>
      </dgm:spPr>
    </dgm:pt>
    <dgm:pt modelId="{7BD04062-B421-4250-B742-55E7545CDCF0}" type="pres">
      <dgm:prSet presAssocID="{D6F022F9-2388-4F92-8383-B858E3936777}" presName="text3" presStyleLbl="fgAcc3" presStyleIdx="1" presStyleCnt="6">
        <dgm:presLayoutVars>
          <dgm:chPref val="3"/>
        </dgm:presLayoutVars>
      </dgm:prSet>
      <dgm:spPr/>
      <dgm:t>
        <a:bodyPr/>
        <a:lstStyle/>
        <a:p>
          <a:endParaRPr lang="zh-CN" altLang="en-US"/>
        </a:p>
      </dgm:t>
    </dgm:pt>
    <dgm:pt modelId="{D7888104-364E-44C5-B1CA-06BD39C7903E}" type="pres">
      <dgm:prSet presAssocID="{D6F022F9-2388-4F92-8383-B858E3936777}" presName="hierChild4" presStyleCnt="0"/>
      <dgm:spPr/>
    </dgm:pt>
    <dgm:pt modelId="{5B1B9A9C-0173-49FB-AFB1-8FE762CD8F6B}" type="pres">
      <dgm:prSet presAssocID="{5261FD46-B332-473C-B68D-FEF6DFF3EB5A}" presName="Name17" presStyleLbl="parChTrans1D3" presStyleIdx="2" presStyleCnt="6"/>
      <dgm:spPr/>
      <dgm:t>
        <a:bodyPr/>
        <a:lstStyle/>
        <a:p>
          <a:endParaRPr lang="zh-CN" altLang="en-US"/>
        </a:p>
      </dgm:t>
    </dgm:pt>
    <dgm:pt modelId="{A1EE1544-E012-4905-B9F6-4E849AC3D8DF}" type="pres">
      <dgm:prSet presAssocID="{3A77080B-35DE-4F4B-8F6F-8239263582FF}" presName="hierRoot3" presStyleCnt="0"/>
      <dgm:spPr/>
    </dgm:pt>
    <dgm:pt modelId="{26335C2D-5D1C-4E67-A7A8-33230937494D}" type="pres">
      <dgm:prSet presAssocID="{3A77080B-35DE-4F4B-8F6F-8239263582FF}" presName="composite3" presStyleCnt="0"/>
      <dgm:spPr/>
    </dgm:pt>
    <dgm:pt modelId="{52165CDC-3911-4110-8E86-2F78DFCBD4E4}" type="pres">
      <dgm:prSet presAssocID="{3A77080B-35DE-4F4B-8F6F-8239263582FF}" presName="background3" presStyleLbl="node3" presStyleIdx="2" presStyleCnt="6"/>
      <dgm:spPr>
        <a:solidFill>
          <a:srgbClr val="B00202"/>
        </a:solidFill>
      </dgm:spPr>
    </dgm:pt>
    <dgm:pt modelId="{20215AE9-1E48-4F25-A9A0-066AC24E3D76}" type="pres">
      <dgm:prSet presAssocID="{3A77080B-35DE-4F4B-8F6F-8239263582FF}" presName="text3" presStyleLbl="fgAcc3" presStyleIdx="2" presStyleCnt="6">
        <dgm:presLayoutVars>
          <dgm:chPref val="3"/>
        </dgm:presLayoutVars>
      </dgm:prSet>
      <dgm:spPr/>
      <dgm:t>
        <a:bodyPr/>
        <a:lstStyle/>
        <a:p>
          <a:endParaRPr lang="zh-CN" altLang="en-US"/>
        </a:p>
      </dgm:t>
    </dgm:pt>
    <dgm:pt modelId="{8C4EC1F9-5D6D-499C-84ED-E47974C3D50D}" type="pres">
      <dgm:prSet presAssocID="{3A77080B-35DE-4F4B-8F6F-8239263582FF}" presName="hierChild4" presStyleCnt="0"/>
      <dgm:spPr/>
    </dgm:pt>
    <dgm:pt modelId="{0139BF07-8906-469F-96DF-B18266B8546C}" type="pres">
      <dgm:prSet presAssocID="{E81B3B58-AD1D-4D39-A4E9-5BB0DCDA67BB}" presName="Name17" presStyleLbl="parChTrans1D3" presStyleIdx="3" presStyleCnt="6"/>
      <dgm:spPr/>
      <dgm:t>
        <a:bodyPr/>
        <a:lstStyle/>
        <a:p>
          <a:endParaRPr lang="zh-CN" altLang="en-US"/>
        </a:p>
      </dgm:t>
    </dgm:pt>
    <dgm:pt modelId="{D81BDBED-6AD0-4853-B106-8B3B926D65C8}" type="pres">
      <dgm:prSet presAssocID="{CCE9C33D-2882-4EA0-836A-09ACD0643028}" presName="hierRoot3" presStyleCnt="0"/>
      <dgm:spPr/>
    </dgm:pt>
    <dgm:pt modelId="{A253C563-65B3-4AC8-B160-0038E414671C}" type="pres">
      <dgm:prSet presAssocID="{CCE9C33D-2882-4EA0-836A-09ACD0643028}" presName="composite3" presStyleCnt="0"/>
      <dgm:spPr/>
    </dgm:pt>
    <dgm:pt modelId="{D2BDC687-D776-4D88-8580-3FB0C97BF80C}" type="pres">
      <dgm:prSet presAssocID="{CCE9C33D-2882-4EA0-836A-09ACD0643028}" presName="background3" presStyleLbl="node3" presStyleIdx="3" presStyleCnt="6"/>
      <dgm:spPr>
        <a:solidFill>
          <a:srgbClr val="B00202"/>
        </a:solidFill>
      </dgm:spPr>
    </dgm:pt>
    <dgm:pt modelId="{9250B3FF-5CA5-4B48-A7FA-DD52D798FB41}" type="pres">
      <dgm:prSet presAssocID="{CCE9C33D-2882-4EA0-836A-09ACD0643028}" presName="text3" presStyleLbl="fgAcc3" presStyleIdx="3" presStyleCnt="6">
        <dgm:presLayoutVars>
          <dgm:chPref val="3"/>
        </dgm:presLayoutVars>
      </dgm:prSet>
      <dgm:spPr/>
      <dgm:t>
        <a:bodyPr/>
        <a:lstStyle/>
        <a:p>
          <a:endParaRPr lang="zh-CN" altLang="en-US"/>
        </a:p>
      </dgm:t>
    </dgm:pt>
    <dgm:pt modelId="{22A1B77B-66F1-4AD2-BF3E-4BB84473E82C}" type="pres">
      <dgm:prSet presAssocID="{CCE9C33D-2882-4EA0-836A-09ACD0643028}" presName="hierChild4" presStyleCnt="0"/>
      <dgm:spPr/>
    </dgm:pt>
    <dgm:pt modelId="{79C9FAD1-C114-4CCD-BDF6-C22857209E35}" type="pres">
      <dgm:prSet presAssocID="{1AA7B524-9A37-4BA7-AC93-246226AB3625}" presName="Name17" presStyleLbl="parChTrans1D3" presStyleIdx="4" presStyleCnt="6"/>
      <dgm:spPr/>
      <dgm:t>
        <a:bodyPr/>
        <a:lstStyle/>
        <a:p>
          <a:endParaRPr lang="zh-CN" altLang="en-US"/>
        </a:p>
      </dgm:t>
    </dgm:pt>
    <dgm:pt modelId="{BB695F8A-5061-4D48-A094-0D0186427548}" type="pres">
      <dgm:prSet presAssocID="{229F7A9C-28A4-4432-9868-B0AB0DC96526}" presName="hierRoot3" presStyleCnt="0"/>
      <dgm:spPr/>
    </dgm:pt>
    <dgm:pt modelId="{FA821B9F-ABEC-4055-B49B-8F780A7F3658}" type="pres">
      <dgm:prSet presAssocID="{229F7A9C-28A4-4432-9868-B0AB0DC96526}" presName="composite3" presStyleCnt="0"/>
      <dgm:spPr/>
    </dgm:pt>
    <dgm:pt modelId="{D8F8BA12-71C6-45C1-A3F9-7C15B3A4123D}" type="pres">
      <dgm:prSet presAssocID="{229F7A9C-28A4-4432-9868-B0AB0DC96526}" presName="background3" presStyleLbl="node3" presStyleIdx="4" presStyleCnt="6"/>
      <dgm:spPr>
        <a:solidFill>
          <a:srgbClr val="B00202"/>
        </a:solidFill>
      </dgm:spPr>
    </dgm:pt>
    <dgm:pt modelId="{3932EAF1-A352-47AE-A531-DAA936C456DF}" type="pres">
      <dgm:prSet presAssocID="{229F7A9C-28A4-4432-9868-B0AB0DC96526}" presName="text3" presStyleLbl="fgAcc3" presStyleIdx="4" presStyleCnt="6">
        <dgm:presLayoutVars>
          <dgm:chPref val="3"/>
        </dgm:presLayoutVars>
      </dgm:prSet>
      <dgm:spPr/>
      <dgm:t>
        <a:bodyPr/>
        <a:lstStyle/>
        <a:p>
          <a:endParaRPr lang="zh-CN" altLang="en-US"/>
        </a:p>
      </dgm:t>
    </dgm:pt>
    <dgm:pt modelId="{D5C4E8ED-C6C8-4190-BC51-DEB27324710B}" type="pres">
      <dgm:prSet presAssocID="{229F7A9C-28A4-4432-9868-B0AB0DC96526}" presName="hierChild4" presStyleCnt="0"/>
      <dgm:spPr/>
    </dgm:pt>
    <dgm:pt modelId="{577903F5-2CD2-4DCA-90CD-2ED5A4301899}" type="pres">
      <dgm:prSet presAssocID="{E8E477BD-6E2D-4157-B55A-2E7D728D967A}" presName="Name17" presStyleLbl="parChTrans1D3" presStyleIdx="5" presStyleCnt="6"/>
      <dgm:spPr/>
      <dgm:t>
        <a:bodyPr/>
        <a:lstStyle/>
        <a:p>
          <a:endParaRPr lang="zh-CN" altLang="en-US"/>
        </a:p>
      </dgm:t>
    </dgm:pt>
    <dgm:pt modelId="{7C353DF4-4006-49B3-AD2F-0622A50DA30E}" type="pres">
      <dgm:prSet presAssocID="{37EFAADB-7C01-4642-8A73-7561886C2D62}" presName="hierRoot3" presStyleCnt="0"/>
      <dgm:spPr/>
    </dgm:pt>
    <dgm:pt modelId="{DC900E2B-712D-484F-A2D5-5002A95E386C}" type="pres">
      <dgm:prSet presAssocID="{37EFAADB-7C01-4642-8A73-7561886C2D62}" presName="composite3" presStyleCnt="0"/>
      <dgm:spPr/>
    </dgm:pt>
    <dgm:pt modelId="{A4F08BC3-F4B3-4F6B-A216-BA4E6268E05A}" type="pres">
      <dgm:prSet presAssocID="{37EFAADB-7C01-4642-8A73-7561886C2D62}" presName="background3" presStyleLbl="node3" presStyleIdx="5" presStyleCnt="6"/>
      <dgm:spPr>
        <a:solidFill>
          <a:srgbClr val="B00202"/>
        </a:solidFill>
      </dgm:spPr>
    </dgm:pt>
    <dgm:pt modelId="{E60F0045-FA83-467A-B38B-3BC5272F9E08}" type="pres">
      <dgm:prSet presAssocID="{37EFAADB-7C01-4642-8A73-7561886C2D62}" presName="text3" presStyleLbl="fgAcc3" presStyleIdx="5" presStyleCnt="6">
        <dgm:presLayoutVars>
          <dgm:chPref val="3"/>
        </dgm:presLayoutVars>
      </dgm:prSet>
      <dgm:spPr/>
      <dgm:t>
        <a:bodyPr/>
        <a:lstStyle/>
        <a:p>
          <a:endParaRPr lang="zh-CN" altLang="en-US"/>
        </a:p>
      </dgm:t>
    </dgm:pt>
    <dgm:pt modelId="{2BC09A09-A7FC-4C48-B2E2-97C7E42DBC70}" type="pres">
      <dgm:prSet presAssocID="{37EFAADB-7C01-4642-8A73-7561886C2D62}" presName="hierChild4" presStyleCnt="0"/>
      <dgm:spPr/>
    </dgm:pt>
    <dgm:pt modelId="{38D94213-648F-4231-A7DB-72713FCA62FB}" type="pres">
      <dgm:prSet presAssocID="{207EC1E1-5B3A-4302-9559-5269B27815CC}" presName="Name10" presStyleLbl="parChTrans1D2" presStyleIdx="2" presStyleCnt="3"/>
      <dgm:spPr/>
      <dgm:t>
        <a:bodyPr/>
        <a:lstStyle/>
        <a:p>
          <a:endParaRPr lang="zh-CN" altLang="en-US"/>
        </a:p>
      </dgm:t>
    </dgm:pt>
    <dgm:pt modelId="{B0A2C3F8-FF43-4AAA-9210-DD8CD74D87D9}" type="pres">
      <dgm:prSet presAssocID="{597F00F7-A500-4403-98D6-C3D2ABE02CC2}" presName="hierRoot2" presStyleCnt="0"/>
      <dgm:spPr/>
    </dgm:pt>
    <dgm:pt modelId="{0159584B-2FBE-4DFA-85F6-57AC8230CE8E}" type="pres">
      <dgm:prSet presAssocID="{597F00F7-A500-4403-98D6-C3D2ABE02CC2}" presName="composite2" presStyleCnt="0"/>
      <dgm:spPr/>
    </dgm:pt>
    <dgm:pt modelId="{A0D27BCD-4A44-4AC6-8C62-2C9DFCEE27DB}" type="pres">
      <dgm:prSet presAssocID="{597F00F7-A500-4403-98D6-C3D2ABE02CC2}" presName="background2" presStyleLbl="node2" presStyleIdx="2" presStyleCnt="3"/>
      <dgm:spPr>
        <a:solidFill>
          <a:srgbClr val="2E3442"/>
        </a:solidFill>
        <a:ln>
          <a:solidFill>
            <a:srgbClr val="2E3442"/>
          </a:solidFill>
        </a:ln>
      </dgm:spPr>
    </dgm:pt>
    <dgm:pt modelId="{AD779513-B8BA-48DF-A2C5-B7D6F6A4BF59}" type="pres">
      <dgm:prSet presAssocID="{597F00F7-A500-4403-98D6-C3D2ABE02CC2}" presName="text2" presStyleLbl="fgAcc2" presStyleIdx="2" presStyleCnt="3">
        <dgm:presLayoutVars>
          <dgm:chPref val="3"/>
        </dgm:presLayoutVars>
      </dgm:prSet>
      <dgm:spPr/>
      <dgm:t>
        <a:bodyPr/>
        <a:lstStyle/>
        <a:p>
          <a:endParaRPr lang="zh-CN" altLang="en-US"/>
        </a:p>
      </dgm:t>
    </dgm:pt>
    <dgm:pt modelId="{665166D5-BF14-4721-BE2E-0CA02ADE99C8}" type="pres">
      <dgm:prSet presAssocID="{597F00F7-A500-4403-98D6-C3D2ABE02CC2}" presName="hierChild3" presStyleCnt="0"/>
      <dgm:spPr/>
    </dgm:pt>
  </dgm:ptLst>
  <dgm:cxnLst>
    <dgm:cxn modelId="{9F78BE4D-A073-4D32-9BBB-790E5DBB2A25}" type="presOf" srcId="{F4332FDE-7738-4BB2-BC34-B01CEA4FBB99}" destId="{5180680F-C5D1-4E0B-8DEE-9F0AACDF87A6}" srcOrd="0" destOrd="0" presId="urn:microsoft.com/office/officeart/2005/8/layout/hierarchy1#2"/>
    <dgm:cxn modelId="{810EFB64-45CC-4F7E-A25C-5CF19F1CC9B1}" type="presOf" srcId="{B8D86A68-64E6-495A-91DB-8ADD46499D9C}" destId="{401A2C39-24AF-4A73-9180-92D7A5E4C639}" srcOrd="0" destOrd="0" presId="urn:microsoft.com/office/officeart/2005/8/layout/hierarchy1#2"/>
    <dgm:cxn modelId="{B570E289-0ED4-44D6-B05A-027AB295AFC5}" srcId="{478F2522-E662-4379-9005-00B99B74BE47}" destId="{5EDFB1CC-0673-4190-82ED-868232A15CBE}" srcOrd="0" destOrd="0" parTransId="{07FC1DB4-6DDF-4A86-8F34-14769E4F8759}" sibTransId="{25D6359C-0E97-4758-81D7-EFFB2A0123DF}"/>
    <dgm:cxn modelId="{AC770461-55E9-4852-99B3-B2A1BC19305B}" type="presOf" srcId="{5261FD46-B332-473C-B68D-FEF6DFF3EB5A}" destId="{5B1B9A9C-0173-49FB-AFB1-8FE762CD8F6B}" srcOrd="0" destOrd="0" presId="urn:microsoft.com/office/officeart/2005/8/layout/hierarchy1#2"/>
    <dgm:cxn modelId="{CAB1E90A-224B-4A01-842D-A61337C74003}" type="presOf" srcId="{D6F022F9-2388-4F92-8383-B858E3936777}" destId="{7BD04062-B421-4250-B742-55E7545CDCF0}" srcOrd="0" destOrd="0" presId="urn:microsoft.com/office/officeart/2005/8/layout/hierarchy1#2"/>
    <dgm:cxn modelId="{CBCF5304-7BCE-4660-B755-BB19B85AFB0A}" type="presOf" srcId="{478F2522-E662-4379-9005-00B99B74BE47}" destId="{09EAE8F9-07A5-4980-BC31-23E19A56387D}" srcOrd="0" destOrd="0" presId="urn:microsoft.com/office/officeart/2005/8/layout/hierarchy1#2"/>
    <dgm:cxn modelId="{88C91BB3-04D5-474E-ADD7-04939FBFAF4D}" type="presOf" srcId="{07BD01F0-1E3C-4AED-9364-11C79249DE90}" destId="{3FB938A8-6AD1-464A-9366-29E90E1A3C79}" srcOrd="0" destOrd="0" presId="urn:microsoft.com/office/officeart/2005/8/layout/hierarchy1#2"/>
    <dgm:cxn modelId="{2B7CB040-2DB3-4734-9179-79063909711C}" type="presOf" srcId="{07FC1DB4-6DDF-4A86-8F34-14769E4F8759}" destId="{9754E288-E628-441C-9E9E-50CE56EB38F9}" srcOrd="0" destOrd="0" presId="urn:microsoft.com/office/officeart/2005/8/layout/hierarchy1#2"/>
    <dgm:cxn modelId="{8AD3DBF3-B2FE-4CBD-BC10-C9BD77BF2B5A}" srcId="{478F2522-E662-4379-9005-00B99B74BE47}" destId="{3A77080B-35DE-4F4B-8F6F-8239263582FF}" srcOrd="2" destOrd="0" parTransId="{5261FD46-B332-473C-B68D-FEF6DFF3EB5A}" sibTransId="{90B20FE4-A283-4545-BFDD-8214DB11DEEF}"/>
    <dgm:cxn modelId="{22D856FF-6F11-4A94-9700-08518FD3FCC2}" srcId="{478F2522-E662-4379-9005-00B99B74BE47}" destId="{229F7A9C-28A4-4432-9868-B0AB0DC96526}" srcOrd="4" destOrd="0" parTransId="{1AA7B524-9A37-4BA7-AC93-246226AB3625}" sibTransId="{B7B985EA-CBB2-406D-8C39-4CB1DA10172A}"/>
    <dgm:cxn modelId="{27ACB326-DD58-44D9-A4A5-C23DE1DECDFB}" srcId="{B8D86A68-64E6-495A-91DB-8ADD46499D9C}" destId="{597F00F7-A500-4403-98D6-C3D2ABE02CC2}" srcOrd="2" destOrd="0" parTransId="{207EC1E1-5B3A-4302-9559-5269B27815CC}" sibTransId="{E4496E9B-30FF-4890-A969-808BCF70DD5C}"/>
    <dgm:cxn modelId="{CB321744-A561-4A49-87A9-551EB023A60C}" type="presOf" srcId="{1AA7B524-9A37-4BA7-AC93-246226AB3625}" destId="{79C9FAD1-C114-4CCD-BDF6-C22857209E35}" srcOrd="0" destOrd="0" presId="urn:microsoft.com/office/officeart/2005/8/layout/hierarchy1#2"/>
    <dgm:cxn modelId="{A8BEC18E-2F02-4034-9B17-D3BDFB24E236}" type="presOf" srcId="{37EFAADB-7C01-4642-8A73-7561886C2D62}" destId="{E60F0045-FA83-467A-B38B-3BC5272F9E08}" srcOrd="0" destOrd="0" presId="urn:microsoft.com/office/officeart/2005/8/layout/hierarchy1#2"/>
    <dgm:cxn modelId="{3E0D6EAE-2FA3-4474-9B6E-1B9BF4F8C46B}" srcId="{C6AF661B-0C2E-4FE7-841E-34CBA7EFC4E1}" destId="{B8D86A68-64E6-495A-91DB-8ADD46499D9C}" srcOrd="0" destOrd="0" parTransId="{B5EFA423-F657-4890-9BEC-30D53528FD6C}" sibTransId="{4B7D7635-08E6-4908-9EB1-FD94167BA68D}"/>
    <dgm:cxn modelId="{19EFC82C-1095-495B-B65D-4B1F88D11431}" type="presOf" srcId="{597F00F7-A500-4403-98D6-C3D2ABE02CC2}" destId="{AD779513-B8BA-48DF-A2C5-B7D6F6A4BF59}" srcOrd="0" destOrd="0" presId="urn:microsoft.com/office/officeart/2005/8/layout/hierarchy1#2"/>
    <dgm:cxn modelId="{0909DAA9-2123-4CEC-8920-DCC3DBA63F5D}" type="presOf" srcId="{207EC1E1-5B3A-4302-9559-5269B27815CC}" destId="{38D94213-648F-4231-A7DB-72713FCA62FB}" srcOrd="0" destOrd="0" presId="urn:microsoft.com/office/officeart/2005/8/layout/hierarchy1#2"/>
    <dgm:cxn modelId="{A50EA684-D717-4AB1-BE03-5A73F8E2E7C5}" type="presOf" srcId="{3A77080B-35DE-4F4B-8F6F-8239263582FF}" destId="{20215AE9-1E48-4F25-A9A0-066AC24E3D76}" srcOrd="0" destOrd="0" presId="urn:microsoft.com/office/officeart/2005/8/layout/hierarchy1#2"/>
    <dgm:cxn modelId="{40AF2089-1676-48FE-B646-9229118AC13F}" srcId="{478F2522-E662-4379-9005-00B99B74BE47}" destId="{D6F022F9-2388-4F92-8383-B858E3936777}" srcOrd="1" destOrd="0" parTransId="{CE436A46-1934-4F0A-81A2-D2E886965A80}" sibTransId="{2BD20EB8-9B84-4928-894C-BCB5DE8BFD08}"/>
    <dgm:cxn modelId="{B2DA1B8C-6010-491C-8AA6-E590135E850D}" srcId="{B8D86A68-64E6-495A-91DB-8ADD46499D9C}" destId="{478F2522-E662-4379-9005-00B99B74BE47}" srcOrd="1" destOrd="0" parTransId="{07BD01F0-1E3C-4AED-9364-11C79249DE90}" sibTransId="{D1BCF70E-B2D7-414D-808E-2BF814946D1D}"/>
    <dgm:cxn modelId="{E4519EC6-CBD7-4F56-82E9-05987CF80FB8}" srcId="{478F2522-E662-4379-9005-00B99B74BE47}" destId="{CCE9C33D-2882-4EA0-836A-09ACD0643028}" srcOrd="3" destOrd="0" parTransId="{E81B3B58-AD1D-4D39-A4E9-5BB0DCDA67BB}" sibTransId="{30355B56-D0E6-4E8E-BECE-9E44C8D2CB0F}"/>
    <dgm:cxn modelId="{4D92B5B4-C15E-48FB-9B00-8CF1BA25C176}" type="presOf" srcId="{CE436A46-1934-4F0A-81A2-D2E886965A80}" destId="{3A587B76-23D3-4B7E-BF6F-615B4A1A351F}" srcOrd="0" destOrd="0" presId="urn:microsoft.com/office/officeart/2005/8/layout/hierarchy1#2"/>
    <dgm:cxn modelId="{5BFB8E43-D365-4AD6-8A0D-A2163AB92837}" type="presOf" srcId="{E81B3B58-AD1D-4D39-A4E9-5BB0DCDA67BB}" destId="{0139BF07-8906-469F-96DF-B18266B8546C}" srcOrd="0" destOrd="0" presId="urn:microsoft.com/office/officeart/2005/8/layout/hierarchy1#2"/>
    <dgm:cxn modelId="{763E7912-E43B-4E9B-84B5-515C1930FEDC}" type="presOf" srcId="{5EDFB1CC-0673-4190-82ED-868232A15CBE}" destId="{91B25B33-800F-404F-8B69-B1A519CF5A00}" srcOrd="0" destOrd="0" presId="urn:microsoft.com/office/officeart/2005/8/layout/hierarchy1#2"/>
    <dgm:cxn modelId="{23F52FF4-059C-411F-9777-BA2850836431}" srcId="{478F2522-E662-4379-9005-00B99B74BE47}" destId="{37EFAADB-7C01-4642-8A73-7561886C2D62}" srcOrd="5" destOrd="0" parTransId="{E8E477BD-6E2D-4157-B55A-2E7D728D967A}" sibTransId="{46D38AE9-D9BD-4217-8DFE-ED3E3756F756}"/>
    <dgm:cxn modelId="{11695737-AC38-4A80-A75B-0E31CA935DCB}" srcId="{B8D86A68-64E6-495A-91DB-8ADD46499D9C}" destId="{C1E7FE1C-B214-488B-B868-5F5A47FB39FE}" srcOrd="0" destOrd="0" parTransId="{F4332FDE-7738-4BB2-BC34-B01CEA4FBB99}" sibTransId="{4B428695-8248-457A-82F9-6F769FA2C9BB}"/>
    <dgm:cxn modelId="{53E2B7A2-E925-4492-9188-933F2CEED00E}" type="presOf" srcId="{229F7A9C-28A4-4432-9868-B0AB0DC96526}" destId="{3932EAF1-A352-47AE-A531-DAA936C456DF}" srcOrd="0" destOrd="0" presId="urn:microsoft.com/office/officeart/2005/8/layout/hierarchy1#2"/>
    <dgm:cxn modelId="{B89D6738-FF69-443E-BDDD-79FD11AFC453}" type="presOf" srcId="{CCE9C33D-2882-4EA0-836A-09ACD0643028}" destId="{9250B3FF-5CA5-4B48-A7FA-DD52D798FB41}" srcOrd="0" destOrd="0" presId="urn:microsoft.com/office/officeart/2005/8/layout/hierarchy1#2"/>
    <dgm:cxn modelId="{A8AE1D56-42AF-48CD-ACAF-F41564DB235E}" type="presOf" srcId="{C1E7FE1C-B214-488B-B868-5F5A47FB39FE}" destId="{76D0EA1B-DE5A-47B8-AE29-21E30F5A54AC}" srcOrd="0" destOrd="0" presId="urn:microsoft.com/office/officeart/2005/8/layout/hierarchy1#2"/>
    <dgm:cxn modelId="{A816DE17-B76C-4645-8330-4EFC72095F22}" type="presOf" srcId="{E8E477BD-6E2D-4157-B55A-2E7D728D967A}" destId="{577903F5-2CD2-4DCA-90CD-2ED5A4301899}" srcOrd="0" destOrd="0" presId="urn:microsoft.com/office/officeart/2005/8/layout/hierarchy1#2"/>
    <dgm:cxn modelId="{06DD6B57-B2C4-4E28-BB44-EAF2BDBEF2D4}" type="presOf" srcId="{C6AF661B-0C2E-4FE7-841E-34CBA7EFC4E1}" destId="{55B6F821-0CC8-4F6A-BD1B-91A7F16783CA}" srcOrd="0" destOrd="0" presId="urn:microsoft.com/office/officeart/2005/8/layout/hierarchy1#2"/>
    <dgm:cxn modelId="{43BB86AD-A489-43AE-B2D2-0529892B60B7}" type="presParOf" srcId="{55B6F821-0CC8-4F6A-BD1B-91A7F16783CA}" destId="{1ED4C084-E5F3-40A1-8F7D-CDC98F2280FB}" srcOrd="0" destOrd="0" presId="urn:microsoft.com/office/officeart/2005/8/layout/hierarchy1#2"/>
    <dgm:cxn modelId="{2FC431E6-99E3-4E5E-B800-37B10D667A06}" type="presParOf" srcId="{1ED4C084-E5F3-40A1-8F7D-CDC98F2280FB}" destId="{BC86D557-06C2-4663-9982-DB8666231022}" srcOrd="0" destOrd="0" presId="urn:microsoft.com/office/officeart/2005/8/layout/hierarchy1#2"/>
    <dgm:cxn modelId="{D428DF65-BE7A-4AFD-8675-2286C1BC0416}" type="presParOf" srcId="{BC86D557-06C2-4663-9982-DB8666231022}" destId="{066AA46E-B975-4DF5-B98F-D3CA8F803E96}" srcOrd="0" destOrd="0" presId="urn:microsoft.com/office/officeart/2005/8/layout/hierarchy1#2"/>
    <dgm:cxn modelId="{4404F0D9-52DD-4B77-AE5F-67BFDE4A4DC5}" type="presParOf" srcId="{BC86D557-06C2-4663-9982-DB8666231022}" destId="{401A2C39-24AF-4A73-9180-92D7A5E4C639}" srcOrd="1" destOrd="0" presId="urn:microsoft.com/office/officeart/2005/8/layout/hierarchy1#2"/>
    <dgm:cxn modelId="{68720535-F28F-4810-92E0-B9FC9139B2A4}" type="presParOf" srcId="{1ED4C084-E5F3-40A1-8F7D-CDC98F2280FB}" destId="{83941A78-73D2-41DB-AABB-363EB834C7AD}" srcOrd="1" destOrd="0" presId="urn:microsoft.com/office/officeart/2005/8/layout/hierarchy1#2"/>
    <dgm:cxn modelId="{CCA6D0DD-CC2F-4A7A-B0AA-511BF95E4F42}" type="presParOf" srcId="{83941A78-73D2-41DB-AABB-363EB834C7AD}" destId="{5180680F-C5D1-4E0B-8DEE-9F0AACDF87A6}" srcOrd="0" destOrd="0" presId="urn:microsoft.com/office/officeart/2005/8/layout/hierarchy1#2"/>
    <dgm:cxn modelId="{B433A28B-9160-4946-AB45-8C721CC78D71}" type="presParOf" srcId="{83941A78-73D2-41DB-AABB-363EB834C7AD}" destId="{7180B3FC-801A-4311-8D28-A2B4B23096E7}" srcOrd="1" destOrd="0" presId="urn:microsoft.com/office/officeart/2005/8/layout/hierarchy1#2"/>
    <dgm:cxn modelId="{4ABF00BE-BB17-47FB-9856-AD057C0C2365}" type="presParOf" srcId="{7180B3FC-801A-4311-8D28-A2B4B23096E7}" destId="{C486756E-A724-48E3-BF95-0E70B6F229CE}" srcOrd="0" destOrd="0" presId="urn:microsoft.com/office/officeart/2005/8/layout/hierarchy1#2"/>
    <dgm:cxn modelId="{29AEA4AC-5C00-411F-A47C-247C2217476D}" type="presParOf" srcId="{C486756E-A724-48E3-BF95-0E70B6F229CE}" destId="{4939C716-A95E-48C9-8141-F22ECD8D44F6}" srcOrd="0" destOrd="0" presId="urn:microsoft.com/office/officeart/2005/8/layout/hierarchy1#2"/>
    <dgm:cxn modelId="{40E082D1-4240-487C-A06E-4EC5D60E3084}" type="presParOf" srcId="{C486756E-A724-48E3-BF95-0E70B6F229CE}" destId="{76D0EA1B-DE5A-47B8-AE29-21E30F5A54AC}" srcOrd="1" destOrd="0" presId="urn:microsoft.com/office/officeart/2005/8/layout/hierarchy1#2"/>
    <dgm:cxn modelId="{FFF96963-C170-4127-B0F6-77A15936AC56}" type="presParOf" srcId="{7180B3FC-801A-4311-8D28-A2B4B23096E7}" destId="{800CE3F8-E81D-4018-B4B2-8598C4F92CBE}" srcOrd="1" destOrd="0" presId="urn:microsoft.com/office/officeart/2005/8/layout/hierarchy1#2"/>
    <dgm:cxn modelId="{0C18C0F8-CAC7-4802-98F4-6B5EEA4608B6}" type="presParOf" srcId="{83941A78-73D2-41DB-AABB-363EB834C7AD}" destId="{3FB938A8-6AD1-464A-9366-29E90E1A3C79}" srcOrd="2" destOrd="0" presId="urn:microsoft.com/office/officeart/2005/8/layout/hierarchy1#2"/>
    <dgm:cxn modelId="{6A858FB2-DB72-4914-9476-2EA56E0D3FAA}" type="presParOf" srcId="{83941A78-73D2-41DB-AABB-363EB834C7AD}" destId="{28DA6306-8073-4B58-8F9A-B99754BA3CF4}" srcOrd="3" destOrd="0" presId="urn:microsoft.com/office/officeart/2005/8/layout/hierarchy1#2"/>
    <dgm:cxn modelId="{F69B6853-30F0-4218-9963-5ABB1487F332}" type="presParOf" srcId="{28DA6306-8073-4B58-8F9A-B99754BA3CF4}" destId="{A54E89FB-F66E-4F90-9E3B-0BC675485D50}" srcOrd="0" destOrd="0" presId="urn:microsoft.com/office/officeart/2005/8/layout/hierarchy1#2"/>
    <dgm:cxn modelId="{C4731686-D243-43B6-AF20-49D973ADAC2C}" type="presParOf" srcId="{A54E89FB-F66E-4F90-9E3B-0BC675485D50}" destId="{0CF14F12-7529-418A-A65F-9779837D50B1}" srcOrd="0" destOrd="0" presId="urn:microsoft.com/office/officeart/2005/8/layout/hierarchy1#2"/>
    <dgm:cxn modelId="{B5E34709-3D5C-45B1-B45F-D7C29F12FF97}" type="presParOf" srcId="{A54E89FB-F66E-4F90-9E3B-0BC675485D50}" destId="{09EAE8F9-07A5-4980-BC31-23E19A56387D}" srcOrd="1" destOrd="0" presId="urn:microsoft.com/office/officeart/2005/8/layout/hierarchy1#2"/>
    <dgm:cxn modelId="{2BB4CFF3-0005-4817-A145-704E20BC1EA0}" type="presParOf" srcId="{28DA6306-8073-4B58-8F9A-B99754BA3CF4}" destId="{CEC07B12-B747-446A-BC6E-C824543BEAD9}" srcOrd="1" destOrd="0" presId="urn:microsoft.com/office/officeart/2005/8/layout/hierarchy1#2"/>
    <dgm:cxn modelId="{1248F29F-85F7-42A5-8566-631078DC24AF}" type="presParOf" srcId="{CEC07B12-B747-446A-BC6E-C824543BEAD9}" destId="{9754E288-E628-441C-9E9E-50CE56EB38F9}" srcOrd="0" destOrd="0" presId="urn:microsoft.com/office/officeart/2005/8/layout/hierarchy1#2"/>
    <dgm:cxn modelId="{C285A630-F510-494E-8777-235AF7372510}" type="presParOf" srcId="{CEC07B12-B747-446A-BC6E-C824543BEAD9}" destId="{04CD441E-F60F-4955-B63C-8D2864E3EC25}" srcOrd="1" destOrd="0" presId="urn:microsoft.com/office/officeart/2005/8/layout/hierarchy1#2"/>
    <dgm:cxn modelId="{D0772900-817A-42D1-8500-9DA5BA7AA86B}" type="presParOf" srcId="{04CD441E-F60F-4955-B63C-8D2864E3EC25}" destId="{2A89EFCC-B0FE-4591-B507-22278956424B}" srcOrd="0" destOrd="0" presId="urn:microsoft.com/office/officeart/2005/8/layout/hierarchy1#2"/>
    <dgm:cxn modelId="{8A45E1E8-D036-4D1E-8A00-0213695AB015}" type="presParOf" srcId="{2A89EFCC-B0FE-4591-B507-22278956424B}" destId="{977CA68D-D906-4A24-8B21-08A65D56550F}" srcOrd="0" destOrd="0" presId="urn:microsoft.com/office/officeart/2005/8/layout/hierarchy1#2"/>
    <dgm:cxn modelId="{0FFF681B-23F4-4463-83ED-6822B90DCE0D}" type="presParOf" srcId="{2A89EFCC-B0FE-4591-B507-22278956424B}" destId="{91B25B33-800F-404F-8B69-B1A519CF5A00}" srcOrd="1" destOrd="0" presId="urn:microsoft.com/office/officeart/2005/8/layout/hierarchy1#2"/>
    <dgm:cxn modelId="{5BD54BB8-E9B0-4DC3-8BF8-80828C48EF27}" type="presParOf" srcId="{04CD441E-F60F-4955-B63C-8D2864E3EC25}" destId="{15D0F4D0-F4BD-4AD9-A9F1-141ED836AD59}" srcOrd="1" destOrd="0" presId="urn:microsoft.com/office/officeart/2005/8/layout/hierarchy1#2"/>
    <dgm:cxn modelId="{91ED0A1F-DE5A-40F8-8EC0-7C6D37ED1B5E}" type="presParOf" srcId="{CEC07B12-B747-446A-BC6E-C824543BEAD9}" destId="{3A587B76-23D3-4B7E-BF6F-615B4A1A351F}" srcOrd="2" destOrd="0" presId="urn:microsoft.com/office/officeart/2005/8/layout/hierarchy1#2"/>
    <dgm:cxn modelId="{43ECC04F-B8A5-4BE3-BD66-0295C97DADB7}" type="presParOf" srcId="{CEC07B12-B747-446A-BC6E-C824543BEAD9}" destId="{707FD803-FFEA-4583-B4E0-1FED1A654FF7}" srcOrd="3" destOrd="0" presId="urn:microsoft.com/office/officeart/2005/8/layout/hierarchy1#2"/>
    <dgm:cxn modelId="{815EC2CD-7559-4AA6-8AA3-CB5F25E681A8}" type="presParOf" srcId="{707FD803-FFEA-4583-B4E0-1FED1A654FF7}" destId="{A1FE2C20-46B7-41E6-BBFF-F951B5E3E4E8}" srcOrd="0" destOrd="0" presId="urn:microsoft.com/office/officeart/2005/8/layout/hierarchy1#2"/>
    <dgm:cxn modelId="{7E9D375E-777F-4BAE-8E9A-7A7803AE122A}" type="presParOf" srcId="{A1FE2C20-46B7-41E6-BBFF-F951B5E3E4E8}" destId="{8D642C81-5834-4D70-A58D-9A9DFB610AE4}" srcOrd="0" destOrd="0" presId="urn:microsoft.com/office/officeart/2005/8/layout/hierarchy1#2"/>
    <dgm:cxn modelId="{8205A895-8171-46FE-AE63-93DA814C6693}" type="presParOf" srcId="{A1FE2C20-46B7-41E6-BBFF-F951B5E3E4E8}" destId="{7BD04062-B421-4250-B742-55E7545CDCF0}" srcOrd="1" destOrd="0" presId="urn:microsoft.com/office/officeart/2005/8/layout/hierarchy1#2"/>
    <dgm:cxn modelId="{4A579924-9C56-4494-B9D3-5FD853D83B01}" type="presParOf" srcId="{707FD803-FFEA-4583-B4E0-1FED1A654FF7}" destId="{D7888104-364E-44C5-B1CA-06BD39C7903E}" srcOrd="1" destOrd="0" presId="urn:microsoft.com/office/officeart/2005/8/layout/hierarchy1#2"/>
    <dgm:cxn modelId="{C7B4A578-2096-4E55-A318-26681BFD4A88}" type="presParOf" srcId="{CEC07B12-B747-446A-BC6E-C824543BEAD9}" destId="{5B1B9A9C-0173-49FB-AFB1-8FE762CD8F6B}" srcOrd="4" destOrd="0" presId="urn:microsoft.com/office/officeart/2005/8/layout/hierarchy1#2"/>
    <dgm:cxn modelId="{B607F5B0-EC09-4535-A901-0979F5B4D285}" type="presParOf" srcId="{CEC07B12-B747-446A-BC6E-C824543BEAD9}" destId="{A1EE1544-E012-4905-B9F6-4E849AC3D8DF}" srcOrd="5" destOrd="0" presId="urn:microsoft.com/office/officeart/2005/8/layout/hierarchy1#2"/>
    <dgm:cxn modelId="{3E38EA8E-3950-47E3-A9C5-45C5F8ECD22A}" type="presParOf" srcId="{A1EE1544-E012-4905-B9F6-4E849AC3D8DF}" destId="{26335C2D-5D1C-4E67-A7A8-33230937494D}" srcOrd="0" destOrd="0" presId="urn:microsoft.com/office/officeart/2005/8/layout/hierarchy1#2"/>
    <dgm:cxn modelId="{82B22ABD-54D6-49F2-8E0D-460E39F1B10A}" type="presParOf" srcId="{26335C2D-5D1C-4E67-A7A8-33230937494D}" destId="{52165CDC-3911-4110-8E86-2F78DFCBD4E4}" srcOrd="0" destOrd="0" presId="urn:microsoft.com/office/officeart/2005/8/layout/hierarchy1#2"/>
    <dgm:cxn modelId="{015E0AAC-9CED-4EB1-B3DA-B58075D817AB}" type="presParOf" srcId="{26335C2D-5D1C-4E67-A7A8-33230937494D}" destId="{20215AE9-1E48-4F25-A9A0-066AC24E3D76}" srcOrd="1" destOrd="0" presId="urn:microsoft.com/office/officeart/2005/8/layout/hierarchy1#2"/>
    <dgm:cxn modelId="{C2D84778-B602-4295-8B68-2B5F179D561F}" type="presParOf" srcId="{A1EE1544-E012-4905-B9F6-4E849AC3D8DF}" destId="{8C4EC1F9-5D6D-499C-84ED-E47974C3D50D}" srcOrd="1" destOrd="0" presId="urn:microsoft.com/office/officeart/2005/8/layout/hierarchy1#2"/>
    <dgm:cxn modelId="{262B50E7-437A-4472-902C-BB1DC7A7C0E1}" type="presParOf" srcId="{CEC07B12-B747-446A-BC6E-C824543BEAD9}" destId="{0139BF07-8906-469F-96DF-B18266B8546C}" srcOrd="6" destOrd="0" presId="urn:microsoft.com/office/officeart/2005/8/layout/hierarchy1#2"/>
    <dgm:cxn modelId="{24AC7ED1-99AB-4CAA-A77E-D4D0D4EB727C}" type="presParOf" srcId="{CEC07B12-B747-446A-BC6E-C824543BEAD9}" destId="{D81BDBED-6AD0-4853-B106-8B3B926D65C8}" srcOrd="7" destOrd="0" presId="urn:microsoft.com/office/officeart/2005/8/layout/hierarchy1#2"/>
    <dgm:cxn modelId="{4363FAF8-E84E-4F61-9B84-F4C91C893F17}" type="presParOf" srcId="{D81BDBED-6AD0-4853-B106-8B3B926D65C8}" destId="{A253C563-65B3-4AC8-B160-0038E414671C}" srcOrd="0" destOrd="0" presId="urn:microsoft.com/office/officeart/2005/8/layout/hierarchy1#2"/>
    <dgm:cxn modelId="{C9E7E2A9-829B-41B2-8976-8BCCE88B306F}" type="presParOf" srcId="{A253C563-65B3-4AC8-B160-0038E414671C}" destId="{D2BDC687-D776-4D88-8580-3FB0C97BF80C}" srcOrd="0" destOrd="0" presId="urn:microsoft.com/office/officeart/2005/8/layout/hierarchy1#2"/>
    <dgm:cxn modelId="{49AED5BC-1DE3-460D-8317-C82883B32B89}" type="presParOf" srcId="{A253C563-65B3-4AC8-B160-0038E414671C}" destId="{9250B3FF-5CA5-4B48-A7FA-DD52D798FB41}" srcOrd="1" destOrd="0" presId="urn:microsoft.com/office/officeart/2005/8/layout/hierarchy1#2"/>
    <dgm:cxn modelId="{C79AE42E-17F4-4D32-882F-110DB5D27DBA}" type="presParOf" srcId="{D81BDBED-6AD0-4853-B106-8B3B926D65C8}" destId="{22A1B77B-66F1-4AD2-BF3E-4BB84473E82C}" srcOrd="1" destOrd="0" presId="urn:microsoft.com/office/officeart/2005/8/layout/hierarchy1#2"/>
    <dgm:cxn modelId="{5927B5E7-CDC1-4CD8-86E8-D8A4DF8338E2}" type="presParOf" srcId="{CEC07B12-B747-446A-BC6E-C824543BEAD9}" destId="{79C9FAD1-C114-4CCD-BDF6-C22857209E35}" srcOrd="8" destOrd="0" presId="urn:microsoft.com/office/officeart/2005/8/layout/hierarchy1#2"/>
    <dgm:cxn modelId="{CD888F13-9371-4861-B0CD-43F450836FAB}" type="presParOf" srcId="{CEC07B12-B747-446A-BC6E-C824543BEAD9}" destId="{BB695F8A-5061-4D48-A094-0D0186427548}" srcOrd="9" destOrd="0" presId="urn:microsoft.com/office/officeart/2005/8/layout/hierarchy1#2"/>
    <dgm:cxn modelId="{62FA4517-9998-4B17-B0BD-49D2D970F6CA}" type="presParOf" srcId="{BB695F8A-5061-4D48-A094-0D0186427548}" destId="{FA821B9F-ABEC-4055-B49B-8F780A7F3658}" srcOrd="0" destOrd="0" presId="urn:microsoft.com/office/officeart/2005/8/layout/hierarchy1#2"/>
    <dgm:cxn modelId="{13C1C2DE-4CDB-4DA6-8BFD-584B7F4D0E05}" type="presParOf" srcId="{FA821B9F-ABEC-4055-B49B-8F780A7F3658}" destId="{D8F8BA12-71C6-45C1-A3F9-7C15B3A4123D}" srcOrd="0" destOrd="0" presId="urn:microsoft.com/office/officeart/2005/8/layout/hierarchy1#2"/>
    <dgm:cxn modelId="{2BDF14B8-FA88-4788-82AE-5680D7C9141E}" type="presParOf" srcId="{FA821B9F-ABEC-4055-B49B-8F780A7F3658}" destId="{3932EAF1-A352-47AE-A531-DAA936C456DF}" srcOrd="1" destOrd="0" presId="urn:microsoft.com/office/officeart/2005/8/layout/hierarchy1#2"/>
    <dgm:cxn modelId="{E5BC1029-B560-4A11-AC4B-C4EFD62CF97A}" type="presParOf" srcId="{BB695F8A-5061-4D48-A094-0D0186427548}" destId="{D5C4E8ED-C6C8-4190-BC51-DEB27324710B}" srcOrd="1" destOrd="0" presId="urn:microsoft.com/office/officeart/2005/8/layout/hierarchy1#2"/>
    <dgm:cxn modelId="{E789FA0B-7D31-4D18-94F2-599237B57DEB}" type="presParOf" srcId="{CEC07B12-B747-446A-BC6E-C824543BEAD9}" destId="{577903F5-2CD2-4DCA-90CD-2ED5A4301899}" srcOrd="10" destOrd="0" presId="urn:microsoft.com/office/officeart/2005/8/layout/hierarchy1#2"/>
    <dgm:cxn modelId="{910002C8-4897-463F-A5DB-88DC39C95EDC}" type="presParOf" srcId="{CEC07B12-B747-446A-BC6E-C824543BEAD9}" destId="{7C353DF4-4006-49B3-AD2F-0622A50DA30E}" srcOrd="11" destOrd="0" presId="urn:microsoft.com/office/officeart/2005/8/layout/hierarchy1#2"/>
    <dgm:cxn modelId="{814C42AE-E9D7-47AE-9E13-6323452FAE4A}" type="presParOf" srcId="{7C353DF4-4006-49B3-AD2F-0622A50DA30E}" destId="{DC900E2B-712D-484F-A2D5-5002A95E386C}" srcOrd="0" destOrd="0" presId="urn:microsoft.com/office/officeart/2005/8/layout/hierarchy1#2"/>
    <dgm:cxn modelId="{3EE7200E-8C33-4B1A-B613-D75E93569B40}" type="presParOf" srcId="{DC900E2B-712D-484F-A2D5-5002A95E386C}" destId="{A4F08BC3-F4B3-4F6B-A216-BA4E6268E05A}" srcOrd="0" destOrd="0" presId="urn:microsoft.com/office/officeart/2005/8/layout/hierarchy1#2"/>
    <dgm:cxn modelId="{14D40E3C-589F-47B2-979C-9086CA17159F}" type="presParOf" srcId="{DC900E2B-712D-484F-A2D5-5002A95E386C}" destId="{E60F0045-FA83-467A-B38B-3BC5272F9E08}" srcOrd="1" destOrd="0" presId="urn:microsoft.com/office/officeart/2005/8/layout/hierarchy1#2"/>
    <dgm:cxn modelId="{502F8D97-E90B-40FF-B35F-E8B6E29752F7}" type="presParOf" srcId="{7C353DF4-4006-49B3-AD2F-0622A50DA30E}" destId="{2BC09A09-A7FC-4C48-B2E2-97C7E42DBC70}" srcOrd="1" destOrd="0" presId="urn:microsoft.com/office/officeart/2005/8/layout/hierarchy1#2"/>
    <dgm:cxn modelId="{990CA49C-5486-446F-B9AB-D591BA1B9C32}" type="presParOf" srcId="{83941A78-73D2-41DB-AABB-363EB834C7AD}" destId="{38D94213-648F-4231-A7DB-72713FCA62FB}" srcOrd="4" destOrd="0" presId="urn:microsoft.com/office/officeart/2005/8/layout/hierarchy1#2"/>
    <dgm:cxn modelId="{320B262D-C9D1-4487-B102-1B1F8D4047AC}" type="presParOf" srcId="{83941A78-73D2-41DB-AABB-363EB834C7AD}" destId="{B0A2C3F8-FF43-4AAA-9210-DD8CD74D87D9}" srcOrd="5" destOrd="0" presId="urn:microsoft.com/office/officeart/2005/8/layout/hierarchy1#2"/>
    <dgm:cxn modelId="{EA7BD690-A2C9-4416-A3F6-B2F3B8E1AB8D}" type="presParOf" srcId="{B0A2C3F8-FF43-4AAA-9210-DD8CD74D87D9}" destId="{0159584B-2FBE-4DFA-85F6-57AC8230CE8E}" srcOrd="0" destOrd="0" presId="urn:microsoft.com/office/officeart/2005/8/layout/hierarchy1#2"/>
    <dgm:cxn modelId="{F3F18D41-1237-4E0F-84F8-2567B93A31C7}" type="presParOf" srcId="{0159584B-2FBE-4DFA-85F6-57AC8230CE8E}" destId="{A0D27BCD-4A44-4AC6-8C62-2C9DFCEE27DB}" srcOrd="0" destOrd="0" presId="urn:microsoft.com/office/officeart/2005/8/layout/hierarchy1#2"/>
    <dgm:cxn modelId="{2EF0165F-0B55-4DD4-A2FC-F25F8184FE23}" type="presParOf" srcId="{0159584B-2FBE-4DFA-85F6-57AC8230CE8E}" destId="{AD779513-B8BA-48DF-A2C5-B7D6F6A4BF59}" srcOrd="1" destOrd="0" presId="urn:microsoft.com/office/officeart/2005/8/layout/hierarchy1#2"/>
    <dgm:cxn modelId="{78B0B6B4-A226-4BEE-AAF7-336781801705}" type="presParOf" srcId="{B0A2C3F8-FF43-4AAA-9210-DD8CD74D87D9}" destId="{665166D5-BF14-4721-BE2E-0CA02ADE99C8}" srcOrd="1" destOrd="0" presId="urn:microsoft.com/office/officeart/2005/8/layout/hierarchy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AF661B-0C2E-4FE7-841E-34CBA7EFC4E1}" type="doc">
      <dgm:prSet loTypeId="urn:microsoft.com/office/officeart/2005/8/layout/orgChart1#2" loCatId="hierarchy" qsTypeId="urn:microsoft.com/office/officeart/2005/8/quickstyle/simple1#139" qsCatId="simple" csTypeId="urn:microsoft.com/office/officeart/2005/8/colors/accent2_2#1" csCatId="accent2" phldr="1"/>
      <dgm:spPr/>
      <dgm:t>
        <a:bodyPr/>
        <a:lstStyle/>
        <a:p>
          <a:endParaRPr lang="zh-CN" altLang="en-US"/>
        </a:p>
      </dgm:t>
    </dgm:pt>
    <dgm:pt modelId="{B8D86A68-64E6-495A-91DB-8ADD46499D9C}">
      <dgm:prSet phldrT="[文本]" custT="1"/>
      <dgm:spPr>
        <a:solidFill>
          <a:srgbClr val="B00202"/>
        </a:solidFill>
      </dgm:spPr>
      <dgm:t>
        <a:bodyPr/>
        <a:lstStyle/>
        <a:p>
          <a:pPr>
            <a:lnSpc>
              <a:spcPct val="100000"/>
            </a:lnSpc>
          </a:pPr>
          <a:r>
            <a:rPr lang="zh-CN" sz="1400" b="1" dirty="0">
              <a:latin typeface="+mn-lt"/>
              <a:ea typeface="+mn-ea"/>
              <a:cs typeface="+mn-ea"/>
              <a:sym typeface="+mn-lt"/>
            </a:rPr>
            <a:t>取得初步设计</a:t>
          </a:r>
          <a:endParaRPr lang="en-US" altLang="zh-CN" sz="1400" b="1" dirty="0">
            <a:latin typeface="+mn-lt"/>
            <a:ea typeface="+mn-ea"/>
            <a:cs typeface="+mn-ea"/>
            <a:sym typeface="+mn-lt"/>
          </a:endParaRPr>
        </a:p>
        <a:p>
          <a:pPr>
            <a:lnSpc>
              <a:spcPct val="100000"/>
            </a:lnSpc>
          </a:pPr>
          <a:r>
            <a:rPr lang="zh-CN" sz="1400" b="1" dirty="0">
              <a:latin typeface="+mn-lt"/>
              <a:ea typeface="+mn-ea"/>
              <a:cs typeface="+mn-ea"/>
              <a:sym typeface="+mn-lt"/>
            </a:rPr>
            <a:t>审查意见书</a:t>
          </a:r>
          <a:endParaRPr lang="zh-CN" altLang="en-US" sz="1400" b="1" dirty="0">
            <a:latin typeface="+mn-lt"/>
            <a:ea typeface="+mn-ea"/>
            <a:cs typeface="+mn-ea"/>
            <a:sym typeface="+mn-lt"/>
          </a:endParaRPr>
        </a:p>
      </dgm:t>
    </dgm:pt>
    <dgm:pt modelId="{B5EFA423-F657-4890-9BEC-30D53528FD6C}" type="parTrans" cxnId="{3E0D6EAE-2FA3-4474-9B6E-1B9BF4F8C4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B7D7635-08E6-4908-9EB1-FD94167BA68D}" type="sibTrans" cxnId="{3E0D6EAE-2FA3-4474-9B6E-1B9BF4F8C46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C1E7FE1C-B214-488B-B868-5F5A47FB39FE}">
      <dgm:prSet phldrT="[文本]" custT="1"/>
      <dgm:spPr>
        <a:solidFill>
          <a:srgbClr val="B00202"/>
        </a:solidFill>
      </dgm:spPr>
      <dgm:t>
        <a:bodyPr/>
        <a:lstStyle/>
        <a:p>
          <a:r>
            <a:rPr lang="zh-CN" sz="1400" b="1" dirty="0">
              <a:latin typeface="+mn-lt"/>
              <a:ea typeface="+mn-ea"/>
              <a:cs typeface="+mn-ea"/>
              <a:sym typeface="+mn-lt"/>
            </a:rPr>
            <a:t>建筑施工图审批</a:t>
          </a:r>
          <a:endParaRPr lang="zh-CN" altLang="en-US" sz="1400" b="1" dirty="0">
            <a:latin typeface="+mn-lt"/>
            <a:ea typeface="+mn-ea"/>
            <a:cs typeface="+mn-ea"/>
            <a:sym typeface="+mn-lt"/>
          </a:endParaRPr>
        </a:p>
      </dgm:t>
    </dgm:pt>
    <dgm:pt modelId="{F4332FDE-7738-4BB2-BC34-B01CEA4FBB99}" type="parTrans" cxnId="{11695737-AC38-4A80-A75B-0E31CA935DCB}">
      <dgm:prSet/>
      <dgm:spPr>
        <a:ln>
          <a:solidFill>
            <a:srgbClr val="B00202"/>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4B428695-8248-457A-82F9-6F769FA2C9BB}" type="sibTrans" cxnId="{11695737-AC38-4A80-A75B-0E31CA935DCB}">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478F2522-E662-4379-9005-00B99B74BE47}">
      <dgm:prSet phldrT="[文本]" custT="1"/>
      <dgm:spPr>
        <a:solidFill>
          <a:srgbClr val="B00202"/>
        </a:solidFill>
      </dgm:spPr>
      <dgm:t>
        <a:bodyPr/>
        <a:lstStyle/>
        <a:p>
          <a:r>
            <a:rPr lang="zh-CN" sz="1400" b="1" dirty="0">
              <a:latin typeface="+mn-lt"/>
              <a:ea typeface="+mn-ea"/>
              <a:cs typeface="+mn-ea"/>
              <a:sym typeface="+mn-lt"/>
            </a:rPr>
            <a:t>经审查合格的施工图节</a:t>
          </a:r>
          <a:endParaRPr lang="en-US" altLang="zh-CN" sz="1400" b="1" dirty="0">
            <a:latin typeface="+mn-lt"/>
            <a:ea typeface="+mn-ea"/>
            <a:cs typeface="+mn-ea"/>
            <a:sym typeface="+mn-lt"/>
          </a:endParaRPr>
        </a:p>
        <a:p>
          <a:r>
            <a:rPr lang="zh-CN" sz="1400" b="1" dirty="0">
              <a:latin typeface="+mn-lt"/>
              <a:ea typeface="+mn-ea"/>
              <a:cs typeface="+mn-ea"/>
              <a:sym typeface="+mn-lt"/>
            </a:rPr>
            <a:t>能计算报告书</a:t>
          </a:r>
          <a:endParaRPr lang="zh-CN" altLang="en-US" sz="1400" b="1" dirty="0">
            <a:latin typeface="+mn-lt"/>
            <a:ea typeface="+mn-ea"/>
            <a:cs typeface="+mn-ea"/>
            <a:sym typeface="+mn-lt"/>
          </a:endParaRPr>
        </a:p>
      </dgm:t>
    </dgm:pt>
    <dgm:pt modelId="{07BD01F0-1E3C-4AED-9364-11C79249DE90}" type="parTrans" cxnId="{B2DA1B8C-6010-491C-8AA6-E590135E850D}">
      <dgm:prSet/>
      <dgm:spPr>
        <a:ln>
          <a:solidFill>
            <a:srgbClr val="B00202"/>
          </a:solidFill>
        </a:ln>
      </dgm:spPr>
      <dgm:t>
        <a:bodyPr/>
        <a:lstStyle/>
        <a:p>
          <a:endParaRPr lang="zh-CN" altLang="en-US" sz="1200">
            <a:latin typeface="微软雅黑" panose="020B0503020204020204" pitchFamily="34" charset="-122"/>
            <a:ea typeface="微软雅黑" panose="020B0503020204020204" pitchFamily="34" charset="-122"/>
          </a:endParaRPr>
        </a:p>
      </dgm:t>
    </dgm:pt>
    <dgm:pt modelId="{D1BCF70E-B2D7-414D-808E-2BF814946D1D}" type="sibTrans" cxnId="{B2DA1B8C-6010-491C-8AA6-E590135E850D}">
      <dgm:prSet/>
      <dgm:spPr/>
      <dgm:t>
        <a:bodyPr/>
        <a:lstStyle/>
        <a:p>
          <a:endParaRPr lang="zh-CN" altLang="en-US" sz="1200">
            <a:latin typeface="微软雅黑" panose="020B0503020204020204" pitchFamily="34" charset="-122"/>
            <a:ea typeface="微软雅黑" panose="020B0503020204020204" pitchFamily="34" charset="-122"/>
          </a:endParaRPr>
        </a:p>
      </dgm:t>
    </dgm:pt>
    <dgm:pt modelId="{7837C0AB-094C-48DC-8EAB-29233FD5A4E3}" type="pres">
      <dgm:prSet presAssocID="{C6AF661B-0C2E-4FE7-841E-34CBA7EFC4E1}" presName="hierChild1" presStyleCnt="0">
        <dgm:presLayoutVars>
          <dgm:orgChart val="1"/>
          <dgm:chPref val="1"/>
          <dgm:dir/>
          <dgm:animOne val="branch"/>
          <dgm:animLvl val="lvl"/>
          <dgm:resizeHandles/>
        </dgm:presLayoutVars>
      </dgm:prSet>
      <dgm:spPr/>
      <dgm:t>
        <a:bodyPr/>
        <a:lstStyle/>
        <a:p>
          <a:endParaRPr lang="zh-CN" altLang="en-US"/>
        </a:p>
      </dgm:t>
    </dgm:pt>
    <dgm:pt modelId="{98343B51-03F7-432A-B408-4DE7234479A9}" type="pres">
      <dgm:prSet presAssocID="{B8D86A68-64E6-495A-91DB-8ADD46499D9C}" presName="hierRoot1" presStyleCnt="0">
        <dgm:presLayoutVars>
          <dgm:hierBranch val="init"/>
        </dgm:presLayoutVars>
      </dgm:prSet>
      <dgm:spPr/>
    </dgm:pt>
    <dgm:pt modelId="{F669C589-29D6-40B4-82C8-7ED8749710CA}" type="pres">
      <dgm:prSet presAssocID="{B8D86A68-64E6-495A-91DB-8ADD46499D9C}" presName="rootComposite1" presStyleCnt="0"/>
      <dgm:spPr/>
    </dgm:pt>
    <dgm:pt modelId="{DBC3F28D-BBBB-4358-BC30-1B25327778F2}" type="pres">
      <dgm:prSet presAssocID="{B8D86A68-64E6-495A-91DB-8ADD46499D9C}" presName="rootText1" presStyleLbl="node0" presStyleIdx="0" presStyleCnt="1" custScaleX="138889">
        <dgm:presLayoutVars>
          <dgm:chPref val="3"/>
        </dgm:presLayoutVars>
      </dgm:prSet>
      <dgm:spPr/>
      <dgm:t>
        <a:bodyPr/>
        <a:lstStyle/>
        <a:p>
          <a:endParaRPr lang="zh-CN" altLang="en-US"/>
        </a:p>
      </dgm:t>
    </dgm:pt>
    <dgm:pt modelId="{D1749EE4-A11D-4453-9F62-90C75BAA31EB}" type="pres">
      <dgm:prSet presAssocID="{B8D86A68-64E6-495A-91DB-8ADD46499D9C}" presName="rootConnector1" presStyleLbl="node1" presStyleIdx="0" presStyleCnt="0"/>
      <dgm:spPr/>
      <dgm:t>
        <a:bodyPr/>
        <a:lstStyle/>
        <a:p>
          <a:endParaRPr lang="zh-CN" altLang="en-US"/>
        </a:p>
      </dgm:t>
    </dgm:pt>
    <dgm:pt modelId="{B876073B-4297-484F-B582-3FAEC672B0D4}" type="pres">
      <dgm:prSet presAssocID="{B8D86A68-64E6-495A-91DB-8ADD46499D9C}" presName="hierChild2" presStyleCnt="0"/>
      <dgm:spPr/>
    </dgm:pt>
    <dgm:pt modelId="{A45E5316-DD5C-476E-B570-8DBBBCB398BE}" type="pres">
      <dgm:prSet presAssocID="{F4332FDE-7738-4BB2-BC34-B01CEA4FBB99}" presName="Name37" presStyleLbl="parChTrans1D2" presStyleIdx="0" presStyleCnt="2"/>
      <dgm:spPr/>
      <dgm:t>
        <a:bodyPr/>
        <a:lstStyle/>
        <a:p>
          <a:endParaRPr lang="zh-CN" altLang="en-US"/>
        </a:p>
      </dgm:t>
    </dgm:pt>
    <dgm:pt modelId="{244F7E9F-F7E2-4DD1-A05D-5553AF1B10A8}" type="pres">
      <dgm:prSet presAssocID="{C1E7FE1C-B214-488B-B868-5F5A47FB39FE}" presName="hierRoot2" presStyleCnt="0">
        <dgm:presLayoutVars>
          <dgm:hierBranch val="init"/>
        </dgm:presLayoutVars>
      </dgm:prSet>
      <dgm:spPr/>
    </dgm:pt>
    <dgm:pt modelId="{B463ED5B-EEB5-4EF1-99D3-4CAFE111B7C7}" type="pres">
      <dgm:prSet presAssocID="{C1E7FE1C-B214-488B-B868-5F5A47FB39FE}" presName="rootComposite" presStyleCnt="0"/>
      <dgm:spPr/>
    </dgm:pt>
    <dgm:pt modelId="{DE72B12E-A2B1-4DDA-BCA1-EF81B58C7E35}" type="pres">
      <dgm:prSet presAssocID="{C1E7FE1C-B214-488B-B868-5F5A47FB39FE}" presName="rootText" presStyleLbl="node2" presStyleIdx="0" presStyleCnt="2">
        <dgm:presLayoutVars>
          <dgm:chPref val="3"/>
        </dgm:presLayoutVars>
      </dgm:prSet>
      <dgm:spPr/>
      <dgm:t>
        <a:bodyPr/>
        <a:lstStyle/>
        <a:p>
          <a:endParaRPr lang="zh-CN" altLang="en-US"/>
        </a:p>
      </dgm:t>
    </dgm:pt>
    <dgm:pt modelId="{C782ED33-8D7E-4B5A-9679-047AA3EE8F30}" type="pres">
      <dgm:prSet presAssocID="{C1E7FE1C-B214-488B-B868-5F5A47FB39FE}" presName="rootConnector" presStyleLbl="node2" presStyleIdx="0" presStyleCnt="2"/>
      <dgm:spPr/>
      <dgm:t>
        <a:bodyPr/>
        <a:lstStyle/>
        <a:p>
          <a:endParaRPr lang="zh-CN" altLang="en-US"/>
        </a:p>
      </dgm:t>
    </dgm:pt>
    <dgm:pt modelId="{5DD8B1A5-45F4-4E40-824E-F12AD7838CF5}" type="pres">
      <dgm:prSet presAssocID="{C1E7FE1C-B214-488B-B868-5F5A47FB39FE}" presName="hierChild4" presStyleCnt="0"/>
      <dgm:spPr/>
    </dgm:pt>
    <dgm:pt modelId="{22AAB9EC-9ABC-4D25-BCE4-0DA5B4F7E688}" type="pres">
      <dgm:prSet presAssocID="{C1E7FE1C-B214-488B-B868-5F5A47FB39FE}" presName="hierChild5" presStyleCnt="0"/>
      <dgm:spPr/>
    </dgm:pt>
    <dgm:pt modelId="{EEEEBC15-0EA4-41F5-8B84-1D9DBE74605D}" type="pres">
      <dgm:prSet presAssocID="{07BD01F0-1E3C-4AED-9364-11C79249DE90}" presName="Name37" presStyleLbl="parChTrans1D2" presStyleIdx="1" presStyleCnt="2"/>
      <dgm:spPr/>
      <dgm:t>
        <a:bodyPr/>
        <a:lstStyle/>
        <a:p>
          <a:endParaRPr lang="zh-CN" altLang="en-US"/>
        </a:p>
      </dgm:t>
    </dgm:pt>
    <dgm:pt modelId="{909A2837-EC4D-44FA-B261-A50A85FD07B5}" type="pres">
      <dgm:prSet presAssocID="{478F2522-E662-4379-9005-00B99B74BE47}" presName="hierRoot2" presStyleCnt="0">
        <dgm:presLayoutVars>
          <dgm:hierBranch val="init"/>
        </dgm:presLayoutVars>
      </dgm:prSet>
      <dgm:spPr/>
    </dgm:pt>
    <dgm:pt modelId="{71C61AEE-6D6D-4C44-BAEA-9365D99FA5ED}" type="pres">
      <dgm:prSet presAssocID="{478F2522-E662-4379-9005-00B99B74BE47}" presName="rootComposite" presStyleCnt="0"/>
      <dgm:spPr/>
    </dgm:pt>
    <dgm:pt modelId="{2D8DDA3F-376A-40C2-9DA1-2794EABC7098}" type="pres">
      <dgm:prSet presAssocID="{478F2522-E662-4379-9005-00B99B74BE47}" presName="rootText" presStyleLbl="node2" presStyleIdx="1" presStyleCnt="2" custScaleX="140070" custLinFactNeighborX="9278">
        <dgm:presLayoutVars>
          <dgm:chPref val="3"/>
        </dgm:presLayoutVars>
      </dgm:prSet>
      <dgm:spPr/>
      <dgm:t>
        <a:bodyPr/>
        <a:lstStyle/>
        <a:p>
          <a:endParaRPr lang="zh-CN" altLang="en-US"/>
        </a:p>
      </dgm:t>
    </dgm:pt>
    <dgm:pt modelId="{F234E09B-59D7-43D8-B867-67C9BB37E119}" type="pres">
      <dgm:prSet presAssocID="{478F2522-E662-4379-9005-00B99B74BE47}" presName="rootConnector" presStyleLbl="node2" presStyleIdx="1" presStyleCnt="2"/>
      <dgm:spPr/>
      <dgm:t>
        <a:bodyPr/>
        <a:lstStyle/>
        <a:p>
          <a:endParaRPr lang="zh-CN" altLang="en-US"/>
        </a:p>
      </dgm:t>
    </dgm:pt>
    <dgm:pt modelId="{CBBFBC14-721F-48E5-96AD-40A1A92A21C3}" type="pres">
      <dgm:prSet presAssocID="{478F2522-E662-4379-9005-00B99B74BE47}" presName="hierChild4" presStyleCnt="0"/>
      <dgm:spPr/>
    </dgm:pt>
    <dgm:pt modelId="{9C0991E3-75CA-45A8-841E-1ACC3DFD338A}" type="pres">
      <dgm:prSet presAssocID="{478F2522-E662-4379-9005-00B99B74BE47}" presName="hierChild5" presStyleCnt="0"/>
      <dgm:spPr/>
    </dgm:pt>
    <dgm:pt modelId="{D5386D79-932C-4738-99F1-1A6C5F90B366}" type="pres">
      <dgm:prSet presAssocID="{B8D86A68-64E6-495A-91DB-8ADD46499D9C}" presName="hierChild3" presStyleCnt="0"/>
      <dgm:spPr/>
    </dgm:pt>
  </dgm:ptLst>
  <dgm:cxnLst>
    <dgm:cxn modelId="{5618AC4C-8F61-4FC1-A15D-E9118E940A21}" type="presOf" srcId="{B8D86A68-64E6-495A-91DB-8ADD46499D9C}" destId="{D1749EE4-A11D-4453-9F62-90C75BAA31EB}" srcOrd="1" destOrd="0" presId="urn:microsoft.com/office/officeart/2005/8/layout/orgChart1#2"/>
    <dgm:cxn modelId="{FC99DDD7-80AE-479B-B629-8FD99EDD8B7F}" type="presOf" srcId="{478F2522-E662-4379-9005-00B99B74BE47}" destId="{2D8DDA3F-376A-40C2-9DA1-2794EABC7098}" srcOrd="0" destOrd="0" presId="urn:microsoft.com/office/officeart/2005/8/layout/orgChart1#2"/>
    <dgm:cxn modelId="{B2DA1B8C-6010-491C-8AA6-E590135E850D}" srcId="{B8D86A68-64E6-495A-91DB-8ADD46499D9C}" destId="{478F2522-E662-4379-9005-00B99B74BE47}" srcOrd="1" destOrd="0" parTransId="{07BD01F0-1E3C-4AED-9364-11C79249DE90}" sibTransId="{D1BCF70E-B2D7-414D-808E-2BF814946D1D}"/>
    <dgm:cxn modelId="{1F5AF933-7D92-4A69-A9B0-2D8F83C309E4}" type="presOf" srcId="{B8D86A68-64E6-495A-91DB-8ADD46499D9C}" destId="{DBC3F28D-BBBB-4358-BC30-1B25327778F2}" srcOrd="0" destOrd="0" presId="urn:microsoft.com/office/officeart/2005/8/layout/orgChart1#2"/>
    <dgm:cxn modelId="{5E8251F3-2EA5-4BAF-AFC6-CB039DC48953}" type="presOf" srcId="{478F2522-E662-4379-9005-00B99B74BE47}" destId="{F234E09B-59D7-43D8-B867-67C9BB37E119}" srcOrd="1" destOrd="0" presId="urn:microsoft.com/office/officeart/2005/8/layout/orgChart1#2"/>
    <dgm:cxn modelId="{129E9CE8-736B-4667-AAD9-3694E5A3DE48}" type="presOf" srcId="{C1E7FE1C-B214-488B-B868-5F5A47FB39FE}" destId="{C782ED33-8D7E-4B5A-9679-047AA3EE8F30}" srcOrd="1" destOrd="0" presId="urn:microsoft.com/office/officeart/2005/8/layout/orgChart1#2"/>
    <dgm:cxn modelId="{8EEE564D-B4C7-4432-ADF8-0EC2123339C3}" type="presOf" srcId="{07BD01F0-1E3C-4AED-9364-11C79249DE90}" destId="{EEEEBC15-0EA4-41F5-8B84-1D9DBE74605D}" srcOrd="0" destOrd="0" presId="urn:microsoft.com/office/officeart/2005/8/layout/orgChart1#2"/>
    <dgm:cxn modelId="{3E0D6EAE-2FA3-4474-9B6E-1B9BF4F8C46B}" srcId="{C6AF661B-0C2E-4FE7-841E-34CBA7EFC4E1}" destId="{B8D86A68-64E6-495A-91DB-8ADD46499D9C}" srcOrd="0" destOrd="0" parTransId="{B5EFA423-F657-4890-9BEC-30D53528FD6C}" sibTransId="{4B7D7635-08E6-4908-9EB1-FD94167BA68D}"/>
    <dgm:cxn modelId="{B8FA161B-59FA-4380-8A4D-A98C79FD012D}" type="presOf" srcId="{C1E7FE1C-B214-488B-B868-5F5A47FB39FE}" destId="{DE72B12E-A2B1-4DDA-BCA1-EF81B58C7E35}" srcOrd="0" destOrd="0" presId="urn:microsoft.com/office/officeart/2005/8/layout/orgChart1#2"/>
    <dgm:cxn modelId="{11695737-AC38-4A80-A75B-0E31CA935DCB}" srcId="{B8D86A68-64E6-495A-91DB-8ADD46499D9C}" destId="{C1E7FE1C-B214-488B-B868-5F5A47FB39FE}" srcOrd="0" destOrd="0" parTransId="{F4332FDE-7738-4BB2-BC34-B01CEA4FBB99}" sibTransId="{4B428695-8248-457A-82F9-6F769FA2C9BB}"/>
    <dgm:cxn modelId="{B323B48C-5621-471D-BE92-5E82AFAA4911}" type="presOf" srcId="{C6AF661B-0C2E-4FE7-841E-34CBA7EFC4E1}" destId="{7837C0AB-094C-48DC-8EAB-29233FD5A4E3}" srcOrd="0" destOrd="0" presId="urn:microsoft.com/office/officeart/2005/8/layout/orgChart1#2"/>
    <dgm:cxn modelId="{EEAD97DD-A723-43F3-98B8-066E937607D1}" type="presOf" srcId="{F4332FDE-7738-4BB2-BC34-B01CEA4FBB99}" destId="{A45E5316-DD5C-476E-B570-8DBBBCB398BE}" srcOrd="0" destOrd="0" presId="urn:microsoft.com/office/officeart/2005/8/layout/orgChart1#2"/>
    <dgm:cxn modelId="{2B1E038F-BAC7-4BE6-9A46-696D99F52B47}" type="presParOf" srcId="{7837C0AB-094C-48DC-8EAB-29233FD5A4E3}" destId="{98343B51-03F7-432A-B408-4DE7234479A9}" srcOrd="0" destOrd="0" presId="urn:microsoft.com/office/officeart/2005/8/layout/orgChart1#2"/>
    <dgm:cxn modelId="{16ABE845-CF7E-4D48-BF78-0192C3C95014}" type="presParOf" srcId="{98343B51-03F7-432A-B408-4DE7234479A9}" destId="{F669C589-29D6-40B4-82C8-7ED8749710CA}" srcOrd="0" destOrd="0" presId="urn:microsoft.com/office/officeart/2005/8/layout/orgChart1#2"/>
    <dgm:cxn modelId="{AA65D7AE-EEDB-4ED5-BA9F-F426413D3D96}" type="presParOf" srcId="{F669C589-29D6-40B4-82C8-7ED8749710CA}" destId="{DBC3F28D-BBBB-4358-BC30-1B25327778F2}" srcOrd="0" destOrd="0" presId="urn:microsoft.com/office/officeart/2005/8/layout/orgChart1#2"/>
    <dgm:cxn modelId="{A47B0E09-CB36-4FFE-953A-0D443486ECBB}" type="presParOf" srcId="{F669C589-29D6-40B4-82C8-7ED8749710CA}" destId="{D1749EE4-A11D-4453-9F62-90C75BAA31EB}" srcOrd="1" destOrd="0" presId="urn:microsoft.com/office/officeart/2005/8/layout/orgChart1#2"/>
    <dgm:cxn modelId="{BCFBE083-78A7-471A-9873-A762E3B5B8F7}" type="presParOf" srcId="{98343B51-03F7-432A-B408-4DE7234479A9}" destId="{B876073B-4297-484F-B582-3FAEC672B0D4}" srcOrd="1" destOrd="0" presId="urn:microsoft.com/office/officeart/2005/8/layout/orgChart1#2"/>
    <dgm:cxn modelId="{5DEEC096-CC14-404C-905C-9E3DD10473EA}" type="presParOf" srcId="{B876073B-4297-484F-B582-3FAEC672B0D4}" destId="{A45E5316-DD5C-476E-B570-8DBBBCB398BE}" srcOrd="0" destOrd="0" presId="urn:microsoft.com/office/officeart/2005/8/layout/orgChart1#2"/>
    <dgm:cxn modelId="{B75CA91F-A16D-4DD6-A36A-F3D42901FF11}" type="presParOf" srcId="{B876073B-4297-484F-B582-3FAEC672B0D4}" destId="{244F7E9F-F7E2-4DD1-A05D-5553AF1B10A8}" srcOrd="1" destOrd="0" presId="urn:microsoft.com/office/officeart/2005/8/layout/orgChart1#2"/>
    <dgm:cxn modelId="{3F175A67-60CF-41CD-914D-6A2EF2EEA3C0}" type="presParOf" srcId="{244F7E9F-F7E2-4DD1-A05D-5553AF1B10A8}" destId="{B463ED5B-EEB5-4EF1-99D3-4CAFE111B7C7}" srcOrd="0" destOrd="0" presId="urn:microsoft.com/office/officeart/2005/8/layout/orgChart1#2"/>
    <dgm:cxn modelId="{98A15F00-0869-4E24-A40C-0DF611B312B7}" type="presParOf" srcId="{B463ED5B-EEB5-4EF1-99D3-4CAFE111B7C7}" destId="{DE72B12E-A2B1-4DDA-BCA1-EF81B58C7E35}" srcOrd="0" destOrd="0" presId="urn:microsoft.com/office/officeart/2005/8/layout/orgChart1#2"/>
    <dgm:cxn modelId="{9688B846-D6EC-4B86-9526-C3C185812AB5}" type="presParOf" srcId="{B463ED5B-EEB5-4EF1-99D3-4CAFE111B7C7}" destId="{C782ED33-8D7E-4B5A-9679-047AA3EE8F30}" srcOrd="1" destOrd="0" presId="urn:microsoft.com/office/officeart/2005/8/layout/orgChart1#2"/>
    <dgm:cxn modelId="{2552CFBB-DB1A-41B2-93A0-DAB08EB72D46}" type="presParOf" srcId="{244F7E9F-F7E2-4DD1-A05D-5553AF1B10A8}" destId="{5DD8B1A5-45F4-4E40-824E-F12AD7838CF5}" srcOrd="1" destOrd="0" presId="urn:microsoft.com/office/officeart/2005/8/layout/orgChart1#2"/>
    <dgm:cxn modelId="{85D7B5F4-67EF-4FC3-B83C-B12E7FDBF014}" type="presParOf" srcId="{244F7E9F-F7E2-4DD1-A05D-5553AF1B10A8}" destId="{22AAB9EC-9ABC-4D25-BCE4-0DA5B4F7E688}" srcOrd="2" destOrd="0" presId="urn:microsoft.com/office/officeart/2005/8/layout/orgChart1#2"/>
    <dgm:cxn modelId="{1A262BF2-48A2-4995-9638-0484978A120B}" type="presParOf" srcId="{B876073B-4297-484F-B582-3FAEC672B0D4}" destId="{EEEEBC15-0EA4-41F5-8B84-1D9DBE74605D}" srcOrd="2" destOrd="0" presId="urn:microsoft.com/office/officeart/2005/8/layout/orgChart1#2"/>
    <dgm:cxn modelId="{47115F14-B050-4080-BD1B-E595729318AE}" type="presParOf" srcId="{B876073B-4297-484F-B582-3FAEC672B0D4}" destId="{909A2837-EC4D-44FA-B261-A50A85FD07B5}" srcOrd="3" destOrd="0" presId="urn:microsoft.com/office/officeart/2005/8/layout/orgChart1#2"/>
    <dgm:cxn modelId="{D3D14BC6-6371-4E96-AFCC-F22F398396EA}" type="presParOf" srcId="{909A2837-EC4D-44FA-B261-A50A85FD07B5}" destId="{71C61AEE-6D6D-4C44-BAEA-9365D99FA5ED}" srcOrd="0" destOrd="0" presId="urn:microsoft.com/office/officeart/2005/8/layout/orgChart1#2"/>
    <dgm:cxn modelId="{766A7D53-B410-4809-9601-75F300D8B3EA}" type="presParOf" srcId="{71C61AEE-6D6D-4C44-BAEA-9365D99FA5ED}" destId="{2D8DDA3F-376A-40C2-9DA1-2794EABC7098}" srcOrd="0" destOrd="0" presId="urn:microsoft.com/office/officeart/2005/8/layout/orgChart1#2"/>
    <dgm:cxn modelId="{EAEFCEF2-E271-4A27-A169-9943E80999B9}" type="presParOf" srcId="{71C61AEE-6D6D-4C44-BAEA-9365D99FA5ED}" destId="{F234E09B-59D7-43D8-B867-67C9BB37E119}" srcOrd="1" destOrd="0" presId="urn:microsoft.com/office/officeart/2005/8/layout/orgChart1#2"/>
    <dgm:cxn modelId="{5369199A-3AD2-470D-B012-CF669D0D6FC1}" type="presParOf" srcId="{909A2837-EC4D-44FA-B261-A50A85FD07B5}" destId="{CBBFBC14-721F-48E5-96AD-40A1A92A21C3}" srcOrd="1" destOrd="0" presId="urn:microsoft.com/office/officeart/2005/8/layout/orgChart1#2"/>
    <dgm:cxn modelId="{F9D11C92-4385-4A9A-9D97-9D52C6972E71}" type="presParOf" srcId="{909A2837-EC4D-44FA-B261-A50A85FD07B5}" destId="{9C0991E3-75CA-45A8-841E-1ACC3DFD338A}" srcOrd="2" destOrd="0" presId="urn:microsoft.com/office/officeart/2005/8/layout/orgChart1#2"/>
    <dgm:cxn modelId="{0E65CDEC-7AC3-4EA1-8700-C96AFBB07D70}" type="presParOf" srcId="{98343B51-03F7-432A-B408-4DE7234479A9}" destId="{D5386D79-932C-4738-99F1-1A6C5F90B366}" srcOrd="2" destOrd="0" presId="urn:microsoft.com/office/officeart/2005/8/layout/orgChar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D02870-C400-44A4-93BD-3086043782CA}" type="doc">
      <dgm:prSet loTypeId="urn:microsoft.com/office/officeart/2005/8/layout/bProcess4#1" loCatId="process" qsTypeId="urn:microsoft.com/office/officeart/2005/8/quickstyle/3d1#2" qsCatId="3D" csTypeId="urn:microsoft.com/office/officeart/2005/8/colors/accent2_2#2" csCatId="accent2" phldr="1"/>
      <dgm:spPr/>
      <dgm:t>
        <a:bodyPr/>
        <a:lstStyle/>
        <a:p>
          <a:endParaRPr lang="zh-CN" altLang="en-US"/>
        </a:p>
      </dgm:t>
    </dgm:pt>
    <dgm:pt modelId="{F0D07AB7-CBDC-4B8B-9D35-1393958D2D32}">
      <dgm:prSet phldrT="[文本]" custT="1"/>
      <dgm:spPr>
        <a:solidFill>
          <a:schemeClr val="bg1"/>
        </a:solidFill>
        <a:ln>
          <a:solidFill>
            <a:srgbClr val="B00202"/>
          </a:solidFill>
        </a:ln>
        <a:effectLst/>
        <a:scene3d>
          <a:camera prst="orthographicFront"/>
          <a:lightRig rig="flat" dir="t"/>
        </a:scene3d>
        <a:sp3d prstMaterial="plastic">
          <a:bevelB w="88900" h="31750" prst="angle"/>
        </a:sp3d>
      </dgm:spPr>
      <dgm:t>
        <a:bodyPr/>
        <a:lstStyle/>
        <a:p>
          <a:pPr algn="ctr"/>
          <a:r>
            <a:rPr lang="zh-CN" altLang="en-US" sz="1400">
              <a:solidFill>
                <a:srgbClr val="2E3442"/>
              </a:solidFill>
              <a:latin typeface="+mn-lt"/>
              <a:ea typeface="+mn-ea"/>
              <a:cs typeface="+mn-ea"/>
              <a:sym typeface="+mn-lt"/>
            </a:rPr>
            <a:t>办理工程施工许可证</a:t>
          </a:r>
          <a:endParaRPr lang="zh-CN" altLang="en-US" sz="1400" dirty="0">
            <a:solidFill>
              <a:srgbClr val="2E3442"/>
            </a:solidFill>
            <a:latin typeface="+mn-lt"/>
            <a:ea typeface="+mn-ea"/>
            <a:cs typeface="+mn-ea"/>
            <a:sym typeface="+mn-lt"/>
          </a:endParaRPr>
        </a:p>
      </dgm:t>
    </dgm:pt>
    <dgm:pt modelId="{3282DD04-4BBB-40AB-8DA8-9EA735493AAB}" type="parTrans" cxnId="{C1825E1C-07BD-44E4-8ADD-40B5BF8C2555}">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D155B3EF-DC7A-4E01-9765-27C276B17B3B}" type="sibTrans" cxnId="{C1825E1C-07BD-44E4-8ADD-40B5BF8C2555}">
      <dgm:prSet/>
      <dgm:spPr>
        <a:solidFill>
          <a:srgbClr val="B00202"/>
        </a:solidFill>
        <a:ln>
          <a:noFill/>
        </a:ln>
        <a:effectLst/>
        <a:scene3d>
          <a:camera prst="orthographicFront"/>
          <a:lightRig rig="flat" dir="t"/>
        </a:scene3d>
        <a:sp3d prstMaterial="plastic">
          <a:bevelB w="88900" h="31750" prst="angle"/>
        </a:sp3d>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5F536269-0D24-4C5C-A75A-584EB38039D3}">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zh-CN" sz="1400" kern="1200">
              <a:solidFill>
                <a:srgbClr val="2E3442"/>
              </a:solidFill>
              <a:latin typeface="+mn-lt"/>
              <a:ea typeface="+mn-ea"/>
              <a:cs typeface="+mn-ea"/>
              <a:sym typeface="+mn-lt"/>
            </a:rPr>
            <a:t>对施工图进行图纸审查，</a:t>
          </a:r>
          <a:r>
            <a:rPr lang="zh-CN" altLang="en-US" sz="1400" kern="1200">
              <a:solidFill>
                <a:srgbClr val="2E3442"/>
              </a:solidFill>
              <a:latin typeface="+mn-lt"/>
              <a:ea typeface="+mn-ea"/>
              <a:cs typeface="+mn-ea"/>
              <a:sym typeface="+mn-lt"/>
            </a:rPr>
            <a:t>并取得施工图审查报告。</a:t>
          </a:r>
          <a:endParaRPr lang="zh-CN" altLang="en-US" sz="1400" kern="1200" dirty="0">
            <a:solidFill>
              <a:srgbClr val="2E3442"/>
            </a:solidFill>
            <a:latin typeface="+mn-lt"/>
            <a:ea typeface="+mn-ea"/>
            <a:cs typeface="+mn-ea"/>
            <a:sym typeface="+mn-lt"/>
          </a:endParaRPr>
        </a:p>
      </dgm:t>
    </dgm:pt>
    <dgm:pt modelId="{6FFAFDBE-C83D-4762-B34D-D17D369C8DC3}" type="parTrans" cxnId="{07C22EA7-0E88-407C-938C-D32FD28B07FC}">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E3563F02-B9EA-494B-9BB9-00DD71B78CE1}" type="sibTrans" cxnId="{07C22EA7-0E88-407C-938C-D32FD28B07FC}">
      <dgm:prSet/>
      <dgm:spPr>
        <a:solidFill>
          <a:srgbClr val="B00202"/>
        </a:solidFill>
        <a:ln>
          <a:noFill/>
        </a:ln>
        <a:effectLst/>
        <a:scene3d>
          <a:camera prst="orthographicFront"/>
          <a:lightRig rig="flat" dir="t"/>
        </a:scene3d>
        <a:sp3d prstMaterial="plastic">
          <a:bevelB w="88900" h="31750" prst="angle"/>
        </a:sp3d>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98AB1FEC-F7D6-4104-BA2E-E1DC130F6AD8}">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zh-CN" sz="1400" kern="1200" dirty="0">
              <a:solidFill>
                <a:srgbClr val="2E3442"/>
              </a:solidFill>
              <a:latin typeface="+mn-lt"/>
              <a:ea typeface="+mn-ea"/>
              <a:cs typeface="+mn-ea"/>
              <a:sym typeface="+mn-lt"/>
            </a:rPr>
            <a:t>委托招标公司对项目工程进行招投标，确定施工单位</a:t>
          </a:r>
          <a:endParaRPr lang="zh-CN" altLang="en-US" sz="1400" kern="1200" dirty="0">
            <a:solidFill>
              <a:srgbClr val="2E3442"/>
            </a:solidFill>
            <a:latin typeface="+mn-lt"/>
            <a:ea typeface="+mn-ea"/>
            <a:cs typeface="+mn-ea"/>
            <a:sym typeface="+mn-lt"/>
          </a:endParaRPr>
        </a:p>
      </dgm:t>
    </dgm:pt>
    <dgm:pt modelId="{710E9DB6-25EB-4B5C-AB94-3754E87BE70B}" type="parTrans" cxnId="{179366E4-8E42-44A8-8A20-B083A3AA8C90}">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FFD30A96-3171-4587-A994-63849E586209}" type="sibTrans" cxnId="{179366E4-8E42-44A8-8A20-B083A3AA8C90}">
      <dgm:prSet/>
      <dgm:spPr>
        <a:solidFill>
          <a:srgbClr val="B00202"/>
        </a:solidFill>
        <a:ln>
          <a:noFill/>
        </a:ln>
        <a:effectLst/>
        <a:scene3d>
          <a:camera prst="orthographicFront"/>
          <a:lightRig rig="flat" dir="t"/>
        </a:scene3d>
        <a:sp3d prstMaterial="plastic">
          <a:bevelB w="88900" h="31750" prst="angle"/>
        </a:sp3d>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2FBDD47D-A250-4821-9588-0946CDCA414E}">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endParaRPr lang="zh-CN" altLang="en-US" sz="1400" kern="1200" dirty="0">
            <a:solidFill>
              <a:prstClr val="white"/>
            </a:solidFill>
            <a:latin typeface="+mn-lt"/>
            <a:ea typeface="+mn-ea"/>
            <a:cs typeface="+mn-ea"/>
            <a:sym typeface="+mn-lt"/>
          </a:endParaRPr>
        </a:p>
      </dgm:t>
    </dgm:pt>
    <dgm:pt modelId="{4DFC3816-33FE-419E-B769-0E9703E60422}" type="parTrans" cxnId="{CAE03355-6364-4121-A713-478851FA2D73}">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BADD4506-07E6-4AE4-8D68-9F00B1B38A3C}" type="sibTrans" cxnId="{CAE03355-6364-4121-A713-478851FA2D73}">
      <dgm:prSet/>
      <dgm:spPr>
        <a:solidFill>
          <a:srgbClr val="B00202"/>
        </a:solidFill>
        <a:ln>
          <a:noFill/>
        </a:ln>
        <a:effectLst/>
        <a:scene3d>
          <a:camera prst="orthographicFront"/>
          <a:lightRig rig="flat" dir="t"/>
        </a:scene3d>
        <a:sp3d prstMaterial="plastic">
          <a:bevelB w="88900" h="31750" prst="angle"/>
        </a:sp3d>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1DAF0835-B1E8-4DBA-A333-DF56544E0905}">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711200">
            <a:lnSpc>
              <a:spcPct val="90000"/>
            </a:lnSpc>
            <a:spcBef>
              <a:spcPct val="0"/>
            </a:spcBef>
            <a:spcAft>
              <a:spcPct val="35000"/>
            </a:spcAft>
            <a:buNone/>
          </a:pPr>
          <a:r>
            <a:rPr lang="zh-CN" sz="1400" kern="1200" dirty="0">
              <a:solidFill>
                <a:srgbClr val="2E3442"/>
              </a:solidFill>
              <a:latin typeface="+mn-lt"/>
              <a:ea typeface="+mn-ea"/>
              <a:cs typeface="+mn-ea"/>
              <a:sym typeface="+mn-lt"/>
            </a:rPr>
            <a:t>交纳办理施工许可证相关费用（综合交易费、城市建设配套费等）</a:t>
          </a:r>
          <a:endParaRPr lang="zh-CN" altLang="en-US" sz="1400" kern="1200" dirty="0">
            <a:solidFill>
              <a:srgbClr val="2E3442"/>
            </a:solidFill>
            <a:latin typeface="+mn-lt"/>
            <a:ea typeface="+mn-ea"/>
            <a:cs typeface="+mn-ea"/>
            <a:sym typeface="+mn-lt"/>
          </a:endParaRPr>
        </a:p>
      </dgm:t>
    </dgm:pt>
    <dgm:pt modelId="{4EA205CA-827C-4B5D-BFE2-5500A479E595}" type="parTrans" cxnId="{F85F5A60-B079-4820-9386-AC6E62E7B8E0}">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67AB03DA-B439-43AB-9363-D4706AB42ECC}" type="sibTrans" cxnId="{F85F5A60-B079-4820-9386-AC6E62E7B8E0}">
      <dgm:prSet/>
      <dgm:spPr>
        <a:solidFill>
          <a:srgbClr val="B00202"/>
        </a:solidFill>
        <a:ln>
          <a:noFill/>
        </a:ln>
        <a:effectLst/>
        <a:scene3d>
          <a:camera prst="orthographicFront"/>
          <a:lightRig rig="flat" dir="t"/>
        </a:scene3d>
        <a:sp3d prstMaterial="plastic">
          <a:bevelB w="88900" h="31750" prst="angle"/>
        </a:sp3d>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A21609CF-45A4-47AF-9213-6FD5B755CF9B}">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711200">
            <a:lnSpc>
              <a:spcPct val="90000"/>
            </a:lnSpc>
            <a:spcBef>
              <a:spcPct val="0"/>
            </a:spcBef>
            <a:spcAft>
              <a:spcPct val="35000"/>
            </a:spcAft>
            <a:buNone/>
          </a:pPr>
          <a:r>
            <a:rPr lang="zh-CN" sz="1400" kern="1200" dirty="0">
              <a:solidFill>
                <a:srgbClr val="2E3442"/>
              </a:solidFill>
              <a:latin typeface="+mn-lt"/>
              <a:ea typeface="+mn-ea"/>
              <a:cs typeface="+mn-ea"/>
              <a:sym typeface="+mn-lt"/>
            </a:rPr>
            <a:t>取得工程施工许可证</a:t>
          </a:r>
          <a:endParaRPr lang="zh-CN" altLang="en-US" sz="1400" kern="1200" dirty="0">
            <a:solidFill>
              <a:srgbClr val="2E3442"/>
            </a:solidFill>
            <a:latin typeface="+mn-lt"/>
            <a:ea typeface="+mn-ea"/>
            <a:cs typeface="+mn-ea"/>
            <a:sym typeface="+mn-lt"/>
          </a:endParaRPr>
        </a:p>
      </dgm:t>
    </dgm:pt>
    <dgm:pt modelId="{3E6F1004-D3ED-450A-8BDA-45E75297C67A}" type="parTrans" cxnId="{4D315778-93DC-4974-84BD-9C7F4B10572A}">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5F586A51-55AF-4873-ADDC-9E9690CC1CB7}" type="sibTrans" cxnId="{4D315778-93DC-4974-84BD-9C7F4B10572A}">
      <dgm:prSet/>
      <dgm:spPr>
        <a:solidFill>
          <a:srgbClr val="B00202"/>
        </a:solidFill>
        <a:ln>
          <a:noFill/>
        </a:ln>
        <a:effectLst/>
        <a:scene3d>
          <a:camera prst="orthographicFront"/>
          <a:lightRig rig="flat" dir="t"/>
        </a:scene3d>
        <a:sp3d prstMaterial="plastic">
          <a:bevelB w="88900" h="31750" prst="angle"/>
        </a:sp3d>
      </dgm:spPr>
      <dgm:t>
        <a:bodyPr/>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3B6858FA-C9AA-4380-92CF-306BEC7D79E2}">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711200">
            <a:lnSpc>
              <a:spcPct val="90000"/>
            </a:lnSpc>
            <a:spcBef>
              <a:spcPct val="0"/>
            </a:spcBef>
            <a:spcAft>
              <a:spcPct val="35000"/>
            </a:spcAft>
            <a:buNone/>
          </a:pPr>
          <a:r>
            <a:rPr lang="zh-CN" sz="1400" kern="1200" dirty="0">
              <a:solidFill>
                <a:srgbClr val="2E3442"/>
              </a:solidFill>
              <a:latin typeface="+mn-lt"/>
              <a:ea typeface="+mn-ea"/>
              <a:cs typeface="+mn-ea"/>
              <a:sym typeface="+mn-lt"/>
            </a:rPr>
            <a:t>高层项目工程进度完成三分之一，多层需主体封顶</a:t>
          </a:r>
          <a:endParaRPr lang="zh-CN" altLang="en-US" sz="1400" kern="1200" dirty="0">
            <a:solidFill>
              <a:srgbClr val="2E3442"/>
            </a:solidFill>
            <a:latin typeface="+mn-lt"/>
            <a:ea typeface="+mn-ea"/>
            <a:cs typeface="+mn-ea"/>
            <a:sym typeface="+mn-lt"/>
          </a:endParaRPr>
        </a:p>
      </dgm:t>
    </dgm:pt>
    <dgm:pt modelId="{A80D2795-ED3C-4946-9B14-0FFFA1AC2B30}" type="parTrans" cxnId="{16563B6D-4EF9-4B0A-8F74-A05245E6929F}">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7A4FBBCB-652A-4854-AEE3-BBB7F5667F35}" type="sibTrans" cxnId="{16563B6D-4EF9-4B0A-8F74-A05245E6929F}">
      <dgm:prSet/>
      <dgm:spPr>
        <a:solidFill>
          <a:srgbClr val="B00202"/>
        </a:solidFill>
        <a:ln>
          <a:noFill/>
        </a:ln>
        <a:effectLst/>
        <a:scene3d>
          <a:camera prst="orthographicFront"/>
          <a:lightRig rig="flat" dir="t"/>
        </a:scene3d>
        <a:sp3d prstMaterial="plastic">
          <a:bevelB w="88900" h="31750" prst="angle"/>
        </a:sp3d>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F67DBE86-2D76-4307-86E7-34321DE38015}">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622300">
            <a:lnSpc>
              <a:spcPct val="90000"/>
            </a:lnSpc>
            <a:spcBef>
              <a:spcPct val="0"/>
            </a:spcBef>
            <a:spcAft>
              <a:spcPct val="35000"/>
            </a:spcAft>
            <a:buNone/>
          </a:pPr>
          <a:r>
            <a:rPr lang="zh-CN" sz="1400" kern="1200">
              <a:solidFill>
                <a:srgbClr val="2E3442"/>
              </a:solidFill>
              <a:latin typeface="+mn-lt"/>
              <a:ea typeface="+mn-ea"/>
              <a:cs typeface="+mn-ea"/>
              <a:sym typeface="+mn-lt"/>
            </a:rPr>
            <a:t>办理商品房预售许可证</a:t>
          </a:r>
          <a:endParaRPr lang="zh-CN" altLang="en-US" sz="1400" kern="1200" dirty="0">
            <a:solidFill>
              <a:srgbClr val="2E3442"/>
            </a:solidFill>
            <a:latin typeface="+mn-lt"/>
            <a:ea typeface="+mn-ea"/>
            <a:cs typeface="+mn-ea"/>
            <a:sym typeface="+mn-lt"/>
          </a:endParaRPr>
        </a:p>
      </dgm:t>
    </dgm:pt>
    <dgm:pt modelId="{2BD6245B-BBAC-4C51-A6AE-F08511FACDAE}" type="parTrans" cxnId="{C2AAE86E-41A6-46EE-8C56-35CEA52846C3}">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47120F37-F2A2-4443-85EB-7D2C85E475D8}" type="sibTrans" cxnId="{C2AAE86E-41A6-46EE-8C56-35CEA52846C3}">
      <dgm:prSet/>
      <dgm:spPr>
        <a:solidFill>
          <a:srgbClr val="B00202"/>
        </a:solidFill>
        <a:ln>
          <a:noFill/>
        </a:ln>
        <a:effectLst/>
        <a:scene3d>
          <a:camera prst="orthographicFront"/>
          <a:lightRig rig="flat" dir="t"/>
        </a:scene3d>
        <a:sp3d prstMaterial="plastic">
          <a:bevelB w="88900" h="31750" prst="angle"/>
        </a:sp3d>
      </dgm:spPr>
      <dgm:t>
        <a:bodyPr spcFirstLastPara="0" vert="horz" wrap="square" lIns="60960" tIns="60960" rIns="60960" bIns="60960" numCol="1" spcCol="1270" anchor="ctr" anchorCtr="0"/>
        <a:lstStyle/>
        <a:p>
          <a:pPr marL="0" lvl="0" indent="0" algn="l" defTabSz="711200">
            <a:lnSpc>
              <a:spcPct val="90000"/>
            </a:lnSpc>
            <a:spcBef>
              <a:spcPct val="0"/>
            </a:spcBef>
            <a:spcAft>
              <a:spcPct val="35000"/>
            </a:spcAft>
            <a:buNone/>
          </a:pPr>
          <a:endParaRPr lang="zh-CN" altLang="en-US" sz="1600" kern="1200">
            <a:solidFill>
              <a:prstClr val="white"/>
            </a:solidFill>
            <a:latin typeface="微软雅黑" panose="020B0503020204020204" pitchFamily="34" charset="-122"/>
            <a:ea typeface="微软雅黑" panose="020B0503020204020204" pitchFamily="34" charset="-122"/>
            <a:cs typeface="+mn-cs"/>
          </a:endParaRPr>
        </a:p>
      </dgm:t>
    </dgm:pt>
    <dgm:pt modelId="{17D488ED-F7B2-4972-9522-D0D484F0954B}">
      <dgm:prSet phldrT="[文本]" custT="1"/>
      <dgm:spPr>
        <a:solidFill>
          <a:prstClr val="white"/>
        </a:solidFill>
        <a:ln>
          <a:solidFill>
            <a:srgbClr val="B00202"/>
          </a:solidFill>
        </a:ln>
        <a:effectLst/>
        <a:scene3d>
          <a:camera prst="orthographicFront"/>
          <a:lightRig rig="flat" dir="t"/>
        </a:scene3d>
        <a:sp3d prstMaterial="plastic">
          <a:bevelB w="88900" h="31750" prst="angle"/>
        </a:sp3d>
      </dgm:spPr>
      <dgm:t>
        <a:bodyPr spcFirstLastPara="0" vert="horz" wrap="square" lIns="53340" tIns="53340" rIns="53340" bIns="53340" numCol="1" spcCol="1270" anchor="ctr" anchorCtr="0"/>
        <a:lstStyle/>
        <a:p>
          <a:pPr marL="0" lvl="0" indent="0" algn="ctr" defTabSz="711200">
            <a:lnSpc>
              <a:spcPct val="90000"/>
            </a:lnSpc>
            <a:spcBef>
              <a:spcPct val="0"/>
            </a:spcBef>
            <a:spcAft>
              <a:spcPct val="35000"/>
            </a:spcAft>
            <a:buNone/>
          </a:pPr>
          <a:r>
            <a:rPr lang="zh-CN" sz="1400" kern="1200" dirty="0">
              <a:solidFill>
                <a:srgbClr val="2E3442"/>
              </a:solidFill>
              <a:latin typeface="+mn-lt"/>
              <a:ea typeface="+mn-ea"/>
              <a:cs typeface="+mn-ea"/>
              <a:sym typeface="+mn-lt"/>
            </a:rPr>
            <a:t>办理项目座落地门牌号码</a:t>
          </a:r>
          <a:endParaRPr lang="zh-CN" altLang="en-US" sz="1400" kern="1200" dirty="0">
            <a:solidFill>
              <a:srgbClr val="2E3442"/>
            </a:solidFill>
            <a:latin typeface="+mn-lt"/>
            <a:ea typeface="+mn-ea"/>
            <a:cs typeface="+mn-ea"/>
            <a:sym typeface="+mn-lt"/>
          </a:endParaRPr>
        </a:p>
      </dgm:t>
    </dgm:pt>
    <dgm:pt modelId="{DCDA8A52-ACCA-414F-B1BE-52DDE4AA890C}" type="parTrans" cxnId="{AFCAB31E-4DCB-4320-945D-76AC1B8B4745}">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383BFF24-42D7-4F65-A7EB-330027CAEB9B}" type="sibTrans" cxnId="{AFCAB31E-4DCB-4320-945D-76AC1B8B4745}">
      <dgm:prSet/>
      <dgm:spPr/>
      <dgm:t>
        <a:bodyPr/>
        <a:lstStyle/>
        <a:p>
          <a:pPr algn="l"/>
          <a:endParaRPr lang="zh-CN" altLang="en-US" sz="1600">
            <a:solidFill>
              <a:schemeClr val="tx1"/>
            </a:solidFill>
            <a:latin typeface="微软雅黑" panose="020B0503020204020204" pitchFamily="34" charset="-122"/>
            <a:ea typeface="微软雅黑" panose="020B0503020204020204" pitchFamily="34" charset="-122"/>
          </a:endParaRPr>
        </a:p>
      </dgm:t>
    </dgm:pt>
    <dgm:pt modelId="{E29C3713-2695-4C1A-8F03-1BEFA35BA840}" type="pres">
      <dgm:prSet presAssocID="{ADD02870-C400-44A4-93BD-3086043782CA}" presName="Name0" presStyleCnt="0">
        <dgm:presLayoutVars>
          <dgm:dir/>
          <dgm:resizeHandles/>
        </dgm:presLayoutVars>
      </dgm:prSet>
      <dgm:spPr/>
      <dgm:t>
        <a:bodyPr/>
        <a:lstStyle/>
        <a:p>
          <a:endParaRPr lang="zh-CN" altLang="en-US"/>
        </a:p>
      </dgm:t>
    </dgm:pt>
    <dgm:pt modelId="{DCA83FE5-32F4-47EC-B56E-B76902F2F55E}" type="pres">
      <dgm:prSet presAssocID="{F0D07AB7-CBDC-4B8B-9D35-1393958D2D32}" presName="compNode" presStyleCnt="0"/>
      <dgm:spPr/>
    </dgm:pt>
    <dgm:pt modelId="{7D1464AD-49F9-4233-B7E1-AE2FA2AA9143}" type="pres">
      <dgm:prSet presAssocID="{F0D07AB7-CBDC-4B8B-9D35-1393958D2D32}" presName="dummyConnPt" presStyleCnt="0"/>
      <dgm:spPr/>
    </dgm:pt>
    <dgm:pt modelId="{50BBFF1A-F6CC-4E52-AE22-F52B1F57813F}" type="pres">
      <dgm:prSet presAssocID="{F0D07AB7-CBDC-4B8B-9D35-1393958D2D32}" presName="node" presStyleLbl="node1" presStyleIdx="0" presStyleCnt="9" custScaleY="72069">
        <dgm:presLayoutVars>
          <dgm:bulletEnabled val="1"/>
        </dgm:presLayoutVars>
      </dgm:prSet>
      <dgm:spPr/>
      <dgm:t>
        <a:bodyPr/>
        <a:lstStyle/>
        <a:p>
          <a:endParaRPr lang="zh-CN" altLang="en-US"/>
        </a:p>
      </dgm:t>
    </dgm:pt>
    <dgm:pt modelId="{FD203415-CA37-4A1C-B603-956E3F6F1D5A}" type="pres">
      <dgm:prSet presAssocID="{D155B3EF-DC7A-4E01-9765-27C276B17B3B}" presName="sibTrans" presStyleLbl="bgSibTrans2D1" presStyleIdx="0" presStyleCnt="8" custScaleY="17807"/>
      <dgm:spPr>
        <a:xfrm rot="5400000">
          <a:off x="-379130" y="1595418"/>
          <a:ext cx="1674870" cy="202163"/>
        </a:xfrm>
        <a:prstGeom prst="rect">
          <a:avLst/>
        </a:prstGeom>
      </dgm:spPr>
      <dgm:t>
        <a:bodyPr/>
        <a:lstStyle/>
        <a:p>
          <a:endParaRPr lang="zh-CN" altLang="en-US"/>
        </a:p>
      </dgm:t>
    </dgm:pt>
    <dgm:pt modelId="{846C9720-F3B0-4760-8CCF-49220B355FB5}" type="pres">
      <dgm:prSet presAssocID="{5F536269-0D24-4C5C-A75A-584EB38039D3}" presName="compNode" presStyleCnt="0"/>
      <dgm:spPr/>
    </dgm:pt>
    <dgm:pt modelId="{AE9C34BE-C8AB-497D-A088-284EDB295EC0}" type="pres">
      <dgm:prSet presAssocID="{5F536269-0D24-4C5C-A75A-584EB38039D3}" presName="dummyConnPt" presStyleCnt="0"/>
      <dgm:spPr/>
    </dgm:pt>
    <dgm:pt modelId="{C6349A0C-EFFB-459A-B850-4E059E5E00EF}" type="pres">
      <dgm:prSet presAssocID="{5F536269-0D24-4C5C-A75A-584EB38039D3}" presName="node" presStyleLbl="node1" presStyleIdx="1" presStyleCnt="9" custScaleY="72069">
        <dgm:presLayoutVars>
          <dgm:bulletEnabled val="1"/>
        </dgm:presLayoutVars>
      </dgm:prSet>
      <dgm:spPr>
        <a:xfrm>
          <a:off x="4138" y="2396448"/>
          <a:ext cx="2246262" cy="971315"/>
        </a:xfrm>
        <a:prstGeom prst="roundRect">
          <a:avLst>
            <a:gd name="adj" fmla="val 10000"/>
          </a:avLst>
        </a:prstGeom>
      </dgm:spPr>
      <dgm:t>
        <a:bodyPr/>
        <a:lstStyle/>
        <a:p>
          <a:endParaRPr lang="zh-CN" altLang="en-US"/>
        </a:p>
      </dgm:t>
    </dgm:pt>
    <dgm:pt modelId="{918F4803-2241-4F38-A1FF-0FBAA09E4C2A}" type="pres">
      <dgm:prSet presAssocID="{E3563F02-B9EA-494B-9BB9-00DD71B78CE1}" presName="sibTrans" presStyleLbl="bgSibTrans2D1" presStyleIdx="1" presStyleCnt="8" custScaleY="17807"/>
      <dgm:spPr>
        <a:xfrm rot="5400000">
          <a:off x="-379130" y="3280115"/>
          <a:ext cx="1674870" cy="202163"/>
        </a:xfrm>
        <a:prstGeom prst="rect">
          <a:avLst/>
        </a:prstGeom>
      </dgm:spPr>
      <dgm:t>
        <a:bodyPr/>
        <a:lstStyle/>
        <a:p>
          <a:endParaRPr lang="zh-CN" altLang="en-US"/>
        </a:p>
      </dgm:t>
    </dgm:pt>
    <dgm:pt modelId="{A5DDC839-4418-45D2-B8B3-FA4D4BDBA8C5}" type="pres">
      <dgm:prSet presAssocID="{98AB1FEC-F7D6-4104-BA2E-E1DC130F6AD8}" presName="compNode" presStyleCnt="0"/>
      <dgm:spPr/>
    </dgm:pt>
    <dgm:pt modelId="{1F8FFBAD-161D-4AA4-A58E-4A0E4B8B136A}" type="pres">
      <dgm:prSet presAssocID="{98AB1FEC-F7D6-4104-BA2E-E1DC130F6AD8}" presName="dummyConnPt" presStyleCnt="0"/>
      <dgm:spPr/>
    </dgm:pt>
    <dgm:pt modelId="{9047FDBF-5CA3-4F87-AAA2-67CA332A33C3}" type="pres">
      <dgm:prSet presAssocID="{98AB1FEC-F7D6-4104-BA2E-E1DC130F6AD8}" presName="node" presStyleLbl="node1" presStyleIdx="2" presStyleCnt="9" custScaleY="72069">
        <dgm:presLayoutVars>
          <dgm:bulletEnabled val="1"/>
        </dgm:presLayoutVars>
      </dgm:prSet>
      <dgm:spPr>
        <a:xfrm>
          <a:off x="4138" y="3704703"/>
          <a:ext cx="2246262" cy="971315"/>
        </a:xfrm>
        <a:prstGeom prst="roundRect">
          <a:avLst>
            <a:gd name="adj" fmla="val 10000"/>
          </a:avLst>
        </a:prstGeom>
      </dgm:spPr>
      <dgm:t>
        <a:bodyPr/>
        <a:lstStyle/>
        <a:p>
          <a:endParaRPr lang="zh-CN" altLang="en-US"/>
        </a:p>
      </dgm:t>
    </dgm:pt>
    <dgm:pt modelId="{0DA18394-8F1B-448B-9F79-FA55BD299ED2}" type="pres">
      <dgm:prSet presAssocID="{FFD30A96-3171-4587-A994-63849E586209}" presName="sibTrans" presStyleLbl="bgSibTrans2D1" presStyleIdx="2" presStyleCnt="8" custScaleY="17807"/>
      <dgm:spPr>
        <a:xfrm>
          <a:off x="463217" y="4122464"/>
          <a:ext cx="2977703" cy="202163"/>
        </a:xfrm>
        <a:prstGeom prst="rect">
          <a:avLst/>
        </a:prstGeom>
      </dgm:spPr>
      <dgm:t>
        <a:bodyPr/>
        <a:lstStyle/>
        <a:p>
          <a:endParaRPr lang="zh-CN" altLang="en-US"/>
        </a:p>
      </dgm:t>
    </dgm:pt>
    <dgm:pt modelId="{7BD3F9B1-D976-4F2D-BBB9-02AAC81C9965}" type="pres">
      <dgm:prSet presAssocID="{2FBDD47D-A250-4821-9588-0946CDCA414E}" presName="compNode" presStyleCnt="0"/>
      <dgm:spPr/>
    </dgm:pt>
    <dgm:pt modelId="{B631CE53-E5AA-4DD5-8E38-EFFC72954E3D}" type="pres">
      <dgm:prSet presAssocID="{2FBDD47D-A250-4821-9588-0946CDCA414E}" presName="dummyConnPt" presStyleCnt="0"/>
      <dgm:spPr/>
    </dgm:pt>
    <dgm:pt modelId="{A197B469-8035-4E8F-8CD9-47BFA2D29774}" type="pres">
      <dgm:prSet presAssocID="{2FBDD47D-A250-4821-9588-0946CDCA414E}" presName="node" presStyleLbl="node1" presStyleIdx="3" presStyleCnt="9" custScaleY="72069">
        <dgm:presLayoutVars>
          <dgm:bulletEnabled val="1"/>
        </dgm:presLayoutVars>
      </dgm:prSet>
      <dgm:spPr>
        <a:xfrm>
          <a:off x="2991668" y="3704703"/>
          <a:ext cx="2246262" cy="971315"/>
        </a:xfrm>
        <a:prstGeom prst="roundRect">
          <a:avLst>
            <a:gd name="adj" fmla="val 10000"/>
          </a:avLst>
        </a:prstGeom>
      </dgm:spPr>
      <dgm:t>
        <a:bodyPr/>
        <a:lstStyle/>
        <a:p>
          <a:endParaRPr lang="zh-CN" altLang="en-US"/>
        </a:p>
      </dgm:t>
    </dgm:pt>
    <dgm:pt modelId="{2E753540-2AD4-4145-8A6D-C1E8DE85CA9D}" type="pres">
      <dgm:prSet presAssocID="{BADD4506-07E6-4AE4-8D68-9F00B1B38A3C}" presName="sibTrans" presStyleLbl="bgSibTrans2D1" presStyleIdx="3" presStyleCnt="8" custScaleY="17807"/>
      <dgm:spPr>
        <a:xfrm rot="16200000">
          <a:off x="2608398" y="3280115"/>
          <a:ext cx="1674870" cy="202163"/>
        </a:xfrm>
        <a:prstGeom prst="rect">
          <a:avLst/>
        </a:prstGeom>
      </dgm:spPr>
      <dgm:t>
        <a:bodyPr/>
        <a:lstStyle/>
        <a:p>
          <a:endParaRPr lang="zh-CN" altLang="en-US"/>
        </a:p>
      </dgm:t>
    </dgm:pt>
    <dgm:pt modelId="{E7FF6E93-4988-41CD-8957-6B41BD8F8CBF}" type="pres">
      <dgm:prSet presAssocID="{1DAF0835-B1E8-4DBA-A333-DF56544E0905}" presName="compNode" presStyleCnt="0"/>
      <dgm:spPr/>
    </dgm:pt>
    <dgm:pt modelId="{12AD9E78-8F96-4C4B-9FA4-48854714F14D}" type="pres">
      <dgm:prSet presAssocID="{1DAF0835-B1E8-4DBA-A333-DF56544E0905}" presName="dummyConnPt" presStyleCnt="0"/>
      <dgm:spPr/>
    </dgm:pt>
    <dgm:pt modelId="{9A895DDC-82BC-4878-AD83-5DC38636F3D7}" type="pres">
      <dgm:prSet presAssocID="{1DAF0835-B1E8-4DBA-A333-DF56544E0905}" presName="node" presStyleLbl="node1" presStyleIdx="4" presStyleCnt="9" custScaleY="72069">
        <dgm:presLayoutVars>
          <dgm:bulletEnabled val="1"/>
        </dgm:presLayoutVars>
      </dgm:prSet>
      <dgm:spPr>
        <a:xfrm>
          <a:off x="2991668" y="2396448"/>
          <a:ext cx="2246262" cy="971315"/>
        </a:xfrm>
        <a:prstGeom prst="roundRect">
          <a:avLst>
            <a:gd name="adj" fmla="val 10000"/>
          </a:avLst>
        </a:prstGeom>
      </dgm:spPr>
      <dgm:t>
        <a:bodyPr/>
        <a:lstStyle/>
        <a:p>
          <a:endParaRPr lang="zh-CN" altLang="en-US"/>
        </a:p>
      </dgm:t>
    </dgm:pt>
    <dgm:pt modelId="{5555BEDE-16F5-4003-8658-8F56BC32D42F}" type="pres">
      <dgm:prSet presAssocID="{67AB03DA-B439-43AB-9363-D4706AB42ECC}" presName="sibTrans" presStyleLbl="bgSibTrans2D1" presStyleIdx="4" presStyleCnt="8" custScaleY="17807"/>
      <dgm:spPr>
        <a:xfrm rot="16200000">
          <a:off x="2795247" y="1866721"/>
          <a:ext cx="1301173" cy="35999"/>
        </a:xfrm>
        <a:prstGeom prst="rect">
          <a:avLst/>
        </a:prstGeom>
      </dgm:spPr>
      <dgm:t>
        <a:bodyPr/>
        <a:lstStyle/>
        <a:p>
          <a:endParaRPr lang="zh-CN" altLang="en-US"/>
        </a:p>
      </dgm:t>
    </dgm:pt>
    <dgm:pt modelId="{58078697-F2CE-44F9-9CF5-5CED21C02CF1}" type="pres">
      <dgm:prSet presAssocID="{A21609CF-45A4-47AF-9213-6FD5B755CF9B}" presName="compNode" presStyleCnt="0"/>
      <dgm:spPr/>
    </dgm:pt>
    <dgm:pt modelId="{E03D0CEC-0754-436F-96F6-1E6524EE7A5C}" type="pres">
      <dgm:prSet presAssocID="{A21609CF-45A4-47AF-9213-6FD5B755CF9B}" presName="dummyConnPt" presStyleCnt="0"/>
      <dgm:spPr/>
    </dgm:pt>
    <dgm:pt modelId="{D89A2D5F-C807-4A27-ADBC-4095DB41BA40}" type="pres">
      <dgm:prSet presAssocID="{A21609CF-45A4-47AF-9213-6FD5B755CF9B}" presName="node" presStyleLbl="node1" presStyleIdx="5" presStyleCnt="9" custScaleY="72069">
        <dgm:presLayoutVars>
          <dgm:bulletEnabled val="1"/>
        </dgm:presLayoutVars>
      </dgm:prSet>
      <dgm:spPr>
        <a:xfrm>
          <a:off x="2991668" y="1088193"/>
          <a:ext cx="2246262" cy="971315"/>
        </a:xfrm>
        <a:prstGeom prst="roundRect">
          <a:avLst>
            <a:gd name="adj" fmla="val 10000"/>
          </a:avLst>
        </a:prstGeom>
      </dgm:spPr>
      <dgm:t>
        <a:bodyPr/>
        <a:lstStyle/>
        <a:p>
          <a:endParaRPr lang="zh-CN" altLang="en-US"/>
        </a:p>
      </dgm:t>
    </dgm:pt>
    <dgm:pt modelId="{E228D307-66D7-45D3-8C71-9A7525537453}" type="pres">
      <dgm:prSet presAssocID="{5F586A51-55AF-4873-ADDC-9E9690CC1CB7}" presName="sibTrans" presStyleLbl="bgSibTrans2D1" presStyleIdx="5" presStyleCnt="8" custScaleY="17807" custLinFactNeighborY="18652"/>
      <dgm:spPr>
        <a:xfrm>
          <a:off x="3450747" y="1129512"/>
          <a:ext cx="2977703" cy="202163"/>
        </a:xfrm>
        <a:prstGeom prst="rect">
          <a:avLst/>
        </a:prstGeom>
      </dgm:spPr>
      <dgm:t>
        <a:bodyPr/>
        <a:lstStyle/>
        <a:p>
          <a:endParaRPr lang="zh-CN" altLang="en-US"/>
        </a:p>
      </dgm:t>
    </dgm:pt>
    <dgm:pt modelId="{3DC08920-FDFF-4D91-B1DA-9C3D8485BB44}" type="pres">
      <dgm:prSet presAssocID="{3B6858FA-C9AA-4380-92CF-306BEC7D79E2}" presName="compNode" presStyleCnt="0"/>
      <dgm:spPr/>
    </dgm:pt>
    <dgm:pt modelId="{B735B5F7-E25E-40B4-B382-8915B2DA8D10}" type="pres">
      <dgm:prSet presAssocID="{3B6858FA-C9AA-4380-92CF-306BEC7D79E2}" presName="dummyConnPt" presStyleCnt="0"/>
      <dgm:spPr/>
    </dgm:pt>
    <dgm:pt modelId="{98EC0FF6-1C73-49B1-941F-8D7EDDAE69D4}" type="pres">
      <dgm:prSet presAssocID="{3B6858FA-C9AA-4380-92CF-306BEC7D79E2}" presName="node" presStyleLbl="node1" presStyleIdx="6" presStyleCnt="9" custScaleY="72069">
        <dgm:presLayoutVars>
          <dgm:bulletEnabled val="1"/>
        </dgm:presLayoutVars>
      </dgm:prSet>
      <dgm:spPr>
        <a:xfrm>
          <a:off x="5979198" y="1088193"/>
          <a:ext cx="2246262" cy="971315"/>
        </a:xfrm>
        <a:prstGeom prst="roundRect">
          <a:avLst>
            <a:gd name="adj" fmla="val 10000"/>
          </a:avLst>
        </a:prstGeom>
      </dgm:spPr>
      <dgm:t>
        <a:bodyPr/>
        <a:lstStyle/>
        <a:p>
          <a:endParaRPr lang="zh-CN" altLang="en-US"/>
        </a:p>
      </dgm:t>
    </dgm:pt>
    <dgm:pt modelId="{FF05FD59-A2FA-4CFA-B609-AC0E452A82EE}" type="pres">
      <dgm:prSet presAssocID="{7A4FBBCB-652A-4854-AEE3-BBB7F5667F35}" presName="sibTrans" presStyleLbl="bgSibTrans2D1" presStyleIdx="6" presStyleCnt="8" custScaleY="17807"/>
      <dgm:spPr>
        <a:xfrm rot="5400000">
          <a:off x="5595928" y="1595418"/>
          <a:ext cx="1674870" cy="202163"/>
        </a:xfrm>
        <a:prstGeom prst="rect">
          <a:avLst/>
        </a:prstGeom>
      </dgm:spPr>
      <dgm:t>
        <a:bodyPr/>
        <a:lstStyle/>
        <a:p>
          <a:endParaRPr lang="zh-CN" altLang="en-US"/>
        </a:p>
      </dgm:t>
    </dgm:pt>
    <dgm:pt modelId="{5BBF11B7-F4A3-4505-951E-0BDCD74C9698}" type="pres">
      <dgm:prSet presAssocID="{F67DBE86-2D76-4307-86E7-34321DE38015}" presName="compNode" presStyleCnt="0"/>
      <dgm:spPr/>
    </dgm:pt>
    <dgm:pt modelId="{A9EF21AF-1327-48FC-9726-3184A69561EF}" type="pres">
      <dgm:prSet presAssocID="{F67DBE86-2D76-4307-86E7-34321DE38015}" presName="dummyConnPt" presStyleCnt="0"/>
      <dgm:spPr/>
    </dgm:pt>
    <dgm:pt modelId="{6B6854E3-C5CB-4B8C-97D7-1BE3BB156155}" type="pres">
      <dgm:prSet presAssocID="{F67DBE86-2D76-4307-86E7-34321DE38015}" presName="node" presStyleLbl="node1" presStyleIdx="7" presStyleCnt="9" custScaleY="72069">
        <dgm:presLayoutVars>
          <dgm:bulletEnabled val="1"/>
        </dgm:presLayoutVars>
      </dgm:prSet>
      <dgm:spPr>
        <a:xfrm>
          <a:off x="5979198" y="2396448"/>
          <a:ext cx="2246262" cy="971315"/>
        </a:xfrm>
        <a:prstGeom prst="roundRect">
          <a:avLst>
            <a:gd name="adj" fmla="val 10000"/>
          </a:avLst>
        </a:prstGeom>
      </dgm:spPr>
      <dgm:t>
        <a:bodyPr/>
        <a:lstStyle/>
        <a:p>
          <a:endParaRPr lang="zh-CN" altLang="en-US"/>
        </a:p>
      </dgm:t>
    </dgm:pt>
    <dgm:pt modelId="{06A15644-9712-4950-9009-2329B579AE6A}" type="pres">
      <dgm:prSet presAssocID="{47120F37-F2A2-4443-85EB-7D2C85E475D8}" presName="sibTrans" presStyleLbl="bgSibTrans2D1" presStyleIdx="7" presStyleCnt="8" custScaleY="17807"/>
      <dgm:spPr>
        <a:xfrm rot="5400000">
          <a:off x="5595928" y="3280115"/>
          <a:ext cx="1674870" cy="202163"/>
        </a:xfrm>
        <a:prstGeom prst="rect">
          <a:avLst/>
        </a:prstGeom>
      </dgm:spPr>
      <dgm:t>
        <a:bodyPr/>
        <a:lstStyle/>
        <a:p>
          <a:endParaRPr lang="zh-CN" altLang="en-US"/>
        </a:p>
      </dgm:t>
    </dgm:pt>
    <dgm:pt modelId="{71063F1B-4B11-4F40-BD34-CA799E0D333A}" type="pres">
      <dgm:prSet presAssocID="{17D488ED-F7B2-4972-9522-D0D484F0954B}" presName="compNode" presStyleCnt="0"/>
      <dgm:spPr/>
    </dgm:pt>
    <dgm:pt modelId="{37613115-5642-42E3-A063-1CEAFDD885CB}" type="pres">
      <dgm:prSet presAssocID="{17D488ED-F7B2-4972-9522-D0D484F0954B}" presName="dummyConnPt" presStyleCnt="0"/>
      <dgm:spPr/>
    </dgm:pt>
    <dgm:pt modelId="{F8EEE89B-8DB0-4E9C-B27C-0ACA02DB1F8D}" type="pres">
      <dgm:prSet presAssocID="{17D488ED-F7B2-4972-9522-D0D484F0954B}" presName="node" presStyleLbl="node1" presStyleIdx="8" presStyleCnt="9" custScaleY="72069">
        <dgm:presLayoutVars>
          <dgm:bulletEnabled val="1"/>
        </dgm:presLayoutVars>
      </dgm:prSet>
      <dgm:spPr>
        <a:xfrm>
          <a:off x="5979198" y="3704703"/>
          <a:ext cx="2246262" cy="971315"/>
        </a:xfrm>
        <a:prstGeom prst="roundRect">
          <a:avLst>
            <a:gd name="adj" fmla="val 10000"/>
          </a:avLst>
        </a:prstGeom>
      </dgm:spPr>
      <dgm:t>
        <a:bodyPr/>
        <a:lstStyle/>
        <a:p>
          <a:endParaRPr lang="zh-CN" altLang="en-US"/>
        </a:p>
      </dgm:t>
    </dgm:pt>
  </dgm:ptLst>
  <dgm:cxnLst>
    <dgm:cxn modelId="{996BDB3E-FBF0-45F3-8AAD-75993DA54CF3}" type="presOf" srcId="{BADD4506-07E6-4AE4-8D68-9F00B1B38A3C}" destId="{2E753540-2AD4-4145-8A6D-C1E8DE85CA9D}" srcOrd="0" destOrd="0" presId="urn:microsoft.com/office/officeart/2005/8/layout/bProcess4#1"/>
    <dgm:cxn modelId="{28E02497-20EB-46FA-B885-C3C53F5F0B5F}" type="presOf" srcId="{5F586A51-55AF-4873-ADDC-9E9690CC1CB7}" destId="{E228D307-66D7-45D3-8C71-9A7525537453}" srcOrd="0" destOrd="0" presId="urn:microsoft.com/office/officeart/2005/8/layout/bProcess4#1"/>
    <dgm:cxn modelId="{21BD1CE4-5522-4535-9283-7B2C7384DE1A}" type="presOf" srcId="{98AB1FEC-F7D6-4104-BA2E-E1DC130F6AD8}" destId="{9047FDBF-5CA3-4F87-AAA2-67CA332A33C3}" srcOrd="0" destOrd="0" presId="urn:microsoft.com/office/officeart/2005/8/layout/bProcess4#1"/>
    <dgm:cxn modelId="{87EC711F-11E2-487F-8EC1-56A6AB2F5A18}" type="presOf" srcId="{ADD02870-C400-44A4-93BD-3086043782CA}" destId="{E29C3713-2695-4C1A-8F03-1BEFA35BA840}" srcOrd="0" destOrd="0" presId="urn:microsoft.com/office/officeart/2005/8/layout/bProcess4#1"/>
    <dgm:cxn modelId="{07C22EA7-0E88-407C-938C-D32FD28B07FC}" srcId="{ADD02870-C400-44A4-93BD-3086043782CA}" destId="{5F536269-0D24-4C5C-A75A-584EB38039D3}" srcOrd="1" destOrd="0" parTransId="{6FFAFDBE-C83D-4762-B34D-D17D369C8DC3}" sibTransId="{E3563F02-B9EA-494B-9BB9-00DD71B78CE1}"/>
    <dgm:cxn modelId="{90AC6316-23CD-4A93-942C-A27E1810D03C}" type="presOf" srcId="{1DAF0835-B1E8-4DBA-A333-DF56544E0905}" destId="{9A895DDC-82BC-4878-AD83-5DC38636F3D7}" srcOrd="0" destOrd="0" presId="urn:microsoft.com/office/officeart/2005/8/layout/bProcess4#1"/>
    <dgm:cxn modelId="{C5D3289C-D7A0-4327-910A-7294CB0F20E4}" type="presOf" srcId="{17D488ED-F7B2-4972-9522-D0D484F0954B}" destId="{F8EEE89B-8DB0-4E9C-B27C-0ACA02DB1F8D}" srcOrd="0" destOrd="0" presId="urn:microsoft.com/office/officeart/2005/8/layout/bProcess4#1"/>
    <dgm:cxn modelId="{AFCAB31E-4DCB-4320-945D-76AC1B8B4745}" srcId="{ADD02870-C400-44A4-93BD-3086043782CA}" destId="{17D488ED-F7B2-4972-9522-D0D484F0954B}" srcOrd="8" destOrd="0" parTransId="{DCDA8A52-ACCA-414F-B1BE-52DDE4AA890C}" sibTransId="{383BFF24-42D7-4F65-A7EB-330027CAEB9B}"/>
    <dgm:cxn modelId="{4D315778-93DC-4974-84BD-9C7F4B10572A}" srcId="{ADD02870-C400-44A4-93BD-3086043782CA}" destId="{A21609CF-45A4-47AF-9213-6FD5B755CF9B}" srcOrd="5" destOrd="0" parTransId="{3E6F1004-D3ED-450A-8BDA-45E75297C67A}" sibTransId="{5F586A51-55AF-4873-ADDC-9E9690CC1CB7}"/>
    <dgm:cxn modelId="{616B3A22-AB3B-41B0-860D-3CAF0A08B032}" type="presOf" srcId="{A21609CF-45A4-47AF-9213-6FD5B755CF9B}" destId="{D89A2D5F-C807-4A27-ADBC-4095DB41BA40}" srcOrd="0" destOrd="0" presId="urn:microsoft.com/office/officeart/2005/8/layout/bProcess4#1"/>
    <dgm:cxn modelId="{61B76FE8-C2A1-47CD-AAB9-1AE6C83CFC37}" type="presOf" srcId="{D155B3EF-DC7A-4E01-9765-27C276B17B3B}" destId="{FD203415-CA37-4A1C-B603-956E3F6F1D5A}" srcOrd="0" destOrd="0" presId="urn:microsoft.com/office/officeart/2005/8/layout/bProcess4#1"/>
    <dgm:cxn modelId="{F85F5A60-B079-4820-9386-AC6E62E7B8E0}" srcId="{ADD02870-C400-44A4-93BD-3086043782CA}" destId="{1DAF0835-B1E8-4DBA-A333-DF56544E0905}" srcOrd="4" destOrd="0" parTransId="{4EA205CA-827C-4B5D-BFE2-5500A479E595}" sibTransId="{67AB03DA-B439-43AB-9363-D4706AB42ECC}"/>
    <dgm:cxn modelId="{11148D60-594B-4DAA-BE52-520103E089F0}" type="presOf" srcId="{7A4FBBCB-652A-4854-AEE3-BBB7F5667F35}" destId="{FF05FD59-A2FA-4CFA-B609-AC0E452A82EE}" srcOrd="0" destOrd="0" presId="urn:microsoft.com/office/officeart/2005/8/layout/bProcess4#1"/>
    <dgm:cxn modelId="{C1825E1C-07BD-44E4-8ADD-40B5BF8C2555}" srcId="{ADD02870-C400-44A4-93BD-3086043782CA}" destId="{F0D07AB7-CBDC-4B8B-9D35-1393958D2D32}" srcOrd="0" destOrd="0" parTransId="{3282DD04-4BBB-40AB-8DA8-9EA735493AAB}" sibTransId="{D155B3EF-DC7A-4E01-9765-27C276B17B3B}"/>
    <dgm:cxn modelId="{1CD8F09B-CF6C-49B4-A74C-027E6226EE19}" type="presOf" srcId="{F67DBE86-2D76-4307-86E7-34321DE38015}" destId="{6B6854E3-C5CB-4B8C-97D7-1BE3BB156155}" srcOrd="0" destOrd="0" presId="urn:microsoft.com/office/officeart/2005/8/layout/bProcess4#1"/>
    <dgm:cxn modelId="{CAE03355-6364-4121-A713-478851FA2D73}" srcId="{ADD02870-C400-44A4-93BD-3086043782CA}" destId="{2FBDD47D-A250-4821-9588-0946CDCA414E}" srcOrd="3" destOrd="0" parTransId="{4DFC3816-33FE-419E-B769-0E9703E60422}" sibTransId="{BADD4506-07E6-4AE4-8D68-9F00B1B38A3C}"/>
    <dgm:cxn modelId="{96205702-9ECE-4220-9206-261D97B1532C}" type="presOf" srcId="{2FBDD47D-A250-4821-9588-0946CDCA414E}" destId="{A197B469-8035-4E8F-8CD9-47BFA2D29774}" srcOrd="0" destOrd="0" presId="urn:microsoft.com/office/officeart/2005/8/layout/bProcess4#1"/>
    <dgm:cxn modelId="{5BEE24F4-F475-4434-9281-C1705CEDB982}" type="presOf" srcId="{5F536269-0D24-4C5C-A75A-584EB38039D3}" destId="{C6349A0C-EFFB-459A-B850-4E059E5E00EF}" srcOrd="0" destOrd="0" presId="urn:microsoft.com/office/officeart/2005/8/layout/bProcess4#1"/>
    <dgm:cxn modelId="{BCBDDB66-0582-4B63-ACBB-BDD597410FB5}" type="presOf" srcId="{FFD30A96-3171-4587-A994-63849E586209}" destId="{0DA18394-8F1B-448B-9F79-FA55BD299ED2}" srcOrd="0" destOrd="0" presId="urn:microsoft.com/office/officeart/2005/8/layout/bProcess4#1"/>
    <dgm:cxn modelId="{1478C8E0-4BBC-4A6B-A0B6-543D8636E980}" type="presOf" srcId="{F0D07AB7-CBDC-4B8B-9D35-1393958D2D32}" destId="{50BBFF1A-F6CC-4E52-AE22-F52B1F57813F}" srcOrd="0" destOrd="0" presId="urn:microsoft.com/office/officeart/2005/8/layout/bProcess4#1"/>
    <dgm:cxn modelId="{C2AAE86E-41A6-46EE-8C56-35CEA52846C3}" srcId="{ADD02870-C400-44A4-93BD-3086043782CA}" destId="{F67DBE86-2D76-4307-86E7-34321DE38015}" srcOrd="7" destOrd="0" parTransId="{2BD6245B-BBAC-4C51-A6AE-F08511FACDAE}" sibTransId="{47120F37-F2A2-4443-85EB-7D2C85E475D8}"/>
    <dgm:cxn modelId="{FFFFA229-3D2F-4220-AE53-8A8354E431D5}" type="presOf" srcId="{3B6858FA-C9AA-4380-92CF-306BEC7D79E2}" destId="{98EC0FF6-1C73-49B1-941F-8D7EDDAE69D4}" srcOrd="0" destOrd="0" presId="urn:microsoft.com/office/officeart/2005/8/layout/bProcess4#1"/>
    <dgm:cxn modelId="{A9132CE9-9D17-4F86-A877-F5F8E3BB9F18}" type="presOf" srcId="{E3563F02-B9EA-494B-9BB9-00DD71B78CE1}" destId="{918F4803-2241-4F38-A1FF-0FBAA09E4C2A}" srcOrd="0" destOrd="0" presId="urn:microsoft.com/office/officeart/2005/8/layout/bProcess4#1"/>
    <dgm:cxn modelId="{9EBE72C2-1DA1-48F3-84E1-141DF6DCFD6B}" type="presOf" srcId="{67AB03DA-B439-43AB-9363-D4706AB42ECC}" destId="{5555BEDE-16F5-4003-8658-8F56BC32D42F}" srcOrd="0" destOrd="0" presId="urn:microsoft.com/office/officeart/2005/8/layout/bProcess4#1"/>
    <dgm:cxn modelId="{16563B6D-4EF9-4B0A-8F74-A05245E6929F}" srcId="{ADD02870-C400-44A4-93BD-3086043782CA}" destId="{3B6858FA-C9AA-4380-92CF-306BEC7D79E2}" srcOrd="6" destOrd="0" parTransId="{A80D2795-ED3C-4946-9B14-0FFFA1AC2B30}" sibTransId="{7A4FBBCB-652A-4854-AEE3-BBB7F5667F35}"/>
    <dgm:cxn modelId="{FAD2B78B-1A59-4AD7-AF18-0F5086D0F1D5}" type="presOf" srcId="{47120F37-F2A2-4443-85EB-7D2C85E475D8}" destId="{06A15644-9712-4950-9009-2329B579AE6A}" srcOrd="0" destOrd="0" presId="urn:microsoft.com/office/officeart/2005/8/layout/bProcess4#1"/>
    <dgm:cxn modelId="{179366E4-8E42-44A8-8A20-B083A3AA8C90}" srcId="{ADD02870-C400-44A4-93BD-3086043782CA}" destId="{98AB1FEC-F7D6-4104-BA2E-E1DC130F6AD8}" srcOrd="2" destOrd="0" parTransId="{710E9DB6-25EB-4B5C-AB94-3754E87BE70B}" sibTransId="{FFD30A96-3171-4587-A994-63849E586209}"/>
    <dgm:cxn modelId="{18A27E1B-AAA6-4DF7-BDAC-2F3424FF0DAF}" type="presParOf" srcId="{E29C3713-2695-4C1A-8F03-1BEFA35BA840}" destId="{DCA83FE5-32F4-47EC-B56E-B76902F2F55E}" srcOrd="0" destOrd="0" presId="urn:microsoft.com/office/officeart/2005/8/layout/bProcess4#1"/>
    <dgm:cxn modelId="{5D521216-E5B3-4FEC-BDB6-CD6D09068131}" type="presParOf" srcId="{DCA83FE5-32F4-47EC-B56E-B76902F2F55E}" destId="{7D1464AD-49F9-4233-B7E1-AE2FA2AA9143}" srcOrd="0" destOrd="0" presId="urn:microsoft.com/office/officeart/2005/8/layout/bProcess4#1"/>
    <dgm:cxn modelId="{0C19D215-D766-4AB7-A2F2-AC713425AF3F}" type="presParOf" srcId="{DCA83FE5-32F4-47EC-B56E-B76902F2F55E}" destId="{50BBFF1A-F6CC-4E52-AE22-F52B1F57813F}" srcOrd="1" destOrd="0" presId="urn:microsoft.com/office/officeart/2005/8/layout/bProcess4#1"/>
    <dgm:cxn modelId="{BDC5448D-940C-4547-82D6-5FD69967219F}" type="presParOf" srcId="{E29C3713-2695-4C1A-8F03-1BEFA35BA840}" destId="{FD203415-CA37-4A1C-B603-956E3F6F1D5A}" srcOrd="1" destOrd="0" presId="urn:microsoft.com/office/officeart/2005/8/layout/bProcess4#1"/>
    <dgm:cxn modelId="{4F298010-D8A9-4DAD-AD8F-8CB1CF0D3152}" type="presParOf" srcId="{E29C3713-2695-4C1A-8F03-1BEFA35BA840}" destId="{846C9720-F3B0-4760-8CCF-49220B355FB5}" srcOrd="2" destOrd="0" presId="urn:microsoft.com/office/officeart/2005/8/layout/bProcess4#1"/>
    <dgm:cxn modelId="{3147DED1-C99C-423B-B24C-FD826F13231C}" type="presParOf" srcId="{846C9720-F3B0-4760-8CCF-49220B355FB5}" destId="{AE9C34BE-C8AB-497D-A088-284EDB295EC0}" srcOrd="0" destOrd="0" presId="urn:microsoft.com/office/officeart/2005/8/layout/bProcess4#1"/>
    <dgm:cxn modelId="{D20E3E5B-467C-4BFC-85FC-6F30F8EFFBCF}" type="presParOf" srcId="{846C9720-F3B0-4760-8CCF-49220B355FB5}" destId="{C6349A0C-EFFB-459A-B850-4E059E5E00EF}" srcOrd="1" destOrd="0" presId="urn:microsoft.com/office/officeart/2005/8/layout/bProcess4#1"/>
    <dgm:cxn modelId="{9306BE2A-944A-459B-98D2-296ABDD59CF2}" type="presParOf" srcId="{E29C3713-2695-4C1A-8F03-1BEFA35BA840}" destId="{918F4803-2241-4F38-A1FF-0FBAA09E4C2A}" srcOrd="3" destOrd="0" presId="urn:microsoft.com/office/officeart/2005/8/layout/bProcess4#1"/>
    <dgm:cxn modelId="{23510B16-195D-41DE-8AB6-56AAE8993A26}" type="presParOf" srcId="{E29C3713-2695-4C1A-8F03-1BEFA35BA840}" destId="{A5DDC839-4418-45D2-B8B3-FA4D4BDBA8C5}" srcOrd="4" destOrd="0" presId="urn:microsoft.com/office/officeart/2005/8/layout/bProcess4#1"/>
    <dgm:cxn modelId="{3A3255F6-B718-4ABE-B72A-B760AF4B8174}" type="presParOf" srcId="{A5DDC839-4418-45D2-B8B3-FA4D4BDBA8C5}" destId="{1F8FFBAD-161D-4AA4-A58E-4A0E4B8B136A}" srcOrd="0" destOrd="0" presId="urn:microsoft.com/office/officeart/2005/8/layout/bProcess4#1"/>
    <dgm:cxn modelId="{C1B03BC0-9A57-4B69-BD02-A47554ED6079}" type="presParOf" srcId="{A5DDC839-4418-45D2-B8B3-FA4D4BDBA8C5}" destId="{9047FDBF-5CA3-4F87-AAA2-67CA332A33C3}" srcOrd="1" destOrd="0" presId="urn:microsoft.com/office/officeart/2005/8/layout/bProcess4#1"/>
    <dgm:cxn modelId="{0FCA9BBC-1E77-4C6A-9D2A-886C376E95B9}" type="presParOf" srcId="{E29C3713-2695-4C1A-8F03-1BEFA35BA840}" destId="{0DA18394-8F1B-448B-9F79-FA55BD299ED2}" srcOrd="5" destOrd="0" presId="urn:microsoft.com/office/officeart/2005/8/layout/bProcess4#1"/>
    <dgm:cxn modelId="{07408E40-105A-488C-801B-7510EF185679}" type="presParOf" srcId="{E29C3713-2695-4C1A-8F03-1BEFA35BA840}" destId="{7BD3F9B1-D976-4F2D-BBB9-02AAC81C9965}" srcOrd="6" destOrd="0" presId="urn:microsoft.com/office/officeart/2005/8/layout/bProcess4#1"/>
    <dgm:cxn modelId="{A4EDC4B6-0D7F-4359-BF20-3494BC0753EC}" type="presParOf" srcId="{7BD3F9B1-D976-4F2D-BBB9-02AAC81C9965}" destId="{B631CE53-E5AA-4DD5-8E38-EFFC72954E3D}" srcOrd="0" destOrd="0" presId="urn:microsoft.com/office/officeart/2005/8/layout/bProcess4#1"/>
    <dgm:cxn modelId="{A886A185-9106-413C-94D4-89457169E0F0}" type="presParOf" srcId="{7BD3F9B1-D976-4F2D-BBB9-02AAC81C9965}" destId="{A197B469-8035-4E8F-8CD9-47BFA2D29774}" srcOrd="1" destOrd="0" presId="urn:microsoft.com/office/officeart/2005/8/layout/bProcess4#1"/>
    <dgm:cxn modelId="{F2785137-C967-4EE9-9BB3-1D490939DF14}" type="presParOf" srcId="{E29C3713-2695-4C1A-8F03-1BEFA35BA840}" destId="{2E753540-2AD4-4145-8A6D-C1E8DE85CA9D}" srcOrd="7" destOrd="0" presId="urn:microsoft.com/office/officeart/2005/8/layout/bProcess4#1"/>
    <dgm:cxn modelId="{15CC5947-0E42-45B3-8035-CE6FC2E3CE6E}" type="presParOf" srcId="{E29C3713-2695-4C1A-8F03-1BEFA35BA840}" destId="{E7FF6E93-4988-41CD-8957-6B41BD8F8CBF}" srcOrd="8" destOrd="0" presId="urn:microsoft.com/office/officeart/2005/8/layout/bProcess4#1"/>
    <dgm:cxn modelId="{93D1732F-659E-42DA-B23E-6142AB501D57}" type="presParOf" srcId="{E7FF6E93-4988-41CD-8957-6B41BD8F8CBF}" destId="{12AD9E78-8F96-4C4B-9FA4-48854714F14D}" srcOrd="0" destOrd="0" presId="urn:microsoft.com/office/officeart/2005/8/layout/bProcess4#1"/>
    <dgm:cxn modelId="{DF51B655-67E8-440F-9EB0-EACDA4F47655}" type="presParOf" srcId="{E7FF6E93-4988-41CD-8957-6B41BD8F8CBF}" destId="{9A895DDC-82BC-4878-AD83-5DC38636F3D7}" srcOrd="1" destOrd="0" presId="urn:microsoft.com/office/officeart/2005/8/layout/bProcess4#1"/>
    <dgm:cxn modelId="{B5A068B4-D535-4C9E-92B2-AB2EE788F1CC}" type="presParOf" srcId="{E29C3713-2695-4C1A-8F03-1BEFA35BA840}" destId="{5555BEDE-16F5-4003-8658-8F56BC32D42F}" srcOrd="9" destOrd="0" presId="urn:microsoft.com/office/officeart/2005/8/layout/bProcess4#1"/>
    <dgm:cxn modelId="{4FA603F4-AA42-4783-986F-C896792DF47B}" type="presParOf" srcId="{E29C3713-2695-4C1A-8F03-1BEFA35BA840}" destId="{58078697-F2CE-44F9-9CF5-5CED21C02CF1}" srcOrd="10" destOrd="0" presId="urn:microsoft.com/office/officeart/2005/8/layout/bProcess4#1"/>
    <dgm:cxn modelId="{F00707D4-5034-4ECB-B841-E4B4248DFB35}" type="presParOf" srcId="{58078697-F2CE-44F9-9CF5-5CED21C02CF1}" destId="{E03D0CEC-0754-436F-96F6-1E6524EE7A5C}" srcOrd="0" destOrd="0" presId="urn:microsoft.com/office/officeart/2005/8/layout/bProcess4#1"/>
    <dgm:cxn modelId="{4242CECB-AC2C-4DFC-A4E2-B9A5EC3127BE}" type="presParOf" srcId="{58078697-F2CE-44F9-9CF5-5CED21C02CF1}" destId="{D89A2D5F-C807-4A27-ADBC-4095DB41BA40}" srcOrd="1" destOrd="0" presId="urn:microsoft.com/office/officeart/2005/8/layout/bProcess4#1"/>
    <dgm:cxn modelId="{DAA4DEE9-679E-4AF1-92E1-8F256BCA62E3}" type="presParOf" srcId="{E29C3713-2695-4C1A-8F03-1BEFA35BA840}" destId="{E228D307-66D7-45D3-8C71-9A7525537453}" srcOrd="11" destOrd="0" presId="urn:microsoft.com/office/officeart/2005/8/layout/bProcess4#1"/>
    <dgm:cxn modelId="{DEFEBC4B-3B2D-4E28-9B1C-E289C02535C8}" type="presParOf" srcId="{E29C3713-2695-4C1A-8F03-1BEFA35BA840}" destId="{3DC08920-FDFF-4D91-B1DA-9C3D8485BB44}" srcOrd="12" destOrd="0" presId="urn:microsoft.com/office/officeart/2005/8/layout/bProcess4#1"/>
    <dgm:cxn modelId="{B5DB510D-95D4-44D2-9E78-100058CF23DC}" type="presParOf" srcId="{3DC08920-FDFF-4D91-B1DA-9C3D8485BB44}" destId="{B735B5F7-E25E-40B4-B382-8915B2DA8D10}" srcOrd="0" destOrd="0" presId="urn:microsoft.com/office/officeart/2005/8/layout/bProcess4#1"/>
    <dgm:cxn modelId="{3CCAF003-58AE-44F0-BF3F-D607E1ADFD2B}" type="presParOf" srcId="{3DC08920-FDFF-4D91-B1DA-9C3D8485BB44}" destId="{98EC0FF6-1C73-49B1-941F-8D7EDDAE69D4}" srcOrd="1" destOrd="0" presId="urn:microsoft.com/office/officeart/2005/8/layout/bProcess4#1"/>
    <dgm:cxn modelId="{F501CDD6-83D3-4933-AE72-576E5934D855}" type="presParOf" srcId="{E29C3713-2695-4C1A-8F03-1BEFA35BA840}" destId="{FF05FD59-A2FA-4CFA-B609-AC0E452A82EE}" srcOrd="13" destOrd="0" presId="urn:microsoft.com/office/officeart/2005/8/layout/bProcess4#1"/>
    <dgm:cxn modelId="{F48C392C-D80D-4097-92EC-33194C4B3D27}" type="presParOf" srcId="{E29C3713-2695-4C1A-8F03-1BEFA35BA840}" destId="{5BBF11B7-F4A3-4505-951E-0BDCD74C9698}" srcOrd="14" destOrd="0" presId="urn:microsoft.com/office/officeart/2005/8/layout/bProcess4#1"/>
    <dgm:cxn modelId="{BECB543A-F7A4-4F6F-8D37-EFFE2AF2D689}" type="presParOf" srcId="{5BBF11B7-F4A3-4505-951E-0BDCD74C9698}" destId="{A9EF21AF-1327-48FC-9726-3184A69561EF}" srcOrd="0" destOrd="0" presId="urn:microsoft.com/office/officeart/2005/8/layout/bProcess4#1"/>
    <dgm:cxn modelId="{022410A6-2E5B-4D95-8110-FCAB54E4191E}" type="presParOf" srcId="{5BBF11B7-F4A3-4505-951E-0BDCD74C9698}" destId="{6B6854E3-C5CB-4B8C-97D7-1BE3BB156155}" srcOrd="1" destOrd="0" presId="urn:microsoft.com/office/officeart/2005/8/layout/bProcess4#1"/>
    <dgm:cxn modelId="{AD1C5041-B533-40EB-B0BF-D9C8C67027E4}" type="presParOf" srcId="{E29C3713-2695-4C1A-8F03-1BEFA35BA840}" destId="{06A15644-9712-4950-9009-2329B579AE6A}" srcOrd="15" destOrd="0" presId="urn:microsoft.com/office/officeart/2005/8/layout/bProcess4#1"/>
    <dgm:cxn modelId="{E0331B1B-810A-4604-814F-29827CAA2780}" type="presParOf" srcId="{E29C3713-2695-4C1A-8F03-1BEFA35BA840}" destId="{71063F1B-4B11-4F40-BD34-CA799E0D333A}" srcOrd="16" destOrd="0" presId="urn:microsoft.com/office/officeart/2005/8/layout/bProcess4#1"/>
    <dgm:cxn modelId="{B4ADFF57-D78D-470E-8085-C5B6A4518A3A}" type="presParOf" srcId="{71063F1B-4B11-4F40-BD34-CA799E0D333A}" destId="{37613115-5642-42E3-A063-1CEAFDD885CB}" srcOrd="0" destOrd="0" presId="urn:microsoft.com/office/officeart/2005/8/layout/bProcess4#1"/>
    <dgm:cxn modelId="{BCAB7504-5194-4F91-8F9D-D01889569394}" type="presParOf" srcId="{71063F1B-4B11-4F40-BD34-CA799E0D333A}" destId="{F8EEE89B-8DB0-4E9C-B27C-0ACA02DB1F8D}" srcOrd="1" destOrd="0" presId="urn:microsoft.com/office/officeart/2005/8/layout/bProcess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94213-648F-4231-A7DB-72713FCA62FB}">
      <dsp:nvSpPr>
        <dsp:cNvPr id="0" name=""/>
        <dsp:cNvSpPr/>
      </dsp:nvSpPr>
      <dsp:spPr>
        <a:xfrm>
          <a:off x="2817647" y="516432"/>
          <a:ext cx="1641129" cy="221729"/>
        </a:xfrm>
        <a:custGeom>
          <a:avLst/>
          <a:gdLst/>
          <a:ahLst/>
          <a:cxnLst/>
          <a:rect l="0" t="0" r="0" b="0"/>
          <a:pathLst>
            <a:path>
              <a:moveTo>
                <a:pt x="0" y="0"/>
              </a:moveTo>
              <a:lnTo>
                <a:pt x="0" y="147893"/>
              </a:lnTo>
              <a:lnTo>
                <a:pt x="1641129" y="147893"/>
              </a:lnTo>
              <a:lnTo>
                <a:pt x="1641129" y="221729"/>
              </a:lnTo>
            </a:path>
          </a:pathLst>
        </a:custGeom>
        <a:noFill/>
        <a:ln w="25400" cap="flat" cmpd="sng" algn="ctr">
          <a:solidFill>
            <a:srgbClr val="B00202"/>
          </a:solidFill>
          <a:prstDash val="solid"/>
        </a:ln>
        <a:effectLst/>
      </dsp:spPr>
      <dsp:style>
        <a:lnRef idx="2">
          <a:scrgbClr r="0" g="0" b="0"/>
        </a:lnRef>
        <a:fillRef idx="0">
          <a:scrgbClr r="0" g="0" b="0"/>
        </a:fillRef>
        <a:effectRef idx="0">
          <a:scrgbClr r="0" g="0" b="0"/>
        </a:effectRef>
        <a:fontRef idx="minor"/>
      </dsp:style>
    </dsp:sp>
    <dsp:sp modelId="{3FB938A8-6AD1-464A-9366-29E90E1A3C79}">
      <dsp:nvSpPr>
        <dsp:cNvPr id="0" name=""/>
        <dsp:cNvSpPr/>
      </dsp:nvSpPr>
      <dsp:spPr>
        <a:xfrm>
          <a:off x="2599123" y="516432"/>
          <a:ext cx="218523" cy="221729"/>
        </a:xfrm>
        <a:custGeom>
          <a:avLst/>
          <a:gdLst/>
          <a:ahLst/>
          <a:cxnLst/>
          <a:rect l="0" t="0" r="0" b="0"/>
          <a:pathLst>
            <a:path>
              <a:moveTo>
                <a:pt x="218523" y="0"/>
              </a:moveTo>
              <a:lnTo>
                <a:pt x="218523" y="147893"/>
              </a:lnTo>
              <a:lnTo>
                <a:pt x="0" y="147893"/>
              </a:lnTo>
              <a:lnTo>
                <a:pt x="0" y="221729"/>
              </a:lnTo>
            </a:path>
          </a:pathLst>
        </a:custGeom>
        <a:noFill/>
        <a:ln w="25400" cap="flat" cmpd="sng" algn="ctr">
          <a:solidFill>
            <a:srgbClr val="B00202"/>
          </a:solidFill>
          <a:prstDash val="solid"/>
        </a:ln>
        <a:effectLst/>
      </dsp:spPr>
      <dsp:style>
        <a:lnRef idx="2">
          <a:scrgbClr r="0" g="0" b="0"/>
        </a:lnRef>
        <a:fillRef idx="0">
          <a:scrgbClr r="0" g="0" b="0"/>
        </a:fillRef>
        <a:effectRef idx="0">
          <a:scrgbClr r="0" g="0" b="0"/>
        </a:effectRef>
        <a:fontRef idx="minor"/>
      </dsp:style>
    </dsp:sp>
    <dsp:sp modelId="{5180680F-C5D1-4E0B-8DEE-9F0AACDF87A6}">
      <dsp:nvSpPr>
        <dsp:cNvPr id="0" name=""/>
        <dsp:cNvSpPr/>
      </dsp:nvSpPr>
      <dsp:spPr>
        <a:xfrm>
          <a:off x="956742" y="516432"/>
          <a:ext cx="1860904" cy="221729"/>
        </a:xfrm>
        <a:custGeom>
          <a:avLst/>
          <a:gdLst/>
          <a:ahLst/>
          <a:cxnLst/>
          <a:rect l="0" t="0" r="0" b="0"/>
          <a:pathLst>
            <a:path>
              <a:moveTo>
                <a:pt x="1860904" y="0"/>
              </a:moveTo>
              <a:lnTo>
                <a:pt x="1860904" y="147893"/>
              </a:lnTo>
              <a:lnTo>
                <a:pt x="0" y="147893"/>
              </a:lnTo>
              <a:lnTo>
                <a:pt x="0" y="221729"/>
              </a:lnTo>
            </a:path>
          </a:pathLst>
        </a:custGeom>
        <a:noFill/>
        <a:ln w="25400" cap="flat" cmpd="sng" algn="ctr">
          <a:solidFill>
            <a:srgbClr val="B00202"/>
          </a:solidFill>
          <a:prstDash val="solid"/>
        </a:ln>
        <a:effectLst/>
      </dsp:spPr>
      <dsp:style>
        <a:lnRef idx="2">
          <a:scrgbClr r="0" g="0" b="0"/>
        </a:lnRef>
        <a:fillRef idx="0">
          <a:scrgbClr r="0" g="0" b="0"/>
        </a:fillRef>
        <a:effectRef idx="0">
          <a:scrgbClr r="0" g="0" b="0"/>
        </a:effectRef>
        <a:fontRef idx="minor"/>
      </dsp:style>
    </dsp:sp>
    <dsp:sp modelId="{066AA46E-B975-4DF5-B98F-D3CA8F803E96}">
      <dsp:nvSpPr>
        <dsp:cNvPr id="0" name=""/>
        <dsp:cNvSpPr/>
      </dsp:nvSpPr>
      <dsp:spPr>
        <a:xfrm>
          <a:off x="1236263" y="10323"/>
          <a:ext cx="3162766" cy="506109"/>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A2C39-24AF-4A73-9180-92D7A5E4C639}">
      <dsp:nvSpPr>
        <dsp:cNvPr id="0" name=""/>
        <dsp:cNvSpPr/>
      </dsp:nvSpPr>
      <dsp:spPr>
        <a:xfrm>
          <a:off x="1324821" y="94453"/>
          <a:ext cx="3162766" cy="506109"/>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a:solidFill>
                <a:srgbClr val="2E3442"/>
              </a:solidFill>
              <a:latin typeface="+mn-lt"/>
              <a:ea typeface="+mn-ea"/>
              <a:cs typeface="+mn-ea"/>
              <a:sym typeface="+mn-lt"/>
            </a:rPr>
            <a:t>工程项目选址申请</a:t>
          </a:r>
        </a:p>
      </dsp:txBody>
      <dsp:txXfrm>
        <a:off x="1339644" y="109276"/>
        <a:ext cx="3133120" cy="476463"/>
      </dsp:txXfrm>
    </dsp:sp>
    <dsp:sp modelId="{4939C716-A95E-48C9-8141-F22ECD8D44F6}">
      <dsp:nvSpPr>
        <dsp:cNvPr id="0" name=""/>
        <dsp:cNvSpPr/>
      </dsp:nvSpPr>
      <dsp:spPr>
        <a:xfrm>
          <a:off x="197873" y="738161"/>
          <a:ext cx="1517737" cy="506109"/>
        </a:xfrm>
        <a:prstGeom prst="roundRect">
          <a:avLst>
            <a:gd name="adj" fmla="val 10000"/>
          </a:avLst>
        </a:prstGeom>
        <a:solidFill>
          <a:srgbClr val="2E34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D0EA1B-DE5A-47B8-AE29-21E30F5A54AC}">
      <dsp:nvSpPr>
        <dsp:cNvPr id="0" name=""/>
        <dsp:cNvSpPr/>
      </dsp:nvSpPr>
      <dsp:spPr>
        <a:xfrm>
          <a:off x="286431" y="822291"/>
          <a:ext cx="1517737" cy="506109"/>
        </a:xfrm>
        <a:prstGeom prst="roundRect">
          <a:avLst>
            <a:gd name="adj" fmla="val 10000"/>
          </a:avLst>
        </a:prstGeom>
        <a:solidFill>
          <a:schemeClr val="lt1">
            <a:alpha val="90000"/>
            <a:hueOff val="0"/>
            <a:satOff val="0"/>
            <a:lumOff val="0"/>
            <a:alphaOff val="0"/>
          </a:schemeClr>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a:solidFill>
                <a:srgbClr val="2E3442"/>
              </a:solidFill>
              <a:latin typeface="+mn-lt"/>
              <a:ea typeface="+mn-ea"/>
              <a:cs typeface="+mn-ea"/>
              <a:sym typeface="+mn-lt"/>
            </a:rPr>
            <a:t>选址申请书</a:t>
          </a:r>
        </a:p>
      </dsp:txBody>
      <dsp:txXfrm>
        <a:off x="301254" y="837114"/>
        <a:ext cx="1488091" cy="476463"/>
      </dsp:txXfrm>
    </dsp:sp>
    <dsp:sp modelId="{0CF14F12-7529-418A-A65F-9779837D50B1}">
      <dsp:nvSpPr>
        <dsp:cNvPr id="0" name=""/>
        <dsp:cNvSpPr/>
      </dsp:nvSpPr>
      <dsp:spPr>
        <a:xfrm>
          <a:off x="1892727" y="738161"/>
          <a:ext cx="1412793" cy="506109"/>
        </a:xfrm>
        <a:prstGeom prst="roundRect">
          <a:avLst>
            <a:gd name="adj" fmla="val 10000"/>
          </a:avLst>
        </a:prstGeom>
        <a:solidFill>
          <a:srgbClr val="2E34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EAE8F9-07A5-4980-BC31-23E19A56387D}">
      <dsp:nvSpPr>
        <dsp:cNvPr id="0" name=""/>
        <dsp:cNvSpPr/>
      </dsp:nvSpPr>
      <dsp:spPr>
        <a:xfrm>
          <a:off x="1981285" y="822291"/>
          <a:ext cx="1412793" cy="506109"/>
        </a:xfrm>
        <a:prstGeom prst="roundRect">
          <a:avLst>
            <a:gd name="adj" fmla="val 10000"/>
          </a:avLst>
        </a:prstGeom>
        <a:solidFill>
          <a:schemeClr val="lt1">
            <a:alpha val="90000"/>
            <a:hueOff val="0"/>
            <a:satOff val="0"/>
            <a:lumOff val="0"/>
            <a:alphaOff val="0"/>
          </a:schemeClr>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a:solidFill>
                <a:srgbClr val="2E3442"/>
              </a:solidFill>
              <a:latin typeface="+mn-lt"/>
              <a:ea typeface="+mn-ea"/>
              <a:cs typeface="+mn-ea"/>
              <a:sym typeface="+mn-lt"/>
            </a:rPr>
            <a:t>1</a:t>
          </a:r>
          <a:r>
            <a:rPr lang="zh-CN" sz="1400" b="1" kern="1200" dirty="0">
              <a:solidFill>
                <a:srgbClr val="2E3442"/>
              </a:solidFill>
              <a:latin typeface="+mn-lt"/>
              <a:ea typeface="+mn-ea"/>
              <a:cs typeface="+mn-ea"/>
              <a:sym typeface="+mn-lt"/>
            </a:rPr>
            <a:t>：</a:t>
          </a:r>
          <a:r>
            <a:rPr lang="en-US" sz="1400" b="1" kern="1200" dirty="0">
              <a:solidFill>
                <a:srgbClr val="2E3442"/>
              </a:solidFill>
              <a:latin typeface="+mn-lt"/>
              <a:ea typeface="+mn-ea"/>
              <a:cs typeface="+mn-ea"/>
              <a:sym typeface="+mn-lt"/>
            </a:rPr>
            <a:t>500</a:t>
          </a:r>
          <a:r>
            <a:rPr lang="zh-CN" sz="1400" b="1" kern="1200" dirty="0">
              <a:solidFill>
                <a:srgbClr val="2E3442"/>
              </a:solidFill>
              <a:latin typeface="+mn-lt"/>
              <a:ea typeface="+mn-ea"/>
              <a:cs typeface="+mn-ea"/>
              <a:sym typeface="+mn-lt"/>
            </a:rPr>
            <a:t>地形图 </a:t>
          </a:r>
          <a:endParaRPr lang="zh-CN" altLang="en-US" sz="1400" b="1" kern="1200" dirty="0">
            <a:solidFill>
              <a:srgbClr val="2E3442"/>
            </a:solidFill>
            <a:latin typeface="+mn-lt"/>
            <a:ea typeface="+mn-ea"/>
            <a:cs typeface="+mn-ea"/>
            <a:sym typeface="+mn-lt"/>
          </a:endParaRPr>
        </a:p>
      </dsp:txBody>
      <dsp:txXfrm>
        <a:off x="1996108" y="837114"/>
        <a:ext cx="1383147" cy="476463"/>
      </dsp:txXfrm>
    </dsp:sp>
    <dsp:sp modelId="{A0D27BCD-4A44-4AC6-8C62-2C9DFCEE27DB}">
      <dsp:nvSpPr>
        <dsp:cNvPr id="0" name=""/>
        <dsp:cNvSpPr/>
      </dsp:nvSpPr>
      <dsp:spPr>
        <a:xfrm>
          <a:off x="3482636" y="738161"/>
          <a:ext cx="1952281" cy="506109"/>
        </a:xfrm>
        <a:prstGeom prst="roundRect">
          <a:avLst>
            <a:gd name="adj" fmla="val 10000"/>
          </a:avLst>
        </a:prstGeom>
        <a:solidFill>
          <a:srgbClr val="2E34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779513-B8BA-48DF-A2C5-B7D6F6A4BF59}">
      <dsp:nvSpPr>
        <dsp:cNvPr id="0" name=""/>
        <dsp:cNvSpPr/>
      </dsp:nvSpPr>
      <dsp:spPr>
        <a:xfrm>
          <a:off x="3571194" y="822291"/>
          <a:ext cx="1952281" cy="506109"/>
        </a:xfrm>
        <a:prstGeom prst="roundRect">
          <a:avLst>
            <a:gd name="adj" fmla="val 10000"/>
          </a:avLst>
        </a:prstGeom>
        <a:solidFill>
          <a:schemeClr val="lt1">
            <a:alpha val="90000"/>
            <a:hueOff val="0"/>
            <a:satOff val="0"/>
            <a:lumOff val="0"/>
            <a:alphaOff val="0"/>
          </a:schemeClr>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b="1" kern="1200" dirty="0">
              <a:solidFill>
                <a:srgbClr val="2E3442"/>
              </a:solidFill>
              <a:latin typeface="+mn-lt"/>
              <a:ea typeface="+mn-ea"/>
              <a:cs typeface="+mn-ea"/>
              <a:sym typeface="+mn-lt"/>
            </a:rPr>
            <a:t> 立项批复 </a:t>
          </a:r>
        </a:p>
      </dsp:txBody>
      <dsp:txXfrm>
        <a:off x="3586017" y="837114"/>
        <a:ext cx="1922635" cy="4764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94213-648F-4231-A7DB-72713FCA62FB}">
      <dsp:nvSpPr>
        <dsp:cNvPr id="0" name=""/>
        <dsp:cNvSpPr/>
      </dsp:nvSpPr>
      <dsp:spPr>
        <a:xfrm>
          <a:off x="4051510" y="1273330"/>
          <a:ext cx="1392361" cy="331318"/>
        </a:xfrm>
        <a:custGeom>
          <a:avLst/>
          <a:gdLst/>
          <a:ahLst/>
          <a:cxnLst/>
          <a:rect l="0" t="0" r="0" b="0"/>
          <a:pathLst>
            <a:path>
              <a:moveTo>
                <a:pt x="0" y="0"/>
              </a:moveTo>
              <a:lnTo>
                <a:pt x="0" y="225784"/>
              </a:lnTo>
              <a:lnTo>
                <a:pt x="1392361" y="225784"/>
              </a:lnTo>
              <a:lnTo>
                <a:pt x="1392361"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577903F5-2CD2-4DCA-90CD-2ED5A4301899}">
      <dsp:nvSpPr>
        <dsp:cNvPr id="0" name=""/>
        <dsp:cNvSpPr/>
      </dsp:nvSpPr>
      <dsp:spPr>
        <a:xfrm>
          <a:off x="4051510" y="2328044"/>
          <a:ext cx="3480903" cy="331318"/>
        </a:xfrm>
        <a:custGeom>
          <a:avLst/>
          <a:gdLst/>
          <a:ahLst/>
          <a:cxnLst/>
          <a:rect l="0" t="0" r="0" b="0"/>
          <a:pathLst>
            <a:path>
              <a:moveTo>
                <a:pt x="0" y="0"/>
              </a:moveTo>
              <a:lnTo>
                <a:pt x="0" y="225784"/>
              </a:lnTo>
              <a:lnTo>
                <a:pt x="3480903" y="225784"/>
              </a:lnTo>
              <a:lnTo>
                <a:pt x="3480903"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79C9FAD1-C114-4CCD-BDF6-C22857209E35}">
      <dsp:nvSpPr>
        <dsp:cNvPr id="0" name=""/>
        <dsp:cNvSpPr/>
      </dsp:nvSpPr>
      <dsp:spPr>
        <a:xfrm>
          <a:off x="4051510" y="2328044"/>
          <a:ext cx="2088542" cy="331318"/>
        </a:xfrm>
        <a:custGeom>
          <a:avLst/>
          <a:gdLst/>
          <a:ahLst/>
          <a:cxnLst/>
          <a:rect l="0" t="0" r="0" b="0"/>
          <a:pathLst>
            <a:path>
              <a:moveTo>
                <a:pt x="0" y="0"/>
              </a:moveTo>
              <a:lnTo>
                <a:pt x="0" y="225784"/>
              </a:lnTo>
              <a:lnTo>
                <a:pt x="2088542" y="225784"/>
              </a:lnTo>
              <a:lnTo>
                <a:pt x="2088542"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0139BF07-8906-469F-96DF-B18266B8546C}">
      <dsp:nvSpPr>
        <dsp:cNvPr id="0" name=""/>
        <dsp:cNvSpPr/>
      </dsp:nvSpPr>
      <dsp:spPr>
        <a:xfrm>
          <a:off x="4051510" y="2328044"/>
          <a:ext cx="696180" cy="331318"/>
        </a:xfrm>
        <a:custGeom>
          <a:avLst/>
          <a:gdLst/>
          <a:ahLst/>
          <a:cxnLst/>
          <a:rect l="0" t="0" r="0" b="0"/>
          <a:pathLst>
            <a:path>
              <a:moveTo>
                <a:pt x="0" y="0"/>
              </a:moveTo>
              <a:lnTo>
                <a:pt x="0" y="225784"/>
              </a:lnTo>
              <a:lnTo>
                <a:pt x="696180" y="225784"/>
              </a:lnTo>
              <a:lnTo>
                <a:pt x="696180"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5B1B9A9C-0173-49FB-AFB1-8FE762CD8F6B}">
      <dsp:nvSpPr>
        <dsp:cNvPr id="0" name=""/>
        <dsp:cNvSpPr/>
      </dsp:nvSpPr>
      <dsp:spPr>
        <a:xfrm>
          <a:off x="3355330" y="2328044"/>
          <a:ext cx="696180" cy="331318"/>
        </a:xfrm>
        <a:custGeom>
          <a:avLst/>
          <a:gdLst/>
          <a:ahLst/>
          <a:cxnLst/>
          <a:rect l="0" t="0" r="0" b="0"/>
          <a:pathLst>
            <a:path>
              <a:moveTo>
                <a:pt x="696180" y="0"/>
              </a:moveTo>
              <a:lnTo>
                <a:pt x="696180" y="225784"/>
              </a:lnTo>
              <a:lnTo>
                <a:pt x="0" y="225784"/>
              </a:lnTo>
              <a:lnTo>
                <a:pt x="0"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3A587B76-23D3-4B7E-BF6F-615B4A1A351F}">
      <dsp:nvSpPr>
        <dsp:cNvPr id="0" name=""/>
        <dsp:cNvSpPr/>
      </dsp:nvSpPr>
      <dsp:spPr>
        <a:xfrm>
          <a:off x="1962968" y="2328044"/>
          <a:ext cx="2088542" cy="331318"/>
        </a:xfrm>
        <a:custGeom>
          <a:avLst/>
          <a:gdLst/>
          <a:ahLst/>
          <a:cxnLst/>
          <a:rect l="0" t="0" r="0" b="0"/>
          <a:pathLst>
            <a:path>
              <a:moveTo>
                <a:pt x="2088542" y="0"/>
              </a:moveTo>
              <a:lnTo>
                <a:pt x="2088542" y="225784"/>
              </a:lnTo>
              <a:lnTo>
                <a:pt x="0" y="225784"/>
              </a:lnTo>
              <a:lnTo>
                <a:pt x="0"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9754E288-E628-441C-9E9E-50CE56EB38F9}">
      <dsp:nvSpPr>
        <dsp:cNvPr id="0" name=""/>
        <dsp:cNvSpPr/>
      </dsp:nvSpPr>
      <dsp:spPr>
        <a:xfrm>
          <a:off x="570607" y="2328044"/>
          <a:ext cx="3480903" cy="331318"/>
        </a:xfrm>
        <a:custGeom>
          <a:avLst/>
          <a:gdLst/>
          <a:ahLst/>
          <a:cxnLst/>
          <a:rect l="0" t="0" r="0" b="0"/>
          <a:pathLst>
            <a:path>
              <a:moveTo>
                <a:pt x="3480903" y="0"/>
              </a:moveTo>
              <a:lnTo>
                <a:pt x="3480903" y="225784"/>
              </a:lnTo>
              <a:lnTo>
                <a:pt x="0" y="225784"/>
              </a:lnTo>
              <a:lnTo>
                <a:pt x="0"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3FB938A8-6AD1-464A-9366-29E90E1A3C79}">
      <dsp:nvSpPr>
        <dsp:cNvPr id="0" name=""/>
        <dsp:cNvSpPr/>
      </dsp:nvSpPr>
      <dsp:spPr>
        <a:xfrm>
          <a:off x="4005790" y="1273330"/>
          <a:ext cx="91440" cy="331318"/>
        </a:xfrm>
        <a:custGeom>
          <a:avLst/>
          <a:gdLst/>
          <a:ahLst/>
          <a:cxnLst/>
          <a:rect l="0" t="0" r="0" b="0"/>
          <a:pathLst>
            <a:path>
              <a:moveTo>
                <a:pt x="45720" y="0"/>
              </a:moveTo>
              <a:lnTo>
                <a:pt x="45720"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5180680F-C5D1-4E0B-8DEE-9F0AACDF87A6}">
      <dsp:nvSpPr>
        <dsp:cNvPr id="0" name=""/>
        <dsp:cNvSpPr/>
      </dsp:nvSpPr>
      <dsp:spPr>
        <a:xfrm>
          <a:off x="2659149" y="1273330"/>
          <a:ext cx="1392361" cy="331318"/>
        </a:xfrm>
        <a:custGeom>
          <a:avLst/>
          <a:gdLst/>
          <a:ahLst/>
          <a:cxnLst/>
          <a:rect l="0" t="0" r="0" b="0"/>
          <a:pathLst>
            <a:path>
              <a:moveTo>
                <a:pt x="1392361" y="0"/>
              </a:moveTo>
              <a:lnTo>
                <a:pt x="1392361" y="225784"/>
              </a:lnTo>
              <a:lnTo>
                <a:pt x="0" y="225784"/>
              </a:lnTo>
              <a:lnTo>
                <a:pt x="0" y="331318"/>
              </a:lnTo>
            </a:path>
          </a:pathLst>
        </a:custGeom>
        <a:noFill/>
        <a:ln w="25400" cap="flat" cmpd="sng" algn="ctr">
          <a:solidFill>
            <a:srgbClr val="2E3442"/>
          </a:solidFill>
          <a:prstDash val="solid"/>
        </a:ln>
        <a:effectLst/>
      </dsp:spPr>
      <dsp:style>
        <a:lnRef idx="2">
          <a:scrgbClr r="0" g="0" b="0"/>
        </a:lnRef>
        <a:fillRef idx="0">
          <a:scrgbClr r="0" g="0" b="0"/>
        </a:fillRef>
        <a:effectRef idx="0">
          <a:scrgbClr r="0" g="0" b="0"/>
        </a:effectRef>
        <a:fontRef idx="minor"/>
      </dsp:style>
    </dsp:sp>
    <dsp:sp modelId="{066AA46E-B975-4DF5-B98F-D3CA8F803E96}">
      <dsp:nvSpPr>
        <dsp:cNvPr id="0" name=""/>
        <dsp:cNvSpPr/>
      </dsp:nvSpPr>
      <dsp:spPr>
        <a:xfrm>
          <a:off x="3275000" y="549935"/>
          <a:ext cx="1553021" cy="723395"/>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A2C39-24AF-4A73-9180-92D7A5E4C639}">
      <dsp:nvSpPr>
        <dsp:cNvPr id="0" name=""/>
        <dsp:cNvSpPr/>
      </dsp:nvSpPr>
      <dsp:spPr>
        <a:xfrm>
          <a:off x="3401578" y="670185"/>
          <a:ext cx="1553021" cy="723395"/>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取得建设用地规划许可证</a:t>
          </a:r>
        </a:p>
      </dsp:txBody>
      <dsp:txXfrm>
        <a:off x="3422766" y="691373"/>
        <a:ext cx="1510645" cy="681019"/>
      </dsp:txXfrm>
    </dsp:sp>
    <dsp:sp modelId="{4939C716-A95E-48C9-8141-F22ECD8D44F6}">
      <dsp:nvSpPr>
        <dsp:cNvPr id="0" name=""/>
        <dsp:cNvSpPr/>
      </dsp:nvSpPr>
      <dsp:spPr>
        <a:xfrm>
          <a:off x="2089546" y="1604649"/>
          <a:ext cx="1139204" cy="723395"/>
        </a:xfrm>
        <a:prstGeom prst="roundRect">
          <a:avLst>
            <a:gd name="adj" fmla="val 10000"/>
          </a:avLst>
        </a:prstGeom>
        <a:solidFill>
          <a:srgbClr val="2E3442"/>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a:schemeClr val="lt1"/>
        </a:fontRef>
      </dsp:style>
    </dsp:sp>
    <dsp:sp modelId="{76D0EA1B-DE5A-47B8-AE29-21E30F5A54AC}">
      <dsp:nvSpPr>
        <dsp:cNvPr id="0" name=""/>
        <dsp:cNvSpPr/>
      </dsp:nvSpPr>
      <dsp:spPr>
        <a:xfrm>
          <a:off x="2216125" y="1724899"/>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节能初设计算报告</a:t>
          </a:r>
        </a:p>
      </dsp:txBody>
      <dsp:txXfrm>
        <a:off x="2237313" y="1746087"/>
        <a:ext cx="1096828" cy="681019"/>
      </dsp:txXfrm>
    </dsp:sp>
    <dsp:sp modelId="{0CF14F12-7529-418A-A65F-9779837D50B1}">
      <dsp:nvSpPr>
        <dsp:cNvPr id="0" name=""/>
        <dsp:cNvSpPr/>
      </dsp:nvSpPr>
      <dsp:spPr>
        <a:xfrm>
          <a:off x="3481908" y="1604649"/>
          <a:ext cx="1139204" cy="723395"/>
        </a:xfrm>
        <a:prstGeom prst="roundRect">
          <a:avLst>
            <a:gd name="adj" fmla="val 10000"/>
          </a:avLst>
        </a:prstGeom>
        <a:solidFill>
          <a:srgbClr val="2E3442"/>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a:schemeClr val="lt1"/>
        </a:fontRef>
      </dsp:style>
    </dsp:sp>
    <dsp:sp modelId="{09EAE8F9-07A5-4980-BC31-23E19A56387D}">
      <dsp:nvSpPr>
        <dsp:cNvPr id="0" name=""/>
        <dsp:cNvSpPr/>
      </dsp:nvSpPr>
      <dsp:spPr>
        <a:xfrm>
          <a:off x="3608486" y="1724899"/>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项目初步设计审批</a:t>
          </a:r>
        </a:p>
      </dsp:txBody>
      <dsp:txXfrm>
        <a:off x="3629674" y="1746087"/>
        <a:ext cx="1096828" cy="681019"/>
      </dsp:txXfrm>
    </dsp:sp>
    <dsp:sp modelId="{977CA68D-D906-4A24-8B21-08A65D56550F}">
      <dsp:nvSpPr>
        <dsp:cNvPr id="0" name=""/>
        <dsp:cNvSpPr/>
      </dsp:nvSpPr>
      <dsp:spPr>
        <a:xfrm>
          <a:off x="1004" y="2659363"/>
          <a:ext cx="1139204" cy="723395"/>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B25B33-800F-404F-8B69-B1A519CF5A00}">
      <dsp:nvSpPr>
        <dsp:cNvPr id="0" name=""/>
        <dsp:cNvSpPr/>
      </dsp:nvSpPr>
      <dsp:spPr>
        <a:xfrm>
          <a:off x="127582" y="277961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环境批准意见书</a:t>
          </a:r>
        </a:p>
      </dsp:txBody>
      <dsp:txXfrm>
        <a:off x="148770" y="2800801"/>
        <a:ext cx="1096828" cy="681019"/>
      </dsp:txXfrm>
    </dsp:sp>
    <dsp:sp modelId="{8D642C81-5834-4D70-A58D-9A9DFB610AE4}">
      <dsp:nvSpPr>
        <dsp:cNvPr id="0" name=""/>
        <dsp:cNvSpPr/>
      </dsp:nvSpPr>
      <dsp:spPr>
        <a:xfrm>
          <a:off x="1393366" y="2659363"/>
          <a:ext cx="1139204" cy="723395"/>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D04062-B421-4250-B742-55E7545CDCF0}">
      <dsp:nvSpPr>
        <dsp:cNvPr id="0" name=""/>
        <dsp:cNvSpPr/>
      </dsp:nvSpPr>
      <dsp:spPr>
        <a:xfrm>
          <a:off x="1519944" y="277961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消防初设意见书</a:t>
          </a:r>
        </a:p>
      </dsp:txBody>
      <dsp:txXfrm>
        <a:off x="1541132" y="2800801"/>
        <a:ext cx="1096828" cy="681019"/>
      </dsp:txXfrm>
    </dsp:sp>
    <dsp:sp modelId="{52165CDC-3911-4110-8E86-2F78DFCBD4E4}">
      <dsp:nvSpPr>
        <dsp:cNvPr id="0" name=""/>
        <dsp:cNvSpPr/>
      </dsp:nvSpPr>
      <dsp:spPr>
        <a:xfrm>
          <a:off x="2785727" y="2659363"/>
          <a:ext cx="1139204" cy="723395"/>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15AE9-1E48-4F25-A9A0-066AC24E3D76}">
      <dsp:nvSpPr>
        <dsp:cNvPr id="0" name=""/>
        <dsp:cNvSpPr/>
      </dsp:nvSpPr>
      <dsp:spPr>
        <a:xfrm>
          <a:off x="2912305" y="277961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园林绿化意见书</a:t>
          </a:r>
        </a:p>
      </dsp:txBody>
      <dsp:txXfrm>
        <a:off x="2933493" y="2800801"/>
        <a:ext cx="1096828" cy="681019"/>
      </dsp:txXfrm>
    </dsp:sp>
    <dsp:sp modelId="{D2BDC687-D776-4D88-8580-3FB0C97BF80C}">
      <dsp:nvSpPr>
        <dsp:cNvPr id="0" name=""/>
        <dsp:cNvSpPr/>
      </dsp:nvSpPr>
      <dsp:spPr>
        <a:xfrm>
          <a:off x="4178089" y="2659363"/>
          <a:ext cx="1139204" cy="723395"/>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0B3FF-5CA5-4B48-A7FA-DD52D798FB41}">
      <dsp:nvSpPr>
        <dsp:cNvPr id="0" name=""/>
        <dsp:cNvSpPr/>
      </dsp:nvSpPr>
      <dsp:spPr>
        <a:xfrm>
          <a:off x="4304667" y="277961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综合管网意见书</a:t>
          </a:r>
        </a:p>
      </dsp:txBody>
      <dsp:txXfrm>
        <a:off x="4325855" y="2800801"/>
        <a:ext cx="1096828" cy="681019"/>
      </dsp:txXfrm>
    </dsp:sp>
    <dsp:sp modelId="{D8F8BA12-71C6-45C1-A3F9-7C15B3A4123D}">
      <dsp:nvSpPr>
        <dsp:cNvPr id="0" name=""/>
        <dsp:cNvSpPr/>
      </dsp:nvSpPr>
      <dsp:spPr>
        <a:xfrm>
          <a:off x="5570450" y="2659363"/>
          <a:ext cx="1139204" cy="723395"/>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32EAF1-A352-47AE-A531-DAA936C456DF}">
      <dsp:nvSpPr>
        <dsp:cNvPr id="0" name=""/>
        <dsp:cNvSpPr/>
      </dsp:nvSpPr>
      <dsp:spPr>
        <a:xfrm>
          <a:off x="5697029" y="277961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地质勘测意见书</a:t>
          </a:r>
        </a:p>
      </dsp:txBody>
      <dsp:txXfrm>
        <a:off x="5718217" y="2800801"/>
        <a:ext cx="1096828" cy="681019"/>
      </dsp:txXfrm>
    </dsp:sp>
    <dsp:sp modelId="{A4F08BC3-F4B3-4F6B-A216-BA4E6268E05A}">
      <dsp:nvSpPr>
        <dsp:cNvPr id="0" name=""/>
        <dsp:cNvSpPr/>
      </dsp:nvSpPr>
      <dsp:spPr>
        <a:xfrm>
          <a:off x="6962812" y="2659363"/>
          <a:ext cx="1139204" cy="723395"/>
        </a:xfrm>
        <a:prstGeom prst="roundRect">
          <a:avLst>
            <a:gd name="adj" fmla="val 10000"/>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0F0045-FA83-467A-B38B-3BC5272F9E08}">
      <dsp:nvSpPr>
        <dsp:cNvPr id="0" name=""/>
        <dsp:cNvSpPr/>
      </dsp:nvSpPr>
      <dsp:spPr>
        <a:xfrm>
          <a:off x="7089390" y="2779613"/>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B0020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防雷初设意见书</a:t>
          </a:r>
        </a:p>
      </dsp:txBody>
      <dsp:txXfrm>
        <a:off x="7110578" y="2800801"/>
        <a:ext cx="1096828" cy="681019"/>
      </dsp:txXfrm>
    </dsp:sp>
    <dsp:sp modelId="{A0D27BCD-4A44-4AC6-8C62-2C9DFCEE27DB}">
      <dsp:nvSpPr>
        <dsp:cNvPr id="0" name=""/>
        <dsp:cNvSpPr/>
      </dsp:nvSpPr>
      <dsp:spPr>
        <a:xfrm>
          <a:off x="4874269" y="1604649"/>
          <a:ext cx="1139204" cy="723395"/>
        </a:xfrm>
        <a:prstGeom prst="roundRect">
          <a:avLst>
            <a:gd name="adj" fmla="val 10000"/>
          </a:avLst>
        </a:prstGeom>
        <a:solidFill>
          <a:srgbClr val="2E3442"/>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a:schemeClr val="lt1"/>
        </a:fontRef>
      </dsp:style>
    </dsp:sp>
    <dsp:sp modelId="{AD779513-B8BA-48DF-A2C5-B7D6F6A4BF59}">
      <dsp:nvSpPr>
        <dsp:cNvPr id="0" name=""/>
        <dsp:cNvSpPr/>
      </dsp:nvSpPr>
      <dsp:spPr>
        <a:xfrm>
          <a:off x="5000848" y="1724899"/>
          <a:ext cx="1139204" cy="723395"/>
        </a:xfrm>
        <a:prstGeom prst="roundRect">
          <a:avLst>
            <a:gd name="adj" fmla="val 10000"/>
          </a:avLst>
        </a:prstGeom>
        <a:solidFill>
          <a:schemeClr val="lt1">
            <a:alpha val="90000"/>
            <a:hueOff val="0"/>
            <a:satOff val="0"/>
            <a:lumOff val="0"/>
            <a:alphaOff val="0"/>
          </a:schemeClr>
        </a:solidFill>
        <a:ln w="25400" cap="flat" cmpd="sng" algn="ctr">
          <a:solidFill>
            <a:srgbClr val="2E3442"/>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solidFill>
                <a:srgbClr val="2E3442"/>
              </a:solidFill>
              <a:latin typeface="+mn-lt"/>
              <a:ea typeface="+mn-ea"/>
              <a:cs typeface="+mn-ea"/>
              <a:sym typeface="+mn-lt"/>
            </a:rPr>
            <a:t>办理人防手续 </a:t>
          </a:r>
        </a:p>
      </dsp:txBody>
      <dsp:txXfrm>
        <a:off x="5022036" y="1746087"/>
        <a:ext cx="1096828" cy="6810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EBC15-0EA4-41F5-8B84-1D9DBE74605D}">
      <dsp:nvSpPr>
        <dsp:cNvPr id="0" name=""/>
        <dsp:cNvSpPr/>
      </dsp:nvSpPr>
      <dsp:spPr>
        <a:xfrm>
          <a:off x="4114800" y="775165"/>
          <a:ext cx="1081265" cy="325411"/>
        </a:xfrm>
        <a:custGeom>
          <a:avLst/>
          <a:gdLst/>
          <a:ahLst/>
          <a:cxnLst/>
          <a:rect l="0" t="0" r="0" b="0"/>
          <a:pathLst>
            <a:path>
              <a:moveTo>
                <a:pt x="0" y="0"/>
              </a:moveTo>
              <a:lnTo>
                <a:pt x="0" y="162705"/>
              </a:lnTo>
              <a:lnTo>
                <a:pt x="1081265" y="162705"/>
              </a:lnTo>
              <a:lnTo>
                <a:pt x="1081265" y="325411"/>
              </a:lnTo>
            </a:path>
          </a:pathLst>
        </a:custGeom>
        <a:noFill/>
        <a:ln w="25400" cap="flat" cmpd="sng" algn="ctr">
          <a:solidFill>
            <a:srgbClr val="B00202"/>
          </a:solidFill>
          <a:prstDash val="solid"/>
        </a:ln>
        <a:effectLst/>
      </dsp:spPr>
      <dsp:style>
        <a:lnRef idx="2">
          <a:scrgbClr r="0" g="0" b="0"/>
        </a:lnRef>
        <a:fillRef idx="0">
          <a:scrgbClr r="0" g="0" b="0"/>
        </a:fillRef>
        <a:effectRef idx="0">
          <a:scrgbClr r="0" g="0" b="0"/>
        </a:effectRef>
        <a:fontRef idx="minor"/>
      </dsp:style>
    </dsp:sp>
    <dsp:sp modelId="{A45E5316-DD5C-476E-B570-8DBBBCB398BE}">
      <dsp:nvSpPr>
        <dsp:cNvPr id="0" name=""/>
        <dsp:cNvSpPr/>
      </dsp:nvSpPr>
      <dsp:spPr>
        <a:xfrm>
          <a:off x="2866845" y="775165"/>
          <a:ext cx="1247954" cy="325411"/>
        </a:xfrm>
        <a:custGeom>
          <a:avLst/>
          <a:gdLst/>
          <a:ahLst/>
          <a:cxnLst/>
          <a:rect l="0" t="0" r="0" b="0"/>
          <a:pathLst>
            <a:path>
              <a:moveTo>
                <a:pt x="1247954" y="0"/>
              </a:moveTo>
              <a:lnTo>
                <a:pt x="1247954" y="162705"/>
              </a:lnTo>
              <a:lnTo>
                <a:pt x="0" y="162705"/>
              </a:lnTo>
              <a:lnTo>
                <a:pt x="0" y="325411"/>
              </a:lnTo>
            </a:path>
          </a:pathLst>
        </a:custGeom>
        <a:noFill/>
        <a:ln w="25400" cap="flat" cmpd="sng" algn="ctr">
          <a:solidFill>
            <a:srgbClr val="B00202"/>
          </a:solidFill>
          <a:prstDash val="solid"/>
        </a:ln>
        <a:effectLst/>
      </dsp:spPr>
      <dsp:style>
        <a:lnRef idx="2">
          <a:scrgbClr r="0" g="0" b="0"/>
        </a:lnRef>
        <a:fillRef idx="0">
          <a:scrgbClr r="0" g="0" b="0"/>
        </a:fillRef>
        <a:effectRef idx="0">
          <a:scrgbClr r="0" g="0" b="0"/>
        </a:effectRef>
        <a:fontRef idx="minor"/>
      </dsp:style>
    </dsp:sp>
    <dsp:sp modelId="{DBC3F28D-BBBB-4358-BC30-1B25327778F2}">
      <dsp:nvSpPr>
        <dsp:cNvPr id="0" name=""/>
        <dsp:cNvSpPr/>
      </dsp:nvSpPr>
      <dsp:spPr>
        <a:xfrm>
          <a:off x="3038702" y="375"/>
          <a:ext cx="2152195" cy="774789"/>
        </a:xfrm>
        <a:prstGeom prst="rect">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100000"/>
            </a:lnSpc>
            <a:spcBef>
              <a:spcPct val="0"/>
            </a:spcBef>
            <a:spcAft>
              <a:spcPct val="35000"/>
            </a:spcAft>
          </a:pPr>
          <a:r>
            <a:rPr lang="zh-CN" sz="1400" b="1" kern="1200" dirty="0">
              <a:latin typeface="+mn-lt"/>
              <a:ea typeface="+mn-ea"/>
              <a:cs typeface="+mn-ea"/>
              <a:sym typeface="+mn-lt"/>
            </a:rPr>
            <a:t>取得初步设计</a:t>
          </a:r>
          <a:endParaRPr lang="en-US" altLang="zh-CN" sz="1400" b="1" kern="1200" dirty="0">
            <a:latin typeface="+mn-lt"/>
            <a:ea typeface="+mn-ea"/>
            <a:cs typeface="+mn-ea"/>
            <a:sym typeface="+mn-lt"/>
          </a:endParaRPr>
        </a:p>
        <a:p>
          <a:pPr lvl="0" algn="ctr" defTabSz="622300">
            <a:lnSpc>
              <a:spcPct val="100000"/>
            </a:lnSpc>
            <a:spcBef>
              <a:spcPct val="0"/>
            </a:spcBef>
            <a:spcAft>
              <a:spcPct val="35000"/>
            </a:spcAft>
          </a:pPr>
          <a:r>
            <a:rPr lang="zh-CN" sz="1400" b="1" kern="1200" dirty="0">
              <a:latin typeface="+mn-lt"/>
              <a:ea typeface="+mn-ea"/>
              <a:cs typeface="+mn-ea"/>
              <a:sym typeface="+mn-lt"/>
            </a:rPr>
            <a:t>审查意见书</a:t>
          </a:r>
          <a:endParaRPr lang="zh-CN" altLang="en-US" sz="1400" b="1" kern="1200" dirty="0">
            <a:latin typeface="+mn-lt"/>
            <a:ea typeface="+mn-ea"/>
            <a:cs typeface="+mn-ea"/>
            <a:sym typeface="+mn-lt"/>
          </a:endParaRPr>
        </a:p>
      </dsp:txBody>
      <dsp:txXfrm>
        <a:off x="3038702" y="375"/>
        <a:ext cx="2152195" cy="774789"/>
      </dsp:txXfrm>
    </dsp:sp>
    <dsp:sp modelId="{DE72B12E-A2B1-4DDA-BCA1-EF81B58C7E35}">
      <dsp:nvSpPr>
        <dsp:cNvPr id="0" name=""/>
        <dsp:cNvSpPr/>
      </dsp:nvSpPr>
      <dsp:spPr>
        <a:xfrm>
          <a:off x="2092055" y="1100576"/>
          <a:ext cx="1549579" cy="774789"/>
        </a:xfrm>
        <a:prstGeom prst="rect">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b="1" kern="1200" dirty="0">
              <a:latin typeface="+mn-lt"/>
              <a:ea typeface="+mn-ea"/>
              <a:cs typeface="+mn-ea"/>
              <a:sym typeface="+mn-lt"/>
            </a:rPr>
            <a:t>建筑施工图审批</a:t>
          </a:r>
        </a:p>
      </dsp:txBody>
      <dsp:txXfrm>
        <a:off x="2092055" y="1100576"/>
        <a:ext cx="1549579" cy="774789"/>
      </dsp:txXfrm>
    </dsp:sp>
    <dsp:sp modelId="{2D8DDA3F-376A-40C2-9DA1-2794EABC7098}">
      <dsp:nvSpPr>
        <dsp:cNvPr id="0" name=""/>
        <dsp:cNvSpPr/>
      </dsp:nvSpPr>
      <dsp:spPr>
        <a:xfrm>
          <a:off x="4110817" y="1100576"/>
          <a:ext cx="2170496" cy="774789"/>
        </a:xfrm>
        <a:prstGeom prst="rect">
          <a:avLst/>
        </a:prstGeom>
        <a:solidFill>
          <a:srgbClr val="B0020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sz="1400" b="1" kern="1200" dirty="0">
              <a:latin typeface="+mn-lt"/>
              <a:ea typeface="+mn-ea"/>
              <a:cs typeface="+mn-ea"/>
              <a:sym typeface="+mn-lt"/>
            </a:rPr>
            <a:t>经审查合格的施工图节</a:t>
          </a:r>
          <a:endParaRPr lang="en-US" altLang="zh-CN" sz="1400" b="1" kern="1200" dirty="0">
            <a:latin typeface="+mn-lt"/>
            <a:ea typeface="+mn-ea"/>
            <a:cs typeface="+mn-ea"/>
            <a:sym typeface="+mn-lt"/>
          </a:endParaRPr>
        </a:p>
        <a:p>
          <a:pPr lvl="0" algn="ctr" defTabSz="622300">
            <a:lnSpc>
              <a:spcPct val="90000"/>
            </a:lnSpc>
            <a:spcBef>
              <a:spcPct val="0"/>
            </a:spcBef>
            <a:spcAft>
              <a:spcPct val="35000"/>
            </a:spcAft>
          </a:pPr>
          <a:r>
            <a:rPr lang="zh-CN" sz="1400" b="1" kern="1200" dirty="0">
              <a:latin typeface="+mn-lt"/>
              <a:ea typeface="+mn-ea"/>
              <a:cs typeface="+mn-ea"/>
              <a:sym typeface="+mn-lt"/>
            </a:rPr>
            <a:t>能计算报告书</a:t>
          </a:r>
          <a:endParaRPr lang="zh-CN" altLang="en-US" sz="1400" b="1" kern="1200" dirty="0">
            <a:latin typeface="+mn-lt"/>
            <a:ea typeface="+mn-ea"/>
            <a:cs typeface="+mn-ea"/>
            <a:sym typeface="+mn-lt"/>
          </a:endParaRPr>
        </a:p>
      </dsp:txBody>
      <dsp:txXfrm>
        <a:off x="4110817" y="1100576"/>
        <a:ext cx="2170496" cy="774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03415-CA37-4A1C-B603-956E3F6F1D5A}">
      <dsp:nvSpPr>
        <dsp:cNvPr id="0" name=""/>
        <dsp:cNvSpPr/>
      </dsp:nvSpPr>
      <dsp:spPr>
        <a:xfrm rot="5400000">
          <a:off x="-192282" y="1866721"/>
          <a:ext cx="130117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50BBFF1A-F6CC-4E52-AE22-F52B1F57813F}">
      <dsp:nvSpPr>
        <dsp:cNvPr id="0" name=""/>
        <dsp:cNvSpPr/>
      </dsp:nvSpPr>
      <dsp:spPr>
        <a:xfrm>
          <a:off x="4138" y="1088193"/>
          <a:ext cx="2246262" cy="971315"/>
        </a:xfrm>
        <a:prstGeom prst="roundRect">
          <a:avLst>
            <a:gd name="adj" fmla="val 10000"/>
          </a:avLst>
        </a:prstGeom>
        <a:solidFill>
          <a:schemeClr val="bg1"/>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a:solidFill>
                <a:srgbClr val="2E3442"/>
              </a:solidFill>
              <a:latin typeface="+mn-lt"/>
              <a:ea typeface="+mn-ea"/>
              <a:cs typeface="+mn-ea"/>
              <a:sym typeface="+mn-lt"/>
            </a:rPr>
            <a:t>办理工程施工许可证</a:t>
          </a:r>
          <a:endParaRPr lang="zh-CN" altLang="en-US" sz="1400" kern="1200" dirty="0">
            <a:solidFill>
              <a:srgbClr val="2E3442"/>
            </a:solidFill>
            <a:latin typeface="+mn-lt"/>
            <a:ea typeface="+mn-ea"/>
            <a:cs typeface="+mn-ea"/>
            <a:sym typeface="+mn-lt"/>
          </a:endParaRPr>
        </a:p>
      </dsp:txBody>
      <dsp:txXfrm>
        <a:off x="32587" y="1116642"/>
        <a:ext cx="2189364" cy="914417"/>
      </dsp:txXfrm>
    </dsp:sp>
    <dsp:sp modelId="{918F4803-2241-4F38-A1FF-0FBAA09E4C2A}">
      <dsp:nvSpPr>
        <dsp:cNvPr id="0" name=""/>
        <dsp:cNvSpPr/>
      </dsp:nvSpPr>
      <dsp:spPr>
        <a:xfrm rot="5400000">
          <a:off x="-192282" y="3174976"/>
          <a:ext cx="130117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C6349A0C-EFFB-459A-B850-4E059E5E00EF}">
      <dsp:nvSpPr>
        <dsp:cNvPr id="0" name=""/>
        <dsp:cNvSpPr/>
      </dsp:nvSpPr>
      <dsp:spPr>
        <a:xfrm>
          <a:off x="4138" y="2396448"/>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a:solidFill>
                <a:srgbClr val="2E3442"/>
              </a:solidFill>
              <a:latin typeface="+mn-lt"/>
              <a:ea typeface="+mn-ea"/>
              <a:cs typeface="+mn-ea"/>
              <a:sym typeface="+mn-lt"/>
            </a:rPr>
            <a:t>对施工图进行图纸审查，并取得施工图审查报告。</a:t>
          </a:r>
          <a:endParaRPr lang="zh-CN" altLang="en-US" sz="1400" kern="1200" dirty="0">
            <a:solidFill>
              <a:srgbClr val="2E3442"/>
            </a:solidFill>
            <a:latin typeface="+mn-lt"/>
            <a:ea typeface="+mn-ea"/>
            <a:cs typeface="+mn-ea"/>
            <a:sym typeface="+mn-lt"/>
          </a:endParaRPr>
        </a:p>
      </dsp:txBody>
      <dsp:txXfrm>
        <a:off x="32587" y="2424897"/>
        <a:ext cx="2189364" cy="914417"/>
      </dsp:txXfrm>
    </dsp:sp>
    <dsp:sp modelId="{0DA18394-8F1B-448B-9F79-FA55BD299ED2}">
      <dsp:nvSpPr>
        <dsp:cNvPr id="0" name=""/>
        <dsp:cNvSpPr/>
      </dsp:nvSpPr>
      <dsp:spPr>
        <a:xfrm>
          <a:off x="463217" y="3829104"/>
          <a:ext cx="297770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9047FDBF-5CA3-4F87-AAA2-67CA332A33C3}">
      <dsp:nvSpPr>
        <dsp:cNvPr id="0" name=""/>
        <dsp:cNvSpPr/>
      </dsp:nvSpPr>
      <dsp:spPr>
        <a:xfrm>
          <a:off x="4138" y="3704703"/>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rgbClr val="2E3442"/>
              </a:solidFill>
              <a:latin typeface="+mn-lt"/>
              <a:ea typeface="+mn-ea"/>
              <a:cs typeface="+mn-ea"/>
              <a:sym typeface="+mn-lt"/>
            </a:rPr>
            <a:t>委托招标公司对项目工程进行招投标，确定施工单位</a:t>
          </a:r>
        </a:p>
      </dsp:txBody>
      <dsp:txXfrm>
        <a:off x="32587" y="3733152"/>
        <a:ext cx="2189364" cy="914417"/>
      </dsp:txXfrm>
    </dsp:sp>
    <dsp:sp modelId="{2E753540-2AD4-4145-8A6D-C1E8DE85CA9D}">
      <dsp:nvSpPr>
        <dsp:cNvPr id="0" name=""/>
        <dsp:cNvSpPr/>
      </dsp:nvSpPr>
      <dsp:spPr>
        <a:xfrm rot="16200000">
          <a:off x="2795247" y="3174976"/>
          <a:ext cx="130117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A197B469-8035-4E8F-8CD9-47BFA2D29774}">
      <dsp:nvSpPr>
        <dsp:cNvPr id="0" name=""/>
        <dsp:cNvSpPr/>
      </dsp:nvSpPr>
      <dsp:spPr>
        <a:xfrm>
          <a:off x="2991668" y="3704703"/>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zh-CN" altLang="en-US" sz="1400" kern="1200" dirty="0">
            <a:solidFill>
              <a:prstClr val="white"/>
            </a:solidFill>
            <a:latin typeface="+mn-lt"/>
            <a:ea typeface="+mn-ea"/>
            <a:cs typeface="+mn-ea"/>
            <a:sym typeface="+mn-lt"/>
          </a:endParaRPr>
        </a:p>
      </dsp:txBody>
      <dsp:txXfrm>
        <a:off x="3020117" y="3733152"/>
        <a:ext cx="2189364" cy="914417"/>
      </dsp:txXfrm>
    </dsp:sp>
    <dsp:sp modelId="{5555BEDE-16F5-4003-8658-8F56BC32D42F}">
      <dsp:nvSpPr>
        <dsp:cNvPr id="0" name=""/>
        <dsp:cNvSpPr/>
      </dsp:nvSpPr>
      <dsp:spPr>
        <a:xfrm rot="16200000">
          <a:off x="2795247" y="1866721"/>
          <a:ext cx="130117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9A895DDC-82BC-4878-AD83-5DC38636F3D7}">
      <dsp:nvSpPr>
        <dsp:cNvPr id="0" name=""/>
        <dsp:cNvSpPr/>
      </dsp:nvSpPr>
      <dsp:spPr>
        <a:xfrm>
          <a:off x="2991668" y="2396448"/>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711200">
            <a:lnSpc>
              <a:spcPct val="90000"/>
            </a:lnSpc>
            <a:spcBef>
              <a:spcPct val="0"/>
            </a:spcBef>
            <a:spcAft>
              <a:spcPct val="35000"/>
            </a:spcAft>
            <a:buNone/>
          </a:pPr>
          <a:r>
            <a:rPr lang="zh-CN" altLang="en-US" sz="1400" kern="1200" dirty="0">
              <a:solidFill>
                <a:srgbClr val="2E3442"/>
              </a:solidFill>
              <a:latin typeface="+mn-lt"/>
              <a:ea typeface="+mn-ea"/>
              <a:cs typeface="+mn-ea"/>
              <a:sym typeface="+mn-lt"/>
            </a:rPr>
            <a:t>交纳办理施工许可证相关费用（综合交易费、城市建设配套费等）</a:t>
          </a:r>
        </a:p>
      </dsp:txBody>
      <dsp:txXfrm>
        <a:off x="3020117" y="2424897"/>
        <a:ext cx="2189364" cy="914417"/>
      </dsp:txXfrm>
    </dsp:sp>
    <dsp:sp modelId="{E228D307-66D7-45D3-8C71-9A7525537453}">
      <dsp:nvSpPr>
        <dsp:cNvPr id="0" name=""/>
        <dsp:cNvSpPr/>
      </dsp:nvSpPr>
      <dsp:spPr>
        <a:xfrm>
          <a:off x="3450747" y="1250301"/>
          <a:ext cx="297770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D89A2D5F-C807-4A27-ADBC-4095DB41BA40}">
      <dsp:nvSpPr>
        <dsp:cNvPr id="0" name=""/>
        <dsp:cNvSpPr/>
      </dsp:nvSpPr>
      <dsp:spPr>
        <a:xfrm>
          <a:off x="2991668" y="1088193"/>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711200">
            <a:lnSpc>
              <a:spcPct val="90000"/>
            </a:lnSpc>
            <a:spcBef>
              <a:spcPct val="0"/>
            </a:spcBef>
            <a:spcAft>
              <a:spcPct val="35000"/>
            </a:spcAft>
            <a:buNone/>
          </a:pPr>
          <a:r>
            <a:rPr lang="zh-CN" altLang="en-US" sz="1400" kern="1200" dirty="0">
              <a:solidFill>
                <a:srgbClr val="2E3442"/>
              </a:solidFill>
              <a:latin typeface="+mn-lt"/>
              <a:ea typeface="+mn-ea"/>
              <a:cs typeface="+mn-ea"/>
              <a:sym typeface="+mn-lt"/>
            </a:rPr>
            <a:t>取得工程施工许可证</a:t>
          </a:r>
        </a:p>
      </dsp:txBody>
      <dsp:txXfrm>
        <a:off x="3020117" y="1116642"/>
        <a:ext cx="2189364" cy="914417"/>
      </dsp:txXfrm>
    </dsp:sp>
    <dsp:sp modelId="{FF05FD59-A2FA-4CFA-B609-AC0E452A82EE}">
      <dsp:nvSpPr>
        <dsp:cNvPr id="0" name=""/>
        <dsp:cNvSpPr/>
      </dsp:nvSpPr>
      <dsp:spPr>
        <a:xfrm rot="5400000">
          <a:off x="5782777" y="1866721"/>
          <a:ext cx="130117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98EC0FF6-1C73-49B1-941F-8D7EDDAE69D4}">
      <dsp:nvSpPr>
        <dsp:cNvPr id="0" name=""/>
        <dsp:cNvSpPr/>
      </dsp:nvSpPr>
      <dsp:spPr>
        <a:xfrm>
          <a:off x="5979198" y="1088193"/>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711200">
            <a:lnSpc>
              <a:spcPct val="90000"/>
            </a:lnSpc>
            <a:spcBef>
              <a:spcPct val="0"/>
            </a:spcBef>
            <a:spcAft>
              <a:spcPct val="35000"/>
            </a:spcAft>
            <a:buNone/>
          </a:pPr>
          <a:r>
            <a:rPr lang="zh-CN" altLang="en-US" sz="1400" kern="1200" dirty="0">
              <a:solidFill>
                <a:srgbClr val="2E3442"/>
              </a:solidFill>
              <a:latin typeface="+mn-lt"/>
              <a:ea typeface="+mn-ea"/>
              <a:cs typeface="+mn-ea"/>
              <a:sym typeface="+mn-lt"/>
            </a:rPr>
            <a:t>高层项目工程进度完成三分之一，多层需主体封顶</a:t>
          </a:r>
        </a:p>
      </dsp:txBody>
      <dsp:txXfrm>
        <a:off x="6007647" y="1116642"/>
        <a:ext cx="2189364" cy="914417"/>
      </dsp:txXfrm>
    </dsp:sp>
    <dsp:sp modelId="{06A15644-9712-4950-9009-2329B579AE6A}">
      <dsp:nvSpPr>
        <dsp:cNvPr id="0" name=""/>
        <dsp:cNvSpPr/>
      </dsp:nvSpPr>
      <dsp:spPr>
        <a:xfrm rot="5400000">
          <a:off x="5782777" y="3174976"/>
          <a:ext cx="1301173" cy="35999"/>
        </a:xfrm>
        <a:prstGeom prst="rect">
          <a:avLst/>
        </a:prstGeom>
        <a:solidFill>
          <a:srgbClr val="B00202"/>
        </a:solidFill>
        <a:ln>
          <a:no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sp>
    <dsp:sp modelId="{6B6854E3-C5CB-4B8C-97D7-1BE3BB156155}">
      <dsp:nvSpPr>
        <dsp:cNvPr id="0" name=""/>
        <dsp:cNvSpPr/>
      </dsp:nvSpPr>
      <dsp:spPr>
        <a:xfrm>
          <a:off x="5979198" y="2396448"/>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a:solidFill>
                <a:srgbClr val="2E3442"/>
              </a:solidFill>
              <a:latin typeface="+mn-lt"/>
              <a:ea typeface="+mn-ea"/>
              <a:cs typeface="+mn-ea"/>
              <a:sym typeface="+mn-lt"/>
            </a:rPr>
            <a:t>办理商品房预售许可证</a:t>
          </a:r>
          <a:endParaRPr lang="zh-CN" altLang="en-US" sz="1400" kern="1200" dirty="0">
            <a:solidFill>
              <a:srgbClr val="2E3442"/>
            </a:solidFill>
            <a:latin typeface="+mn-lt"/>
            <a:ea typeface="+mn-ea"/>
            <a:cs typeface="+mn-ea"/>
            <a:sym typeface="+mn-lt"/>
          </a:endParaRPr>
        </a:p>
      </dsp:txBody>
      <dsp:txXfrm>
        <a:off x="6007647" y="2424897"/>
        <a:ext cx="2189364" cy="914417"/>
      </dsp:txXfrm>
    </dsp:sp>
    <dsp:sp modelId="{F8EEE89B-8DB0-4E9C-B27C-0ACA02DB1F8D}">
      <dsp:nvSpPr>
        <dsp:cNvPr id="0" name=""/>
        <dsp:cNvSpPr/>
      </dsp:nvSpPr>
      <dsp:spPr>
        <a:xfrm>
          <a:off x="5979198" y="3704703"/>
          <a:ext cx="2246262" cy="971315"/>
        </a:xfrm>
        <a:prstGeom prst="roundRect">
          <a:avLst>
            <a:gd name="adj" fmla="val 10000"/>
          </a:avLst>
        </a:prstGeom>
        <a:solidFill>
          <a:prstClr val="white"/>
        </a:solidFill>
        <a:ln>
          <a:solidFill>
            <a:srgbClr val="B00202"/>
          </a:solidFill>
        </a:ln>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711200">
            <a:lnSpc>
              <a:spcPct val="90000"/>
            </a:lnSpc>
            <a:spcBef>
              <a:spcPct val="0"/>
            </a:spcBef>
            <a:spcAft>
              <a:spcPct val="35000"/>
            </a:spcAft>
            <a:buNone/>
          </a:pPr>
          <a:r>
            <a:rPr lang="zh-CN" altLang="en-US" sz="1400" kern="1200" dirty="0">
              <a:solidFill>
                <a:srgbClr val="2E3442"/>
              </a:solidFill>
              <a:latin typeface="+mn-lt"/>
              <a:ea typeface="+mn-ea"/>
              <a:cs typeface="+mn-ea"/>
              <a:sym typeface="+mn-lt"/>
            </a:rPr>
            <a:t>办理项目座落地门牌号码</a:t>
          </a:r>
        </a:p>
      </dsp:txBody>
      <dsp:txXfrm>
        <a:off x="6007647" y="3733152"/>
        <a:ext cx="2189364" cy="9144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2">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1">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bkpt" val="bal"/>
          <dgm:param type="contDir" val="revDir"/>
          <dgm:param type="grDir" val="tL"/>
          <dgm:param type="flowDir" val="col"/>
        </dgm:alg>
      </dgm:if>
      <dgm:else name="Name3">
        <dgm:alg type="snake">
          <dgm:param type="bkpt" val="bal"/>
          <dgm:param type="contDir" val="revDir"/>
          <dgm:param type="grDir" val="tR"/>
          <dgm:param type="flowDir" val="co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Sty" val="noArr"/>
                <dgm:param type="endSty" val="noArr"/>
                <dgm:param type="begPts" val="auto auto tCtr"/>
                <dgm:param type="endPts" val="auto auto bCtr"/>
              </dgm:alg>
            </dgm:if>
            <dgm:else name="Name9">
              <dgm:alg type="conn">
                <dgm:param type="srcNode" val="dummyConnPt"/>
                <dgm:param type="dstNode" val="dummyConnPt"/>
                <dgm:param type="begSty" val="noArr"/>
                <dgm:param type="endSty" val="noArr"/>
                <dgm:param type="begPts" val="auto auto tCtr"/>
                <dgm:param type="endPts" val="auto auto bCt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3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3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3d1#2">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30788D4A-80DF-4A47-B9F2-44CC2E24B9E9}" type="datetimeFigureOut">
              <a:rPr lang="zh-CN" altLang="en-US"/>
              <a:t>2023-01-11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atin typeface="Calibri" panose="020F0502020204030204" pitchFamily="34" charset="0"/>
                <a:ea typeface="宋体" panose="02010600030101010101" pitchFamily="2" charset="-122"/>
              </a:defRPr>
            </a:lvl1pPr>
          </a:lstStyle>
          <a:p>
            <a:fld id="{8A786A9B-A3C4-48CB-AB52-D6C850EB1C1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04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4FCF251-6E61-4751-8BEA-093289C7ACBF}" type="slidenum">
              <a:rPr lang="en-US" altLang="zh-CN">
                <a:latin typeface="Calibri" panose="020F0502020204030204" pitchFamily="34" charset="0"/>
              </a:rPr>
              <a:t>5</a:t>
            </a:fld>
            <a:endParaRPr lang="en-US" altLang="zh-CN">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96949A37-D9FE-4E43-91C0-F841208950FA}" type="slidenum">
              <a:rPr lang="en-US" altLang="zh-CN">
                <a:latin typeface="Calibri" panose="020F0502020204030204" pitchFamily="34" charset="0"/>
              </a:rPr>
              <a:t>7</a:t>
            </a:fld>
            <a:endParaRPr lang="en-US" altLang="zh-CN">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24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65ED1243-CAAF-496A-9983-27A769748836}" type="slidenum">
              <a:rPr lang="en-US" altLang="zh-CN">
                <a:latin typeface="Calibri" panose="020F0502020204030204" pitchFamily="34" charset="0"/>
              </a:rPr>
              <a:t>9</a:t>
            </a:fld>
            <a:endParaRPr lang="en-US" altLang="zh-CN">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9945348-C15E-48BF-85B7-BAE067C10EEC}" type="slidenum">
              <a:rPr lang="en-US" altLang="zh-CN">
                <a:latin typeface="Calibri" panose="020F0502020204030204" pitchFamily="34" charset="0"/>
              </a:rPr>
              <a:t>10</a:t>
            </a:fld>
            <a:endParaRPr lang="en-US" altLang="zh-CN">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8675509D-8B63-485F-8846-73180E2D37F8}" type="slidenum">
              <a:rPr lang="en-US" altLang="zh-CN">
                <a:latin typeface="Calibri" panose="020F0502020204030204" pitchFamily="34" charset="0"/>
              </a:rPr>
              <a:t>11</a:t>
            </a:fld>
            <a:endParaRPr lang="en-US" altLang="zh-CN">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55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DA86899-F480-4EB6-9704-639ADD7C4EDE}" type="slidenum">
              <a:rPr lang="en-US" altLang="zh-CN">
                <a:latin typeface="Calibri" panose="020F0502020204030204" pitchFamily="34" charset="0"/>
              </a:rPr>
              <a:t>12</a:t>
            </a:fld>
            <a:endParaRPr lang="en-US" altLang="zh-CN">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65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A863AE14-CC60-4F15-9B4E-B0CCA70A29F4}" type="slidenum">
              <a:rPr lang="en-US" altLang="zh-CN">
                <a:latin typeface="Calibri" panose="020F0502020204030204" pitchFamily="34" charset="0"/>
              </a:rPr>
              <a:t>25</a:t>
            </a:fld>
            <a:endParaRPr lang="en-US" altLang="zh-CN">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75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CB96837-D9E8-46AB-B001-BA4015CAB03A}" type="slidenum">
              <a:rPr lang="en-US" altLang="zh-CN">
                <a:latin typeface="Calibri" panose="020F0502020204030204" pitchFamily="34" charset="0"/>
              </a:rPr>
              <a:t>26</a:t>
            </a:fld>
            <a:endParaRPr lang="en-US" altLang="zh-CN">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CA0BF9E2-16E7-40E2-B191-297AE6955684}" type="slidenum">
              <a:rPr lang="en-US" altLang="zh-CN">
                <a:latin typeface="Calibri" panose="020F0502020204030204" pitchFamily="34" charset="0"/>
              </a:rPr>
              <a:t>40</a:t>
            </a:fld>
            <a:endParaRPr lang="en-US" altLang="zh-CN">
              <a:latin typeface="Calibri" panose="020F0502020204030204" pitchFamily="34" charset="0"/>
            </a:endParaRPr>
          </a:p>
        </p:txBody>
      </p:sp>
      <p:sp>
        <p:nvSpPr>
          <p:cNvPr id="68611"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68613" name="灯片编号占位符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fld id="{18AECDB0-72CD-44A6-B519-E64AD9E269C4}" type="slidenum">
              <a:rPr lang="en-US" altLang="zh-CN" sz="1200">
                <a:latin typeface="Calibri" panose="020F0502020204030204" pitchFamily="34" charset="0"/>
              </a:rPr>
              <a:t>40</a:t>
            </a:fld>
            <a:endParaRPr lang="en-US" altLang="zh-CN"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ACFF461-445C-48A4-831C-26A0DB460730}" type="datetimeFigureOut">
              <a:rPr lang="zh-CN" altLang="en-US"/>
              <a:t>2023-01-11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7B45425-8CCD-401B-BD32-F4D3B05835E9}" type="slidenum">
              <a:rPr lang="zh-CN" altLang="en-US"/>
              <a:t>‹#›</a:t>
            </a:fld>
            <a:endParaRPr lang="zh-CN" altLang="en-US"/>
          </a:p>
        </p:txBody>
      </p:sp>
      <p:grpSp>
        <p:nvGrpSpPr>
          <p:cNvPr id="5" name="组合 4"/>
          <p:cNvGrpSpPr/>
          <p:nvPr userDrawn="1"/>
        </p:nvGrpSpPr>
        <p:grpSpPr>
          <a:xfrm>
            <a:off x="708342" y="371682"/>
            <a:ext cx="570602" cy="493479"/>
            <a:chOff x="196805" y="355610"/>
            <a:chExt cx="570602" cy="493479"/>
          </a:xfrm>
        </p:grpSpPr>
        <p:sp>
          <p:nvSpPr>
            <p:cNvPr id="6" name="等腰三角形 5"/>
            <p:cNvSpPr/>
            <p:nvPr/>
          </p:nvSpPr>
          <p:spPr>
            <a:xfrm rot="5400000">
              <a:off x="314774" y="389138"/>
              <a:ext cx="486162" cy="419105"/>
            </a:xfrm>
            <a:prstGeom prst="triangle">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等腰三角形 6"/>
            <p:cNvSpPr/>
            <p:nvPr/>
          </p:nvSpPr>
          <p:spPr>
            <a:xfrm rot="5400000">
              <a:off x="163277" y="396455"/>
              <a:ext cx="486162" cy="419105"/>
            </a:xfrm>
            <a:prstGeom prst="triangle">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8" name="直接连接符 7"/>
          <p:cNvCxnSpPr/>
          <p:nvPr userDrawn="1"/>
        </p:nvCxnSpPr>
        <p:spPr>
          <a:xfrm>
            <a:off x="1127448" y="865161"/>
            <a:ext cx="10369152" cy="0"/>
          </a:xfrm>
          <a:prstGeom prst="line">
            <a:avLst/>
          </a:prstGeom>
          <a:ln>
            <a:solidFill>
              <a:srgbClr val="2E344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cxnSp>
        <p:nvCxnSpPr>
          <p:cNvPr id="4" name="直接连接符 7"/>
          <p:cNvCxnSpPr>
            <a:cxnSpLocks noChangeShapeType="1"/>
          </p:cNvCxnSpPr>
          <p:nvPr/>
        </p:nvCxnSpPr>
        <p:spPr bwMode="auto">
          <a:xfrm>
            <a:off x="0" y="847725"/>
            <a:ext cx="12192000" cy="1588"/>
          </a:xfrm>
          <a:prstGeom prst="line">
            <a:avLst/>
          </a:prstGeom>
          <a:noFill/>
          <a:ln w="22225" algn="ctr">
            <a:solidFill>
              <a:schemeClr val="bg1"/>
            </a:solidFill>
            <a:round/>
          </a:ln>
          <a:extLst>
            <a:ext uri="{909E8E84-426E-40DD-AFC4-6F175D3DCCD1}">
              <a14:hiddenFill xmlns:a14="http://schemas.microsoft.com/office/drawing/2010/main">
                <a:noFill/>
              </a14:hiddenFill>
            </a:ext>
          </a:extLst>
        </p:spPr>
      </p:cxnSp>
      <p:cxnSp>
        <p:nvCxnSpPr>
          <p:cNvPr id="6" name="直接连接符 6"/>
          <p:cNvCxnSpPr>
            <a:cxnSpLocks noChangeShapeType="1"/>
          </p:cNvCxnSpPr>
          <p:nvPr/>
        </p:nvCxnSpPr>
        <p:spPr bwMode="auto">
          <a:xfrm>
            <a:off x="0" y="5461000"/>
            <a:ext cx="12192000" cy="1588"/>
          </a:xfrm>
          <a:prstGeom prst="line">
            <a:avLst/>
          </a:prstGeom>
          <a:noFill/>
          <a:ln w="22225" algn="ctr">
            <a:solidFill>
              <a:schemeClr val="bg1"/>
            </a:solidFill>
            <a:round/>
          </a:ln>
          <a:extLst>
            <a:ext uri="{909E8E84-426E-40DD-AFC4-6F175D3DCCD1}">
              <a14:hiddenFill xmlns:a14="http://schemas.microsoft.com/office/drawing/2010/main">
                <a:noFill/>
              </a14:hiddenFill>
            </a:ext>
          </a:extLst>
        </p:spPr>
      </p:cxnSp>
      <p:sp>
        <p:nvSpPr>
          <p:cNvPr id="12" name="Line 3"/>
          <p:cNvSpPr>
            <a:spLocks noChangeShapeType="1"/>
          </p:cNvSpPr>
          <p:nvPr/>
        </p:nvSpPr>
        <p:spPr bwMode="auto">
          <a:xfrm>
            <a:off x="886884" y="0"/>
            <a:ext cx="0" cy="6858000"/>
          </a:xfrm>
          <a:prstGeom prst="line">
            <a:avLst/>
          </a:prstGeom>
          <a:noFill/>
          <a:ln w="22225">
            <a:solidFill>
              <a:schemeClr val="bg1"/>
            </a:solidFill>
            <a:round/>
          </a:ln>
          <a:extLst>
            <a:ext uri="{909E8E84-426E-40DD-AFC4-6F175D3DCCD1}">
              <a14:hiddenFill xmlns:a14="http://schemas.microsoft.com/office/drawing/2010/main">
                <a:noFill/>
              </a14:hiddenFill>
            </a:ext>
          </a:extLst>
        </p:spPr>
        <p:txBody>
          <a:bodyPr wrap="none" lIns="0" tIns="0" rIns="0" bIns="0" anchor="ctr">
            <a:spAutoFit/>
          </a:bodyPr>
          <a:lstStyle/>
          <a:p>
            <a:endParaRPr lang="zh-CN" altLang="en-US"/>
          </a:p>
        </p:txBody>
      </p:sp>
      <p:sp>
        <p:nvSpPr>
          <p:cNvPr id="11" name="标题占位符 1"/>
          <p:cNvSpPr>
            <a:spLocks noGrp="1"/>
          </p:cNvSpPr>
          <p:nvPr>
            <p:ph type="title"/>
          </p:nvPr>
        </p:nvSpPr>
        <p:spPr bwMode="auto">
          <a:xfrm>
            <a:off x="910493" y="3997909"/>
            <a:ext cx="10505831" cy="792163"/>
          </a:xfrm>
          <a:prstGeom prst="rect">
            <a:avLst/>
          </a:prstGeom>
          <a:noFill/>
          <a:ln w="9525">
            <a:noFill/>
            <a:miter lim="800000"/>
          </a:ln>
        </p:spPr>
        <p:txBody>
          <a:bodyPr/>
          <a:lstStyle>
            <a:lvl1pPr>
              <a:defRPr sz="2800">
                <a:latin typeface="微软雅黑" panose="020B0503020204020204" pitchFamily="34" charset="-122"/>
                <a:ea typeface="微软雅黑" panose="020B0503020204020204" pitchFamily="34" charset="-122"/>
                <a:cs typeface="微软雅黑" panose="020B0503020204020204" pitchFamily="34" charset="-122"/>
              </a:defRPr>
            </a:lvl1pPr>
          </a:lstStyle>
          <a:p>
            <a:pPr lvl="0"/>
            <a:r>
              <a:rPr lang="zh-CN" altLang="en-US" dirty="0"/>
              <a:t>单击此处编辑母版标题样式</a:t>
            </a:r>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cs typeface="+mn-cs"/>
              </a:rPr>
              <a:t>2023-01-11</a:t>
            </a:fld>
            <a:endParaRPr lang="zh-CN" altLang="en-US">
              <a:solidFill>
                <a:prstClr val="black"/>
              </a:solidFill>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cs typeface="+mn-cs"/>
              </a:rPr>
              <a:t>‹#›</a:t>
            </a:fld>
            <a:endParaRPr lang="zh-CN" altLang="en-US">
              <a:solidFill>
                <a:prstClr val="black"/>
              </a:solidFill>
              <a:latin typeface="Calibri" panose="020F0502020204030204"/>
              <a:ea typeface="宋体" panose="02010600030101010101" pitchFamily="2" charset="-122"/>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fontAlgn="auto">
              <a:spcBef>
                <a:spcPts val="0"/>
              </a:spcBef>
              <a:spcAft>
                <a:spcPts val="0"/>
              </a:spcAft>
            </a:pPr>
            <a:fld id="{2E3AAC11-D570-4EA9-AFC0-30FB72BA45EB}" type="datetimeFigureOut">
              <a:rPr lang="zh-CN" altLang="en-US" smtClean="0">
                <a:solidFill>
                  <a:prstClr val="black"/>
                </a:solidFill>
                <a:latin typeface="Calibri" panose="020F0502020204030204"/>
                <a:ea typeface="宋体" panose="02010600030101010101" pitchFamily="2" charset="-122"/>
                <a:cs typeface="+mn-cs"/>
              </a:rPr>
              <a:t>2023-01-11</a:t>
            </a:fld>
            <a:endParaRPr lang="zh-CN" altLang="en-US">
              <a:solidFill>
                <a:prstClr val="black"/>
              </a:solidFill>
              <a:latin typeface="Calibri" panose="020F0502020204030204"/>
              <a:ea typeface="宋体" panose="02010600030101010101" pitchFamily="2" charset="-122"/>
              <a:cs typeface="+mn-cs"/>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fontAlgn="auto">
              <a:spcBef>
                <a:spcPts val="0"/>
              </a:spcBef>
              <a:spcAft>
                <a:spcPts val="0"/>
              </a:spcAft>
            </a:pPr>
            <a:endParaRPr lang="zh-CN" altLang="en-US">
              <a:solidFill>
                <a:prstClr val="black"/>
              </a:solidFill>
              <a:latin typeface="Calibri" panose="020F0502020204030204"/>
              <a:ea typeface="宋体" panose="02010600030101010101" pitchFamily="2" charset="-122"/>
              <a:cs typeface="+mn-cs"/>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fontAlgn="auto">
              <a:spcBef>
                <a:spcPts val="0"/>
              </a:spcBef>
              <a:spcAft>
                <a:spcPts val="0"/>
              </a:spcAft>
            </a:pPr>
            <a:fld id="{55ECCFAA-F4FB-487C-9F1E-C8836D0C3DC9}" type="slidenum">
              <a:rPr lang="zh-CN" altLang="en-US" smtClean="0">
                <a:solidFill>
                  <a:prstClr val="black"/>
                </a:solidFill>
                <a:latin typeface="Calibri" panose="020F0502020204030204"/>
                <a:ea typeface="宋体" panose="02010600030101010101" pitchFamily="2" charset="-122"/>
                <a:cs typeface="+mn-cs"/>
              </a:rPr>
              <a:t>‹#›</a:t>
            </a:fld>
            <a:endParaRPr lang="zh-CN" altLang="en-US">
              <a:solidFill>
                <a:prstClr val="black"/>
              </a:solidFill>
              <a:latin typeface="Calibri" panose="020F0502020204030204"/>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9956" y="838200"/>
            <a:ext cx="11119337" cy="1017588"/>
          </a:xfrm>
          <a:prstGeom prst="rect">
            <a:avLst/>
          </a:prstGeom>
        </p:spPr>
        <p:txBody>
          <a:bodyPr/>
          <a:lstStyle>
            <a:lvl1pPr>
              <a:defRPr>
                <a:latin typeface="华文细黑" panose="02010600040101010101" pitchFamily="2" charset="-122"/>
                <a:ea typeface="华文细黑" panose="02010600040101010101" pitchFamily="2" charset="-122"/>
              </a:defRPr>
            </a:lvl1pPr>
          </a:lstStyle>
          <a:p>
            <a:r>
              <a:rPr lang="zh-CN" altLang="en-US"/>
              <a:t>单击此处编辑母版标题样式</a:t>
            </a:r>
          </a:p>
        </p:txBody>
      </p:sp>
      <p:sp>
        <p:nvSpPr>
          <p:cNvPr id="3" name="内容占位符 2"/>
          <p:cNvSpPr>
            <a:spLocks noGrp="1"/>
          </p:cNvSpPr>
          <p:nvPr>
            <p:ph idx="1"/>
          </p:nvPr>
        </p:nvSpPr>
        <p:spPr>
          <a:xfrm>
            <a:off x="8346831" y="2057400"/>
            <a:ext cx="3282461" cy="4419600"/>
          </a:xfrm>
          <a:prstGeom prst="rect">
            <a:avLst/>
          </a:prstGeom>
        </p:spPr>
        <p:txBody>
          <a:bodyPr/>
          <a:lstStyle>
            <a:lvl1pPr>
              <a:defRPr>
                <a:latin typeface="华文细黑" panose="02010600040101010101" pitchFamily="2" charset="-122"/>
                <a:ea typeface="华文细黑" panose="02010600040101010101" pitchFamily="2" charset="-122"/>
              </a:defRPr>
            </a:lvl1pPr>
            <a:lvl2pPr>
              <a:defRPr>
                <a:latin typeface="华文细黑" panose="02010600040101010101" pitchFamily="2" charset="-122"/>
                <a:ea typeface="华文细黑" panose="02010600040101010101" pitchFamily="2" charset="-122"/>
              </a:defRPr>
            </a:lvl2pPr>
            <a:lvl3pPr>
              <a:defRPr>
                <a:latin typeface="华文细黑" panose="02010600040101010101" pitchFamily="2" charset="-122"/>
                <a:ea typeface="华文细黑" panose="02010600040101010101" pitchFamily="2" charset="-122"/>
              </a:defRPr>
            </a:lvl3pPr>
            <a:lvl4pPr>
              <a:defRPr>
                <a:latin typeface="华文细黑" panose="02010600040101010101" pitchFamily="2" charset="-122"/>
                <a:ea typeface="华文细黑" panose="02010600040101010101" pitchFamily="2" charset="-122"/>
              </a:defRPr>
            </a:lvl4pPr>
            <a:lvl5pPr>
              <a:defRPr>
                <a:latin typeface="华文细黑" panose="02010600040101010101" pitchFamily="2" charset="-122"/>
                <a:ea typeface="华文细黑" panose="02010600040101010101" pitchFamily="2" charset="-122"/>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grpSp>
        <p:nvGrpSpPr>
          <p:cNvPr id="4" name="组合 3"/>
          <p:cNvGrpSpPr/>
          <p:nvPr userDrawn="1"/>
        </p:nvGrpSpPr>
        <p:grpSpPr>
          <a:xfrm>
            <a:off x="708342" y="371682"/>
            <a:ext cx="570602" cy="493479"/>
            <a:chOff x="196805" y="355610"/>
            <a:chExt cx="570602" cy="493479"/>
          </a:xfrm>
        </p:grpSpPr>
        <p:sp>
          <p:nvSpPr>
            <p:cNvPr id="5" name="等腰三角形 4"/>
            <p:cNvSpPr/>
            <p:nvPr/>
          </p:nvSpPr>
          <p:spPr>
            <a:xfrm rot="5400000">
              <a:off x="314774" y="389138"/>
              <a:ext cx="486162" cy="419105"/>
            </a:xfrm>
            <a:prstGeom prst="triangle">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等腰三角形 5"/>
            <p:cNvSpPr/>
            <p:nvPr/>
          </p:nvSpPr>
          <p:spPr>
            <a:xfrm rot="5400000">
              <a:off x="163277" y="396455"/>
              <a:ext cx="486162" cy="419105"/>
            </a:xfrm>
            <a:prstGeom prst="triangle">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7" name="直接连接符 6"/>
          <p:cNvCxnSpPr/>
          <p:nvPr userDrawn="1"/>
        </p:nvCxnSpPr>
        <p:spPr>
          <a:xfrm>
            <a:off x="1127448" y="865161"/>
            <a:ext cx="10369152" cy="0"/>
          </a:xfrm>
          <a:prstGeom prst="line">
            <a:avLst/>
          </a:prstGeom>
          <a:ln>
            <a:solidFill>
              <a:srgbClr val="2E3442"/>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1EDA167-205B-4F89-AFB2-9D76C68F672E}" type="datetimeFigureOut">
              <a:rPr lang="zh-CN" altLang="en-US"/>
              <a:t>2023-01-11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23AD71F-1A69-4B42-B3A4-E45B9DCECD8C}" type="slidenum">
              <a:rPr lang="zh-CN" altLang="en-US"/>
              <a:t>‹#›</a:t>
            </a:fld>
            <a:endParaRPr lang="zh-CN" altLang="en-US"/>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81DD60AC-FA2C-49AF-8FFE-20F15DC4A5B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5B0AF35D-BE3A-4FEB-B8A6-3988F933A048}" type="slidenum">
              <a:rPr lang="zh-CN" altLang="en-US" smtClean="0"/>
              <a:t>‹#›</a:t>
            </a:fld>
            <a:endParaRPr lang="zh-CN" altLang="en-US"/>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81DD60AC-FA2C-49AF-8FFE-20F15DC4A5B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5B0AF35D-BE3A-4FEB-B8A6-3988F933A048}" type="slidenum">
              <a:rPr lang="zh-CN" altLang="en-US" smtClean="0"/>
              <a:t>‹#›</a:t>
            </a:fld>
            <a:endParaRPr lang="zh-CN" altLang="en-US"/>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81DD60AC-FA2C-49AF-8FFE-20F15DC4A5B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5B0AF35D-BE3A-4FEB-B8A6-3988F933A048}" type="slidenum">
              <a:rPr lang="zh-CN" altLang="en-US" smtClean="0"/>
              <a:t>‹#›</a:t>
            </a:fld>
            <a:endParaRPr lang="zh-CN" altLang="en-US"/>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81DD60AC-FA2C-49AF-8FFE-20F15DC4A5B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5B0AF35D-BE3A-4FEB-B8A6-3988F933A048}" type="slidenum">
              <a:rPr lang="zh-CN" altLang="en-US" smtClean="0"/>
              <a:t>‹#›</a:t>
            </a:fld>
            <a:endParaRPr lang="zh-CN" alt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81DD60AC-FA2C-49AF-8FFE-20F15DC4A5B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5B0AF35D-BE3A-4FEB-B8A6-3988F933A048}" type="slidenum">
              <a:rPr lang="zh-CN" altLang="en-US" smtClean="0"/>
              <a:t>‹#›</a:t>
            </a:fld>
            <a:endParaRPr lang="zh-CN" altLang="en-US"/>
          </a:p>
        </p:txBody>
      </p:sp>
      <p:sp>
        <p:nvSpPr>
          <p:cNvPr id="7" name="TextBox 6"/>
          <p:cNvSpPr txBox="1"/>
          <p:nvPr userDrawn="1"/>
        </p:nvSpPr>
        <p:spPr>
          <a:xfrm>
            <a:off x="290939" y="6749325"/>
            <a:ext cx="1440159" cy="121920"/>
          </a:xfrm>
          <a:prstGeom prst="rect">
            <a:avLst/>
          </a:prstGeom>
          <a:noFill/>
        </p:spPr>
        <p:txBody>
          <a:bodyPr wrap="square" rtlCol="0">
            <a:spAutoFit/>
          </a:bodyPr>
          <a:lstStyle/>
          <a:p>
            <a:pPr defTabSz="914400" fontAlgn="auto">
              <a:lnSpc>
                <a:spcPct val="200000"/>
              </a:lnSpc>
              <a:spcBef>
                <a:spcPts val="0"/>
              </a:spcBef>
              <a:spcAft>
                <a:spcPts val="0"/>
              </a:spcAft>
            </a:pPr>
            <a:r>
              <a:rPr lang="zh-CN" altLang="en-US" sz="100" dirty="0">
                <a:solidFill>
                  <a:prstClr val="black"/>
                </a:solidFill>
                <a:latin typeface="微软雅黑" panose="020B0503020204020204" pitchFamily="34" charset="-122"/>
                <a:ea typeface="微软雅黑" panose="020B0503020204020204" pitchFamily="34" charset="-122"/>
                <a:cs typeface="+mn-cs"/>
                <a:hlinkClick r:id="rId2"/>
              </a:rPr>
              <a:t>行</a:t>
            </a:r>
            <a:r>
              <a:rPr lang="zh-CN" altLang="en-US" sz="100" dirty="0" smtClean="0">
                <a:solidFill>
                  <a:prstClr val="black"/>
                </a:solidFill>
                <a:latin typeface="微软雅黑" panose="020B0503020204020204" pitchFamily="34" charset="-122"/>
                <a:ea typeface="微软雅黑" panose="020B0503020204020204" pitchFamily="34" charset="-122"/>
                <a:cs typeface="+mn-cs"/>
                <a:hlinkClick r:id="rId2"/>
              </a:rPr>
              <a:t>业</a:t>
            </a:r>
            <a:r>
              <a:rPr lang="en-US" altLang="zh-CN" sz="100" dirty="0" smtClean="0">
                <a:solidFill>
                  <a:prstClr val="black"/>
                </a:solidFill>
                <a:latin typeface="微软雅黑" panose="020B0503020204020204" pitchFamily="34" charset="-122"/>
                <a:ea typeface="微软雅黑" panose="020B0503020204020204" pitchFamily="34" charset="-122"/>
                <a:cs typeface="+mn-cs"/>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cs typeface="+mn-cs"/>
                <a:hlinkClick r:id="rId2"/>
              </a:rPr>
              <a:t>模板</a:t>
            </a:r>
            <a:r>
              <a:rPr lang="en-US" altLang="zh-CN" sz="100" dirty="0">
                <a:solidFill>
                  <a:prstClr val="black"/>
                </a:solidFill>
                <a:latin typeface="微软雅黑" panose="020B0503020204020204" pitchFamily="34" charset="-122"/>
                <a:ea typeface="微软雅黑" panose="020B0503020204020204" pitchFamily="34" charset="-122"/>
                <a:cs typeface="+mn-cs"/>
              </a:rPr>
              <a:t>http:// www.2ppt.com/hangye/</a:t>
            </a:r>
            <a:endParaRPr lang="en-US" altLang="zh-CN" sz="100" dirty="0" smtClean="0">
              <a:solidFill>
                <a:prstClr val="black"/>
              </a:solidFill>
              <a:latin typeface="微软雅黑" panose="020B0503020204020204" pitchFamily="34" charset="-122"/>
              <a:ea typeface="微软雅黑" panose="020B0503020204020204" pitchFamily="34" charset="-122"/>
              <a:cs typeface="+mn-cs"/>
            </a:endParaRPr>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81DD60AC-FA2C-49AF-8FFE-20F15DC4A5B9}"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fld id="{5B0AF35D-BE3A-4FEB-B8A6-3988F933A048}" type="slidenum">
              <a:rPr lang="zh-CN" altLang="en-US" smtClean="0"/>
              <a:t>‹#›</a:t>
            </a:fld>
            <a:endParaRPr lang="zh-CN" altLang="en-US"/>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81DD60AC-FA2C-49AF-8FFE-20F15DC4A5B9}" type="datetimeFigureOut">
              <a:rPr lang="zh-CN" altLang="en-US"/>
              <a:t>2023-01-11</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latin typeface="Calibri" panose="020F0502020204030204" pitchFamily="34" charset="0"/>
                <a:ea typeface="宋体" panose="02010600030101010101" pitchFamily="2" charset="-122"/>
              </a:defRPr>
            </a:lvl1pPr>
          </a:lstStyle>
          <a:p>
            <a:fld id="{5B0AF35D-BE3A-4FEB-B8A6-3988F933A048}"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p:blinds dir="ver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4.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jpeg"/><Relationship Id="rId5" Type="http://schemas.openxmlformats.org/officeDocument/2006/relationships/tags" Target="../tags/tag5.xml"/><Relationship Id="rId10" Type="http://schemas.openxmlformats.org/officeDocument/2006/relationships/slideLayout" Target="../slideLayouts/slideLayout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image" Target="../media/image11.png"/><Relationship Id="rId3" Type="http://schemas.openxmlformats.org/officeDocument/2006/relationships/tags" Target="../tags/tag75.xml"/><Relationship Id="rId21" Type="http://schemas.microsoft.com/office/2007/relationships/hdphoto" Target="../media/hdphoto5.wdp"/><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notesSlide" Target="../notesSlides/notesSlide4.xml"/><Relationship Id="rId2" Type="http://schemas.openxmlformats.org/officeDocument/2006/relationships/tags" Target="../tags/tag74.xml"/><Relationship Id="rId16" Type="http://schemas.openxmlformats.org/officeDocument/2006/relationships/slideLayout" Target="../slideLayouts/slideLayout1.xml"/><Relationship Id="rId20" Type="http://schemas.openxmlformats.org/officeDocument/2006/relationships/image" Target="../media/image12.png"/><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5" Type="http://schemas.openxmlformats.org/officeDocument/2006/relationships/tags" Target="../tags/tag77.xml"/><Relationship Id="rId15" Type="http://schemas.openxmlformats.org/officeDocument/2006/relationships/tags" Target="../tags/tag87.xml"/><Relationship Id="rId23" Type="http://schemas.microsoft.com/office/2007/relationships/hdphoto" Target="../media/hdphoto6.wdp"/><Relationship Id="rId10" Type="http://schemas.openxmlformats.org/officeDocument/2006/relationships/tags" Target="../tags/tag82.xml"/><Relationship Id="rId19" Type="http://schemas.microsoft.com/office/2007/relationships/hdphoto" Target="../media/hdphoto4.wdp"/><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xml"/><Relationship Id="rId7"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image" Target="../media/image4.png"/><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3.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image" Target="../media/image2.jpeg"/><Relationship Id="rId5" Type="http://schemas.openxmlformats.org/officeDocument/2006/relationships/tags" Target="../tags/tag92.xml"/><Relationship Id="rId10" Type="http://schemas.openxmlformats.org/officeDocument/2006/relationships/slideLayout" Target="../slideLayouts/slideLayout10.xml"/><Relationship Id="rId4" Type="http://schemas.openxmlformats.org/officeDocument/2006/relationships/tags" Target="../tags/tag91.xml"/><Relationship Id="rId9" Type="http://schemas.openxmlformats.org/officeDocument/2006/relationships/tags" Target="../tags/tag96.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tags" Target="../tags/tag18.xml"/><Relationship Id="rId21" Type="http://schemas.openxmlformats.org/officeDocument/2006/relationships/tags" Target="../tags/tag36.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image" Target="../media/image3.png"/><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image" Target="../media/image2.jpeg"/><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slideLayout" Target="../slideLayouts/slideLayout3.xml"/><Relationship Id="rId10" Type="http://schemas.openxmlformats.org/officeDocument/2006/relationships/tags" Target="../tags/tag25.xml"/><Relationship Id="rId19" Type="http://schemas.openxmlformats.org/officeDocument/2006/relationships/tags" Target="../tags/tag34.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4.pn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2.jpeg"/><Relationship Id="rId5" Type="http://schemas.openxmlformats.org/officeDocument/2006/relationships/tags" Target="../tags/tag42.xml"/><Relationship Id="rId10" Type="http://schemas.openxmlformats.org/officeDocument/2006/relationships/slideLayout" Target="../slideLayouts/slideLayout10.xml"/><Relationship Id="rId4" Type="http://schemas.openxmlformats.org/officeDocument/2006/relationships/tags" Target="../tags/tag41.xml"/><Relationship Id="rId9" Type="http://schemas.openxmlformats.org/officeDocument/2006/relationships/tags" Target="../tags/tag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tags" Target="../tags/tag104.xml"/><Relationship Id="rId13" Type="http://schemas.openxmlformats.org/officeDocument/2006/relationships/image" Target="../media/image4.png"/><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3.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image" Target="../media/image2.jpeg"/><Relationship Id="rId5" Type="http://schemas.openxmlformats.org/officeDocument/2006/relationships/tags" Target="../tags/tag101.xml"/><Relationship Id="rId10" Type="http://schemas.openxmlformats.org/officeDocument/2006/relationships/slideLayout" Target="../slideLayouts/slideLayout10.xml"/><Relationship Id="rId4" Type="http://schemas.openxmlformats.org/officeDocument/2006/relationships/tags" Target="../tags/tag100.xml"/><Relationship Id="rId9" Type="http://schemas.openxmlformats.org/officeDocument/2006/relationships/tags" Target="../tags/tag105.xml"/></Relationships>
</file>

<file path=ppt/slides/_rels/slide4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113.xml"/><Relationship Id="rId13" Type="http://schemas.openxmlformats.org/officeDocument/2006/relationships/image" Target="../media/image4.png"/><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image" Target="../media/image3.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image" Target="../media/image2.jpeg"/><Relationship Id="rId5" Type="http://schemas.openxmlformats.org/officeDocument/2006/relationships/tags" Target="../tags/tag110.xml"/><Relationship Id="rId10" Type="http://schemas.openxmlformats.org/officeDocument/2006/relationships/slideLayout" Target="../slideLayouts/slideLayout10.xml"/><Relationship Id="rId4" Type="http://schemas.openxmlformats.org/officeDocument/2006/relationships/tags" Target="../tags/tag109.xml"/><Relationship Id="rId9" Type="http://schemas.openxmlformats.org/officeDocument/2006/relationships/tags" Target="../tags/tag1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image" Target="../media/image6.png"/><Relationship Id="rId3" Type="http://schemas.openxmlformats.org/officeDocument/2006/relationships/tags" Target="../tags/tag49.xml"/><Relationship Id="rId21" Type="http://schemas.microsoft.com/office/2007/relationships/hdphoto" Target="../media/hdphoto2.wdp"/><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notesSlide" Target="../notesSlides/notesSlide2.xml"/><Relationship Id="rId2" Type="http://schemas.openxmlformats.org/officeDocument/2006/relationships/tags" Target="../tags/tag48.xml"/><Relationship Id="rId16" Type="http://schemas.openxmlformats.org/officeDocument/2006/relationships/slideLayout" Target="../slideLayouts/slideLayout1.xml"/><Relationship Id="rId20" Type="http://schemas.openxmlformats.org/officeDocument/2006/relationships/image" Target="../media/image7.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tags" Target="../tags/tag61.xml"/><Relationship Id="rId23" Type="http://schemas.microsoft.com/office/2007/relationships/hdphoto" Target="../media/hdphoto3.wdp"/><Relationship Id="rId10" Type="http://schemas.openxmlformats.org/officeDocument/2006/relationships/tags" Target="../tags/tag56.xml"/><Relationship Id="rId19" Type="http://schemas.microsoft.com/office/2007/relationships/hdphoto" Target="../media/hdphoto1.wdp"/><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 Id="rId22"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image" Target="../media/image4.png"/><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9.jpe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2.jpeg"/><Relationship Id="rId5" Type="http://schemas.openxmlformats.org/officeDocument/2006/relationships/tags" Target="../tags/tag66.xml"/><Relationship Id="rId10" Type="http://schemas.openxmlformats.org/officeDocument/2006/relationships/slideLayout" Target="../slideLayouts/slideLayout10.xml"/><Relationship Id="rId4" Type="http://schemas.openxmlformats.org/officeDocument/2006/relationships/tags" Target="../tags/tag65.xml"/><Relationship Id="rId9" Type="http://schemas.openxmlformats.org/officeDocument/2006/relationships/tags" Target="../tags/tag70.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10.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矩形 15"/>
          <p:cNvSpPr/>
          <p:nvPr>
            <p:custDataLst>
              <p:tags r:id="rId1"/>
            </p:custDataLst>
          </p:nvPr>
        </p:nvSpPr>
        <p:spPr>
          <a:xfrm>
            <a:off x="7658100" y="0"/>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16"/>
          <p:cNvSpPr/>
          <p:nvPr>
            <p:custDataLst>
              <p:tags r:id="rId2"/>
            </p:custDataLst>
          </p:nvPr>
        </p:nvSpPr>
        <p:spPr>
          <a:xfrm>
            <a:off x="-21590" y="2334439"/>
            <a:ext cx="7600270" cy="18620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矩形 29"/>
          <p:cNvSpPr/>
          <p:nvPr>
            <p:custDataLst>
              <p:tags r:id="rId3"/>
            </p:custDataLst>
          </p:nvPr>
        </p:nvSpPr>
        <p:spPr>
          <a:xfrm>
            <a:off x="10470358" y="4109649"/>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矩形 30"/>
          <p:cNvSpPr/>
          <p:nvPr>
            <p:custDataLst>
              <p:tags r:id="rId4"/>
            </p:custDataLst>
          </p:nvPr>
        </p:nvSpPr>
        <p:spPr>
          <a:xfrm>
            <a:off x="10470358" y="742580"/>
            <a:ext cx="1710647" cy="1706853"/>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矩形 31"/>
          <p:cNvSpPr/>
          <p:nvPr>
            <p:custDataLst>
              <p:tags r:id="rId5"/>
            </p:custDataLst>
          </p:nvPr>
        </p:nvSpPr>
        <p:spPr>
          <a:xfrm>
            <a:off x="10528188" y="4524140"/>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矩形 34"/>
          <p:cNvSpPr/>
          <p:nvPr>
            <p:custDataLst>
              <p:tags r:id="rId6"/>
            </p:custDataLst>
          </p:nvPr>
        </p:nvSpPr>
        <p:spPr>
          <a:xfrm>
            <a:off x="10570406" y="5172358"/>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矩形 35"/>
          <p:cNvSpPr/>
          <p:nvPr>
            <p:custDataLst>
              <p:tags r:id="rId7"/>
            </p:custDataLst>
          </p:nvPr>
        </p:nvSpPr>
        <p:spPr>
          <a:xfrm>
            <a:off x="10073126" y="4867594"/>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文本框 36"/>
          <p:cNvSpPr txBox="1"/>
          <p:nvPr>
            <p:custDataLst>
              <p:tags r:id="rId8"/>
            </p:custDataLst>
          </p:nvPr>
        </p:nvSpPr>
        <p:spPr>
          <a:xfrm>
            <a:off x="1127740" y="1442102"/>
            <a:ext cx="5485020" cy="646331"/>
          </a:xfrm>
          <a:prstGeom prst="rect">
            <a:avLst/>
          </a:prstGeom>
          <a:noFill/>
        </p:spPr>
        <p:txBody>
          <a:bodyPr wrap="square" rtlCol="0">
            <a:spAutoFit/>
          </a:bodyPr>
          <a:lstStyle/>
          <a:p>
            <a:pPr algn="dist"/>
            <a:r>
              <a:rPr lang="zh-CN" altLang="en-US" sz="3600" b="1" dirty="0">
                <a:solidFill>
                  <a:srgbClr val="2E3442"/>
                </a:solidFill>
                <a:latin typeface="+mn-lt"/>
                <a:ea typeface="+mn-ea"/>
                <a:cs typeface="+mn-ea"/>
                <a:sym typeface="+mn-lt"/>
              </a:rPr>
              <a:t>红色商务企业知识培训</a:t>
            </a:r>
          </a:p>
        </p:txBody>
      </p:sp>
      <p:sp>
        <p:nvSpPr>
          <p:cNvPr id="22" name="PA-文本框 37"/>
          <p:cNvSpPr txBox="1"/>
          <p:nvPr>
            <p:custDataLst>
              <p:tags r:id="rId9"/>
            </p:custDataLst>
          </p:nvPr>
        </p:nvSpPr>
        <p:spPr>
          <a:xfrm>
            <a:off x="1315254" y="4475312"/>
            <a:ext cx="5001109" cy="338554"/>
          </a:xfrm>
          <a:prstGeom prst="rect">
            <a:avLst/>
          </a:prstGeom>
          <a:noFill/>
        </p:spPr>
        <p:txBody>
          <a:bodyPr wrap="square" rtlCol="0">
            <a:spAutoFit/>
          </a:bodyPr>
          <a:lstStyle/>
          <a:p>
            <a:pPr algn="dist"/>
            <a:r>
              <a:rPr lang="en-US" altLang="zh-CN" sz="1600" dirty="0">
                <a:solidFill>
                  <a:srgbClr val="2E3442"/>
                </a:solidFill>
                <a:latin typeface="+mn-lt"/>
                <a:ea typeface="+mn-ea"/>
                <a:cs typeface="+mn-ea"/>
                <a:sym typeface="+mn-lt"/>
              </a:rPr>
              <a:t>RUD BUSINESS YEAR END WORK SUMMARY</a:t>
            </a:r>
            <a:endParaRPr lang="zh-CN" altLang="en-US" sz="4400" dirty="0">
              <a:solidFill>
                <a:srgbClr val="2E3442"/>
              </a:solidFill>
              <a:latin typeface="+mn-lt"/>
              <a:ea typeface="+mn-ea"/>
              <a:cs typeface="+mn-ea"/>
              <a:sym typeface="+mn-lt"/>
            </a:endParaRPr>
          </a:p>
        </p:txBody>
      </p:sp>
      <p:sp>
        <p:nvSpPr>
          <p:cNvPr id="27" name="AutoShape 4" descr="åå¡å»ºç­åå¬æ¥¼å¾ç"/>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pic>
        <p:nvPicPr>
          <p:cNvPr id="31" name="图片 30"/>
          <p:cNvPicPr>
            <a:picLocks noChangeAspect="1"/>
          </p:cNvPicPr>
          <p:nvPr/>
        </p:nvPicPr>
        <p:blipFill>
          <a:blip r:embed="rId11" cstate="screen"/>
          <a:stretch>
            <a:fillRect/>
          </a:stretch>
        </p:blipFill>
        <p:spPr>
          <a:xfrm>
            <a:off x="7647105" y="2526068"/>
            <a:ext cx="2718077" cy="1839696"/>
          </a:xfrm>
          <a:prstGeom prst="rect">
            <a:avLst/>
          </a:prstGeom>
        </p:spPr>
      </p:pic>
      <p:pic>
        <p:nvPicPr>
          <p:cNvPr id="36" name="图片 35"/>
          <p:cNvPicPr>
            <a:picLocks noChangeAspect="1"/>
          </p:cNvPicPr>
          <p:nvPr/>
        </p:nvPicPr>
        <p:blipFill>
          <a:blip r:embed="rId12" cstate="screen"/>
          <a:stretch>
            <a:fillRect/>
          </a:stretch>
        </p:blipFill>
        <p:spPr>
          <a:xfrm>
            <a:off x="10473193" y="2526068"/>
            <a:ext cx="1704975" cy="1531553"/>
          </a:xfrm>
          <a:prstGeom prst="rect">
            <a:avLst/>
          </a:prstGeom>
        </p:spPr>
      </p:pic>
      <p:pic>
        <p:nvPicPr>
          <p:cNvPr id="37" name="图片 36"/>
          <p:cNvPicPr>
            <a:picLocks noChangeAspect="1"/>
          </p:cNvPicPr>
          <p:nvPr/>
        </p:nvPicPr>
        <p:blipFill rotWithShape="1">
          <a:blip r:embed="rId13" cstate="screen"/>
          <a:srcRect/>
          <a:stretch>
            <a:fillRect/>
          </a:stretch>
        </p:blipFill>
        <p:spPr>
          <a:xfrm>
            <a:off x="7647105" y="1008480"/>
            <a:ext cx="2718077" cy="1440953"/>
          </a:xfrm>
          <a:prstGeom prst="rect">
            <a:avLst/>
          </a:prstGeom>
        </p:spPr>
      </p:pic>
      <p:sp>
        <p:nvSpPr>
          <p:cNvPr id="46" name="矩形 45"/>
          <p:cNvSpPr/>
          <p:nvPr/>
        </p:nvSpPr>
        <p:spPr>
          <a:xfrm>
            <a:off x="613456" y="2687594"/>
            <a:ext cx="6647974" cy="1200329"/>
          </a:xfrm>
          <a:prstGeom prst="rect">
            <a:avLst/>
          </a:prstGeom>
        </p:spPr>
        <p:txBody>
          <a:bodyPr wrap="none">
            <a:spAutoFit/>
          </a:bodyPr>
          <a:lstStyle/>
          <a:p>
            <a:r>
              <a:rPr lang="zh-CN" altLang="en-US" sz="7200" b="1" dirty="0">
                <a:solidFill>
                  <a:schemeClr val="bg1"/>
                </a:solidFill>
                <a:latin typeface="+mn-lt"/>
                <a:ea typeface="+mn-ea"/>
                <a:cs typeface="+mn-ea"/>
                <a:sym typeface="+mn-lt"/>
              </a:rPr>
              <a:t>房地产</a:t>
            </a:r>
            <a:r>
              <a:rPr lang="zh-CN" altLang="en-US" sz="6600" b="1" dirty="0">
                <a:solidFill>
                  <a:schemeClr val="bg1"/>
                </a:solidFill>
                <a:latin typeface="+mn-lt"/>
                <a:ea typeface="+mn-ea"/>
                <a:cs typeface="+mn-ea"/>
                <a:sym typeface="+mn-lt"/>
              </a:rPr>
              <a:t>基础</a:t>
            </a:r>
            <a:r>
              <a:rPr lang="zh-CN" altLang="en-US" sz="7200" b="1" dirty="0">
                <a:solidFill>
                  <a:schemeClr val="bg1"/>
                </a:solidFill>
                <a:latin typeface="+mn-lt"/>
                <a:ea typeface="+mn-ea"/>
                <a:cs typeface="+mn-ea"/>
                <a:sym typeface="+mn-lt"/>
              </a:rPr>
              <a:t>知识</a:t>
            </a:r>
            <a:endParaRPr lang="zh-CN" altLang="en-US" sz="7200" dirty="0">
              <a:solidFill>
                <a:schemeClr val="bg1"/>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par>
                                <p:cTn id="19" presetID="14"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randombar(horizontal)">
                                      <p:cBhvr>
                                        <p:cTn id="21" dur="500"/>
                                        <p:tgtEl>
                                          <p:spTgt spid="37"/>
                                        </p:tgtEl>
                                      </p:cBhvr>
                                    </p:animEffect>
                                  </p:childTnLst>
                                </p:cTn>
                              </p:par>
                              <p:par>
                                <p:cTn id="22" presetID="42" presetClass="entr" presetSubtype="0" fill="hold" grpId="0" nodeType="withEffect">
                                  <p:stCondLst>
                                    <p:cond delay="219"/>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969"/>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2" fill="hold" grpId="0" nodeType="withEffect">
                                  <p:stCondLst>
                                    <p:cond delay="719"/>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par>
                          <p:cTn id="33" fill="hold">
                            <p:stCondLst>
                              <p:cond delay="50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2418"/>
                            </p:stCondLst>
                            <p:childTnLst>
                              <p:par>
                                <p:cTn id="40" presetID="18" presetClass="entr" presetSubtype="1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par>
                                <p:cTn id="43" presetID="53" presetClass="entr" presetSubtype="16" fill="hold" grpId="0" nodeType="withEffect">
                                  <p:stCondLst>
                                    <p:cond delay="164"/>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3083"/>
                            </p:stCondLst>
                            <p:childTnLst>
                              <p:par>
                                <p:cTn id="49" presetID="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0-#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autoUpdateAnimBg="0"/>
      <p:bldP spid="20" grpId="0" animBg="1" autoUpdateAnimBg="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83996" y="1409372"/>
            <a:ext cx="10624008" cy="5031886"/>
            <a:chOff x="1065229" y="1547242"/>
            <a:chExt cx="10568601" cy="3271103"/>
          </a:xfrm>
        </p:grpSpPr>
        <p:sp>
          <p:nvSpPr>
            <p:cNvPr id="7" name="矩形 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8" name="矩形 7"/>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pic>
        <p:nvPicPr>
          <p:cNvPr id="15363" name="Picture 2" descr="C:\Documents and Settings\wangying\桌面\图片\拍卖.jpg"/>
          <p:cNvPicPr>
            <a:picLocks noChangeAspect="1" noChangeArrowheads="1"/>
          </p:cNvPicPr>
          <p:nvPr/>
        </p:nvPicPr>
        <p:blipFill>
          <a:blip r:embed="rId18" cstate="screen">
            <a:extLst>
              <a:ext uri="{BEBA8EAE-BF5A-486C-A8C5-ECC9F3942E4B}">
                <a14:imgProps xmlns:a14="http://schemas.microsoft.com/office/drawing/2010/main">
                  <a14:imgLayer r:embed="rId19">
                    <a14:imgEffect>
                      <a14:artisticMarker/>
                    </a14:imgEffect>
                  </a14:imgLayer>
                </a14:imgProps>
              </a:ext>
            </a:extLst>
          </a:blip>
          <a:srcRect/>
          <a:stretch>
            <a:fillRect/>
          </a:stretch>
        </p:blipFill>
        <p:spPr bwMode="auto">
          <a:xfrm>
            <a:off x="1577094" y="2047136"/>
            <a:ext cx="1760521" cy="12392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descr="C:\Documents and Settings\wangying\桌面\图片\招标.jpg"/>
          <p:cNvPicPr>
            <a:picLocks noChangeAspect="1" noChangeArrowheads="1"/>
          </p:cNvPicPr>
          <p:nvPr/>
        </p:nvPicPr>
        <p:blipFill>
          <a:blip r:embed="rId20" cstate="screen">
            <a:extLst>
              <a:ext uri="{BEBA8EAE-BF5A-486C-A8C5-ECC9F3942E4B}">
                <a14:imgProps xmlns:a14="http://schemas.microsoft.com/office/drawing/2010/main">
                  <a14:imgLayer r:embed="rId21">
                    <a14:imgEffect>
                      <a14:artisticMarker/>
                    </a14:imgEffect>
                  </a14:imgLayer>
                </a14:imgProps>
              </a:ext>
            </a:extLst>
          </a:blip>
          <a:srcRect/>
          <a:stretch>
            <a:fillRect/>
          </a:stretch>
        </p:blipFill>
        <p:spPr bwMode="auto">
          <a:xfrm>
            <a:off x="1577094" y="3453874"/>
            <a:ext cx="1760520" cy="11264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C:\Documents and Settings\wangying\桌面\图片\20100702115903200.jpg"/>
          <p:cNvPicPr>
            <a:picLocks noChangeAspect="1" noChangeArrowheads="1"/>
          </p:cNvPicPr>
          <p:nvPr/>
        </p:nvPicPr>
        <p:blipFill>
          <a:blip r:embed="rId22" cstate="screen">
            <a:extLst>
              <a:ext uri="{BEBA8EAE-BF5A-486C-A8C5-ECC9F3942E4B}">
                <a14:imgProps xmlns:a14="http://schemas.microsoft.com/office/drawing/2010/main">
                  <a14:imgLayer r:embed="rId23">
                    <a14:imgEffect>
                      <a14:artisticMarker/>
                    </a14:imgEffect>
                  </a14:imgLayer>
                </a14:imgProps>
              </a:ext>
            </a:extLst>
          </a:blip>
          <a:srcRect/>
          <a:stretch>
            <a:fillRect/>
          </a:stretch>
        </p:blipFill>
        <p:spPr bwMode="auto">
          <a:xfrm>
            <a:off x="1577093" y="4789531"/>
            <a:ext cx="1760519" cy="11264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grpSp>
        <p:nvGrpSpPr>
          <p:cNvPr id="10" name="PA-1022118"/>
          <p:cNvGrpSpPr/>
          <p:nvPr>
            <p:custDataLst>
              <p:tags r:id="rId1"/>
            </p:custDataLst>
          </p:nvPr>
        </p:nvGrpSpPr>
        <p:grpSpPr>
          <a:xfrm>
            <a:off x="3537708" y="2273636"/>
            <a:ext cx="7180568" cy="625379"/>
            <a:chOff x="1143130" y="1600246"/>
            <a:chExt cx="9926575" cy="864538"/>
          </a:xfrm>
        </p:grpSpPr>
        <p:sp>
          <p:nvSpPr>
            <p:cNvPr id="11" name="PA-1022244"/>
            <p:cNvSpPr>
              <a:spLocks noChangeShapeType="1"/>
            </p:cNvSpPr>
            <p:nvPr>
              <p:custDataLst>
                <p:tags r:id="rId12"/>
              </p:custDataLst>
            </p:nvPr>
          </p:nvSpPr>
          <p:spPr bwMode="auto">
            <a:xfrm flipH="1">
              <a:off x="1905110" y="2057438"/>
              <a:ext cx="609583" cy="0"/>
            </a:xfrm>
            <a:prstGeom prst="line">
              <a:avLst/>
            </a:prstGeom>
            <a:noFill/>
            <a:ln w="381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solidFill>
                  <a:schemeClr val="bg1"/>
                </a:solidFill>
                <a:latin typeface="+mn-lt"/>
                <a:ea typeface="+mn-ea"/>
                <a:cs typeface="+mn-ea"/>
                <a:sym typeface="+mn-lt"/>
              </a:endParaRPr>
            </a:p>
          </p:txBody>
        </p:sp>
        <p:sp>
          <p:nvSpPr>
            <p:cNvPr id="12" name="PA_圆角矩形 12"/>
            <p:cNvSpPr>
              <a:spLocks noChangeAspect="1"/>
            </p:cNvSpPr>
            <p:nvPr>
              <p:custDataLst>
                <p:tags r:id="rId13"/>
              </p:custDataLst>
            </p:nvPr>
          </p:nvSpPr>
          <p:spPr>
            <a:xfrm>
              <a:off x="1143130" y="1676446"/>
              <a:ext cx="761980" cy="76198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b="1" kern="0" dirty="0">
                  <a:solidFill>
                    <a:srgbClr val="FCFCFC"/>
                  </a:solidFill>
                  <a:latin typeface="+mn-lt"/>
                  <a:ea typeface="+mn-ea"/>
                  <a:cs typeface="+mn-ea"/>
                  <a:sym typeface="+mn-lt"/>
                </a:rPr>
                <a:t>1</a:t>
              </a:r>
              <a:endParaRPr lang="zh-CN" altLang="en-US" sz="1800" b="1" kern="0" dirty="0">
                <a:solidFill>
                  <a:srgbClr val="FCFCFC"/>
                </a:solidFill>
                <a:latin typeface="+mn-lt"/>
                <a:ea typeface="+mn-ea"/>
                <a:cs typeface="+mn-ea"/>
                <a:sym typeface="+mn-lt"/>
              </a:endParaRPr>
            </a:p>
          </p:txBody>
        </p:sp>
        <p:sp>
          <p:nvSpPr>
            <p:cNvPr id="13" name="PA-圆角矩形 38"/>
            <p:cNvSpPr/>
            <p:nvPr>
              <p:custDataLst>
                <p:tags r:id="rId14"/>
              </p:custDataLst>
            </p:nvPr>
          </p:nvSpPr>
          <p:spPr>
            <a:xfrm rot="16200000">
              <a:off x="6272520" y="-2332402"/>
              <a:ext cx="864538" cy="8729833"/>
            </a:xfrm>
            <a:prstGeom prst="roundRect">
              <a:avLst>
                <a:gd name="adj" fmla="val 50000"/>
              </a:avLst>
            </a:prstGeom>
            <a:noFill/>
            <a:ln w="12700" cap="flat" cmpd="sng" algn="ctr">
              <a:solidFill>
                <a:srgbClr val="9B1E11"/>
              </a:solidFill>
              <a:prstDash val="solid"/>
              <a:miter lim="800000"/>
            </a:ln>
            <a:effectLst/>
          </p:spPr>
          <p:txBody>
            <a:bodyPr rtlCol="0" anchor="ctr"/>
            <a:lstStyle/>
            <a:p>
              <a:pPr algn="ctr" defTabSz="914400" fontAlgn="auto">
                <a:spcBef>
                  <a:spcPts val="0"/>
                </a:spcBef>
                <a:spcAft>
                  <a:spcPts val="0"/>
                </a:spcAft>
                <a:defRPr/>
              </a:pPr>
              <a:endParaRPr lang="en-US" sz="3200" b="1" kern="0" dirty="0">
                <a:solidFill>
                  <a:srgbClr val="FFFFFF"/>
                </a:solidFill>
                <a:latin typeface="+mn-lt"/>
                <a:ea typeface="+mn-ea"/>
                <a:cs typeface="+mn-ea"/>
                <a:sym typeface="+mn-lt"/>
              </a:endParaRPr>
            </a:p>
          </p:txBody>
        </p:sp>
        <p:sp>
          <p:nvSpPr>
            <p:cNvPr id="14" name="PA-椭圆 31"/>
            <p:cNvSpPr/>
            <p:nvPr>
              <p:custDataLst>
                <p:tags r:id="rId15"/>
              </p:custDataLst>
            </p:nvPr>
          </p:nvSpPr>
          <p:spPr bwMode="auto">
            <a:xfrm>
              <a:off x="2467964" y="1981237"/>
              <a:ext cx="152395" cy="152395"/>
            </a:xfrm>
            <a:prstGeom prst="ellipse">
              <a:avLst/>
            </a:prstGeom>
            <a:solidFill>
              <a:srgbClr val="C00000"/>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mn-lt"/>
                <a:ea typeface="+mn-ea"/>
                <a:cs typeface="+mn-ea"/>
                <a:sym typeface="+mn-lt"/>
              </a:endParaRPr>
            </a:p>
          </p:txBody>
        </p:sp>
      </p:grpSp>
      <p:sp>
        <p:nvSpPr>
          <p:cNvPr id="15" name="矩形 14"/>
          <p:cNvSpPr/>
          <p:nvPr/>
        </p:nvSpPr>
        <p:spPr>
          <a:xfrm>
            <a:off x="4606289" y="1835374"/>
            <a:ext cx="715260" cy="369332"/>
          </a:xfrm>
          <a:prstGeom prst="rect">
            <a:avLst/>
          </a:prstGeom>
        </p:spPr>
        <p:txBody>
          <a:bodyPr wrap="none">
            <a:spAutoFit/>
          </a:bodyPr>
          <a:lstStyle/>
          <a:p>
            <a:pPr eaLnBrk="1" hangingPunct="1">
              <a:lnSpc>
                <a:spcPct val="100000"/>
              </a:lnSpc>
              <a:defRPr/>
            </a:pPr>
            <a:r>
              <a:rPr lang="en-US" altLang="zh-CN" b="1" dirty="0">
                <a:solidFill>
                  <a:srgbClr val="B00202"/>
                </a:solidFill>
                <a:latin typeface="+mn-lt"/>
                <a:ea typeface="+mn-ea"/>
                <a:cs typeface="+mn-ea"/>
                <a:sym typeface="+mn-lt"/>
              </a:rPr>
              <a:t> </a:t>
            </a:r>
            <a:r>
              <a:rPr lang="zh-CN" altLang="en-US" b="1" dirty="0">
                <a:solidFill>
                  <a:srgbClr val="B00202"/>
                </a:solidFill>
                <a:latin typeface="+mn-lt"/>
                <a:ea typeface="+mn-ea"/>
                <a:cs typeface="+mn-ea"/>
                <a:sym typeface="+mn-lt"/>
              </a:rPr>
              <a:t>拍卖</a:t>
            </a:r>
          </a:p>
        </p:txBody>
      </p:sp>
      <p:sp>
        <p:nvSpPr>
          <p:cNvPr id="2" name="矩形 1"/>
          <p:cNvSpPr/>
          <p:nvPr/>
        </p:nvSpPr>
        <p:spPr>
          <a:xfrm>
            <a:off x="4718024" y="2328757"/>
            <a:ext cx="5735377" cy="523220"/>
          </a:xfrm>
          <a:prstGeom prst="rect">
            <a:avLst/>
          </a:prstGeom>
        </p:spPr>
        <p:txBody>
          <a:bodyPr wrap="square">
            <a:spAutoFit/>
          </a:bodyPr>
          <a:lstStyle/>
          <a:p>
            <a:pPr eaLnBrk="1" hangingPunct="1">
              <a:lnSpc>
                <a:spcPct val="100000"/>
              </a:lnSpc>
              <a:defRPr/>
            </a:pPr>
            <a:r>
              <a:rPr lang="zh-CN" altLang="en-US" sz="1400" dirty="0">
                <a:solidFill>
                  <a:srgbClr val="2E3442"/>
                </a:solidFill>
                <a:latin typeface="+mn-lt"/>
                <a:ea typeface="+mn-ea"/>
                <a:cs typeface="+mn-ea"/>
                <a:sym typeface="+mn-lt"/>
              </a:rPr>
              <a:t>是指在指定的时间、公开场合，在土地管理部门授权的拍卖主持人的主持下，竞投者按规定的方式应价，由出价最高者获得土地使用权的行为。 </a:t>
            </a:r>
          </a:p>
        </p:txBody>
      </p:sp>
      <p:grpSp>
        <p:nvGrpSpPr>
          <p:cNvPr id="20" name="PA-1022118"/>
          <p:cNvGrpSpPr/>
          <p:nvPr>
            <p:custDataLst>
              <p:tags r:id="rId2"/>
            </p:custDataLst>
          </p:nvPr>
        </p:nvGrpSpPr>
        <p:grpSpPr>
          <a:xfrm>
            <a:off x="3537708" y="3647656"/>
            <a:ext cx="7180568" cy="625379"/>
            <a:chOff x="1143130" y="1600246"/>
            <a:chExt cx="9926575" cy="864538"/>
          </a:xfrm>
        </p:grpSpPr>
        <p:sp>
          <p:nvSpPr>
            <p:cNvPr id="21" name="PA-1022244"/>
            <p:cNvSpPr>
              <a:spLocks noChangeShapeType="1"/>
            </p:cNvSpPr>
            <p:nvPr>
              <p:custDataLst>
                <p:tags r:id="rId8"/>
              </p:custDataLst>
            </p:nvPr>
          </p:nvSpPr>
          <p:spPr bwMode="auto">
            <a:xfrm flipH="1">
              <a:off x="1905110" y="2057438"/>
              <a:ext cx="609583" cy="0"/>
            </a:xfrm>
            <a:prstGeom prst="line">
              <a:avLst/>
            </a:prstGeom>
            <a:noFill/>
            <a:ln w="381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solidFill>
                  <a:schemeClr val="bg1"/>
                </a:solidFill>
                <a:latin typeface="+mn-lt"/>
                <a:ea typeface="+mn-ea"/>
                <a:cs typeface="+mn-ea"/>
                <a:sym typeface="+mn-lt"/>
              </a:endParaRPr>
            </a:p>
          </p:txBody>
        </p:sp>
        <p:sp>
          <p:nvSpPr>
            <p:cNvPr id="22" name="PA_圆角矩形 12"/>
            <p:cNvSpPr>
              <a:spLocks noChangeAspect="1"/>
            </p:cNvSpPr>
            <p:nvPr>
              <p:custDataLst>
                <p:tags r:id="rId9"/>
              </p:custDataLst>
            </p:nvPr>
          </p:nvSpPr>
          <p:spPr>
            <a:xfrm>
              <a:off x="1143130" y="1676446"/>
              <a:ext cx="761980" cy="76198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b="1" kern="0" dirty="0">
                  <a:solidFill>
                    <a:srgbClr val="FCFCFC"/>
                  </a:solidFill>
                  <a:latin typeface="+mn-lt"/>
                  <a:ea typeface="+mn-ea"/>
                  <a:cs typeface="+mn-ea"/>
                  <a:sym typeface="+mn-lt"/>
                </a:rPr>
                <a:t>2</a:t>
              </a:r>
              <a:endParaRPr lang="zh-CN" altLang="en-US" sz="1800" b="1" kern="0" dirty="0">
                <a:solidFill>
                  <a:srgbClr val="FCFCFC"/>
                </a:solidFill>
                <a:latin typeface="+mn-lt"/>
                <a:ea typeface="+mn-ea"/>
                <a:cs typeface="+mn-ea"/>
                <a:sym typeface="+mn-lt"/>
              </a:endParaRPr>
            </a:p>
          </p:txBody>
        </p:sp>
        <p:sp>
          <p:nvSpPr>
            <p:cNvPr id="23" name="PA-圆角矩形 38"/>
            <p:cNvSpPr/>
            <p:nvPr>
              <p:custDataLst>
                <p:tags r:id="rId10"/>
              </p:custDataLst>
            </p:nvPr>
          </p:nvSpPr>
          <p:spPr>
            <a:xfrm rot="16200000">
              <a:off x="6272520" y="-2332402"/>
              <a:ext cx="864538" cy="8729833"/>
            </a:xfrm>
            <a:prstGeom prst="roundRect">
              <a:avLst>
                <a:gd name="adj" fmla="val 50000"/>
              </a:avLst>
            </a:prstGeom>
            <a:noFill/>
            <a:ln w="12700" cap="flat" cmpd="sng" algn="ctr">
              <a:solidFill>
                <a:srgbClr val="9B1E11"/>
              </a:solidFill>
              <a:prstDash val="solid"/>
              <a:miter lim="800000"/>
            </a:ln>
            <a:effectLst/>
          </p:spPr>
          <p:txBody>
            <a:bodyPr rtlCol="0" anchor="ctr"/>
            <a:lstStyle/>
            <a:p>
              <a:pPr algn="ctr" defTabSz="914400" fontAlgn="auto">
                <a:spcBef>
                  <a:spcPts val="0"/>
                </a:spcBef>
                <a:spcAft>
                  <a:spcPts val="0"/>
                </a:spcAft>
                <a:defRPr/>
              </a:pPr>
              <a:endParaRPr lang="en-US" sz="3200" b="1" kern="0" dirty="0">
                <a:solidFill>
                  <a:srgbClr val="FFFFFF"/>
                </a:solidFill>
                <a:latin typeface="+mn-lt"/>
                <a:ea typeface="+mn-ea"/>
                <a:cs typeface="+mn-ea"/>
                <a:sym typeface="+mn-lt"/>
              </a:endParaRPr>
            </a:p>
          </p:txBody>
        </p:sp>
        <p:sp>
          <p:nvSpPr>
            <p:cNvPr id="24" name="PA-椭圆 31"/>
            <p:cNvSpPr/>
            <p:nvPr>
              <p:custDataLst>
                <p:tags r:id="rId11"/>
              </p:custDataLst>
            </p:nvPr>
          </p:nvSpPr>
          <p:spPr bwMode="auto">
            <a:xfrm>
              <a:off x="2467964" y="1981237"/>
              <a:ext cx="152395" cy="152395"/>
            </a:xfrm>
            <a:prstGeom prst="ellipse">
              <a:avLst/>
            </a:prstGeom>
            <a:solidFill>
              <a:srgbClr val="C00000"/>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mn-lt"/>
                <a:ea typeface="+mn-ea"/>
                <a:cs typeface="+mn-ea"/>
                <a:sym typeface="+mn-lt"/>
              </a:endParaRPr>
            </a:p>
          </p:txBody>
        </p:sp>
      </p:grpSp>
      <p:sp>
        <p:nvSpPr>
          <p:cNvPr id="25" name="矩形 24"/>
          <p:cNvSpPr/>
          <p:nvPr/>
        </p:nvSpPr>
        <p:spPr>
          <a:xfrm>
            <a:off x="4606289" y="3209394"/>
            <a:ext cx="646331" cy="369332"/>
          </a:xfrm>
          <a:prstGeom prst="rect">
            <a:avLst/>
          </a:prstGeom>
        </p:spPr>
        <p:txBody>
          <a:bodyPr wrap="none">
            <a:spAutoFit/>
          </a:bodyPr>
          <a:lstStyle/>
          <a:p>
            <a:pPr eaLnBrk="1" hangingPunct="1">
              <a:lnSpc>
                <a:spcPct val="100000"/>
              </a:lnSpc>
              <a:defRPr/>
            </a:pPr>
            <a:r>
              <a:rPr lang="zh-CN" altLang="en-US" b="1" dirty="0">
                <a:solidFill>
                  <a:srgbClr val="B00202"/>
                </a:solidFill>
                <a:latin typeface="+mn-lt"/>
                <a:ea typeface="+mn-ea"/>
                <a:cs typeface="+mn-ea"/>
                <a:sym typeface="+mn-lt"/>
              </a:rPr>
              <a:t>招标</a:t>
            </a:r>
          </a:p>
        </p:txBody>
      </p:sp>
      <p:sp>
        <p:nvSpPr>
          <p:cNvPr id="26" name="矩形 25"/>
          <p:cNvSpPr/>
          <p:nvPr/>
        </p:nvSpPr>
        <p:spPr>
          <a:xfrm>
            <a:off x="4718024" y="3702777"/>
            <a:ext cx="5735377" cy="523220"/>
          </a:xfrm>
          <a:prstGeom prst="rect">
            <a:avLst/>
          </a:prstGeom>
        </p:spPr>
        <p:txBody>
          <a:bodyPr wrap="square">
            <a:spAutoFit/>
          </a:bodyPr>
          <a:lstStyle/>
          <a:p>
            <a:pPr eaLnBrk="1" hangingPunct="1">
              <a:lnSpc>
                <a:spcPct val="100000"/>
              </a:lnSpc>
              <a:defRPr/>
            </a:pPr>
            <a:r>
              <a:rPr lang="zh-CN" altLang="en-US" sz="1400" dirty="0">
                <a:solidFill>
                  <a:srgbClr val="2E3442"/>
                </a:solidFill>
                <a:latin typeface="+mn-lt"/>
                <a:ea typeface="+mn-ea"/>
                <a:cs typeface="+mn-ea"/>
                <a:sym typeface="+mn-lt"/>
              </a:rPr>
              <a:t>是指由土地管理部门代表市政府与土地使用者以土地的公告市场价格为基准，经过协商确定土地价格，并将土地使用权让与土地使用者的行为。</a:t>
            </a:r>
          </a:p>
        </p:txBody>
      </p:sp>
      <p:grpSp>
        <p:nvGrpSpPr>
          <p:cNvPr id="27" name="PA-1022118"/>
          <p:cNvGrpSpPr/>
          <p:nvPr>
            <p:custDataLst>
              <p:tags r:id="rId3"/>
            </p:custDataLst>
          </p:nvPr>
        </p:nvGrpSpPr>
        <p:grpSpPr>
          <a:xfrm>
            <a:off x="3526999" y="5090606"/>
            <a:ext cx="7191278" cy="625379"/>
            <a:chOff x="1143130" y="1600246"/>
            <a:chExt cx="9941381" cy="864538"/>
          </a:xfrm>
        </p:grpSpPr>
        <p:sp>
          <p:nvSpPr>
            <p:cNvPr id="28" name="PA-1022244"/>
            <p:cNvSpPr>
              <a:spLocks noChangeShapeType="1"/>
            </p:cNvSpPr>
            <p:nvPr>
              <p:custDataLst>
                <p:tags r:id="rId4"/>
              </p:custDataLst>
            </p:nvPr>
          </p:nvSpPr>
          <p:spPr bwMode="auto">
            <a:xfrm flipH="1">
              <a:off x="1905110" y="2057438"/>
              <a:ext cx="609583" cy="0"/>
            </a:xfrm>
            <a:prstGeom prst="line">
              <a:avLst/>
            </a:prstGeom>
            <a:noFill/>
            <a:ln w="381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solidFill>
                  <a:schemeClr val="bg1"/>
                </a:solidFill>
                <a:latin typeface="+mn-lt"/>
                <a:ea typeface="+mn-ea"/>
                <a:cs typeface="+mn-ea"/>
                <a:sym typeface="+mn-lt"/>
              </a:endParaRPr>
            </a:p>
          </p:txBody>
        </p:sp>
        <p:sp>
          <p:nvSpPr>
            <p:cNvPr id="29" name="PA_圆角矩形 12"/>
            <p:cNvSpPr>
              <a:spLocks noChangeAspect="1"/>
            </p:cNvSpPr>
            <p:nvPr>
              <p:custDataLst>
                <p:tags r:id="rId5"/>
              </p:custDataLst>
            </p:nvPr>
          </p:nvSpPr>
          <p:spPr>
            <a:xfrm>
              <a:off x="1143130" y="1676446"/>
              <a:ext cx="761980" cy="76198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b="1" kern="0" dirty="0">
                  <a:solidFill>
                    <a:srgbClr val="FCFCFC"/>
                  </a:solidFill>
                  <a:latin typeface="+mn-lt"/>
                  <a:ea typeface="+mn-ea"/>
                  <a:cs typeface="+mn-ea"/>
                  <a:sym typeface="+mn-lt"/>
                </a:rPr>
                <a:t>3</a:t>
              </a:r>
              <a:endParaRPr lang="zh-CN" altLang="en-US" sz="1800" b="1" kern="0" dirty="0">
                <a:solidFill>
                  <a:srgbClr val="FCFCFC"/>
                </a:solidFill>
                <a:latin typeface="+mn-lt"/>
                <a:ea typeface="+mn-ea"/>
                <a:cs typeface="+mn-ea"/>
                <a:sym typeface="+mn-lt"/>
              </a:endParaRPr>
            </a:p>
          </p:txBody>
        </p:sp>
        <p:sp>
          <p:nvSpPr>
            <p:cNvPr id="30" name="PA-圆角矩形 38"/>
            <p:cNvSpPr/>
            <p:nvPr>
              <p:custDataLst>
                <p:tags r:id="rId6"/>
              </p:custDataLst>
            </p:nvPr>
          </p:nvSpPr>
          <p:spPr>
            <a:xfrm rot="16200000">
              <a:off x="6279923" y="-2339804"/>
              <a:ext cx="864538" cy="8744638"/>
            </a:xfrm>
            <a:prstGeom prst="roundRect">
              <a:avLst>
                <a:gd name="adj" fmla="val 50000"/>
              </a:avLst>
            </a:prstGeom>
            <a:noFill/>
            <a:ln w="12700" cap="flat" cmpd="sng" algn="ctr">
              <a:solidFill>
                <a:srgbClr val="9B1E11"/>
              </a:solidFill>
              <a:prstDash val="solid"/>
              <a:miter lim="800000"/>
            </a:ln>
            <a:effectLst/>
          </p:spPr>
          <p:txBody>
            <a:bodyPr rtlCol="0" anchor="ctr"/>
            <a:lstStyle/>
            <a:p>
              <a:pPr algn="ctr" defTabSz="914400" fontAlgn="auto">
                <a:spcBef>
                  <a:spcPts val="0"/>
                </a:spcBef>
                <a:spcAft>
                  <a:spcPts val="0"/>
                </a:spcAft>
                <a:defRPr/>
              </a:pPr>
              <a:endParaRPr lang="en-US" sz="3200" b="1" kern="0" dirty="0">
                <a:solidFill>
                  <a:srgbClr val="FFFFFF"/>
                </a:solidFill>
                <a:latin typeface="+mn-lt"/>
                <a:ea typeface="+mn-ea"/>
                <a:cs typeface="+mn-ea"/>
                <a:sym typeface="+mn-lt"/>
              </a:endParaRPr>
            </a:p>
          </p:txBody>
        </p:sp>
        <p:sp>
          <p:nvSpPr>
            <p:cNvPr id="31" name="PA-椭圆 31"/>
            <p:cNvSpPr/>
            <p:nvPr>
              <p:custDataLst>
                <p:tags r:id="rId7"/>
              </p:custDataLst>
            </p:nvPr>
          </p:nvSpPr>
          <p:spPr bwMode="auto">
            <a:xfrm>
              <a:off x="2467964" y="1981237"/>
              <a:ext cx="152395" cy="152395"/>
            </a:xfrm>
            <a:prstGeom prst="ellipse">
              <a:avLst/>
            </a:prstGeom>
            <a:solidFill>
              <a:srgbClr val="C00000"/>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mn-lt"/>
                <a:ea typeface="+mn-ea"/>
                <a:cs typeface="+mn-ea"/>
                <a:sym typeface="+mn-lt"/>
              </a:endParaRPr>
            </a:p>
          </p:txBody>
        </p:sp>
      </p:grpSp>
      <p:sp>
        <p:nvSpPr>
          <p:cNvPr id="32" name="矩形 31"/>
          <p:cNvSpPr/>
          <p:nvPr/>
        </p:nvSpPr>
        <p:spPr>
          <a:xfrm>
            <a:off x="4595580" y="4652344"/>
            <a:ext cx="646331" cy="369332"/>
          </a:xfrm>
          <a:prstGeom prst="rect">
            <a:avLst/>
          </a:prstGeom>
        </p:spPr>
        <p:txBody>
          <a:bodyPr wrap="none">
            <a:spAutoFit/>
          </a:bodyPr>
          <a:lstStyle/>
          <a:p>
            <a:pPr eaLnBrk="1" hangingPunct="1">
              <a:lnSpc>
                <a:spcPct val="100000"/>
              </a:lnSpc>
              <a:defRPr/>
            </a:pPr>
            <a:r>
              <a:rPr lang="zh-CN" altLang="en-US" b="1" dirty="0">
                <a:solidFill>
                  <a:srgbClr val="B00202"/>
                </a:solidFill>
                <a:latin typeface="+mn-lt"/>
                <a:ea typeface="+mn-ea"/>
                <a:cs typeface="+mn-ea"/>
                <a:sym typeface="+mn-lt"/>
              </a:rPr>
              <a:t>协议</a:t>
            </a:r>
          </a:p>
        </p:txBody>
      </p:sp>
      <p:sp>
        <p:nvSpPr>
          <p:cNvPr id="33" name="矩形 32"/>
          <p:cNvSpPr/>
          <p:nvPr/>
        </p:nvSpPr>
        <p:spPr>
          <a:xfrm>
            <a:off x="4707315" y="5145727"/>
            <a:ext cx="5735377" cy="523220"/>
          </a:xfrm>
          <a:prstGeom prst="rect">
            <a:avLst/>
          </a:prstGeom>
        </p:spPr>
        <p:txBody>
          <a:bodyPr wrap="square">
            <a:spAutoFit/>
          </a:bodyPr>
          <a:lstStyle/>
          <a:p>
            <a:pPr eaLnBrk="1" hangingPunct="1">
              <a:lnSpc>
                <a:spcPct val="100000"/>
              </a:lnSpc>
              <a:defRPr/>
            </a:pPr>
            <a:r>
              <a:rPr lang="zh-CN" altLang="en-US" sz="1400" dirty="0">
                <a:solidFill>
                  <a:srgbClr val="2E3442"/>
                </a:solidFill>
                <a:latin typeface="+mn-lt"/>
                <a:ea typeface="+mn-ea"/>
                <a:cs typeface="+mn-ea"/>
                <a:sym typeface="+mn-lt"/>
              </a:rPr>
              <a:t>是指由土地管理部门代表市政府与土地使用者以土地的公告市场价格为基准，经过协商确定土地价格，并将土地使用权让与土地使用者的行为。</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363"/>
                                        </p:tgtEl>
                                        <p:attrNameLst>
                                          <p:attrName>style.visibility</p:attrName>
                                        </p:attrNameLst>
                                      </p:cBhvr>
                                      <p:to>
                                        <p:strVal val="visible"/>
                                      </p:to>
                                    </p:set>
                                    <p:anim calcmode="lin" valueType="num">
                                      <p:cBhvr additive="base">
                                        <p:cTn id="17" dur="500" fill="hold"/>
                                        <p:tgtEl>
                                          <p:spTgt spid="15363"/>
                                        </p:tgtEl>
                                        <p:attrNameLst>
                                          <p:attrName>ppt_x</p:attrName>
                                        </p:attrNameLst>
                                      </p:cBhvr>
                                      <p:tavLst>
                                        <p:tav tm="0">
                                          <p:val>
                                            <p:strVal val="0-#ppt_w/2"/>
                                          </p:val>
                                        </p:tav>
                                        <p:tav tm="100000">
                                          <p:val>
                                            <p:strVal val="#ppt_x"/>
                                          </p:val>
                                        </p:tav>
                                      </p:tavLst>
                                    </p:anim>
                                    <p:anim calcmode="lin" valueType="num">
                                      <p:cBhvr additive="base">
                                        <p:cTn id="18" dur="500" fill="hold"/>
                                        <p:tgtEl>
                                          <p:spTgt spid="1536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5364"/>
                                        </p:tgtEl>
                                        <p:attrNameLst>
                                          <p:attrName>style.visibility</p:attrName>
                                        </p:attrNameLst>
                                      </p:cBhvr>
                                      <p:to>
                                        <p:strVal val="visible"/>
                                      </p:to>
                                    </p:set>
                                    <p:anim calcmode="lin" valueType="num">
                                      <p:cBhvr additive="base">
                                        <p:cTn id="21" dur="500" fill="hold"/>
                                        <p:tgtEl>
                                          <p:spTgt spid="15364"/>
                                        </p:tgtEl>
                                        <p:attrNameLst>
                                          <p:attrName>ppt_x</p:attrName>
                                        </p:attrNameLst>
                                      </p:cBhvr>
                                      <p:tavLst>
                                        <p:tav tm="0">
                                          <p:val>
                                            <p:strVal val="0-#ppt_w/2"/>
                                          </p:val>
                                        </p:tav>
                                        <p:tav tm="100000">
                                          <p:val>
                                            <p:strVal val="#ppt_x"/>
                                          </p:val>
                                        </p:tav>
                                      </p:tavLst>
                                    </p:anim>
                                    <p:anim calcmode="lin" valueType="num">
                                      <p:cBhvr additive="base">
                                        <p:cTn id="22" dur="500" fill="hold"/>
                                        <p:tgtEl>
                                          <p:spTgt spid="1536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365"/>
                                        </p:tgtEl>
                                        <p:attrNameLst>
                                          <p:attrName>style.visibility</p:attrName>
                                        </p:attrNameLst>
                                      </p:cBhvr>
                                      <p:to>
                                        <p:strVal val="visible"/>
                                      </p:to>
                                    </p:set>
                                    <p:anim calcmode="lin" valueType="num">
                                      <p:cBhvr additive="base">
                                        <p:cTn id="25" dur="500" fill="hold"/>
                                        <p:tgtEl>
                                          <p:spTgt spid="15365"/>
                                        </p:tgtEl>
                                        <p:attrNameLst>
                                          <p:attrName>ppt_x</p:attrName>
                                        </p:attrNameLst>
                                      </p:cBhvr>
                                      <p:tavLst>
                                        <p:tav tm="0">
                                          <p:val>
                                            <p:strVal val="0-#ppt_w/2"/>
                                          </p:val>
                                        </p:tav>
                                        <p:tav tm="100000">
                                          <p:val>
                                            <p:strVal val="#ppt_x"/>
                                          </p:val>
                                        </p:tav>
                                      </p:tavLst>
                                    </p:anim>
                                    <p:anim calcmode="lin" valueType="num">
                                      <p:cBhvr additive="base">
                                        <p:cTn id="26" dur="500" fill="hold"/>
                                        <p:tgtEl>
                                          <p:spTgt spid="15365"/>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0-#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0-#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0-#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0-#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0-#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0-#ppt_w/2"/>
                                          </p:val>
                                        </p:tav>
                                        <p:tav tm="100000">
                                          <p:val>
                                            <p:strVal val="#ppt_x"/>
                                          </p:val>
                                        </p:tav>
                                      </p:tavLst>
                                    </p:anim>
                                    <p:anim calcmode="lin" valueType="num">
                                      <p:cBhvr additive="base">
                                        <p:cTn id="50" dur="500" fill="hold"/>
                                        <p:tgtEl>
                                          <p:spTgt spid="26"/>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0-#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additive="base">
                                        <p:cTn id="57" dur="500" fill="hold"/>
                                        <p:tgtEl>
                                          <p:spTgt spid="32"/>
                                        </p:tgtEl>
                                        <p:attrNameLst>
                                          <p:attrName>ppt_x</p:attrName>
                                        </p:attrNameLst>
                                      </p:cBhvr>
                                      <p:tavLst>
                                        <p:tav tm="0">
                                          <p:val>
                                            <p:strVal val="0-#ppt_w/2"/>
                                          </p:val>
                                        </p:tav>
                                        <p:tav tm="100000">
                                          <p:val>
                                            <p:strVal val="#ppt_x"/>
                                          </p:val>
                                        </p:tav>
                                      </p:tavLst>
                                    </p:anim>
                                    <p:anim calcmode="lin" valueType="num">
                                      <p:cBhvr additive="base">
                                        <p:cTn id="58" dur="500" fill="hold"/>
                                        <p:tgtEl>
                                          <p:spTgt spid="32"/>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500" fill="hold"/>
                                        <p:tgtEl>
                                          <p:spTgt spid="33"/>
                                        </p:tgtEl>
                                        <p:attrNameLst>
                                          <p:attrName>ppt_x</p:attrName>
                                        </p:attrNameLst>
                                      </p:cBhvr>
                                      <p:tavLst>
                                        <p:tav tm="0">
                                          <p:val>
                                            <p:strVal val="0-#ppt_w/2"/>
                                          </p:val>
                                        </p:tav>
                                        <p:tav tm="100000">
                                          <p:val>
                                            <p:strVal val="#ppt_x"/>
                                          </p:val>
                                        </p:tav>
                                      </p:tavLst>
                                    </p:anim>
                                    <p:anim calcmode="lin" valueType="num">
                                      <p:cBhvr additive="base">
                                        <p:cTn id="62"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 grpId="0"/>
      <p:bldP spid="25" grpId="0"/>
      <p:bldP spid="26"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35560" y="1409372"/>
            <a:ext cx="10624008" cy="5031886"/>
            <a:chOff x="1065229" y="1547242"/>
            <a:chExt cx="10568601" cy="3271103"/>
          </a:xfrm>
        </p:grpSpPr>
        <p:sp>
          <p:nvSpPr>
            <p:cNvPr id="14" name="矩形 13"/>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5" name="矩形 1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5" name="Rectangle 2"/>
          <p:cNvSpPr txBox="1">
            <a:spLocks noChangeArrowheads="1"/>
          </p:cNvSpPr>
          <p:nvPr/>
        </p:nvSpPr>
        <p:spPr bwMode="auto">
          <a:xfrm>
            <a:off x="1707134" y="2205770"/>
            <a:ext cx="3459957" cy="384894"/>
          </a:xfrm>
          <a:prstGeom prst="rect">
            <a:avLst/>
          </a:prstGeom>
          <a:noFill/>
          <a:ln>
            <a:noFill/>
          </a:ln>
        </p:spPr>
        <p:txBody>
          <a:bodyPr tIns="0" anchor="ctr"/>
          <a:lstStyle>
            <a:lvl1pPr algn="l" rtl="0" eaLnBrk="0" fontAlgn="base" hangingPunct="0">
              <a:lnSpc>
                <a:spcPct val="130000"/>
              </a:lnSpc>
              <a:spcBef>
                <a:spcPct val="0"/>
              </a:spcBef>
              <a:spcAft>
                <a:spcPct val="0"/>
              </a:spcAft>
              <a:defRPr sz="2400" b="1">
                <a:solidFill>
                  <a:schemeClr val="tx1"/>
                </a:solidFill>
                <a:latin typeface="+mj-lt"/>
                <a:ea typeface="+mj-ea"/>
                <a:cs typeface="+mj-cs"/>
              </a:defRPr>
            </a:lvl1pPr>
            <a:lvl2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2pPr>
            <a:lvl3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3pPr>
            <a:lvl4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4pPr>
            <a:lvl5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5pPr>
            <a:lvl6pPr marL="4572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6pPr>
            <a:lvl7pPr marL="9144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7pPr>
            <a:lvl8pPr marL="13716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8pPr>
            <a:lvl9pPr marL="18288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9pPr>
          </a:lstStyle>
          <a:p>
            <a:pPr eaLnBrk="1" hangingPunct="1">
              <a:lnSpc>
                <a:spcPct val="100000"/>
              </a:lnSpc>
              <a:defRPr/>
            </a:pPr>
            <a:r>
              <a:rPr lang="en-US" altLang="zh-CN" sz="2000" kern="0" dirty="0">
                <a:solidFill>
                  <a:srgbClr val="2E3442"/>
                </a:solidFill>
                <a:latin typeface="+mn-lt"/>
                <a:ea typeface="+mn-ea"/>
                <a:cs typeface="+mn-ea"/>
                <a:sym typeface="+mn-lt"/>
              </a:rPr>
              <a:t>&gt;</a:t>
            </a:r>
            <a:r>
              <a:rPr lang="zh-CN" altLang="en-US" sz="2000" dirty="0">
                <a:solidFill>
                  <a:srgbClr val="2E3442"/>
                </a:solidFill>
                <a:latin typeface="+mn-lt"/>
                <a:ea typeface="+mn-ea"/>
                <a:cs typeface="+mn-ea"/>
                <a:sym typeface="+mn-lt"/>
              </a:rPr>
              <a:t>土地用途包括哪些种类？ </a:t>
            </a:r>
          </a:p>
        </p:txBody>
      </p:sp>
      <p:sp>
        <p:nvSpPr>
          <p:cNvPr id="16387" name="Rectangle 3"/>
          <p:cNvSpPr txBox="1">
            <a:spLocks noChangeArrowheads="1"/>
          </p:cNvSpPr>
          <p:nvPr/>
        </p:nvSpPr>
        <p:spPr bwMode="auto">
          <a:xfrm>
            <a:off x="1707134" y="2623671"/>
            <a:ext cx="4268233" cy="1937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30000"/>
              </a:spcBef>
              <a:buFont typeface="Arial" panose="020B0604020202020204" pitchFamily="34" charset="0"/>
              <a:buChar char="•"/>
            </a:pPr>
            <a:r>
              <a:rPr lang="zh-CN" altLang="en-US" b="1" dirty="0">
                <a:solidFill>
                  <a:srgbClr val="B00202"/>
                </a:solidFill>
                <a:latin typeface="+mn-lt"/>
                <a:ea typeface="+mn-ea"/>
                <a:cs typeface="+mn-ea"/>
                <a:sym typeface="+mn-lt"/>
              </a:rPr>
              <a:t>土地分为农用地</a:t>
            </a:r>
          </a:p>
          <a:p>
            <a:pPr eaLnBrk="1" hangingPunct="1">
              <a:lnSpc>
                <a:spcPct val="150000"/>
              </a:lnSpc>
              <a:spcBef>
                <a:spcPct val="30000"/>
              </a:spcBef>
              <a:buFont typeface="Wingdings" panose="05000000000000000000" pitchFamily="2" charset="2"/>
              <a:buNone/>
            </a:pPr>
            <a:r>
              <a:rPr lang="zh-CN" altLang="en-US" sz="1600"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直接用于农业生产的土地，包括耕地、林地、草地、农田水利用地、养殖水面等</a:t>
            </a:r>
            <a:endParaRPr lang="en-US" altLang="zh-CN" sz="1400" dirty="0">
              <a:solidFill>
                <a:srgbClr val="2E3442"/>
              </a:solidFill>
              <a:latin typeface="+mn-lt"/>
              <a:ea typeface="+mn-ea"/>
              <a:cs typeface="+mn-ea"/>
              <a:sym typeface="+mn-lt"/>
            </a:endParaRPr>
          </a:p>
          <a:p>
            <a:pPr eaLnBrk="1" hangingPunct="1">
              <a:lnSpc>
                <a:spcPct val="150000"/>
              </a:lnSpc>
              <a:spcBef>
                <a:spcPct val="30000"/>
              </a:spcBef>
              <a:buFont typeface="Arial" panose="020B0604020202020204" pitchFamily="34" charset="0"/>
              <a:buChar char="•"/>
            </a:pPr>
            <a:r>
              <a:rPr lang="zh-CN" altLang="en-US" b="1" dirty="0">
                <a:solidFill>
                  <a:srgbClr val="B00202"/>
                </a:solidFill>
                <a:latin typeface="+mn-lt"/>
                <a:ea typeface="+mn-ea"/>
                <a:cs typeface="+mn-ea"/>
                <a:sym typeface="+mn-lt"/>
              </a:rPr>
              <a:t>建设用地</a:t>
            </a:r>
          </a:p>
          <a:p>
            <a:pPr eaLnBrk="1" hangingPunct="1">
              <a:lnSpc>
                <a:spcPct val="150000"/>
              </a:lnSpc>
              <a:spcBef>
                <a:spcPct val="30000"/>
              </a:spcBef>
              <a:buFont typeface="Wingdings" panose="05000000000000000000" pitchFamily="2" charset="2"/>
              <a:buNone/>
            </a:pPr>
            <a:r>
              <a:rPr lang="zh-CN" altLang="en-US"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指建造建筑物、构筑物的土地，包括城乡住宅和公共设施用地、工矿用地、交通水利设施用地、旅游用地、军事设施用地等未利用地。</a:t>
            </a:r>
            <a:br>
              <a:rPr lang="zh-CN" altLang="en-US" sz="1400" dirty="0">
                <a:solidFill>
                  <a:srgbClr val="2E3442"/>
                </a:solidFill>
                <a:latin typeface="+mn-lt"/>
                <a:ea typeface="+mn-ea"/>
                <a:cs typeface="+mn-ea"/>
                <a:sym typeface="+mn-lt"/>
              </a:rPr>
            </a:br>
            <a:r>
              <a:rPr lang="zh-CN" altLang="en-US" sz="1400" dirty="0">
                <a:solidFill>
                  <a:srgbClr val="2E3442"/>
                </a:solidFill>
                <a:latin typeface="+mn-lt"/>
                <a:ea typeface="+mn-ea"/>
                <a:cs typeface="+mn-ea"/>
                <a:sym typeface="+mn-lt"/>
              </a:rPr>
              <a:t>农用地和建设用地以外的土地。 </a:t>
            </a:r>
          </a:p>
          <a:p>
            <a:pPr eaLnBrk="1" hangingPunct="1">
              <a:lnSpc>
                <a:spcPct val="150000"/>
              </a:lnSpc>
              <a:spcBef>
                <a:spcPct val="30000"/>
              </a:spcBef>
              <a:buFont typeface="Wingdings" panose="05000000000000000000" pitchFamily="2" charset="2"/>
              <a:buNone/>
            </a:pPr>
            <a:endParaRPr lang="en-US" altLang="zh-CN" dirty="0">
              <a:solidFill>
                <a:srgbClr val="2E3442"/>
              </a:solidFill>
              <a:latin typeface="+mn-lt"/>
              <a:ea typeface="+mn-ea"/>
              <a:cs typeface="+mn-ea"/>
              <a:sym typeface="+mn-lt"/>
            </a:endParaRPr>
          </a:p>
        </p:txBody>
      </p:sp>
      <p:grpSp>
        <p:nvGrpSpPr>
          <p:cNvPr id="16388" name="组合 2"/>
          <p:cNvGrpSpPr/>
          <p:nvPr/>
        </p:nvGrpSpPr>
        <p:grpSpPr bwMode="auto">
          <a:xfrm>
            <a:off x="6621242" y="2398217"/>
            <a:ext cx="3668899" cy="3499247"/>
            <a:chOff x="918808" y="3505753"/>
            <a:chExt cx="4275294" cy="4582592"/>
          </a:xfrm>
        </p:grpSpPr>
        <p:pic>
          <p:nvPicPr>
            <p:cNvPr id="16389" name="Picture 2" descr="C:\Documents and Settings\wangying\桌面\图片\94961291688725625.jpg"/>
            <p:cNvPicPr>
              <a:picLocks noChangeAspect="1" noChangeArrowheads="1"/>
            </p:cNvPicPr>
            <p:nvPr/>
          </p:nvPicPr>
          <p:blipFill>
            <a:blip r:embed="rId3" cstate="screen"/>
            <a:srcRect/>
            <a:stretch>
              <a:fillRect/>
            </a:stretch>
          </p:blipFill>
          <p:spPr bwMode="auto">
            <a:xfrm>
              <a:off x="918808" y="3505753"/>
              <a:ext cx="2153668" cy="160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descr="C:\Documents and Settings\wangying\桌面\图片\6959641_204115708367_2.jpg"/>
            <p:cNvPicPr>
              <a:picLocks noChangeAspect="1" noChangeArrowheads="1"/>
            </p:cNvPicPr>
            <p:nvPr/>
          </p:nvPicPr>
          <p:blipFill>
            <a:blip r:embed="rId4" cstate="screen"/>
            <a:srcRect/>
            <a:stretch>
              <a:fillRect/>
            </a:stretch>
          </p:blipFill>
          <p:spPr bwMode="auto">
            <a:xfrm>
              <a:off x="3073784" y="3511439"/>
              <a:ext cx="2116527" cy="158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C:\Documents and Settings\wangying\桌面\图片\res01_attpic_brief.jpg"/>
            <p:cNvPicPr>
              <a:picLocks noChangeAspect="1" noChangeArrowheads="1"/>
            </p:cNvPicPr>
            <p:nvPr/>
          </p:nvPicPr>
          <p:blipFill>
            <a:blip r:embed="rId5" cstate="screen"/>
            <a:srcRect/>
            <a:stretch>
              <a:fillRect/>
            </a:stretch>
          </p:blipFill>
          <p:spPr bwMode="auto">
            <a:xfrm>
              <a:off x="918808" y="5098835"/>
              <a:ext cx="2116137" cy="1407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C:\Documents and Settings\wangying\桌面\图片\tl.jpg"/>
            <p:cNvPicPr>
              <a:picLocks noChangeAspect="1" noChangeArrowheads="1"/>
            </p:cNvPicPr>
            <p:nvPr/>
          </p:nvPicPr>
          <p:blipFill>
            <a:blip r:embed="rId6" cstate="screen"/>
            <a:srcRect/>
            <a:stretch>
              <a:fillRect/>
            </a:stretch>
          </p:blipFill>
          <p:spPr bwMode="auto">
            <a:xfrm>
              <a:off x="3072475" y="5129270"/>
              <a:ext cx="2117835" cy="13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7" descr="C:\Documents and Settings\wangying\桌面\图片\W020110412407081401691.jpg"/>
            <p:cNvPicPr>
              <a:picLocks noChangeAspect="1" noChangeArrowheads="1"/>
            </p:cNvPicPr>
            <p:nvPr/>
          </p:nvPicPr>
          <p:blipFill>
            <a:blip r:embed="rId7" cstate="screen"/>
            <a:srcRect/>
            <a:stretch>
              <a:fillRect/>
            </a:stretch>
          </p:blipFill>
          <p:spPr bwMode="auto">
            <a:xfrm>
              <a:off x="949674" y="6495263"/>
              <a:ext cx="2124110" cy="1593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8" descr="C:\Documents and Settings\wangying\桌面\图片\20110621091629225.jpg"/>
            <p:cNvPicPr>
              <a:picLocks noChangeAspect="1" noChangeArrowheads="1"/>
            </p:cNvPicPr>
            <p:nvPr/>
          </p:nvPicPr>
          <p:blipFill>
            <a:blip r:embed="rId8" cstate="screen"/>
            <a:srcRect/>
            <a:stretch>
              <a:fillRect/>
            </a:stretch>
          </p:blipFill>
          <p:spPr bwMode="auto">
            <a:xfrm>
              <a:off x="3069992" y="6519568"/>
              <a:ext cx="2124110" cy="15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fade">
                                      <p:cBhvr>
                                        <p:cTn id="22" dur="1000"/>
                                        <p:tgtEl>
                                          <p:spTgt spid="16387"/>
                                        </p:tgtEl>
                                      </p:cBhvr>
                                    </p:animEffect>
                                    <p:anim calcmode="lin" valueType="num">
                                      <p:cBhvr>
                                        <p:cTn id="23" dur="1000" fill="hold"/>
                                        <p:tgtEl>
                                          <p:spTgt spid="16387"/>
                                        </p:tgtEl>
                                        <p:attrNameLst>
                                          <p:attrName>ppt_x</p:attrName>
                                        </p:attrNameLst>
                                      </p:cBhvr>
                                      <p:tavLst>
                                        <p:tav tm="0">
                                          <p:val>
                                            <p:strVal val="#ppt_x"/>
                                          </p:val>
                                        </p:tav>
                                        <p:tav tm="100000">
                                          <p:val>
                                            <p:strVal val="#ppt_x"/>
                                          </p:val>
                                        </p:tav>
                                      </p:tavLst>
                                    </p:anim>
                                    <p:anim calcmode="lin" valueType="num">
                                      <p:cBhvr>
                                        <p:cTn id="24"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388"/>
                                        </p:tgtEl>
                                        <p:attrNameLst>
                                          <p:attrName>style.visibility</p:attrName>
                                        </p:attrNameLst>
                                      </p:cBhvr>
                                      <p:to>
                                        <p:strVal val="visible"/>
                                      </p:to>
                                    </p:set>
                                    <p:animEffect transition="in" filter="fade">
                                      <p:cBhvr>
                                        <p:cTn id="29"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387"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3996" y="1409372"/>
            <a:ext cx="10624008" cy="5031886"/>
            <a:chOff x="1065229" y="1547242"/>
            <a:chExt cx="10568601" cy="3271103"/>
          </a:xfrm>
        </p:grpSpPr>
        <p:sp>
          <p:nvSpPr>
            <p:cNvPr id="6" name="矩形 5"/>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7" name="矩形 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10" name="内容占位符 2"/>
          <p:cNvSpPr txBox="1"/>
          <p:nvPr/>
        </p:nvSpPr>
        <p:spPr>
          <a:xfrm>
            <a:off x="2306665" y="2172876"/>
            <a:ext cx="4144174" cy="2808756"/>
          </a:xfrm>
          <a:prstGeom prst="rect">
            <a:avLst/>
          </a:prstGeom>
        </p:spPr>
        <p:txBody>
          <a:bodyPr/>
          <a:lstStyle>
            <a:lvl1pPr marL="174625" indent="-174625" algn="l" rtl="0" eaLnBrk="0" fontAlgn="base" hangingPunct="0">
              <a:lnSpc>
                <a:spcPct val="130000"/>
              </a:lnSpc>
              <a:spcBef>
                <a:spcPct val="30000"/>
              </a:spcBef>
              <a:spcAft>
                <a:spcPct val="0"/>
              </a:spcAft>
              <a:buFont typeface="Arial" panose="020B0604020202020204" pitchFamily="34" charset="0"/>
              <a:buChar char="&gt;"/>
              <a:defRPr sz="1400">
                <a:solidFill>
                  <a:schemeClr val="tx1"/>
                </a:solidFill>
                <a:latin typeface="+mn-lt"/>
                <a:ea typeface="+mn-ea"/>
                <a:cs typeface="+mn-cs"/>
              </a:defRPr>
            </a:lvl1pPr>
            <a:lvl2pPr marL="828675" indent="-285750" algn="l" rtl="0" eaLnBrk="0" fontAlgn="base" hangingPunct="0">
              <a:lnSpc>
                <a:spcPct val="130000"/>
              </a:lnSpc>
              <a:spcBef>
                <a:spcPct val="20000"/>
              </a:spcBef>
              <a:spcAft>
                <a:spcPct val="0"/>
              </a:spcAft>
              <a:buFont typeface="Wingdings" panose="05000000000000000000" pitchFamily="2" charset="2"/>
              <a:buChar char="–"/>
              <a:defRPr sz="2400">
                <a:solidFill>
                  <a:schemeClr val="tx1"/>
                </a:solidFill>
                <a:latin typeface="+mn-lt"/>
                <a:ea typeface="+mn-ea"/>
              </a:defRPr>
            </a:lvl2pPr>
            <a:lvl3pPr marL="1236980" indent="-228600" algn="l" rtl="0" eaLnBrk="0" fontAlgn="base" hangingPunct="0">
              <a:lnSpc>
                <a:spcPct val="130000"/>
              </a:lnSpc>
              <a:spcBef>
                <a:spcPct val="20000"/>
              </a:spcBef>
              <a:spcAft>
                <a:spcPct val="0"/>
              </a:spcAft>
              <a:buChar char="•"/>
              <a:defRPr sz="2000">
                <a:solidFill>
                  <a:schemeClr val="tx1"/>
                </a:solidFill>
                <a:latin typeface="+mn-lt"/>
                <a:ea typeface="+mn-ea"/>
              </a:defRPr>
            </a:lvl3pPr>
            <a:lvl4pPr marL="1644650" indent="-228600" algn="l" rtl="0" eaLnBrk="0" fontAlgn="base" hangingPunct="0">
              <a:lnSpc>
                <a:spcPct val="13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30000"/>
              </a:lnSpc>
              <a:spcBef>
                <a:spcPct val="20000"/>
              </a:spcBef>
              <a:spcAft>
                <a:spcPct val="0"/>
              </a:spcAft>
              <a:buChar char="»"/>
              <a:defRPr sz="1600">
                <a:solidFill>
                  <a:schemeClr val="tx1"/>
                </a:solidFill>
                <a:latin typeface="+mn-lt"/>
                <a:ea typeface="+mn-ea"/>
              </a:defRPr>
            </a:lvl5pPr>
            <a:lvl6pPr marL="2514600" indent="-228600" algn="l" rtl="0" eaLnBrk="0" fontAlgn="base" hangingPunct="0">
              <a:lnSpc>
                <a:spcPct val="130000"/>
              </a:lnSpc>
              <a:spcBef>
                <a:spcPct val="20000"/>
              </a:spcBef>
              <a:spcAft>
                <a:spcPct val="0"/>
              </a:spcAft>
              <a:buChar char="»"/>
              <a:defRPr sz="1600">
                <a:solidFill>
                  <a:schemeClr val="tx1"/>
                </a:solidFill>
                <a:latin typeface="+mn-lt"/>
                <a:ea typeface="+mn-ea"/>
              </a:defRPr>
            </a:lvl6pPr>
            <a:lvl7pPr marL="2971800" indent="-228600" algn="l" rtl="0" eaLnBrk="0" fontAlgn="base" hangingPunct="0">
              <a:lnSpc>
                <a:spcPct val="130000"/>
              </a:lnSpc>
              <a:spcBef>
                <a:spcPct val="20000"/>
              </a:spcBef>
              <a:spcAft>
                <a:spcPct val="0"/>
              </a:spcAft>
              <a:buChar char="»"/>
              <a:defRPr sz="1600">
                <a:solidFill>
                  <a:schemeClr val="tx1"/>
                </a:solidFill>
                <a:latin typeface="+mn-lt"/>
                <a:ea typeface="+mn-ea"/>
              </a:defRPr>
            </a:lvl7pPr>
            <a:lvl8pPr marL="3429000" indent="-228600" algn="l" rtl="0" eaLnBrk="0" fontAlgn="base" hangingPunct="0">
              <a:lnSpc>
                <a:spcPct val="130000"/>
              </a:lnSpc>
              <a:spcBef>
                <a:spcPct val="20000"/>
              </a:spcBef>
              <a:spcAft>
                <a:spcPct val="0"/>
              </a:spcAft>
              <a:buChar char="»"/>
              <a:defRPr sz="1600">
                <a:solidFill>
                  <a:schemeClr val="tx1"/>
                </a:solidFill>
                <a:latin typeface="+mn-lt"/>
                <a:ea typeface="+mn-ea"/>
              </a:defRPr>
            </a:lvl8pPr>
            <a:lvl9pPr marL="3886200" indent="-228600" algn="l" rtl="0" eaLnBrk="0" fontAlgn="base" hangingPunct="0">
              <a:lnSpc>
                <a:spcPct val="130000"/>
              </a:lnSpc>
              <a:spcBef>
                <a:spcPct val="20000"/>
              </a:spcBef>
              <a:spcAft>
                <a:spcPct val="0"/>
              </a:spcAft>
              <a:buChar char="»"/>
              <a:defRPr sz="1600">
                <a:solidFill>
                  <a:schemeClr val="tx1"/>
                </a:solidFill>
                <a:latin typeface="+mn-lt"/>
                <a:ea typeface="+mn-ea"/>
              </a:defRPr>
            </a:lvl9pPr>
          </a:lstStyle>
          <a:p>
            <a:pPr marL="0" indent="0" eaLnBrk="1" hangingPunct="1">
              <a:buNone/>
              <a:defRPr/>
            </a:pPr>
            <a:r>
              <a:rPr lang="en-US" altLang="zh-CN" sz="2000" b="1" kern="0" dirty="0">
                <a:solidFill>
                  <a:srgbClr val="2E3442"/>
                </a:solidFill>
                <a:cs typeface="+mn-ea"/>
                <a:sym typeface="+mn-lt"/>
              </a:rPr>
              <a:t>&gt;</a:t>
            </a:r>
            <a:r>
              <a:rPr lang="zh-CN" altLang="en-US" sz="2000" b="1" dirty="0">
                <a:solidFill>
                  <a:srgbClr val="2E3442"/>
                </a:solidFill>
                <a:cs typeface="+mn-ea"/>
                <a:sym typeface="+mn-lt"/>
              </a:rPr>
              <a:t>土地使用年限</a:t>
            </a:r>
            <a:endParaRPr lang="en-US" altLang="zh-CN" sz="2000" b="1" dirty="0">
              <a:solidFill>
                <a:srgbClr val="2E3442"/>
              </a:solidFill>
              <a:cs typeface="+mn-ea"/>
              <a:sym typeface="+mn-lt"/>
            </a:endParaRPr>
          </a:p>
          <a:p>
            <a:pPr marL="0" indent="0" eaLnBrk="1" hangingPunct="1">
              <a:buNone/>
              <a:defRPr/>
            </a:pPr>
            <a:r>
              <a:rPr lang="en-US" altLang="zh-CN" sz="1800" dirty="0">
                <a:solidFill>
                  <a:srgbClr val="2E3442"/>
                </a:solidFill>
                <a:cs typeface="+mn-ea"/>
                <a:sym typeface="+mn-lt"/>
              </a:rPr>
              <a:t> </a:t>
            </a:r>
            <a:r>
              <a:rPr lang="en-US" altLang="zh-CN" dirty="0">
                <a:solidFill>
                  <a:srgbClr val="2E3442"/>
                </a:solidFill>
                <a:cs typeface="+mn-ea"/>
                <a:sym typeface="+mn-lt"/>
              </a:rPr>
              <a:t>1</a:t>
            </a:r>
            <a:r>
              <a:rPr lang="zh-CN" altLang="en-US" dirty="0">
                <a:solidFill>
                  <a:srgbClr val="2E3442"/>
                </a:solidFill>
                <a:cs typeface="+mn-ea"/>
                <a:sym typeface="+mn-lt"/>
              </a:rPr>
              <a:t>）居住用地七十年；</a:t>
            </a:r>
          </a:p>
          <a:p>
            <a:pPr marL="0" indent="0" eaLnBrk="1" hangingPunct="1">
              <a:buNone/>
              <a:defRPr/>
            </a:pPr>
            <a:r>
              <a:rPr lang="en-US" altLang="zh-CN" dirty="0">
                <a:solidFill>
                  <a:srgbClr val="2E3442"/>
                </a:solidFill>
                <a:cs typeface="+mn-ea"/>
                <a:sym typeface="+mn-lt"/>
              </a:rPr>
              <a:t> 2</a:t>
            </a:r>
            <a:r>
              <a:rPr lang="zh-CN" altLang="en-US" dirty="0">
                <a:solidFill>
                  <a:srgbClr val="2E3442"/>
                </a:solidFill>
                <a:cs typeface="+mn-ea"/>
                <a:sym typeface="+mn-lt"/>
              </a:rPr>
              <a:t>）工业用地五十年；</a:t>
            </a:r>
          </a:p>
          <a:p>
            <a:pPr marL="0" indent="0" eaLnBrk="1" hangingPunct="1">
              <a:buNone/>
              <a:defRPr/>
            </a:pPr>
            <a:r>
              <a:rPr lang="en-US" altLang="zh-CN" dirty="0">
                <a:solidFill>
                  <a:srgbClr val="2E3442"/>
                </a:solidFill>
                <a:cs typeface="+mn-ea"/>
                <a:sym typeface="+mn-lt"/>
              </a:rPr>
              <a:t> 3)</a:t>
            </a:r>
            <a:r>
              <a:rPr lang="zh-CN" altLang="en-US" dirty="0">
                <a:solidFill>
                  <a:srgbClr val="2E3442"/>
                </a:solidFill>
                <a:cs typeface="+mn-ea"/>
                <a:sym typeface="+mn-lt"/>
              </a:rPr>
              <a:t>教育、科技、文化、卫生、体育用地五十年；</a:t>
            </a:r>
            <a:r>
              <a:rPr lang="en-US" altLang="zh-CN" dirty="0">
                <a:solidFill>
                  <a:srgbClr val="2E3442"/>
                </a:solidFill>
                <a:cs typeface="+mn-ea"/>
                <a:sym typeface="+mn-lt"/>
              </a:rPr>
              <a:t> </a:t>
            </a:r>
            <a:endParaRPr lang="zh-CN" altLang="en-US" dirty="0">
              <a:solidFill>
                <a:srgbClr val="2E3442"/>
              </a:solidFill>
              <a:cs typeface="+mn-ea"/>
              <a:sym typeface="+mn-lt"/>
            </a:endParaRPr>
          </a:p>
          <a:p>
            <a:pPr marL="0" indent="0" eaLnBrk="1" hangingPunct="1">
              <a:buNone/>
              <a:defRPr/>
            </a:pPr>
            <a:r>
              <a:rPr lang="en-US" altLang="zh-CN" dirty="0">
                <a:solidFill>
                  <a:srgbClr val="2E3442"/>
                </a:solidFill>
                <a:cs typeface="+mn-ea"/>
                <a:sym typeface="+mn-lt"/>
              </a:rPr>
              <a:t> 4)</a:t>
            </a:r>
            <a:r>
              <a:rPr lang="zh-CN" altLang="en-US" dirty="0">
                <a:solidFill>
                  <a:srgbClr val="2E3442"/>
                </a:solidFill>
                <a:cs typeface="+mn-ea"/>
                <a:sym typeface="+mn-lt"/>
              </a:rPr>
              <a:t>综合或者其他用地五十年；</a:t>
            </a:r>
            <a:endParaRPr lang="en-US" altLang="zh-CN" dirty="0">
              <a:solidFill>
                <a:srgbClr val="2E3442"/>
              </a:solidFill>
              <a:cs typeface="+mn-ea"/>
              <a:sym typeface="+mn-lt"/>
            </a:endParaRPr>
          </a:p>
          <a:p>
            <a:pPr marL="0" indent="0" eaLnBrk="1" hangingPunct="1">
              <a:buNone/>
              <a:defRPr/>
            </a:pPr>
            <a:r>
              <a:rPr lang="en-US" altLang="zh-CN" dirty="0">
                <a:solidFill>
                  <a:srgbClr val="2E3442"/>
                </a:solidFill>
                <a:cs typeface="+mn-ea"/>
                <a:sym typeface="+mn-lt"/>
              </a:rPr>
              <a:t> 5)</a:t>
            </a:r>
            <a:r>
              <a:rPr lang="zh-CN" altLang="en-US" dirty="0">
                <a:solidFill>
                  <a:srgbClr val="2E3442"/>
                </a:solidFill>
                <a:cs typeface="+mn-ea"/>
                <a:sym typeface="+mn-lt"/>
              </a:rPr>
              <a:t>商业、旅游、娱乐用地四十年；</a:t>
            </a:r>
          </a:p>
          <a:p>
            <a:pPr marL="0" indent="0" eaLnBrk="1" hangingPunct="1">
              <a:buNone/>
              <a:defRPr/>
            </a:pPr>
            <a:r>
              <a:rPr lang="en-US" altLang="zh-CN" dirty="0">
                <a:solidFill>
                  <a:srgbClr val="2E3442"/>
                </a:solidFill>
                <a:cs typeface="+mn-ea"/>
                <a:sym typeface="+mn-lt"/>
              </a:rPr>
              <a:t> 6)</a:t>
            </a:r>
            <a:r>
              <a:rPr lang="zh-CN" altLang="en-US" dirty="0">
                <a:solidFill>
                  <a:srgbClr val="2E3442"/>
                </a:solidFill>
                <a:cs typeface="+mn-ea"/>
                <a:sym typeface="+mn-lt"/>
              </a:rPr>
              <a:t>加油站、加气站用地为二十年。</a:t>
            </a:r>
            <a:endParaRPr lang="en-US" altLang="zh-CN" dirty="0">
              <a:solidFill>
                <a:srgbClr val="2E3442"/>
              </a:solidFill>
              <a:cs typeface="+mn-ea"/>
              <a:sym typeface="+mn-lt"/>
            </a:endParaRPr>
          </a:p>
          <a:p>
            <a:pPr marL="0" indent="0" eaLnBrk="1" hangingPunct="1">
              <a:buNone/>
              <a:defRPr/>
            </a:pPr>
            <a:r>
              <a:rPr lang="en-US" altLang="zh-CN" dirty="0">
                <a:solidFill>
                  <a:srgbClr val="2E3442"/>
                </a:solidFill>
                <a:cs typeface="+mn-ea"/>
                <a:sym typeface="+mn-lt"/>
              </a:rPr>
              <a:t> </a:t>
            </a:r>
            <a:endParaRPr lang="zh-CN" altLang="en-US" b="1" u="sng" dirty="0">
              <a:solidFill>
                <a:srgbClr val="2E3442"/>
              </a:solidFill>
              <a:cs typeface="+mn-ea"/>
              <a:sym typeface="+mn-lt"/>
            </a:endParaRPr>
          </a:p>
        </p:txBody>
      </p:sp>
      <p:sp>
        <p:nvSpPr>
          <p:cNvPr id="17411" name="矩形 1"/>
          <p:cNvSpPr>
            <a:spLocks noChangeArrowheads="1"/>
          </p:cNvSpPr>
          <p:nvPr/>
        </p:nvSpPr>
        <p:spPr bwMode="auto">
          <a:xfrm>
            <a:off x="1672335" y="5534597"/>
            <a:ext cx="8847330" cy="307777"/>
          </a:xfrm>
          <a:prstGeom prst="rect">
            <a:avLst/>
          </a:prstGeom>
          <a:solidFill>
            <a:srgbClr val="B00202"/>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dirty="0">
                <a:solidFill>
                  <a:schemeClr val="bg1"/>
                </a:solidFill>
                <a:latin typeface="+mn-lt"/>
                <a:ea typeface="+mn-ea"/>
                <a:cs typeface="+mn-ea"/>
                <a:sym typeface="+mn-lt"/>
              </a:rPr>
              <a:t>根据</a:t>
            </a:r>
            <a:r>
              <a:rPr lang="en-US" altLang="zh-CN" sz="1400" dirty="0">
                <a:solidFill>
                  <a:schemeClr val="bg1"/>
                </a:solidFill>
                <a:latin typeface="+mn-lt"/>
                <a:ea typeface="+mn-ea"/>
                <a:cs typeface="+mn-ea"/>
                <a:sym typeface="+mn-lt"/>
              </a:rPr>
              <a:t>2007</a:t>
            </a:r>
            <a:r>
              <a:rPr lang="zh-CN" altLang="en-US" sz="1400" dirty="0">
                <a:solidFill>
                  <a:schemeClr val="bg1"/>
                </a:solidFill>
                <a:latin typeface="+mn-lt"/>
                <a:ea typeface="+mn-ea"/>
                <a:cs typeface="+mn-ea"/>
                <a:sym typeface="+mn-lt"/>
              </a:rPr>
              <a:t>年</a:t>
            </a:r>
            <a:r>
              <a:rPr lang="en-US" altLang="zh-CN" sz="1400" dirty="0">
                <a:solidFill>
                  <a:schemeClr val="bg1"/>
                </a:solidFill>
                <a:latin typeface="+mn-lt"/>
                <a:ea typeface="+mn-ea"/>
                <a:cs typeface="+mn-ea"/>
                <a:sym typeface="+mn-lt"/>
              </a:rPr>
              <a:t>10</a:t>
            </a:r>
            <a:r>
              <a:rPr lang="zh-CN" altLang="en-US" sz="1400" dirty="0">
                <a:solidFill>
                  <a:schemeClr val="bg1"/>
                </a:solidFill>
                <a:latin typeface="+mn-lt"/>
                <a:ea typeface="+mn-ea"/>
                <a:cs typeface="+mn-ea"/>
                <a:sym typeface="+mn-lt"/>
              </a:rPr>
              <a:t>月</a:t>
            </a:r>
            <a:r>
              <a:rPr lang="en-US" altLang="zh-CN" sz="1400" dirty="0">
                <a:solidFill>
                  <a:schemeClr val="bg1"/>
                </a:solidFill>
                <a:latin typeface="+mn-lt"/>
                <a:ea typeface="+mn-ea"/>
                <a:cs typeface="+mn-ea"/>
                <a:sym typeface="+mn-lt"/>
              </a:rPr>
              <a:t>1</a:t>
            </a:r>
            <a:r>
              <a:rPr lang="zh-CN" altLang="en-US" sz="1400" dirty="0">
                <a:solidFill>
                  <a:schemeClr val="bg1"/>
                </a:solidFill>
                <a:latin typeface="+mn-lt"/>
                <a:ea typeface="+mn-ea"/>
                <a:cs typeface="+mn-ea"/>
                <a:sym typeface="+mn-lt"/>
              </a:rPr>
              <a:t>日起施行的</a:t>
            </a:r>
            <a:r>
              <a:rPr lang="en-US" altLang="zh-CN" sz="1400" dirty="0">
                <a:solidFill>
                  <a:schemeClr val="bg1"/>
                </a:solidFill>
                <a:latin typeface="+mn-lt"/>
                <a:ea typeface="+mn-ea"/>
                <a:cs typeface="+mn-ea"/>
                <a:sym typeface="+mn-lt"/>
              </a:rPr>
              <a:t>《</a:t>
            </a:r>
            <a:r>
              <a:rPr lang="zh-CN" altLang="en-US" sz="1400" dirty="0">
                <a:solidFill>
                  <a:schemeClr val="bg1"/>
                </a:solidFill>
                <a:latin typeface="+mn-lt"/>
                <a:ea typeface="+mn-ea"/>
                <a:cs typeface="+mn-ea"/>
                <a:sym typeface="+mn-lt"/>
              </a:rPr>
              <a:t>物权法</a:t>
            </a:r>
            <a:r>
              <a:rPr lang="en-US" altLang="zh-CN" sz="1400" dirty="0">
                <a:solidFill>
                  <a:schemeClr val="bg1"/>
                </a:solidFill>
                <a:latin typeface="+mn-lt"/>
                <a:ea typeface="+mn-ea"/>
                <a:cs typeface="+mn-ea"/>
                <a:sym typeface="+mn-lt"/>
              </a:rPr>
              <a:t>》</a:t>
            </a:r>
            <a:r>
              <a:rPr lang="zh-CN" altLang="en-US" sz="1400" dirty="0">
                <a:solidFill>
                  <a:schemeClr val="bg1"/>
                </a:solidFill>
                <a:latin typeface="+mn-lt"/>
                <a:ea typeface="+mn-ea"/>
                <a:cs typeface="+mn-ea"/>
                <a:sym typeface="+mn-lt"/>
              </a:rPr>
              <a:t>中的明确规定：“住宅建设用地使用权期间届满的，自动续期。”</a:t>
            </a:r>
          </a:p>
        </p:txBody>
      </p:sp>
      <p:sp>
        <p:nvSpPr>
          <p:cNvPr id="8"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pic>
        <p:nvPicPr>
          <p:cNvPr id="4" name="图片 3"/>
          <p:cNvPicPr>
            <a:picLocks noChangeAspect="1"/>
          </p:cNvPicPr>
          <p:nvPr/>
        </p:nvPicPr>
        <p:blipFill>
          <a:blip r:embed="rId3" cstate="screen"/>
          <a:stretch>
            <a:fillRect/>
          </a:stretch>
        </p:blipFill>
        <p:spPr>
          <a:xfrm>
            <a:off x="7326846" y="2307959"/>
            <a:ext cx="1856698" cy="2662347"/>
          </a:xfrm>
          <a:prstGeom prst="rect">
            <a:avLst/>
          </a:prstGeom>
        </p:spPr>
      </p:pic>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411"/>
                                        </p:tgtEl>
                                        <p:attrNameLst>
                                          <p:attrName>style.visibility</p:attrName>
                                        </p:attrNameLst>
                                      </p:cBhvr>
                                      <p:to>
                                        <p:strVal val="visible"/>
                                      </p:to>
                                    </p:set>
                                    <p:animEffect transition="in" filter="fade">
                                      <p:cBhvr>
                                        <p:cTn id="25" dur="1000"/>
                                        <p:tgtEl>
                                          <p:spTgt spid="17411"/>
                                        </p:tgtEl>
                                      </p:cBhvr>
                                    </p:animEffect>
                                    <p:anim calcmode="lin" valueType="num">
                                      <p:cBhvr>
                                        <p:cTn id="26" dur="1000" fill="hold"/>
                                        <p:tgtEl>
                                          <p:spTgt spid="17411"/>
                                        </p:tgtEl>
                                        <p:attrNameLst>
                                          <p:attrName>ppt_x</p:attrName>
                                        </p:attrNameLst>
                                      </p:cBhvr>
                                      <p:tavLst>
                                        <p:tav tm="0">
                                          <p:val>
                                            <p:strVal val="#ppt_x"/>
                                          </p:val>
                                        </p:tav>
                                        <p:tav tm="100000">
                                          <p:val>
                                            <p:strVal val="#ppt_x"/>
                                          </p:val>
                                        </p:tav>
                                      </p:tavLst>
                                    </p:anim>
                                    <p:anim calcmode="lin" valueType="num">
                                      <p:cBhvr>
                                        <p:cTn id="27" dur="1000" fill="hold"/>
                                        <p:tgtEl>
                                          <p:spTgt spid="174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411"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83996" y="1409372"/>
            <a:ext cx="10624008" cy="5031886"/>
            <a:chOff x="1065229" y="1547242"/>
            <a:chExt cx="10568601" cy="3271103"/>
          </a:xfrm>
        </p:grpSpPr>
        <p:sp>
          <p:nvSpPr>
            <p:cNvPr id="4" name="矩形 3"/>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5" name="矩形 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18434" name="Rectangle 3"/>
          <p:cNvSpPr>
            <a:spLocks noGrp="1" noChangeArrowheads="1"/>
          </p:cNvSpPr>
          <p:nvPr>
            <p:ph type="body" idx="1"/>
          </p:nvPr>
        </p:nvSpPr>
        <p:spPr bwMode="auto">
          <a:xfrm>
            <a:off x="2007514" y="2375950"/>
            <a:ext cx="5901575" cy="295179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200000"/>
              </a:lnSpc>
              <a:buFont typeface="Arial" panose="020B0604020202020204" pitchFamily="34" charset="0"/>
              <a:buNone/>
            </a:pPr>
            <a:r>
              <a:rPr lang="zh-CN" altLang="en-US" sz="2000" b="1" dirty="0">
                <a:solidFill>
                  <a:srgbClr val="2E3442"/>
                </a:solidFill>
                <a:latin typeface="+mn-lt"/>
                <a:ea typeface="+mn-ea"/>
                <a:cs typeface="+mn-ea"/>
                <a:sym typeface="+mn-lt"/>
              </a:rPr>
              <a:t>土地使用年限年满后？</a:t>
            </a:r>
          </a:p>
          <a:p>
            <a:pPr eaLnBrk="1" hangingPunct="1">
              <a:lnSpc>
                <a:spcPct val="200000"/>
              </a:lnSpc>
              <a:buFont typeface="Arial" panose="020B0604020202020204" pitchFamily="34" charset="0"/>
              <a:buNone/>
            </a:pPr>
            <a:r>
              <a:rPr lang="en-US" altLang="zh-CN" sz="2000" dirty="0">
                <a:solidFill>
                  <a:srgbClr val="2E3442"/>
                </a:solidFill>
                <a:latin typeface="+mn-lt"/>
                <a:ea typeface="+mn-ea"/>
                <a:cs typeface="+mn-ea"/>
                <a:sym typeface="+mn-lt"/>
              </a:rPr>
              <a:t> </a:t>
            </a:r>
            <a:r>
              <a:rPr lang="en-US" altLang="zh-CN" sz="1400" dirty="0">
                <a:solidFill>
                  <a:srgbClr val="2E3442"/>
                </a:solidFill>
                <a:latin typeface="+mn-lt"/>
                <a:ea typeface="+mn-ea"/>
                <a:cs typeface="+mn-ea"/>
                <a:sym typeface="+mn-lt"/>
              </a:rPr>
              <a:t>1</a:t>
            </a:r>
            <a:r>
              <a:rPr lang="zh-CN" altLang="en-US" sz="1400" dirty="0">
                <a:solidFill>
                  <a:srgbClr val="2E3442"/>
                </a:solidFill>
                <a:latin typeface="+mn-lt"/>
                <a:ea typeface="+mn-ea"/>
                <a:cs typeface="+mn-ea"/>
                <a:sym typeface="+mn-lt"/>
              </a:rPr>
              <a:t>、土地使用年限到期后，自动续期。目前具体规定未出台。</a:t>
            </a:r>
          </a:p>
          <a:p>
            <a:pPr eaLnBrk="1" hangingPunct="1">
              <a:lnSpc>
                <a:spcPct val="200000"/>
              </a:lnSpc>
              <a:buFont typeface="Arial" panose="020B0604020202020204" pitchFamily="34" charset="0"/>
              <a:buNone/>
            </a:pPr>
            <a:r>
              <a:rPr lang="en-US" altLang="zh-CN" sz="1400" dirty="0">
                <a:solidFill>
                  <a:srgbClr val="2E3442"/>
                </a:solidFill>
                <a:latin typeface="+mn-lt"/>
                <a:ea typeface="+mn-ea"/>
                <a:cs typeface="+mn-ea"/>
                <a:sym typeface="+mn-lt"/>
              </a:rPr>
              <a:t> 2</a:t>
            </a:r>
            <a:r>
              <a:rPr lang="zh-CN" altLang="en-US" sz="1400" dirty="0">
                <a:solidFill>
                  <a:srgbClr val="2E3442"/>
                </a:solidFill>
                <a:latin typeface="+mn-lt"/>
                <a:ea typeface="+mn-ea"/>
                <a:cs typeface="+mn-ea"/>
                <a:sym typeface="+mn-lt"/>
              </a:rPr>
              <a:t>、地上的建筑属于个人所有，不受土地使用年限的限制。</a:t>
            </a:r>
          </a:p>
          <a:p>
            <a:pPr eaLnBrk="1" hangingPunct="1">
              <a:lnSpc>
                <a:spcPct val="200000"/>
              </a:lnSpc>
              <a:buFont typeface="Arial" panose="020B0604020202020204" pitchFamily="34" charset="0"/>
              <a:buNone/>
            </a:pPr>
            <a:r>
              <a:rPr lang="en-US" altLang="zh-CN" sz="1400" dirty="0">
                <a:solidFill>
                  <a:srgbClr val="2E3442"/>
                </a:solidFill>
                <a:latin typeface="+mn-lt"/>
                <a:ea typeface="+mn-ea"/>
                <a:cs typeface="+mn-ea"/>
                <a:sym typeface="+mn-lt"/>
              </a:rPr>
              <a:t> 3</a:t>
            </a:r>
            <a:r>
              <a:rPr lang="zh-CN" altLang="en-US" sz="1400" dirty="0">
                <a:solidFill>
                  <a:srgbClr val="2E3442"/>
                </a:solidFill>
                <a:latin typeface="+mn-lt"/>
                <a:ea typeface="+mn-ea"/>
                <a:cs typeface="+mn-ea"/>
                <a:sym typeface="+mn-lt"/>
              </a:rPr>
              <a:t>、如遇拆迁，会按照具体的拆迁补偿方案进行补偿，不同的时期、不同的地区，该方案差别很大。现在逐步趋向于以当地市场价为标准</a:t>
            </a:r>
            <a:r>
              <a:rPr lang="zh-CN" altLang="en-US" sz="1600" dirty="0">
                <a:solidFill>
                  <a:srgbClr val="2E3442"/>
                </a:solidFill>
                <a:latin typeface="+mn-lt"/>
                <a:ea typeface="+mn-ea"/>
                <a:cs typeface="+mn-ea"/>
                <a:sym typeface="+mn-lt"/>
              </a:rPr>
              <a:t>。</a:t>
            </a:r>
          </a:p>
        </p:txBody>
      </p:sp>
      <p:sp>
        <p:nvSpPr>
          <p:cNvPr id="6"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pic>
        <p:nvPicPr>
          <p:cNvPr id="7" name="图片 6"/>
          <p:cNvPicPr>
            <a:picLocks noChangeAspect="1"/>
          </p:cNvPicPr>
          <p:nvPr/>
        </p:nvPicPr>
        <p:blipFill>
          <a:blip r:embed="rId2" cstate="screen"/>
          <a:stretch>
            <a:fillRect/>
          </a:stretch>
        </p:blipFill>
        <p:spPr>
          <a:xfrm>
            <a:off x="8175287" y="2760695"/>
            <a:ext cx="2297898" cy="3533631"/>
          </a:xfrm>
          <a:prstGeom prst="rect">
            <a:avLst/>
          </a:prstGeom>
        </p:spPr>
      </p:pic>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8434">
                                            <p:txEl>
                                              <p:pRg st="0" end="0"/>
                                            </p:txEl>
                                          </p:spTgt>
                                        </p:tgtEl>
                                        <p:attrNameLst>
                                          <p:attrName>style.visibility</p:attrName>
                                        </p:attrNameLst>
                                      </p:cBhvr>
                                      <p:to>
                                        <p:strVal val="visible"/>
                                      </p:to>
                                    </p:set>
                                    <p:animEffect transition="in" filter="fade">
                                      <p:cBhvr>
                                        <p:cTn id="17" dur="1000"/>
                                        <p:tgtEl>
                                          <p:spTgt spid="18434">
                                            <p:txEl>
                                              <p:pRg st="0" end="0"/>
                                            </p:txEl>
                                          </p:spTgt>
                                        </p:tgtEl>
                                      </p:cBhvr>
                                    </p:animEffect>
                                    <p:anim calcmode="lin" valueType="num">
                                      <p:cBhvr>
                                        <p:cTn id="18" dur="10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843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434">
                                            <p:txEl>
                                              <p:pRg st="1" end="1"/>
                                            </p:txEl>
                                          </p:spTgt>
                                        </p:tgtEl>
                                        <p:attrNameLst>
                                          <p:attrName>style.visibility</p:attrName>
                                        </p:attrNameLst>
                                      </p:cBhvr>
                                      <p:to>
                                        <p:strVal val="visible"/>
                                      </p:to>
                                    </p:set>
                                    <p:animEffect transition="in" filter="fade">
                                      <p:cBhvr>
                                        <p:cTn id="24" dur="1000"/>
                                        <p:tgtEl>
                                          <p:spTgt spid="18434">
                                            <p:txEl>
                                              <p:pRg st="1" end="1"/>
                                            </p:txEl>
                                          </p:spTgt>
                                        </p:tgtEl>
                                      </p:cBhvr>
                                    </p:animEffect>
                                    <p:anim calcmode="lin" valueType="num">
                                      <p:cBhvr>
                                        <p:cTn id="25" dur="10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843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434">
                                            <p:txEl>
                                              <p:pRg st="2" end="2"/>
                                            </p:txEl>
                                          </p:spTgt>
                                        </p:tgtEl>
                                        <p:attrNameLst>
                                          <p:attrName>style.visibility</p:attrName>
                                        </p:attrNameLst>
                                      </p:cBhvr>
                                      <p:to>
                                        <p:strVal val="visible"/>
                                      </p:to>
                                    </p:set>
                                    <p:animEffect transition="in" filter="fade">
                                      <p:cBhvr>
                                        <p:cTn id="31" dur="1000"/>
                                        <p:tgtEl>
                                          <p:spTgt spid="18434">
                                            <p:txEl>
                                              <p:pRg st="2" end="2"/>
                                            </p:txEl>
                                          </p:spTgt>
                                        </p:tgtEl>
                                      </p:cBhvr>
                                    </p:animEffect>
                                    <p:anim calcmode="lin" valueType="num">
                                      <p:cBhvr>
                                        <p:cTn id="32"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843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8434">
                                            <p:txEl>
                                              <p:pRg st="3" end="3"/>
                                            </p:txEl>
                                          </p:spTgt>
                                        </p:tgtEl>
                                        <p:attrNameLst>
                                          <p:attrName>style.visibility</p:attrName>
                                        </p:attrNameLst>
                                      </p:cBhvr>
                                      <p:to>
                                        <p:strVal val="visible"/>
                                      </p:to>
                                    </p:set>
                                    <p:animEffect transition="in" filter="fade">
                                      <p:cBhvr>
                                        <p:cTn id="38" dur="1000"/>
                                        <p:tgtEl>
                                          <p:spTgt spid="18434">
                                            <p:txEl>
                                              <p:pRg st="3" end="3"/>
                                            </p:txEl>
                                          </p:spTgt>
                                        </p:tgtEl>
                                      </p:cBhvr>
                                    </p:animEffect>
                                    <p:anim calcmode="lin" valueType="num">
                                      <p:cBhvr>
                                        <p:cTn id="39"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843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83996" y="1409372"/>
            <a:ext cx="10624008" cy="5031886"/>
            <a:chOff x="1065229" y="1547242"/>
            <a:chExt cx="10568601" cy="3271103"/>
          </a:xfrm>
        </p:grpSpPr>
        <p:sp>
          <p:nvSpPr>
            <p:cNvPr id="17" name="矩形 1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9" name="矩形 18"/>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19458" name="Rectangle 1"/>
          <p:cNvSpPr>
            <a:spLocks noChangeArrowheads="1"/>
          </p:cNvSpPr>
          <p:nvPr/>
        </p:nvSpPr>
        <p:spPr bwMode="auto">
          <a:xfrm>
            <a:off x="1623936" y="5319334"/>
            <a:ext cx="2215023" cy="60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25000"/>
              </a:lnSpc>
              <a:buFontTx/>
              <a:buChar char="•"/>
            </a:pPr>
            <a:r>
              <a:rPr lang="zh-CN" altLang="en-US" sz="1400" b="1" dirty="0">
                <a:solidFill>
                  <a:srgbClr val="B00202"/>
                </a:solidFill>
                <a:latin typeface="+mn-lt"/>
                <a:ea typeface="+mn-ea"/>
                <a:cs typeface="+mn-ea"/>
                <a:sym typeface="+mn-lt"/>
              </a:rPr>
              <a:t>建筑基地面积：</a:t>
            </a:r>
            <a:r>
              <a:rPr lang="zh-CN" altLang="en-US" sz="1400" dirty="0">
                <a:solidFill>
                  <a:srgbClr val="2E3442"/>
                </a:solidFill>
                <a:latin typeface="+mn-lt"/>
                <a:ea typeface="+mn-ea"/>
                <a:cs typeface="+mn-ea"/>
                <a:sym typeface="+mn-lt"/>
              </a:rPr>
              <a:t>是指建筑物首层的建筑面积。 </a:t>
            </a:r>
            <a:endParaRPr lang="en-US" altLang="zh-CN" sz="1400" dirty="0">
              <a:solidFill>
                <a:srgbClr val="2E3442"/>
              </a:solidFill>
              <a:latin typeface="+mn-lt"/>
              <a:ea typeface="+mn-ea"/>
              <a:cs typeface="+mn-ea"/>
              <a:sym typeface="+mn-lt"/>
            </a:endParaRPr>
          </a:p>
        </p:txBody>
      </p:sp>
      <p:sp>
        <p:nvSpPr>
          <p:cNvPr id="4" name="矩形 3"/>
          <p:cNvSpPr/>
          <p:nvPr/>
        </p:nvSpPr>
        <p:spPr>
          <a:xfrm>
            <a:off x="4337050" y="5103364"/>
            <a:ext cx="211138" cy="533400"/>
          </a:xfrm>
          <a:prstGeom prst="rect">
            <a:avLst/>
          </a:prstGeom>
          <a:blipFill>
            <a:blip r:embed="rId2"/>
            <a:tile tx="0" ty="0" sx="100000" sy="100000" flip="none" algn="tl"/>
          </a:blip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nvGrpSpPr>
          <p:cNvPr id="3" name="组合 2"/>
          <p:cNvGrpSpPr/>
          <p:nvPr/>
        </p:nvGrpSpPr>
        <p:grpSpPr>
          <a:xfrm>
            <a:off x="4523790" y="2422196"/>
            <a:ext cx="2865312" cy="3469602"/>
            <a:chOff x="1981789" y="1679222"/>
            <a:chExt cx="3592417" cy="4703947"/>
          </a:xfrm>
        </p:grpSpPr>
        <p:pic>
          <p:nvPicPr>
            <p:cNvPr id="13315" name="图片 2" descr="07%BA%~1.JPG"/>
            <p:cNvPicPr>
              <a:picLocks noChangeAspect="1"/>
            </p:cNvPicPr>
            <p:nvPr/>
          </p:nvPicPr>
          <p:blipFill rotWithShape="1">
            <a:blip r:embed="rId3" cstate="screen"/>
            <a:srcRect/>
            <a:stretch>
              <a:fillRect/>
            </a:stretch>
          </p:blipFill>
          <p:spPr bwMode="auto">
            <a:xfrm>
              <a:off x="1981789" y="1679222"/>
              <a:ext cx="3592417" cy="4703947"/>
            </a:xfrm>
            <a:prstGeom prst="rect">
              <a:avLst/>
            </a:prstGeom>
            <a:ln>
              <a:noFill/>
            </a:ln>
            <a:effectLst>
              <a:outerShdw blurRad="152400" dist="76200" dir="10260000" algn="tr" rotWithShape="0">
                <a:prstClr val="black">
                  <a:alpha val="40000"/>
                </a:prstClr>
              </a:outerShdw>
            </a:effectLst>
          </p:spPr>
        </p:pic>
        <p:sp>
          <p:nvSpPr>
            <p:cNvPr id="9" name="矩形 8"/>
            <p:cNvSpPr/>
            <p:nvPr/>
          </p:nvSpPr>
          <p:spPr>
            <a:xfrm>
              <a:off x="4402139" y="4845050"/>
              <a:ext cx="211137" cy="5334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0" name="矩形 9"/>
            <p:cNvSpPr/>
            <p:nvPr/>
          </p:nvSpPr>
          <p:spPr>
            <a:xfrm>
              <a:off x="4478339" y="4768850"/>
              <a:ext cx="211137" cy="5334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1" name="矩形 10"/>
            <p:cNvSpPr/>
            <p:nvPr/>
          </p:nvSpPr>
          <p:spPr>
            <a:xfrm>
              <a:off x="4548189" y="4692650"/>
              <a:ext cx="211137" cy="5334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cxnSp>
        <p:nvCxnSpPr>
          <p:cNvPr id="14" name="直接箭头连接符 13"/>
          <p:cNvCxnSpPr/>
          <p:nvPr/>
        </p:nvCxnSpPr>
        <p:spPr>
          <a:xfrm flipH="1">
            <a:off x="6825478" y="2953628"/>
            <a:ext cx="725861"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466" name="矩形 24"/>
          <p:cNvSpPr>
            <a:spLocks noChangeArrowheads="1"/>
          </p:cNvSpPr>
          <p:nvPr/>
        </p:nvSpPr>
        <p:spPr bwMode="auto">
          <a:xfrm>
            <a:off x="7634218" y="2438125"/>
            <a:ext cx="3528652" cy="2015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25000"/>
              </a:lnSpc>
              <a:buFontTx/>
              <a:buChar char="•"/>
            </a:pPr>
            <a:r>
              <a:rPr lang="zh-CN" altLang="en-US" sz="1600" b="1" dirty="0">
                <a:solidFill>
                  <a:srgbClr val="B00202"/>
                </a:solidFill>
                <a:latin typeface="+mn-lt"/>
                <a:ea typeface="+mn-ea"/>
                <a:cs typeface="+mn-ea"/>
                <a:sym typeface="+mn-lt"/>
              </a:rPr>
              <a:t>红线图：</a:t>
            </a:r>
            <a:r>
              <a:rPr lang="zh-CN" altLang="en-US" sz="1400" dirty="0">
                <a:solidFill>
                  <a:srgbClr val="2E3442"/>
                </a:solidFill>
                <a:latin typeface="+mn-lt"/>
                <a:ea typeface="+mn-ea"/>
                <a:cs typeface="+mn-ea"/>
                <a:sym typeface="+mn-lt"/>
              </a:rPr>
              <a:t>又叫“宗地图”，指按一定比例尺制作的用以标示一宗地的用地位置、界线和面积的地形平面图，因该宗地的各拐点用红线连成一个封闭的图形，所以称为红线图。它由政府土地管理部门颁发给土地使用权受让者，土地使用权受让者只能在红线范围内施工建房。</a:t>
            </a:r>
          </a:p>
        </p:txBody>
      </p:sp>
      <p:sp>
        <p:nvSpPr>
          <p:cNvPr id="19467" name="矩形 25"/>
          <p:cNvSpPr>
            <a:spLocks noChangeArrowheads="1"/>
          </p:cNvSpPr>
          <p:nvPr/>
        </p:nvSpPr>
        <p:spPr bwMode="auto">
          <a:xfrm>
            <a:off x="7854505" y="4746869"/>
            <a:ext cx="2865312"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25000"/>
              </a:lnSpc>
              <a:buFontTx/>
              <a:buChar char="•"/>
            </a:pPr>
            <a:r>
              <a:rPr lang="zh-CN" altLang="en-US" sz="1400" b="1" dirty="0">
                <a:solidFill>
                  <a:srgbClr val="B00202"/>
                </a:solidFill>
                <a:latin typeface="+mn-lt"/>
                <a:ea typeface="+mn-ea"/>
                <a:cs typeface="+mn-ea"/>
                <a:sym typeface="+mn-lt"/>
              </a:rPr>
              <a:t>建设用地面积：</a:t>
            </a:r>
            <a:r>
              <a:rPr lang="zh-CN" altLang="en-US" sz="1400" dirty="0">
                <a:solidFill>
                  <a:srgbClr val="2E3442"/>
                </a:solidFill>
                <a:latin typeface="+mn-lt"/>
                <a:ea typeface="+mn-ea"/>
                <a:cs typeface="+mn-ea"/>
                <a:sym typeface="+mn-lt"/>
              </a:rPr>
              <a:t>指城市规划行政主管部门确定的建设用地位置和界线围合的用地之水平投影面积，不包括代征的面积。</a:t>
            </a:r>
          </a:p>
        </p:txBody>
      </p:sp>
      <p:sp>
        <p:nvSpPr>
          <p:cNvPr id="19468" name="矩形 26"/>
          <p:cNvSpPr>
            <a:spLocks noChangeArrowheads="1"/>
          </p:cNvSpPr>
          <p:nvPr/>
        </p:nvSpPr>
        <p:spPr bwMode="auto">
          <a:xfrm>
            <a:off x="1459542" y="2483898"/>
            <a:ext cx="2819133" cy="197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25000"/>
              </a:lnSpc>
              <a:buFontTx/>
              <a:buChar char="•"/>
            </a:pPr>
            <a:r>
              <a:rPr lang="zh-CN" altLang="en-US" sz="1400" b="1" dirty="0">
                <a:solidFill>
                  <a:srgbClr val="B00202"/>
                </a:solidFill>
                <a:latin typeface="+mn-lt"/>
                <a:ea typeface="+mn-ea"/>
                <a:cs typeface="+mn-ea"/>
                <a:sym typeface="+mn-lt"/>
              </a:rPr>
              <a:t>建筑面积：</a:t>
            </a:r>
            <a:r>
              <a:rPr lang="zh-CN" altLang="en-US" sz="1400" dirty="0">
                <a:solidFill>
                  <a:srgbClr val="2E3442"/>
                </a:solidFill>
                <a:latin typeface="+mn-lt"/>
                <a:ea typeface="+mn-ea"/>
                <a:cs typeface="+mn-ea"/>
                <a:sym typeface="+mn-lt"/>
              </a:rPr>
              <a:t>指各建筑物每层外墙线（或墙外柱子外缘线）的水平投影面积（包括按国家有关规定应计算的阳台、雨蓬、无柱挑廊的面积）之和。</a:t>
            </a:r>
            <a:r>
              <a:rPr lang="zh-CN" altLang="en-US" sz="1400" u="sng" dirty="0">
                <a:solidFill>
                  <a:srgbClr val="2E3442"/>
                </a:solidFill>
                <a:latin typeface="+mn-lt"/>
                <a:ea typeface="+mn-ea"/>
                <a:cs typeface="+mn-ea"/>
                <a:sym typeface="+mn-lt"/>
              </a:rPr>
              <a:t>层高在</a:t>
            </a:r>
            <a:r>
              <a:rPr lang="en-US" altLang="zh-CN" sz="1400" u="sng" dirty="0">
                <a:solidFill>
                  <a:srgbClr val="2E3442"/>
                </a:solidFill>
                <a:latin typeface="+mn-lt"/>
                <a:ea typeface="+mn-ea"/>
                <a:cs typeface="+mn-ea"/>
                <a:sym typeface="+mn-lt"/>
              </a:rPr>
              <a:t>2.2</a:t>
            </a:r>
            <a:r>
              <a:rPr lang="zh-CN" altLang="en-US" sz="1400" u="sng" dirty="0">
                <a:solidFill>
                  <a:srgbClr val="2E3442"/>
                </a:solidFill>
                <a:latin typeface="+mn-lt"/>
                <a:ea typeface="+mn-ea"/>
                <a:cs typeface="+mn-ea"/>
                <a:sym typeface="+mn-lt"/>
              </a:rPr>
              <a:t>米以下的技术层不计算建筑面积（例如凸窗）。</a:t>
            </a:r>
            <a:endParaRPr lang="en-US" altLang="zh-CN" sz="1400" u="sng" dirty="0">
              <a:solidFill>
                <a:srgbClr val="2E3442"/>
              </a:solidFill>
              <a:latin typeface="+mn-lt"/>
              <a:ea typeface="+mn-ea"/>
              <a:cs typeface="+mn-ea"/>
              <a:sym typeface="+mn-lt"/>
            </a:endParaRPr>
          </a:p>
        </p:txBody>
      </p:sp>
      <p:cxnSp>
        <p:nvCxnSpPr>
          <p:cNvPr id="40" name="直接箭头连接符 39"/>
          <p:cNvCxnSpPr/>
          <p:nvPr/>
        </p:nvCxnSpPr>
        <p:spPr>
          <a:xfrm>
            <a:off x="3838959" y="5622494"/>
            <a:ext cx="1704074"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5" name="标题 14"/>
          <p:cNvSpPr txBox="1"/>
          <p:nvPr/>
        </p:nvSpPr>
        <p:spPr>
          <a:xfrm>
            <a:off x="3976179" y="1778000"/>
            <a:ext cx="4566482" cy="378349"/>
          </a:xfrm>
          <a:prstGeom prst="rect">
            <a:avLst/>
          </a:prstGeom>
        </p:spPr>
        <p:txBody>
          <a:bodyPr/>
          <a:lstStyle/>
          <a:p>
            <a:pPr eaLnBrk="0" fontAlgn="auto" hangingPunct="0">
              <a:lnSpc>
                <a:spcPct val="130000"/>
              </a:lnSpc>
              <a:spcBef>
                <a:spcPts val="0"/>
              </a:spcBef>
              <a:spcAft>
                <a:spcPts val="0"/>
              </a:spcAft>
              <a:defRPr/>
            </a:pPr>
            <a:r>
              <a:rPr lang="en-US" altLang="zh-CN" sz="2000" b="1" kern="0" dirty="0">
                <a:solidFill>
                  <a:srgbClr val="2E3442"/>
                </a:solidFill>
                <a:latin typeface="+mn-lt"/>
                <a:ea typeface="+mn-ea"/>
                <a:cs typeface="+mn-ea"/>
                <a:sym typeface="+mn-lt"/>
              </a:rPr>
              <a:t>&gt;</a:t>
            </a:r>
            <a:r>
              <a:rPr lang="zh-CN" altLang="en-US" sz="2000" b="1" kern="0" dirty="0">
                <a:solidFill>
                  <a:srgbClr val="2E3442"/>
                </a:solidFill>
                <a:latin typeface="+mn-lt"/>
                <a:ea typeface="+mn-ea"/>
                <a:cs typeface="+mn-ea"/>
                <a:sym typeface="+mn-lt"/>
              </a:rPr>
              <a:t>一个项目从拿到地块开始</a:t>
            </a:r>
            <a:r>
              <a:rPr lang="en-US" altLang="zh-CN" sz="2000" b="1" kern="0" dirty="0">
                <a:solidFill>
                  <a:srgbClr val="2E3442"/>
                </a:solidFill>
                <a:latin typeface="+mn-lt"/>
                <a:ea typeface="+mn-ea"/>
                <a:cs typeface="+mn-ea"/>
                <a:sym typeface="+mn-lt"/>
              </a:rPr>
              <a:t>……</a:t>
            </a:r>
            <a:endParaRPr lang="zh-CN" altLang="en-US" sz="2000" b="1" kern="0" dirty="0">
              <a:solidFill>
                <a:srgbClr val="2E3442"/>
              </a:solidFill>
              <a:latin typeface="+mn-lt"/>
              <a:ea typeface="+mn-ea"/>
              <a:cs typeface="+mn-ea"/>
              <a:sym typeface="+mn-lt"/>
            </a:endParaRPr>
          </a:p>
        </p:txBody>
      </p:sp>
      <p:sp>
        <p:nvSpPr>
          <p:cNvPr id="20"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cxnSp>
        <p:nvCxnSpPr>
          <p:cNvPr id="25" name="连接符: 肘形 24"/>
          <p:cNvCxnSpPr/>
          <p:nvPr/>
        </p:nvCxnSpPr>
        <p:spPr>
          <a:xfrm>
            <a:off x="3192067" y="4366840"/>
            <a:ext cx="3149825" cy="538400"/>
          </a:xfrm>
          <a:prstGeom prst="bentConnector3">
            <a:avLst>
              <a:gd name="adj1" fmla="val 50000"/>
            </a:avLst>
          </a:prstGeom>
          <a:ln>
            <a:solidFill>
              <a:srgbClr val="B0020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连接符: 肘形 33"/>
          <p:cNvCxnSpPr/>
          <p:nvPr/>
        </p:nvCxnSpPr>
        <p:spPr>
          <a:xfrm rot="10800000">
            <a:off x="6737446" y="4286514"/>
            <a:ext cx="1035908" cy="655941"/>
          </a:xfrm>
          <a:prstGeom prst="bentConnector3">
            <a:avLst>
              <a:gd name="adj1" fmla="val 50000"/>
            </a:avLst>
          </a:prstGeom>
          <a:ln>
            <a:solidFill>
              <a:srgbClr val="B00202"/>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9458"/>
                                        </p:tgtEl>
                                        <p:attrNameLst>
                                          <p:attrName>style.visibility</p:attrName>
                                        </p:attrNameLst>
                                      </p:cBhvr>
                                      <p:to>
                                        <p:strVal val="visible"/>
                                      </p:to>
                                    </p:set>
                                    <p:animEffect transition="in" filter="fade">
                                      <p:cBhvr>
                                        <p:cTn id="22" dur="1000"/>
                                        <p:tgtEl>
                                          <p:spTgt spid="19458"/>
                                        </p:tgtEl>
                                      </p:cBhvr>
                                    </p:animEffect>
                                    <p:anim calcmode="lin" valueType="num">
                                      <p:cBhvr>
                                        <p:cTn id="23" dur="1000" fill="hold"/>
                                        <p:tgtEl>
                                          <p:spTgt spid="19458"/>
                                        </p:tgtEl>
                                        <p:attrNameLst>
                                          <p:attrName>ppt_x</p:attrName>
                                        </p:attrNameLst>
                                      </p:cBhvr>
                                      <p:tavLst>
                                        <p:tav tm="0">
                                          <p:val>
                                            <p:strVal val="#ppt_x"/>
                                          </p:val>
                                        </p:tav>
                                        <p:tav tm="100000">
                                          <p:val>
                                            <p:strVal val="#ppt_x"/>
                                          </p:val>
                                        </p:tav>
                                      </p:tavLst>
                                    </p:anim>
                                    <p:anim calcmode="lin" valueType="num">
                                      <p:cBhvr>
                                        <p:cTn id="24" dur="1000" fill="hold"/>
                                        <p:tgtEl>
                                          <p:spTgt spid="1945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9466"/>
                                        </p:tgtEl>
                                        <p:attrNameLst>
                                          <p:attrName>style.visibility</p:attrName>
                                        </p:attrNameLst>
                                      </p:cBhvr>
                                      <p:to>
                                        <p:strVal val="visible"/>
                                      </p:to>
                                    </p:set>
                                    <p:animEffect transition="in" filter="fade">
                                      <p:cBhvr>
                                        <p:cTn id="42" dur="1000"/>
                                        <p:tgtEl>
                                          <p:spTgt spid="19466"/>
                                        </p:tgtEl>
                                      </p:cBhvr>
                                    </p:animEffect>
                                    <p:anim calcmode="lin" valueType="num">
                                      <p:cBhvr>
                                        <p:cTn id="43" dur="1000" fill="hold"/>
                                        <p:tgtEl>
                                          <p:spTgt spid="19466"/>
                                        </p:tgtEl>
                                        <p:attrNameLst>
                                          <p:attrName>ppt_x</p:attrName>
                                        </p:attrNameLst>
                                      </p:cBhvr>
                                      <p:tavLst>
                                        <p:tav tm="0">
                                          <p:val>
                                            <p:strVal val="#ppt_x"/>
                                          </p:val>
                                        </p:tav>
                                        <p:tav tm="100000">
                                          <p:val>
                                            <p:strVal val="#ppt_x"/>
                                          </p:val>
                                        </p:tav>
                                      </p:tavLst>
                                    </p:anim>
                                    <p:anim calcmode="lin" valueType="num">
                                      <p:cBhvr>
                                        <p:cTn id="44" dur="1000" fill="hold"/>
                                        <p:tgtEl>
                                          <p:spTgt spid="1946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9467"/>
                                        </p:tgtEl>
                                        <p:attrNameLst>
                                          <p:attrName>style.visibility</p:attrName>
                                        </p:attrNameLst>
                                      </p:cBhvr>
                                      <p:to>
                                        <p:strVal val="visible"/>
                                      </p:to>
                                    </p:set>
                                    <p:animEffect transition="in" filter="fade">
                                      <p:cBhvr>
                                        <p:cTn id="47" dur="1000"/>
                                        <p:tgtEl>
                                          <p:spTgt spid="19467"/>
                                        </p:tgtEl>
                                      </p:cBhvr>
                                    </p:animEffect>
                                    <p:anim calcmode="lin" valueType="num">
                                      <p:cBhvr>
                                        <p:cTn id="48" dur="1000" fill="hold"/>
                                        <p:tgtEl>
                                          <p:spTgt spid="19467"/>
                                        </p:tgtEl>
                                        <p:attrNameLst>
                                          <p:attrName>ppt_x</p:attrName>
                                        </p:attrNameLst>
                                      </p:cBhvr>
                                      <p:tavLst>
                                        <p:tav tm="0">
                                          <p:val>
                                            <p:strVal val="#ppt_x"/>
                                          </p:val>
                                        </p:tav>
                                        <p:tav tm="100000">
                                          <p:val>
                                            <p:strVal val="#ppt_x"/>
                                          </p:val>
                                        </p:tav>
                                      </p:tavLst>
                                    </p:anim>
                                    <p:anim calcmode="lin" valueType="num">
                                      <p:cBhvr>
                                        <p:cTn id="49" dur="1000" fill="hold"/>
                                        <p:tgtEl>
                                          <p:spTgt spid="1946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468"/>
                                        </p:tgtEl>
                                        <p:attrNameLst>
                                          <p:attrName>style.visibility</p:attrName>
                                        </p:attrNameLst>
                                      </p:cBhvr>
                                      <p:to>
                                        <p:strVal val="visible"/>
                                      </p:to>
                                    </p:set>
                                    <p:animEffect transition="in" filter="fade">
                                      <p:cBhvr>
                                        <p:cTn id="52" dur="1000"/>
                                        <p:tgtEl>
                                          <p:spTgt spid="19468"/>
                                        </p:tgtEl>
                                      </p:cBhvr>
                                    </p:animEffect>
                                    <p:anim calcmode="lin" valueType="num">
                                      <p:cBhvr>
                                        <p:cTn id="53" dur="1000" fill="hold"/>
                                        <p:tgtEl>
                                          <p:spTgt spid="19468"/>
                                        </p:tgtEl>
                                        <p:attrNameLst>
                                          <p:attrName>ppt_x</p:attrName>
                                        </p:attrNameLst>
                                      </p:cBhvr>
                                      <p:tavLst>
                                        <p:tav tm="0">
                                          <p:val>
                                            <p:strVal val="#ppt_x"/>
                                          </p:val>
                                        </p:tav>
                                        <p:tav tm="100000">
                                          <p:val>
                                            <p:strVal val="#ppt_x"/>
                                          </p:val>
                                        </p:tav>
                                      </p:tavLst>
                                    </p:anim>
                                    <p:anim calcmode="lin" valueType="num">
                                      <p:cBhvr>
                                        <p:cTn id="54" dur="1000" fill="hold"/>
                                        <p:tgtEl>
                                          <p:spTgt spid="1946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1000"/>
                                        <p:tgtEl>
                                          <p:spTgt spid="40"/>
                                        </p:tgtEl>
                                      </p:cBhvr>
                                    </p:animEffect>
                                    <p:anim calcmode="lin" valueType="num">
                                      <p:cBhvr>
                                        <p:cTn id="58" dur="1000" fill="hold"/>
                                        <p:tgtEl>
                                          <p:spTgt spid="40"/>
                                        </p:tgtEl>
                                        <p:attrNameLst>
                                          <p:attrName>ppt_x</p:attrName>
                                        </p:attrNameLst>
                                      </p:cBhvr>
                                      <p:tavLst>
                                        <p:tav tm="0">
                                          <p:val>
                                            <p:strVal val="#ppt_x"/>
                                          </p:val>
                                        </p:tav>
                                        <p:tav tm="100000">
                                          <p:val>
                                            <p:strVal val="#ppt_x"/>
                                          </p:val>
                                        </p:tav>
                                      </p:tavLst>
                                    </p:anim>
                                    <p:anim calcmode="lin" valueType="num">
                                      <p:cBhvr>
                                        <p:cTn id="59" dur="1000" fill="hold"/>
                                        <p:tgtEl>
                                          <p:spTgt spid="4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4" grpId="0" animBg="1"/>
      <p:bldP spid="19466" grpId="0"/>
      <p:bldP spid="19467" grpId="0"/>
      <p:bldP spid="19468" grpId="0"/>
      <p:bldP spid="45"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783996" y="1409372"/>
            <a:ext cx="10624008" cy="5031886"/>
            <a:chOff x="1065229" y="1547242"/>
            <a:chExt cx="10568601" cy="3271103"/>
          </a:xfrm>
        </p:grpSpPr>
        <p:sp>
          <p:nvSpPr>
            <p:cNvPr id="27" name="矩形 2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28" name="矩形 27"/>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0482" name="Rectangle 1"/>
          <p:cNvSpPr>
            <a:spLocks noChangeArrowheads="1"/>
          </p:cNvSpPr>
          <p:nvPr/>
        </p:nvSpPr>
        <p:spPr bwMode="auto">
          <a:xfrm>
            <a:off x="2096149" y="2498946"/>
            <a:ext cx="87217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2E3442"/>
                </a:solidFill>
                <a:latin typeface="+mn-lt"/>
                <a:ea typeface="+mn-ea"/>
                <a:cs typeface="+mn-ea"/>
                <a:sym typeface="+mn-lt"/>
              </a:rPr>
              <a:t>建筑密度：</a:t>
            </a:r>
            <a:r>
              <a:rPr lang="zh-CN" altLang="en-US" sz="1400" dirty="0">
                <a:solidFill>
                  <a:srgbClr val="2E3442"/>
                </a:solidFill>
                <a:latin typeface="+mn-lt"/>
                <a:ea typeface="+mn-ea"/>
                <a:cs typeface="+mn-ea"/>
                <a:sym typeface="+mn-lt"/>
              </a:rPr>
              <a:t>在用地范围内所有建筑物的基底面积总和与地块面积之比。</a:t>
            </a:r>
            <a:endParaRPr lang="en-US" altLang="zh-CN" sz="1400" dirty="0">
              <a:solidFill>
                <a:srgbClr val="2E3442"/>
              </a:solidFill>
              <a:latin typeface="+mn-lt"/>
              <a:ea typeface="+mn-ea"/>
              <a:cs typeface="+mn-ea"/>
              <a:sym typeface="+mn-lt"/>
            </a:endParaRPr>
          </a:p>
          <a:p>
            <a:pPr>
              <a:lnSpc>
                <a:spcPct val="150000"/>
              </a:lnSpc>
            </a:pPr>
            <a:r>
              <a:rPr lang="zh-CN" altLang="en-US" sz="1400" dirty="0">
                <a:solidFill>
                  <a:srgbClr val="2E3442"/>
                </a:solidFill>
                <a:latin typeface="+mn-lt"/>
                <a:ea typeface="+mn-ea"/>
                <a:cs typeface="+mn-ea"/>
                <a:sym typeface="+mn-lt"/>
              </a:rPr>
              <a:t>住宅区建筑密度（毛）</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住宅区总建筑基底面积</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住宅区总用地面积（</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a:t>
            </a:r>
            <a:endParaRPr lang="en-US" altLang="zh-CN" sz="1400" dirty="0">
              <a:solidFill>
                <a:srgbClr val="2E3442"/>
              </a:solidFill>
              <a:latin typeface="+mn-lt"/>
              <a:ea typeface="+mn-ea"/>
              <a:cs typeface="+mn-ea"/>
              <a:sym typeface="+mn-lt"/>
            </a:endParaRPr>
          </a:p>
          <a:p>
            <a:pPr>
              <a:lnSpc>
                <a:spcPct val="150000"/>
              </a:lnSpc>
            </a:pPr>
            <a:r>
              <a:rPr lang="zh-CN" altLang="en-US" sz="1400" dirty="0">
                <a:solidFill>
                  <a:srgbClr val="2E3442"/>
                </a:solidFill>
                <a:latin typeface="+mn-lt"/>
                <a:ea typeface="+mn-ea"/>
                <a:cs typeface="+mn-ea"/>
                <a:sym typeface="+mn-lt"/>
              </a:rPr>
              <a:t>住宅区建筑密度（净）</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住宅区某项建筑基底面积</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住宅区该项建筑总用地面积（</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a:t>
            </a:r>
          </a:p>
          <a:p>
            <a:pPr>
              <a:lnSpc>
                <a:spcPct val="150000"/>
              </a:lnSpc>
              <a:buFontTx/>
              <a:buChar char="•"/>
            </a:pPr>
            <a:r>
              <a:rPr lang="zh-CN" altLang="en-US" sz="1600" b="1" dirty="0">
                <a:solidFill>
                  <a:srgbClr val="2E3442"/>
                </a:solidFill>
                <a:latin typeface="+mn-lt"/>
                <a:ea typeface="+mn-ea"/>
                <a:cs typeface="+mn-ea"/>
                <a:sym typeface="+mn-lt"/>
              </a:rPr>
              <a:t>建筑覆盖率：</a:t>
            </a:r>
            <a:r>
              <a:rPr lang="zh-CN" altLang="en-US" sz="1400" dirty="0">
                <a:solidFill>
                  <a:srgbClr val="2E3442"/>
                </a:solidFill>
                <a:latin typeface="+mn-lt"/>
                <a:ea typeface="+mn-ea"/>
                <a:cs typeface="+mn-ea"/>
                <a:sym typeface="+mn-lt"/>
              </a:rPr>
              <a:t>指建筑基底面积占建设用地面积的百分比。</a:t>
            </a:r>
            <a:endParaRPr lang="en-US" altLang="zh-CN" sz="1400" dirty="0">
              <a:solidFill>
                <a:srgbClr val="2E3442"/>
              </a:solidFill>
              <a:latin typeface="+mn-lt"/>
              <a:ea typeface="+mn-ea"/>
              <a:cs typeface="+mn-ea"/>
              <a:sym typeface="+mn-lt"/>
            </a:endParaRPr>
          </a:p>
        </p:txBody>
      </p:sp>
      <p:sp>
        <p:nvSpPr>
          <p:cNvPr id="5" name="标题 14"/>
          <p:cNvSpPr txBox="1"/>
          <p:nvPr/>
        </p:nvSpPr>
        <p:spPr>
          <a:xfrm>
            <a:off x="2135336" y="2063483"/>
            <a:ext cx="2279356" cy="427993"/>
          </a:xfrm>
          <a:prstGeom prst="rect">
            <a:avLst/>
          </a:prstGeom>
          <a:solidFill>
            <a:srgbClr val="B00202"/>
          </a:solidFill>
        </p:spPr>
        <p:txBody>
          <a:bodyPr/>
          <a:lstStyle/>
          <a:p>
            <a:pPr algn="ctr" eaLnBrk="0" fontAlgn="auto" hangingPunct="0">
              <a:lnSpc>
                <a:spcPct val="130000"/>
              </a:lnSpc>
              <a:spcBef>
                <a:spcPts val="0"/>
              </a:spcBef>
              <a:spcAft>
                <a:spcPts val="0"/>
              </a:spcAft>
              <a:defRPr/>
            </a:pPr>
            <a:r>
              <a:rPr lang="en-US" altLang="zh-CN" b="1" kern="0" dirty="0">
                <a:solidFill>
                  <a:schemeClr val="bg1"/>
                </a:solidFill>
                <a:latin typeface="+mn-lt"/>
                <a:ea typeface="+mn-ea"/>
                <a:cs typeface="+mn-ea"/>
                <a:sym typeface="+mn-lt"/>
              </a:rPr>
              <a:t>&gt;</a:t>
            </a:r>
            <a:r>
              <a:rPr lang="zh-CN" altLang="en-US" b="1" kern="0" dirty="0">
                <a:solidFill>
                  <a:schemeClr val="bg1"/>
                </a:solidFill>
                <a:latin typeface="+mn-lt"/>
                <a:ea typeface="+mn-ea"/>
                <a:cs typeface="+mn-ea"/>
                <a:sym typeface="+mn-lt"/>
              </a:rPr>
              <a:t>建筑指标（</a:t>
            </a:r>
            <a:r>
              <a:rPr lang="en-US" altLang="zh-CN" b="1" kern="0" dirty="0">
                <a:solidFill>
                  <a:schemeClr val="bg1"/>
                </a:solidFill>
                <a:latin typeface="+mn-lt"/>
                <a:ea typeface="+mn-ea"/>
                <a:cs typeface="+mn-ea"/>
                <a:sym typeface="+mn-lt"/>
              </a:rPr>
              <a:t>1</a:t>
            </a:r>
            <a:r>
              <a:rPr lang="zh-CN" altLang="en-US" b="1" kern="0" dirty="0">
                <a:solidFill>
                  <a:schemeClr val="bg1"/>
                </a:solidFill>
                <a:latin typeface="+mn-lt"/>
                <a:ea typeface="+mn-ea"/>
                <a:cs typeface="+mn-ea"/>
                <a:sym typeface="+mn-lt"/>
              </a:rPr>
              <a:t>）</a:t>
            </a:r>
          </a:p>
        </p:txBody>
      </p:sp>
      <p:grpSp>
        <p:nvGrpSpPr>
          <p:cNvPr id="2" name="组合 1"/>
          <p:cNvGrpSpPr/>
          <p:nvPr/>
        </p:nvGrpSpPr>
        <p:grpSpPr>
          <a:xfrm rot="20657727">
            <a:off x="2689400" y="3661317"/>
            <a:ext cx="4239302" cy="2701312"/>
            <a:chOff x="2219325" y="3856038"/>
            <a:chExt cx="3306764" cy="2349500"/>
          </a:xfrm>
        </p:grpSpPr>
        <p:sp>
          <p:nvSpPr>
            <p:cNvPr id="29" name="矩形 28"/>
            <p:cNvSpPr/>
            <p:nvPr/>
          </p:nvSpPr>
          <p:spPr>
            <a:xfrm rot="1003616">
              <a:off x="2433639" y="4391026"/>
              <a:ext cx="2954337" cy="1497013"/>
            </a:xfrm>
            <a:prstGeom prst="rect">
              <a:avLst/>
            </a:prstGeom>
            <a:solidFill>
              <a:schemeClr val="bg1"/>
            </a:solidFill>
            <a:ln>
              <a:solidFill>
                <a:srgbClr val="B00202"/>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0" name="矩形 29"/>
            <p:cNvSpPr/>
            <p:nvPr/>
          </p:nvSpPr>
          <p:spPr>
            <a:xfrm rot="1200861">
              <a:off x="2782889" y="4300538"/>
              <a:ext cx="561975"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1" name="矩形 30"/>
            <p:cNvSpPr/>
            <p:nvPr/>
          </p:nvSpPr>
          <p:spPr>
            <a:xfrm rot="1200861">
              <a:off x="3516313" y="4548188"/>
              <a:ext cx="563562"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2" name="矩形 31"/>
            <p:cNvSpPr/>
            <p:nvPr/>
          </p:nvSpPr>
          <p:spPr>
            <a:xfrm rot="1200861">
              <a:off x="4641851" y="4929188"/>
              <a:ext cx="563563"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20489"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2501900" y="3856038"/>
              <a:ext cx="350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5111750" y="4876800"/>
              <a:ext cx="350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2438401" y="405130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3275014" y="4084638"/>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4048126" y="4376738"/>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4330700" y="4452938"/>
              <a:ext cx="350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5173664" y="4681538"/>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40" descr="2220705_122458099_2.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2219325" y="4681538"/>
              <a:ext cx="565150" cy="762000"/>
            </a:xfrm>
            <a:prstGeom prst="rect">
              <a:avLst/>
            </a:prstGeom>
            <a:effectLst>
              <a:outerShdw blurRad="50800" dist="38100" dir="8100000" algn="tr" rotWithShape="0">
                <a:prstClr val="black">
                  <a:alpha val="40000"/>
                </a:prstClr>
              </a:outerShdw>
            </a:effectLst>
          </p:spPr>
        </p:pic>
        <p:pic>
          <p:nvPicPr>
            <p:cNvPr id="42" name="图片 41" descr="2220705_122458099_2.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2711451" y="4833938"/>
              <a:ext cx="563563" cy="762000"/>
            </a:xfrm>
            <a:prstGeom prst="rect">
              <a:avLst/>
            </a:prstGeom>
            <a:effectLst>
              <a:outerShdw blurRad="50800" dist="38100" dir="8100000" algn="tr" rotWithShape="0">
                <a:prstClr val="black">
                  <a:alpha val="40000"/>
                </a:prstClr>
              </a:outerShdw>
            </a:effectLst>
          </p:spPr>
        </p:pic>
        <p:pic>
          <p:nvPicPr>
            <p:cNvPr id="44" name="图片 43" descr="2220705_122458099_2.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3906838" y="5214938"/>
              <a:ext cx="563562" cy="762000"/>
            </a:xfrm>
            <a:prstGeom prst="rect">
              <a:avLst/>
            </a:prstGeom>
            <a:effectLst>
              <a:outerShdw blurRad="50800" dist="38100" dir="8100000" algn="tr" rotWithShape="0">
                <a:prstClr val="black">
                  <a:alpha val="40000"/>
                </a:prstClr>
              </a:outerShdw>
            </a:effectLst>
          </p:spPr>
        </p:pic>
        <p:pic>
          <p:nvPicPr>
            <p:cNvPr id="45" name="图片 44" descr="2220705_122458099_2.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4541838" y="5443538"/>
              <a:ext cx="563562" cy="762000"/>
            </a:xfrm>
            <a:prstGeom prst="rect">
              <a:avLst/>
            </a:prstGeom>
            <a:effectLst>
              <a:outerShdw blurRad="50800" dist="38100" dir="8100000" algn="tr" rotWithShape="0">
                <a:prstClr val="black">
                  <a:alpha val="40000"/>
                </a:prstClr>
              </a:outerShdw>
            </a:effectLst>
          </p:spPr>
        </p:pic>
        <p:sp>
          <p:nvSpPr>
            <p:cNvPr id="46" name="矩形 45"/>
            <p:cNvSpPr/>
            <p:nvPr/>
          </p:nvSpPr>
          <p:spPr>
            <a:xfrm rot="1200861">
              <a:off x="2771776" y="4210050"/>
              <a:ext cx="563563"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47" name="矩形 46"/>
            <p:cNvSpPr/>
            <p:nvPr/>
          </p:nvSpPr>
          <p:spPr>
            <a:xfrm rot="1200861">
              <a:off x="2751139" y="4146550"/>
              <a:ext cx="561975"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48" name="矩形 47"/>
            <p:cNvSpPr/>
            <p:nvPr/>
          </p:nvSpPr>
          <p:spPr>
            <a:xfrm rot="1200861">
              <a:off x="3497263" y="4462463"/>
              <a:ext cx="563562"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49" name="矩形 48"/>
            <p:cNvSpPr/>
            <p:nvPr/>
          </p:nvSpPr>
          <p:spPr>
            <a:xfrm rot="1200861">
              <a:off x="3476626" y="4386263"/>
              <a:ext cx="561975"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0" name="矩形 49"/>
            <p:cNvSpPr/>
            <p:nvPr/>
          </p:nvSpPr>
          <p:spPr>
            <a:xfrm rot="1200861">
              <a:off x="4600576" y="4848225"/>
              <a:ext cx="563563"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1" name="矩形 50"/>
            <p:cNvSpPr/>
            <p:nvPr/>
          </p:nvSpPr>
          <p:spPr>
            <a:xfrm rot="1200861">
              <a:off x="4579939" y="4772025"/>
              <a:ext cx="561975"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sp>
        <p:nvSpPr>
          <p:cNvPr id="33"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pic>
        <p:nvPicPr>
          <p:cNvPr id="34" name="图片 33"/>
          <p:cNvPicPr>
            <a:picLocks noChangeAspect="1"/>
          </p:cNvPicPr>
          <p:nvPr/>
        </p:nvPicPr>
        <p:blipFill>
          <a:blip r:embed="rId5" cstate="screen"/>
          <a:stretch>
            <a:fillRect/>
          </a:stretch>
        </p:blipFill>
        <p:spPr>
          <a:xfrm>
            <a:off x="8536794" y="2760695"/>
            <a:ext cx="2297898" cy="3533631"/>
          </a:xfrm>
          <a:prstGeom prst="rect">
            <a:avLst/>
          </a:prstGeom>
        </p:spPr>
      </p:pic>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482"/>
                                        </p:tgtEl>
                                        <p:attrNameLst>
                                          <p:attrName>style.visibility</p:attrName>
                                        </p:attrNameLst>
                                      </p:cBhvr>
                                      <p:to>
                                        <p:strVal val="visible"/>
                                      </p:to>
                                    </p:set>
                                    <p:animEffect transition="in" filter="fade">
                                      <p:cBhvr>
                                        <p:cTn id="22" dur="1000"/>
                                        <p:tgtEl>
                                          <p:spTgt spid="20482"/>
                                        </p:tgtEl>
                                      </p:cBhvr>
                                    </p:animEffect>
                                    <p:anim calcmode="lin" valueType="num">
                                      <p:cBhvr>
                                        <p:cTn id="23" dur="1000" fill="hold"/>
                                        <p:tgtEl>
                                          <p:spTgt spid="20482"/>
                                        </p:tgtEl>
                                        <p:attrNameLst>
                                          <p:attrName>ppt_x</p:attrName>
                                        </p:attrNameLst>
                                      </p:cBhvr>
                                      <p:tavLst>
                                        <p:tav tm="0">
                                          <p:val>
                                            <p:strVal val="#ppt_x"/>
                                          </p:val>
                                        </p:tav>
                                        <p:tav tm="100000">
                                          <p:val>
                                            <p:strVal val="#ppt_x"/>
                                          </p:val>
                                        </p:tav>
                                      </p:tavLst>
                                    </p:anim>
                                    <p:anim calcmode="lin" valueType="num">
                                      <p:cBhvr>
                                        <p:cTn id="24" dur="1000" fill="hold"/>
                                        <p:tgtEl>
                                          <p:spTgt spid="2048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5" grpId="0" animBg="1"/>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783996" y="1409372"/>
            <a:ext cx="10624008" cy="5031886"/>
            <a:chOff x="1065229" y="1547242"/>
            <a:chExt cx="10568601" cy="3271103"/>
          </a:xfrm>
        </p:grpSpPr>
        <p:sp>
          <p:nvSpPr>
            <p:cNvPr id="22" name="矩形 21"/>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23" name="矩形 22"/>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5" name="标题 14"/>
          <p:cNvSpPr txBox="1"/>
          <p:nvPr/>
        </p:nvSpPr>
        <p:spPr>
          <a:xfrm>
            <a:off x="1906589" y="1901313"/>
            <a:ext cx="2141537" cy="477109"/>
          </a:xfrm>
          <a:prstGeom prst="rect">
            <a:avLst/>
          </a:prstGeom>
          <a:solidFill>
            <a:srgbClr val="B00202"/>
          </a:solidFill>
          <a:ln>
            <a:solidFill>
              <a:srgbClr val="B00202"/>
            </a:solidFill>
          </a:ln>
        </p:spPr>
        <p:txBody>
          <a:bodyPr/>
          <a:lstStyle/>
          <a:p>
            <a:pPr algn="ctr" eaLnBrk="0" fontAlgn="auto" hangingPunct="0">
              <a:lnSpc>
                <a:spcPct val="130000"/>
              </a:lnSpc>
              <a:spcBef>
                <a:spcPts val="0"/>
              </a:spcBef>
              <a:spcAft>
                <a:spcPts val="0"/>
              </a:spcAft>
              <a:defRPr/>
            </a:pPr>
            <a:r>
              <a:rPr lang="en-US" altLang="zh-CN" b="1" kern="0" dirty="0">
                <a:solidFill>
                  <a:schemeClr val="bg1"/>
                </a:solidFill>
                <a:latin typeface="+mn-lt"/>
                <a:ea typeface="+mn-ea"/>
                <a:cs typeface="+mn-ea"/>
                <a:sym typeface="+mn-lt"/>
              </a:rPr>
              <a:t>&gt;</a:t>
            </a:r>
            <a:r>
              <a:rPr lang="zh-CN" altLang="en-US" b="1" kern="0" dirty="0">
                <a:solidFill>
                  <a:schemeClr val="bg1"/>
                </a:solidFill>
                <a:latin typeface="+mn-lt"/>
                <a:ea typeface="+mn-ea"/>
                <a:cs typeface="+mn-ea"/>
                <a:sym typeface="+mn-lt"/>
              </a:rPr>
              <a:t>建筑指标（</a:t>
            </a:r>
            <a:r>
              <a:rPr lang="en-US" altLang="zh-CN" b="1" kern="0" dirty="0">
                <a:solidFill>
                  <a:schemeClr val="bg1"/>
                </a:solidFill>
                <a:latin typeface="+mn-lt"/>
                <a:ea typeface="+mn-ea"/>
                <a:cs typeface="+mn-ea"/>
                <a:sym typeface="+mn-lt"/>
              </a:rPr>
              <a:t>1</a:t>
            </a:r>
            <a:r>
              <a:rPr lang="zh-CN" altLang="en-US" b="1" kern="0" dirty="0">
                <a:solidFill>
                  <a:schemeClr val="bg1"/>
                </a:solidFill>
                <a:latin typeface="+mn-lt"/>
                <a:ea typeface="+mn-ea"/>
                <a:cs typeface="+mn-ea"/>
                <a:sym typeface="+mn-lt"/>
              </a:rPr>
              <a:t>）</a:t>
            </a:r>
          </a:p>
        </p:txBody>
      </p:sp>
      <p:grpSp>
        <p:nvGrpSpPr>
          <p:cNvPr id="2" name="组合 1"/>
          <p:cNvGrpSpPr/>
          <p:nvPr/>
        </p:nvGrpSpPr>
        <p:grpSpPr>
          <a:xfrm rot="20486546">
            <a:off x="3075759" y="3874347"/>
            <a:ext cx="5415516" cy="2480834"/>
            <a:chOff x="2438401" y="3843338"/>
            <a:chExt cx="3087688" cy="1414462"/>
          </a:xfrm>
        </p:grpSpPr>
        <p:sp>
          <p:nvSpPr>
            <p:cNvPr id="30" name="矩形 29"/>
            <p:cNvSpPr/>
            <p:nvPr/>
          </p:nvSpPr>
          <p:spPr>
            <a:xfrm rot="1200861">
              <a:off x="2782889" y="4300538"/>
              <a:ext cx="561975" cy="3048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sp>
          <p:nvSpPr>
            <p:cNvPr id="31" name="矩形 30"/>
            <p:cNvSpPr/>
            <p:nvPr/>
          </p:nvSpPr>
          <p:spPr>
            <a:xfrm rot="1200861">
              <a:off x="3516313" y="4548188"/>
              <a:ext cx="563562" cy="3048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sp>
          <p:nvSpPr>
            <p:cNvPr id="32" name="矩形 31"/>
            <p:cNvSpPr/>
            <p:nvPr/>
          </p:nvSpPr>
          <p:spPr>
            <a:xfrm rot="1200861">
              <a:off x="4641851" y="4929188"/>
              <a:ext cx="563563" cy="3048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pic>
          <p:nvPicPr>
            <p:cNvPr id="21512" name="Picture 11" descr="C:\Users\Think\AppData\Local\Microsoft\Windows\Temporary Internet Files\Content.IE5\FNLZH3XU\MC900436306[1].png"/>
            <p:cNvPicPr>
              <a:picLocks noChangeAspect="1" noChangeArrowheads="1"/>
            </p:cNvPicPr>
            <p:nvPr/>
          </p:nvPicPr>
          <p:blipFill>
            <a:blip r:embed="rId3"/>
            <a:srcRect/>
            <a:stretch>
              <a:fillRect/>
            </a:stretch>
          </p:blipFill>
          <p:spPr bwMode="auto">
            <a:xfrm>
              <a:off x="2501900" y="3843338"/>
              <a:ext cx="350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1" descr="C:\Users\Think\AppData\Local\Microsoft\Windows\Temporary Internet Files\Content.IE5\FNLZH3XU\MC900436306[1].png"/>
            <p:cNvPicPr>
              <a:picLocks noChangeAspect="1" noChangeArrowheads="1"/>
            </p:cNvPicPr>
            <p:nvPr/>
          </p:nvPicPr>
          <p:blipFill>
            <a:blip r:embed="rId3"/>
            <a:srcRect/>
            <a:stretch>
              <a:fillRect/>
            </a:stretch>
          </p:blipFill>
          <p:spPr bwMode="auto">
            <a:xfrm>
              <a:off x="5111750" y="4876800"/>
              <a:ext cx="350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1" descr="C:\Users\Think\AppData\Local\Microsoft\Windows\Temporary Internet Files\Content.IE5\FNLZH3XU\MC900436306[1].png"/>
            <p:cNvPicPr>
              <a:picLocks noChangeAspect="1" noChangeArrowheads="1"/>
            </p:cNvPicPr>
            <p:nvPr/>
          </p:nvPicPr>
          <p:blipFill>
            <a:blip r:embed="rId3"/>
            <a:srcRect/>
            <a:stretch>
              <a:fillRect/>
            </a:stretch>
          </p:blipFill>
          <p:spPr bwMode="auto">
            <a:xfrm>
              <a:off x="2438401" y="4038600"/>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1" descr="C:\Users\Think\AppData\Local\Microsoft\Windows\Temporary Internet Files\Content.IE5\FNLZH3XU\MC900436306[1].png"/>
            <p:cNvPicPr>
              <a:picLocks noChangeAspect="1" noChangeArrowheads="1"/>
            </p:cNvPicPr>
            <p:nvPr/>
          </p:nvPicPr>
          <p:blipFill>
            <a:blip r:embed="rId3"/>
            <a:srcRect/>
            <a:stretch>
              <a:fillRect/>
            </a:stretch>
          </p:blipFill>
          <p:spPr bwMode="auto">
            <a:xfrm>
              <a:off x="3275014" y="4071938"/>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1" descr="C:\Users\Think\AppData\Local\Microsoft\Windows\Temporary Internet Files\Content.IE5\FNLZH3XU\MC900436306[1].png"/>
            <p:cNvPicPr>
              <a:picLocks noChangeAspect="1" noChangeArrowheads="1"/>
            </p:cNvPicPr>
            <p:nvPr/>
          </p:nvPicPr>
          <p:blipFill>
            <a:blip r:embed="rId3"/>
            <a:srcRect/>
            <a:stretch>
              <a:fillRect/>
            </a:stretch>
          </p:blipFill>
          <p:spPr bwMode="auto">
            <a:xfrm>
              <a:off x="4048126" y="4376738"/>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 descr="C:\Users\Think\AppData\Local\Microsoft\Windows\Temporary Internet Files\Content.IE5\FNLZH3XU\MC900436306[1].png"/>
            <p:cNvPicPr>
              <a:picLocks noChangeAspect="1" noChangeArrowheads="1"/>
            </p:cNvPicPr>
            <p:nvPr/>
          </p:nvPicPr>
          <p:blipFill>
            <a:blip r:embed="rId3"/>
            <a:srcRect/>
            <a:stretch>
              <a:fillRect/>
            </a:stretch>
          </p:blipFill>
          <p:spPr bwMode="auto">
            <a:xfrm>
              <a:off x="4330700" y="4452938"/>
              <a:ext cx="3508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1" descr="C:\Users\Think\AppData\Local\Microsoft\Windows\Temporary Internet Files\Content.IE5\FNLZH3XU\MC900436306[1].png"/>
            <p:cNvPicPr>
              <a:picLocks noChangeAspect="1" noChangeArrowheads="1"/>
            </p:cNvPicPr>
            <p:nvPr/>
          </p:nvPicPr>
          <p:blipFill>
            <a:blip r:embed="rId3"/>
            <a:srcRect/>
            <a:stretch>
              <a:fillRect/>
            </a:stretch>
          </p:blipFill>
          <p:spPr bwMode="auto">
            <a:xfrm>
              <a:off x="5173664" y="4681538"/>
              <a:ext cx="352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矩形 45"/>
            <p:cNvSpPr/>
            <p:nvPr/>
          </p:nvSpPr>
          <p:spPr>
            <a:xfrm rot="1200861">
              <a:off x="2771776" y="4210050"/>
              <a:ext cx="563563"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sp>
          <p:nvSpPr>
            <p:cNvPr id="47" name="矩形 46"/>
            <p:cNvSpPr/>
            <p:nvPr/>
          </p:nvSpPr>
          <p:spPr>
            <a:xfrm rot="1200861">
              <a:off x="2751139" y="4133850"/>
              <a:ext cx="561975"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sp>
          <p:nvSpPr>
            <p:cNvPr id="48" name="矩形 47"/>
            <p:cNvSpPr/>
            <p:nvPr/>
          </p:nvSpPr>
          <p:spPr>
            <a:xfrm rot="1200861">
              <a:off x="3497263" y="4462463"/>
              <a:ext cx="563562"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sp>
          <p:nvSpPr>
            <p:cNvPr id="49" name="矩形 48"/>
            <p:cNvSpPr/>
            <p:nvPr/>
          </p:nvSpPr>
          <p:spPr>
            <a:xfrm rot="1200861">
              <a:off x="3476626" y="4386263"/>
              <a:ext cx="561975"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sp>
          <p:nvSpPr>
            <p:cNvPr id="50" name="矩形 49"/>
            <p:cNvSpPr/>
            <p:nvPr/>
          </p:nvSpPr>
          <p:spPr>
            <a:xfrm rot="1200861">
              <a:off x="4600576" y="4848225"/>
              <a:ext cx="563563"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sp>
          <p:nvSpPr>
            <p:cNvPr id="51" name="矩形 50"/>
            <p:cNvSpPr/>
            <p:nvPr/>
          </p:nvSpPr>
          <p:spPr>
            <a:xfrm rot="1200861">
              <a:off x="4579939" y="4772025"/>
              <a:ext cx="561975" cy="304800"/>
            </a:xfrm>
            <a:prstGeom prst="rect">
              <a:avLst/>
            </a:prstGeom>
            <a:blipFill>
              <a:blip r:embed="rId2"/>
              <a:tile tx="0" ty="0" sx="100000" sy="100000" flip="none" algn="tl"/>
            </a:blip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2E3442"/>
                </a:solidFill>
                <a:cs typeface="+mn-ea"/>
                <a:sym typeface="+mn-lt"/>
              </a:endParaRPr>
            </a:p>
          </p:txBody>
        </p:sp>
      </p:grpSp>
      <p:sp>
        <p:nvSpPr>
          <p:cNvPr id="28" name="Rectangle 3"/>
          <p:cNvSpPr txBox="1">
            <a:spLocks noChangeArrowheads="1"/>
          </p:cNvSpPr>
          <p:nvPr/>
        </p:nvSpPr>
        <p:spPr bwMode="auto">
          <a:xfrm>
            <a:off x="1911701" y="2581630"/>
            <a:ext cx="8834855" cy="495300"/>
          </a:xfrm>
          <a:prstGeom prst="rect">
            <a:avLst/>
          </a:prstGeom>
          <a:noFill/>
          <a:ln>
            <a:noFill/>
          </a:ln>
        </p:spPr>
        <p:txBody>
          <a:bodyPr/>
          <a:lstStyle>
            <a:lvl1pPr marL="174625" indent="-174625" algn="l" rtl="0" eaLnBrk="0" fontAlgn="base" hangingPunct="0">
              <a:lnSpc>
                <a:spcPct val="130000"/>
              </a:lnSpc>
              <a:spcBef>
                <a:spcPct val="30000"/>
              </a:spcBef>
              <a:spcAft>
                <a:spcPct val="0"/>
              </a:spcAft>
              <a:buFont typeface="Arial" panose="020B0604020202020204" pitchFamily="34" charset="0"/>
              <a:buChar char="&gt;"/>
              <a:defRPr sz="1400">
                <a:solidFill>
                  <a:schemeClr val="tx1"/>
                </a:solidFill>
                <a:latin typeface="+mn-lt"/>
                <a:ea typeface="+mn-ea"/>
                <a:cs typeface="+mn-cs"/>
              </a:defRPr>
            </a:lvl1pPr>
            <a:lvl2pPr marL="828675" indent="-285750" algn="l" rtl="0" eaLnBrk="0" fontAlgn="base" hangingPunct="0">
              <a:lnSpc>
                <a:spcPct val="130000"/>
              </a:lnSpc>
              <a:spcBef>
                <a:spcPct val="20000"/>
              </a:spcBef>
              <a:spcAft>
                <a:spcPct val="0"/>
              </a:spcAft>
              <a:buFont typeface="Wingdings" panose="05000000000000000000" pitchFamily="2" charset="2"/>
              <a:buChar char="–"/>
              <a:defRPr sz="2400">
                <a:solidFill>
                  <a:schemeClr val="tx1"/>
                </a:solidFill>
                <a:latin typeface="+mn-lt"/>
                <a:ea typeface="+mn-ea"/>
              </a:defRPr>
            </a:lvl2pPr>
            <a:lvl3pPr marL="1236980" indent="-228600" algn="l" rtl="0" eaLnBrk="0" fontAlgn="base" hangingPunct="0">
              <a:lnSpc>
                <a:spcPct val="130000"/>
              </a:lnSpc>
              <a:spcBef>
                <a:spcPct val="20000"/>
              </a:spcBef>
              <a:spcAft>
                <a:spcPct val="0"/>
              </a:spcAft>
              <a:buChar char="•"/>
              <a:defRPr sz="2000">
                <a:solidFill>
                  <a:schemeClr val="tx1"/>
                </a:solidFill>
                <a:latin typeface="+mn-lt"/>
                <a:ea typeface="+mn-ea"/>
              </a:defRPr>
            </a:lvl3pPr>
            <a:lvl4pPr marL="1644650" indent="-228600" algn="l" rtl="0" eaLnBrk="0" fontAlgn="base" hangingPunct="0">
              <a:lnSpc>
                <a:spcPct val="13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30000"/>
              </a:lnSpc>
              <a:spcBef>
                <a:spcPct val="20000"/>
              </a:spcBef>
              <a:spcAft>
                <a:spcPct val="0"/>
              </a:spcAft>
              <a:buChar char="»"/>
              <a:defRPr sz="1600">
                <a:solidFill>
                  <a:schemeClr val="tx1"/>
                </a:solidFill>
                <a:latin typeface="+mn-lt"/>
                <a:ea typeface="+mn-ea"/>
              </a:defRPr>
            </a:lvl5pPr>
            <a:lvl6pPr marL="2514600" indent="-228600" algn="l" rtl="0" eaLnBrk="0" fontAlgn="base" hangingPunct="0">
              <a:lnSpc>
                <a:spcPct val="130000"/>
              </a:lnSpc>
              <a:spcBef>
                <a:spcPct val="20000"/>
              </a:spcBef>
              <a:spcAft>
                <a:spcPct val="0"/>
              </a:spcAft>
              <a:buChar char="»"/>
              <a:defRPr sz="1600">
                <a:solidFill>
                  <a:schemeClr val="tx1"/>
                </a:solidFill>
                <a:latin typeface="+mn-lt"/>
                <a:ea typeface="+mn-ea"/>
              </a:defRPr>
            </a:lvl6pPr>
            <a:lvl7pPr marL="2971800" indent="-228600" algn="l" rtl="0" eaLnBrk="0" fontAlgn="base" hangingPunct="0">
              <a:lnSpc>
                <a:spcPct val="130000"/>
              </a:lnSpc>
              <a:spcBef>
                <a:spcPct val="20000"/>
              </a:spcBef>
              <a:spcAft>
                <a:spcPct val="0"/>
              </a:spcAft>
              <a:buChar char="»"/>
              <a:defRPr sz="1600">
                <a:solidFill>
                  <a:schemeClr val="tx1"/>
                </a:solidFill>
                <a:latin typeface="+mn-lt"/>
                <a:ea typeface="+mn-ea"/>
              </a:defRPr>
            </a:lvl7pPr>
            <a:lvl8pPr marL="3429000" indent="-228600" algn="l" rtl="0" eaLnBrk="0" fontAlgn="base" hangingPunct="0">
              <a:lnSpc>
                <a:spcPct val="130000"/>
              </a:lnSpc>
              <a:spcBef>
                <a:spcPct val="20000"/>
              </a:spcBef>
              <a:spcAft>
                <a:spcPct val="0"/>
              </a:spcAft>
              <a:buChar char="»"/>
              <a:defRPr sz="1600">
                <a:solidFill>
                  <a:schemeClr val="tx1"/>
                </a:solidFill>
                <a:latin typeface="+mn-lt"/>
                <a:ea typeface="+mn-ea"/>
              </a:defRPr>
            </a:lvl8pPr>
            <a:lvl9pPr marL="3886200" indent="-228600" algn="l" rtl="0" eaLnBrk="0" fontAlgn="base" hangingPunct="0">
              <a:lnSpc>
                <a:spcPct val="130000"/>
              </a:lnSpc>
              <a:spcBef>
                <a:spcPct val="20000"/>
              </a:spcBef>
              <a:spcAft>
                <a:spcPct val="0"/>
              </a:spcAft>
              <a:buChar char="»"/>
              <a:defRPr sz="1600">
                <a:solidFill>
                  <a:schemeClr val="tx1"/>
                </a:solidFill>
                <a:latin typeface="+mn-lt"/>
                <a:ea typeface="+mn-ea"/>
              </a:defRPr>
            </a:lvl9pPr>
          </a:lstStyle>
          <a:p>
            <a:pPr marL="0" indent="0" eaLnBrk="1" hangingPunct="1">
              <a:buNone/>
              <a:defRPr/>
            </a:pPr>
            <a:r>
              <a:rPr lang="en-US" sz="1600" dirty="0">
                <a:solidFill>
                  <a:srgbClr val="2E3442"/>
                </a:solidFill>
                <a:cs typeface="+mn-ea"/>
                <a:sym typeface="+mn-lt"/>
              </a:rPr>
              <a:t> </a:t>
            </a:r>
            <a:r>
              <a:rPr lang="zh-CN" altLang="en-US" sz="1600" dirty="0">
                <a:solidFill>
                  <a:srgbClr val="2E3442"/>
                </a:solidFill>
                <a:cs typeface="+mn-ea"/>
                <a:sym typeface="+mn-lt"/>
              </a:rPr>
              <a:t>在建设用地范围内所有建筑物地面以上各层建筑面积之和与建设用地面积的比率（</a:t>
            </a:r>
            <a:r>
              <a:rPr lang="en-US" sz="1600" dirty="0">
                <a:solidFill>
                  <a:srgbClr val="2E3442"/>
                </a:solidFill>
                <a:cs typeface="+mn-ea"/>
                <a:sym typeface="+mn-lt"/>
              </a:rPr>
              <a:t>%</a:t>
            </a:r>
            <a:r>
              <a:rPr lang="zh-CN" altLang="en-US" sz="1600" dirty="0">
                <a:solidFill>
                  <a:srgbClr val="2E3442"/>
                </a:solidFill>
                <a:cs typeface="+mn-ea"/>
                <a:sym typeface="+mn-lt"/>
              </a:rPr>
              <a:t>）。 </a:t>
            </a:r>
          </a:p>
          <a:p>
            <a:pPr eaLnBrk="1" hangingPunct="1">
              <a:defRPr/>
            </a:pPr>
            <a:endParaRPr lang="en-US" sz="1600" dirty="0">
              <a:solidFill>
                <a:srgbClr val="2E3442"/>
              </a:solidFill>
              <a:cs typeface="+mn-ea"/>
              <a:sym typeface="+mn-lt"/>
            </a:endParaRPr>
          </a:p>
        </p:txBody>
      </p:sp>
      <p:sp>
        <p:nvSpPr>
          <p:cNvPr id="21530" name="Rectangle 4"/>
          <p:cNvSpPr>
            <a:spLocks noChangeArrowheads="1"/>
          </p:cNvSpPr>
          <p:nvPr/>
        </p:nvSpPr>
        <p:spPr bwMode="auto">
          <a:xfrm>
            <a:off x="5726085" y="3327186"/>
            <a:ext cx="627989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2E3442"/>
                </a:solidFill>
                <a:latin typeface="+mn-lt"/>
                <a:ea typeface="+mn-ea"/>
                <a:cs typeface="+mn-ea"/>
                <a:sym typeface="+mn-lt"/>
              </a:rPr>
              <a:t>① 容积率</a:t>
            </a:r>
            <a:r>
              <a:rPr lang="en-US" altLang="zh-CN" sz="1400" dirty="0">
                <a:solidFill>
                  <a:srgbClr val="2E3442"/>
                </a:solidFill>
                <a:latin typeface="+mn-lt"/>
                <a:ea typeface="+mn-ea"/>
                <a:cs typeface="+mn-ea"/>
                <a:sym typeface="+mn-lt"/>
              </a:rPr>
              <a:t>&lt;1      </a:t>
            </a:r>
            <a:r>
              <a:rPr lang="zh-CN" altLang="en-US" sz="1400" dirty="0">
                <a:solidFill>
                  <a:srgbClr val="2E3442"/>
                </a:solidFill>
                <a:latin typeface="+mn-lt"/>
                <a:ea typeface="+mn-ea"/>
                <a:cs typeface="+mn-ea"/>
                <a:sym typeface="+mn-lt"/>
              </a:rPr>
              <a:t>别墅（独户、并立式、联排、叠层） </a:t>
            </a:r>
          </a:p>
          <a:p>
            <a:pPr eaLnBrk="1" hangingPunct="1"/>
            <a:r>
              <a:rPr lang="zh-CN" altLang="en-US" sz="1400" dirty="0">
                <a:solidFill>
                  <a:srgbClr val="2E3442"/>
                </a:solidFill>
                <a:latin typeface="+mn-lt"/>
                <a:ea typeface="+mn-ea"/>
                <a:cs typeface="+mn-ea"/>
                <a:sym typeface="+mn-lt"/>
              </a:rPr>
              <a:t>② 容积率</a:t>
            </a:r>
            <a:r>
              <a:rPr lang="en-US" altLang="zh-CN" sz="1400" dirty="0">
                <a:solidFill>
                  <a:srgbClr val="2E3442"/>
                </a:solidFill>
                <a:latin typeface="+mn-lt"/>
                <a:ea typeface="+mn-ea"/>
                <a:cs typeface="+mn-ea"/>
                <a:sym typeface="+mn-lt"/>
              </a:rPr>
              <a:t>1-2.4   </a:t>
            </a:r>
            <a:r>
              <a:rPr lang="zh-CN" altLang="en-US" sz="1400" dirty="0">
                <a:solidFill>
                  <a:srgbClr val="2E3442"/>
                </a:solidFill>
                <a:latin typeface="+mn-lt"/>
                <a:ea typeface="+mn-ea"/>
                <a:cs typeface="+mn-ea"/>
                <a:sym typeface="+mn-lt"/>
              </a:rPr>
              <a:t>多层</a:t>
            </a:r>
          </a:p>
          <a:p>
            <a:pPr eaLnBrk="1" hangingPunct="1"/>
            <a:r>
              <a:rPr lang="zh-CN" altLang="en-US" sz="1400" dirty="0">
                <a:solidFill>
                  <a:srgbClr val="2E3442"/>
                </a:solidFill>
                <a:latin typeface="+mn-lt"/>
                <a:ea typeface="+mn-ea"/>
                <a:cs typeface="+mn-ea"/>
                <a:sym typeface="+mn-lt"/>
              </a:rPr>
              <a:t>③ 容积率</a:t>
            </a:r>
            <a:r>
              <a:rPr lang="en-US" altLang="zh-CN" sz="1400" dirty="0">
                <a:solidFill>
                  <a:srgbClr val="2E3442"/>
                </a:solidFill>
                <a:latin typeface="+mn-lt"/>
                <a:ea typeface="+mn-ea"/>
                <a:cs typeface="+mn-ea"/>
                <a:sym typeface="+mn-lt"/>
              </a:rPr>
              <a:t>2.5-4  </a:t>
            </a:r>
            <a:r>
              <a:rPr lang="zh-CN" altLang="en-US" sz="1400" dirty="0">
                <a:solidFill>
                  <a:srgbClr val="2E3442"/>
                </a:solidFill>
                <a:latin typeface="+mn-lt"/>
                <a:ea typeface="+mn-ea"/>
                <a:cs typeface="+mn-ea"/>
                <a:sym typeface="+mn-lt"/>
              </a:rPr>
              <a:t>小高层</a:t>
            </a:r>
          </a:p>
          <a:p>
            <a:pPr eaLnBrk="1" hangingPunct="1"/>
            <a:r>
              <a:rPr lang="zh-CN" altLang="en-US" sz="1400" dirty="0">
                <a:solidFill>
                  <a:srgbClr val="2E3442"/>
                </a:solidFill>
                <a:latin typeface="+mn-lt"/>
                <a:ea typeface="+mn-ea"/>
                <a:cs typeface="+mn-ea"/>
                <a:sym typeface="+mn-lt"/>
              </a:rPr>
              <a:t>④ 容积率</a:t>
            </a:r>
            <a:r>
              <a:rPr lang="en-US" altLang="zh-CN" sz="1400" dirty="0">
                <a:solidFill>
                  <a:srgbClr val="2E3442"/>
                </a:solidFill>
                <a:latin typeface="+mn-lt"/>
                <a:ea typeface="+mn-ea"/>
                <a:cs typeface="+mn-ea"/>
                <a:sym typeface="+mn-lt"/>
              </a:rPr>
              <a:t>&gt;3      </a:t>
            </a:r>
            <a:r>
              <a:rPr lang="zh-CN" altLang="en-US" sz="1400" dirty="0">
                <a:solidFill>
                  <a:srgbClr val="2E3442"/>
                </a:solidFill>
                <a:latin typeface="+mn-lt"/>
                <a:ea typeface="+mn-ea"/>
                <a:cs typeface="+mn-ea"/>
                <a:sym typeface="+mn-lt"/>
              </a:rPr>
              <a:t>高层</a:t>
            </a:r>
          </a:p>
        </p:txBody>
      </p:sp>
      <p:sp>
        <p:nvSpPr>
          <p:cNvPr id="24"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
        <p:nvSpPr>
          <p:cNvPr id="4" name="矩形 3"/>
          <p:cNvSpPr/>
          <p:nvPr/>
        </p:nvSpPr>
        <p:spPr>
          <a:xfrm>
            <a:off x="1980998" y="3314809"/>
            <a:ext cx="3611585" cy="923330"/>
          </a:xfrm>
          <a:prstGeom prst="rect">
            <a:avLst/>
          </a:prstGeom>
        </p:spPr>
        <p:txBody>
          <a:bodyPr wrap="square">
            <a:spAutoFit/>
          </a:bodyPr>
          <a:lstStyle/>
          <a:p>
            <a:pPr eaLnBrk="1" hangingPunct="1"/>
            <a:r>
              <a:rPr lang="en-US" altLang="zh-CN" dirty="0">
                <a:solidFill>
                  <a:srgbClr val="2E3442"/>
                </a:solidFill>
                <a:latin typeface="+mn-lt"/>
                <a:ea typeface="+mn-ea"/>
                <a:cs typeface="+mn-ea"/>
                <a:sym typeface="+mn-lt"/>
              </a:rPr>
              <a:t>                          </a:t>
            </a:r>
            <a:r>
              <a:rPr lang="zh-CN" altLang="en-US" sz="1600" dirty="0">
                <a:solidFill>
                  <a:srgbClr val="2E3442"/>
                </a:solidFill>
                <a:latin typeface="+mn-lt"/>
                <a:ea typeface="+mn-ea"/>
                <a:cs typeface="+mn-ea"/>
                <a:sym typeface="+mn-lt"/>
              </a:rPr>
              <a:t>总建筑面积</a:t>
            </a:r>
            <a:endParaRPr lang="zh-CN" altLang="en-US" dirty="0">
              <a:solidFill>
                <a:srgbClr val="2E3442"/>
              </a:solidFill>
              <a:latin typeface="+mn-lt"/>
              <a:ea typeface="+mn-ea"/>
              <a:cs typeface="+mn-ea"/>
              <a:sym typeface="+mn-lt"/>
            </a:endParaRPr>
          </a:p>
          <a:p>
            <a:pPr eaLnBrk="1" hangingPunct="1"/>
            <a:r>
              <a:rPr lang="zh-CN" altLang="en-US" dirty="0">
                <a:solidFill>
                  <a:srgbClr val="2E3442"/>
                </a:solidFill>
                <a:latin typeface="+mn-lt"/>
                <a:ea typeface="+mn-ea"/>
                <a:cs typeface="+mn-ea"/>
                <a:sym typeface="+mn-lt"/>
              </a:rPr>
              <a:t>          </a:t>
            </a:r>
            <a:r>
              <a:rPr lang="zh-CN" altLang="en-US" b="1" dirty="0">
                <a:solidFill>
                  <a:srgbClr val="2E3442"/>
                </a:solidFill>
                <a:latin typeface="+mn-lt"/>
                <a:ea typeface="+mn-ea"/>
                <a:cs typeface="+mn-ea"/>
                <a:sym typeface="+mn-lt"/>
              </a:rPr>
              <a:t>容积率</a:t>
            </a:r>
            <a:r>
              <a:rPr lang="en-US" altLang="zh-CN" dirty="0">
                <a:solidFill>
                  <a:srgbClr val="2E3442"/>
                </a:solidFill>
                <a:latin typeface="+mn-lt"/>
                <a:ea typeface="+mn-ea"/>
                <a:cs typeface="+mn-ea"/>
                <a:sym typeface="+mn-lt"/>
              </a:rPr>
              <a:t>=——————</a:t>
            </a:r>
          </a:p>
          <a:p>
            <a:pPr eaLnBrk="1" hangingPunct="1"/>
            <a:r>
              <a:rPr lang="en-US" altLang="zh-CN" dirty="0">
                <a:solidFill>
                  <a:srgbClr val="2E3442"/>
                </a:solidFill>
                <a:latin typeface="+mn-lt"/>
                <a:ea typeface="+mn-ea"/>
                <a:cs typeface="+mn-ea"/>
                <a:sym typeface="+mn-lt"/>
              </a:rPr>
              <a:t>                        </a:t>
            </a:r>
            <a:r>
              <a:rPr lang="zh-CN" altLang="en-US" sz="1600" dirty="0">
                <a:solidFill>
                  <a:srgbClr val="2E3442"/>
                </a:solidFill>
                <a:latin typeface="+mn-lt"/>
                <a:ea typeface="+mn-ea"/>
                <a:cs typeface="+mn-ea"/>
                <a:sym typeface="+mn-lt"/>
              </a:rPr>
              <a:t>建设用地面积</a:t>
            </a:r>
            <a:endParaRPr lang="zh-CN" altLang="en-US" dirty="0">
              <a:latin typeface="+mn-lt"/>
              <a:ea typeface="+mn-ea"/>
              <a:cs typeface="+mn-ea"/>
              <a:sym typeface="+mn-lt"/>
            </a:endParaRPr>
          </a:p>
        </p:txBody>
      </p:sp>
    </p:spTree>
  </p:cSld>
  <p:clrMapOvr>
    <a:overrideClrMapping bg1="lt1" tx1="dk1" bg2="lt2" tx2="dk2" accent1="accent1" accent2="accent2" accent3="accent3" accent4="accent4" accent5="accent5" accent6="accent6" hlink="hlink" folHlink="folHlink"/>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anim calcmode="lin" valueType="num">
                                      <p:cBhvr>
                                        <p:cTn id="28" dur="1000" fill="hold"/>
                                        <p:tgtEl>
                                          <p:spTgt spid="28"/>
                                        </p:tgtEl>
                                        <p:attrNameLst>
                                          <p:attrName>ppt_x</p:attrName>
                                        </p:attrNameLst>
                                      </p:cBhvr>
                                      <p:tavLst>
                                        <p:tav tm="0">
                                          <p:val>
                                            <p:strVal val="#ppt_x"/>
                                          </p:val>
                                        </p:tav>
                                        <p:tav tm="100000">
                                          <p:val>
                                            <p:strVal val="#ppt_x"/>
                                          </p:val>
                                        </p:tav>
                                      </p:tavLst>
                                    </p:anim>
                                    <p:anim calcmode="lin" valueType="num">
                                      <p:cBhvr>
                                        <p:cTn id="29" dur="1000" fill="hold"/>
                                        <p:tgtEl>
                                          <p:spTgt spid="2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1530"/>
                                        </p:tgtEl>
                                        <p:attrNameLst>
                                          <p:attrName>style.visibility</p:attrName>
                                        </p:attrNameLst>
                                      </p:cBhvr>
                                      <p:to>
                                        <p:strVal val="visible"/>
                                      </p:to>
                                    </p:set>
                                    <p:animEffect transition="in" filter="fade">
                                      <p:cBhvr>
                                        <p:cTn id="32" dur="1000"/>
                                        <p:tgtEl>
                                          <p:spTgt spid="21530"/>
                                        </p:tgtEl>
                                      </p:cBhvr>
                                    </p:animEffect>
                                    <p:anim calcmode="lin" valueType="num">
                                      <p:cBhvr>
                                        <p:cTn id="33" dur="1000" fill="hold"/>
                                        <p:tgtEl>
                                          <p:spTgt spid="21530"/>
                                        </p:tgtEl>
                                        <p:attrNameLst>
                                          <p:attrName>ppt_x</p:attrName>
                                        </p:attrNameLst>
                                      </p:cBhvr>
                                      <p:tavLst>
                                        <p:tav tm="0">
                                          <p:val>
                                            <p:strVal val="#ppt_x"/>
                                          </p:val>
                                        </p:tav>
                                        <p:tav tm="100000">
                                          <p:val>
                                            <p:strVal val="#ppt_x"/>
                                          </p:val>
                                        </p:tav>
                                      </p:tavLst>
                                    </p:anim>
                                    <p:anim calcmode="lin" valueType="num">
                                      <p:cBhvr>
                                        <p:cTn id="34" dur="1000" fill="hold"/>
                                        <p:tgtEl>
                                          <p:spTgt spid="2153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8" grpId="0"/>
      <p:bldP spid="21530" grpId="0"/>
      <p:bldP spid="24"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83996" y="1409372"/>
            <a:ext cx="10624008" cy="5031886"/>
            <a:chOff x="1065229" y="1547242"/>
            <a:chExt cx="10568601" cy="3271103"/>
          </a:xfrm>
        </p:grpSpPr>
        <p:sp>
          <p:nvSpPr>
            <p:cNvPr id="15" name="矩形 14"/>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7" name="矩形 1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grpSp>
      <p:sp>
        <p:nvSpPr>
          <p:cNvPr id="3" name="标题 14"/>
          <p:cNvSpPr txBox="1"/>
          <p:nvPr/>
        </p:nvSpPr>
        <p:spPr>
          <a:xfrm>
            <a:off x="2076284" y="2452571"/>
            <a:ext cx="2341373" cy="454414"/>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建筑指标（</a:t>
            </a:r>
            <a:r>
              <a:rPr lang="en-US" altLang="zh-CN" dirty="0">
                <a:latin typeface="+mn-lt"/>
                <a:ea typeface="+mn-ea"/>
                <a:cs typeface="+mn-ea"/>
                <a:sym typeface="+mn-lt"/>
              </a:rPr>
              <a:t>2</a:t>
            </a:r>
            <a:r>
              <a:rPr lang="zh-CN" altLang="en-US" dirty="0">
                <a:latin typeface="+mn-lt"/>
                <a:ea typeface="+mn-ea"/>
                <a:cs typeface="+mn-ea"/>
                <a:sym typeface="+mn-lt"/>
              </a:rPr>
              <a:t>）</a:t>
            </a:r>
          </a:p>
        </p:txBody>
      </p:sp>
      <p:sp>
        <p:nvSpPr>
          <p:cNvPr id="22531" name="矩形 3"/>
          <p:cNvSpPr>
            <a:spLocks noChangeArrowheads="1"/>
          </p:cNvSpPr>
          <p:nvPr/>
        </p:nvSpPr>
        <p:spPr bwMode="auto">
          <a:xfrm>
            <a:off x="1957294" y="3248904"/>
            <a:ext cx="5218697" cy="418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B00202"/>
                </a:solidFill>
                <a:latin typeface="+mn-lt"/>
                <a:ea typeface="+mn-ea"/>
                <a:cs typeface="+mn-ea"/>
                <a:sym typeface="+mn-lt"/>
              </a:rPr>
              <a:t>建筑高度：</a:t>
            </a:r>
            <a:r>
              <a:rPr lang="zh-CN" altLang="en-US" sz="1400" dirty="0">
                <a:solidFill>
                  <a:srgbClr val="2E3442"/>
                </a:solidFill>
                <a:latin typeface="+mn-lt"/>
                <a:ea typeface="+mn-ea"/>
                <a:cs typeface="+mn-ea"/>
                <a:sym typeface="+mn-lt"/>
              </a:rPr>
              <a:t>指建筑物室外地平面至外墙面顶部的高度。</a:t>
            </a:r>
            <a:endParaRPr lang="en-US" altLang="zh-CN" sz="1600" dirty="0">
              <a:solidFill>
                <a:srgbClr val="2E3442"/>
              </a:solidFill>
              <a:latin typeface="+mn-lt"/>
              <a:ea typeface="+mn-ea"/>
              <a:cs typeface="+mn-ea"/>
              <a:sym typeface="+mn-lt"/>
            </a:endParaRPr>
          </a:p>
        </p:txBody>
      </p:sp>
      <p:grpSp>
        <p:nvGrpSpPr>
          <p:cNvPr id="22532" name="组合 34"/>
          <p:cNvGrpSpPr/>
          <p:nvPr/>
        </p:nvGrpSpPr>
        <p:grpSpPr bwMode="auto">
          <a:xfrm>
            <a:off x="7192633" y="2238330"/>
            <a:ext cx="2397618" cy="1981199"/>
            <a:chOff x="5638800" y="1219200"/>
            <a:chExt cx="3810000" cy="2895600"/>
          </a:xfrm>
        </p:grpSpPr>
        <p:grpSp>
          <p:nvGrpSpPr>
            <p:cNvPr id="22534" name="组合 19"/>
            <p:cNvGrpSpPr/>
            <p:nvPr/>
          </p:nvGrpSpPr>
          <p:grpSpPr bwMode="auto">
            <a:xfrm>
              <a:off x="5638800" y="1219200"/>
              <a:ext cx="3810000" cy="2895600"/>
              <a:chOff x="685800" y="4038600"/>
              <a:chExt cx="3124200" cy="2257425"/>
            </a:xfrm>
          </p:grpSpPr>
          <p:pic>
            <p:nvPicPr>
              <p:cNvPr id="22537" name="图片 4" descr="531.jpg"/>
              <p:cNvPicPr>
                <a:picLocks noChangeAspect="1"/>
              </p:cNvPicPr>
              <p:nvPr/>
            </p:nvPicPr>
            <p:blipFill>
              <a:blip r:embed="rId2" cstate="screen"/>
              <a:srcRect/>
              <a:stretch>
                <a:fillRect/>
              </a:stretch>
            </p:blipFill>
            <p:spPr bwMode="auto">
              <a:xfrm>
                <a:off x="685800" y="4038600"/>
                <a:ext cx="31242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箭头连接符 8"/>
              <p:cNvCxnSpPr/>
              <p:nvPr/>
            </p:nvCxnSpPr>
            <p:spPr>
              <a:xfrm rot="5400000">
                <a:off x="2705077" y="5143723"/>
                <a:ext cx="1448514" cy="1196"/>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200458" y="4420063"/>
                <a:ext cx="381262" cy="26127"/>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047475" y="5791240"/>
                <a:ext cx="534245" cy="7629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2362637" y="4114893"/>
                <a:ext cx="533050" cy="761881"/>
              </a:xfrm>
              <a:prstGeom prst="ellipse">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cxnSp>
          <p:nvCxnSpPr>
            <p:cNvPr id="30" name="直接连接符 29"/>
            <p:cNvCxnSpPr>
              <a:stCxn id="16" idx="1"/>
              <a:endCxn id="16" idx="5"/>
            </p:cNvCxnSpPr>
            <p:nvPr/>
          </p:nvCxnSpPr>
          <p:spPr>
            <a:xfrm rot="16200000" flipH="1">
              <a:off x="7662831" y="1576132"/>
              <a:ext cx="690387" cy="45912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16" idx="3"/>
              <a:endCxn id="16" idx="7"/>
            </p:cNvCxnSpPr>
            <p:nvPr/>
          </p:nvCxnSpPr>
          <p:spPr>
            <a:xfrm rot="5400000" flipH="1" flipV="1">
              <a:off x="7662831" y="1576132"/>
              <a:ext cx="690387" cy="459123"/>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22533" name="矩形 27"/>
          <p:cNvSpPr>
            <a:spLocks noChangeArrowheads="1"/>
          </p:cNvSpPr>
          <p:nvPr/>
        </p:nvSpPr>
        <p:spPr bwMode="auto">
          <a:xfrm>
            <a:off x="2076284" y="3926584"/>
            <a:ext cx="78771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600" b="1" dirty="0">
                <a:solidFill>
                  <a:srgbClr val="B00202"/>
                </a:solidFill>
                <a:latin typeface="+mn-lt"/>
                <a:ea typeface="+mn-ea"/>
                <a:cs typeface="+mn-ea"/>
                <a:sym typeface="+mn-lt"/>
              </a:rPr>
              <a:t>应符合下列规定：</a:t>
            </a:r>
          </a:p>
          <a:p>
            <a:pPr>
              <a:lnSpc>
                <a:spcPct val="150000"/>
              </a:lnSpc>
            </a:pPr>
            <a:r>
              <a:rPr lang="en-US" altLang="zh-CN" sz="1400" dirty="0">
                <a:solidFill>
                  <a:srgbClr val="2E3442"/>
                </a:solidFill>
                <a:latin typeface="+mn-lt"/>
                <a:ea typeface="+mn-ea"/>
                <a:cs typeface="+mn-ea"/>
                <a:sym typeface="+mn-lt"/>
              </a:rPr>
              <a:t>1</a:t>
            </a:r>
            <a:r>
              <a:rPr lang="zh-CN" altLang="en-US" sz="1400" dirty="0">
                <a:solidFill>
                  <a:srgbClr val="2E3442"/>
                </a:solidFill>
                <a:latin typeface="+mn-lt"/>
                <a:ea typeface="+mn-ea"/>
                <a:cs typeface="+mn-ea"/>
                <a:sym typeface="+mn-lt"/>
              </a:rPr>
              <a:t>）烟囱、避雷针、旗杆、风向器、天线等在屋顶上的突出的构筑物不计入建设高度；</a:t>
            </a:r>
            <a:endParaRPr lang="en-US" altLang="zh-CN" sz="1400" dirty="0">
              <a:solidFill>
                <a:srgbClr val="2E3442"/>
              </a:solidFill>
              <a:latin typeface="+mn-lt"/>
              <a:ea typeface="+mn-ea"/>
              <a:cs typeface="+mn-ea"/>
              <a:sym typeface="+mn-lt"/>
            </a:endParaRPr>
          </a:p>
          <a:p>
            <a:pPr>
              <a:lnSpc>
                <a:spcPct val="150000"/>
              </a:lnSpc>
            </a:pPr>
            <a:r>
              <a:rPr lang="en-US" altLang="zh-CN" sz="1400" dirty="0">
                <a:solidFill>
                  <a:srgbClr val="2E3442"/>
                </a:solidFill>
                <a:latin typeface="+mn-lt"/>
                <a:ea typeface="+mn-ea"/>
                <a:cs typeface="+mn-ea"/>
                <a:sym typeface="+mn-lt"/>
              </a:rPr>
              <a:t>2</a:t>
            </a:r>
            <a:r>
              <a:rPr lang="zh-CN" altLang="en-US" sz="1400" dirty="0">
                <a:solidFill>
                  <a:srgbClr val="2E3442"/>
                </a:solidFill>
                <a:latin typeface="+mn-lt"/>
                <a:ea typeface="+mn-ea"/>
                <a:cs typeface="+mn-ea"/>
                <a:sym typeface="+mn-lt"/>
              </a:rPr>
              <a:t>）楼梯间、电梯间、装饰塔、眺望塔、屋顶窗、水箱等建筑物之屋顶上突出部分的水平投影面积合计小于屋顶面积的</a:t>
            </a:r>
            <a:r>
              <a:rPr lang="en-US" altLang="zh-CN" sz="1400" dirty="0">
                <a:solidFill>
                  <a:srgbClr val="2E3442"/>
                </a:solidFill>
                <a:latin typeface="+mn-lt"/>
                <a:ea typeface="+mn-ea"/>
                <a:cs typeface="+mn-ea"/>
                <a:sym typeface="+mn-lt"/>
              </a:rPr>
              <a:t>20%</a:t>
            </a:r>
            <a:r>
              <a:rPr lang="zh-CN" altLang="en-US" sz="1400" dirty="0">
                <a:solidFill>
                  <a:srgbClr val="2E3442"/>
                </a:solidFill>
                <a:latin typeface="+mn-lt"/>
                <a:ea typeface="+mn-ea"/>
                <a:cs typeface="+mn-ea"/>
                <a:sym typeface="+mn-lt"/>
              </a:rPr>
              <a:t>，且高度不超过</a:t>
            </a:r>
            <a:r>
              <a:rPr lang="en-US" altLang="zh-CN" sz="1400" dirty="0">
                <a:solidFill>
                  <a:srgbClr val="2E3442"/>
                </a:solidFill>
                <a:latin typeface="+mn-lt"/>
                <a:ea typeface="+mn-ea"/>
                <a:cs typeface="+mn-ea"/>
                <a:sym typeface="+mn-lt"/>
              </a:rPr>
              <a:t>4</a:t>
            </a:r>
            <a:r>
              <a:rPr lang="zh-CN" altLang="en-US" sz="1400" dirty="0">
                <a:solidFill>
                  <a:srgbClr val="2E3442"/>
                </a:solidFill>
                <a:latin typeface="+mn-lt"/>
                <a:ea typeface="+mn-ea"/>
                <a:cs typeface="+mn-ea"/>
                <a:sym typeface="+mn-lt"/>
              </a:rPr>
              <a:t>米的，不计入建筑高度；</a:t>
            </a:r>
            <a:endParaRPr lang="en-US" altLang="zh-CN" sz="1400" dirty="0">
              <a:solidFill>
                <a:srgbClr val="2E3442"/>
              </a:solidFill>
              <a:latin typeface="+mn-lt"/>
              <a:ea typeface="+mn-ea"/>
              <a:cs typeface="+mn-ea"/>
              <a:sym typeface="+mn-lt"/>
            </a:endParaRPr>
          </a:p>
          <a:p>
            <a:pPr>
              <a:lnSpc>
                <a:spcPct val="150000"/>
              </a:lnSpc>
            </a:pPr>
            <a:r>
              <a:rPr lang="en-US" altLang="zh-CN" sz="1400" dirty="0">
                <a:solidFill>
                  <a:srgbClr val="2E3442"/>
                </a:solidFill>
                <a:latin typeface="+mn-lt"/>
                <a:ea typeface="+mn-ea"/>
                <a:cs typeface="+mn-ea"/>
                <a:sym typeface="+mn-lt"/>
              </a:rPr>
              <a:t>3</a:t>
            </a:r>
            <a:r>
              <a:rPr lang="zh-CN" altLang="en-US" sz="1400" dirty="0">
                <a:solidFill>
                  <a:srgbClr val="2E3442"/>
                </a:solidFill>
                <a:latin typeface="+mn-lt"/>
                <a:ea typeface="+mn-ea"/>
                <a:cs typeface="+mn-ea"/>
                <a:sym typeface="+mn-lt"/>
              </a:rPr>
              <a:t>）建筑为坡度大于</a:t>
            </a:r>
            <a:r>
              <a:rPr lang="en-US" altLang="zh-CN" sz="1400" dirty="0">
                <a:solidFill>
                  <a:srgbClr val="2E3442"/>
                </a:solidFill>
                <a:latin typeface="+mn-lt"/>
                <a:ea typeface="+mn-ea"/>
                <a:cs typeface="+mn-ea"/>
                <a:sym typeface="+mn-lt"/>
              </a:rPr>
              <a:t>30</a:t>
            </a:r>
            <a:r>
              <a:rPr lang="zh-CN" altLang="en-US" sz="1400" dirty="0">
                <a:solidFill>
                  <a:srgbClr val="2E3442"/>
                </a:solidFill>
                <a:latin typeface="+mn-lt"/>
                <a:ea typeface="+mn-ea"/>
                <a:cs typeface="+mn-ea"/>
                <a:sym typeface="+mn-lt"/>
              </a:rPr>
              <a:t>度的坡屋顶建筑时，按坡屋顶高度一般处至室外平面计算建筑高度。</a:t>
            </a:r>
          </a:p>
        </p:txBody>
      </p:sp>
      <p:sp>
        <p:nvSpPr>
          <p:cNvPr id="18"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2531"/>
                                        </p:tgtEl>
                                        <p:attrNameLst>
                                          <p:attrName>style.visibility</p:attrName>
                                        </p:attrNameLst>
                                      </p:cBhvr>
                                      <p:to>
                                        <p:strVal val="visible"/>
                                      </p:to>
                                    </p:set>
                                    <p:animEffect transition="in" filter="fade">
                                      <p:cBhvr>
                                        <p:cTn id="20" dur="1000"/>
                                        <p:tgtEl>
                                          <p:spTgt spid="22531"/>
                                        </p:tgtEl>
                                      </p:cBhvr>
                                    </p:animEffect>
                                    <p:anim calcmode="lin" valueType="num">
                                      <p:cBhvr>
                                        <p:cTn id="21" dur="1000" fill="hold"/>
                                        <p:tgtEl>
                                          <p:spTgt spid="22531"/>
                                        </p:tgtEl>
                                        <p:attrNameLst>
                                          <p:attrName>ppt_x</p:attrName>
                                        </p:attrNameLst>
                                      </p:cBhvr>
                                      <p:tavLst>
                                        <p:tav tm="0">
                                          <p:val>
                                            <p:strVal val="#ppt_x"/>
                                          </p:val>
                                        </p:tav>
                                        <p:tav tm="100000">
                                          <p:val>
                                            <p:strVal val="#ppt_x"/>
                                          </p:val>
                                        </p:tav>
                                      </p:tavLst>
                                    </p:anim>
                                    <p:anim calcmode="lin" valueType="num">
                                      <p:cBhvr>
                                        <p:cTn id="22" dur="1000" fill="hold"/>
                                        <p:tgtEl>
                                          <p:spTgt spid="22531"/>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2532"/>
                                        </p:tgtEl>
                                        <p:attrNameLst>
                                          <p:attrName>style.visibility</p:attrName>
                                        </p:attrNameLst>
                                      </p:cBhvr>
                                      <p:to>
                                        <p:strVal val="visible"/>
                                      </p:to>
                                    </p:set>
                                    <p:animEffect transition="in" filter="fade">
                                      <p:cBhvr>
                                        <p:cTn id="25" dur="1000"/>
                                        <p:tgtEl>
                                          <p:spTgt spid="22532"/>
                                        </p:tgtEl>
                                      </p:cBhvr>
                                    </p:animEffect>
                                    <p:anim calcmode="lin" valueType="num">
                                      <p:cBhvr>
                                        <p:cTn id="26" dur="1000" fill="hold"/>
                                        <p:tgtEl>
                                          <p:spTgt spid="22532"/>
                                        </p:tgtEl>
                                        <p:attrNameLst>
                                          <p:attrName>ppt_x</p:attrName>
                                        </p:attrNameLst>
                                      </p:cBhvr>
                                      <p:tavLst>
                                        <p:tav tm="0">
                                          <p:val>
                                            <p:strVal val="#ppt_x"/>
                                          </p:val>
                                        </p:tav>
                                        <p:tav tm="100000">
                                          <p:val>
                                            <p:strVal val="#ppt_x"/>
                                          </p:val>
                                        </p:tav>
                                      </p:tavLst>
                                    </p:anim>
                                    <p:anim calcmode="lin" valueType="num">
                                      <p:cBhvr>
                                        <p:cTn id="27" dur="1000" fill="hold"/>
                                        <p:tgtEl>
                                          <p:spTgt spid="225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533"/>
                                        </p:tgtEl>
                                        <p:attrNameLst>
                                          <p:attrName>style.visibility</p:attrName>
                                        </p:attrNameLst>
                                      </p:cBhvr>
                                      <p:to>
                                        <p:strVal val="visible"/>
                                      </p:to>
                                    </p:set>
                                    <p:animEffect transition="in" filter="fade">
                                      <p:cBhvr>
                                        <p:cTn id="30" dur="1000"/>
                                        <p:tgtEl>
                                          <p:spTgt spid="22533"/>
                                        </p:tgtEl>
                                      </p:cBhvr>
                                    </p:animEffect>
                                    <p:anim calcmode="lin" valueType="num">
                                      <p:cBhvr>
                                        <p:cTn id="31" dur="1000" fill="hold"/>
                                        <p:tgtEl>
                                          <p:spTgt spid="22533"/>
                                        </p:tgtEl>
                                        <p:attrNameLst>
                                          <p:attrName>ppt_x</p:attrName>
                                        </p:attrNameLst>
                                      </p:cBhvr>
                                      <p:tavLst>
                                        <p:tav tm="0">
                                          <p:val>
                                            <p:strVal val="#ppt_x"/>
                                          </p:val>
                                        </p:tav>
                                        <p:tav tm="100000">
                                          <p:val>
                                            <p:strVal val="#ppt_x"/>
                                          </p:val>
                                        </p:tav>
                                      </p:tavLst>
                                    </p:anim>
                                    <p:anim calcmode="lin" valueType="num">
                                      <p:cBhvr>
                                        <p:cTn id="32" dur="1000" fill="hold"/>
                                        <p:tgtEl>
                                          <p:spTgt spid="225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531" grpId="0"/>
      <p:bldP spid="22533"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748664" y="1404761"/>
            <a:ext cx="10624008" cy="5031886"/>
            <a:chOff x="1065229" y="1547242"/>
            <a:chExt cx="10568601" cy="3271103"/>
          </a:xfrm>
        </p:grpSpPr>
        <p:sp>
          <p:nvSpPr>
            <p:cNvPr id="17" name="矩形 1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2E3442"/>
                </a:solidFill>
                <a:cs typeface="+mn-ea"/>
                <a:sym typeface="+mn-lt"/>
              </a:endParaRPr>
            </a:p>
          </p:txBody>
        </p:sp>
        <p:sp>
          <p:nvSpPr>
            <p:cNvPr id="18" name="矩形 17"/>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2E3442"/>
                </a:solidFill>
                <a:cs typeface="+mn-ea"/>
                <a:sym typeface="+mn-lt"/>
              </a:endParaRPr>
            </a:p>
          </p:txBody>
        </p:sp>
      </p:grpSp>
      <p:sp>
        <p:nvSpPr>
          <p:cNvPr id="2" name="标题 14"/>
          <p:cNvSpPr txBox="1"/>
          <p:nvPr/>
        </p:nvSpPr>
        <p:spPr>
          <a:xfrm>
            <a:off x="1755761" y="2095588"/>
            <a:ext cx="2571750" cy="461964"/>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建筑指标（</a:t>
            </a:r>
            <a:r>
              <a:rPr lang="en-US" altLang="zh-CN" dirty="0">
                <a:latin typeface="+mn-lt"/>
                <a:ea typeface="+mn-ea"/>
                <a:cs typeface="+mn-ea"/>
                <a:sym typeface="+mn-lt"/>
              </a:rPr>
              <a:t>3</a:t>
            </a:r>
            <a:r>
              <a:rPr lang="zh-CN" altLang="en-US" dirty="0">
                <a:latin typeface="+mn-lt"/>
                <a:ea typeface="+mn-ea"/>
                <a:cs typeface="+mn-ea"/>
                <a:sym typeface="+mn-lt"/>
              </a:rPr>
              <a:t>）</a:t>
            </a:r>
          </a:p>
        </p:txBody>
      </p:sp>
      <p:grpSp>
        <p:nvGrpSpPr>
          <p:cNvPr id="23555" name="组合 2"/>
          <p:cNvGrpSpPr/>
          <p:nvPr/>
        </p:nvGrpSpPr>
        <p:grpSpPr bwMode="auto">
          <a:xfrm>
            <a:off x="6144407" y="2691352"/>
            <a:ext cx="2743200" cy="2286000"/>
            <a:chOff x="5638800" y="3505200"/>
            <a:chExt cx="3810000" cy="2857500"/>
          </a:xfrm>
        </p:grpSpPr>
        <p:sp>
          <p:nvSpPr>
            <p:cNvPr id="4" name="平行四边形 3"/>
            <p:cNvSpPr/>
            <p:nvPr/>
          </p:nvSpPr>
          <p:spPr>
            <a:xfrm rot="12438371">
              <a:off x="6467828" y="5559029"/>
              <a:ext cx="912813" cy="265906"/>
            </a:xfrm>
            <a:prstGeom prst="parallelogram">
              <a:avLst>
                <a:gd name="adj" fmla="val 44472"/>
              </a:avLst>
            </a:prstGeom>
            <a:solidFill>
              <a:srgbClr val="5FAD6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5" name="图片 4" descr="Casa3D.jpg"/>
            <p:cNvPicPr>
              <a:picLocks noChangeAspect="1"/>
            </p:cNvPicPr>
            <p:nvPr/>
          </p:nvPicPr>
          <p:blipFill>
            <a:blip r:embed="rId2">
              <a:clrChange>
                <a:clrFrom>
                  <a:srgbClr val="FFFFFF"/>
                </a:clrFrom>
                <a:clrTo>
                  <a:srgbClr val="FFFFFF">
                    <a:alpha val="0"/>
                  </a:srgbClr>
                </a:clrTo>
              </a:clrChange>
            </a:blip>
            <a:stretch>
              <a:fillRect/>
            </a:stretch>
          </p:blipFill>
          <p:spPr>
            <a:xfrm>
              <a:off x="5638800" y="3505200"/>
              <a:ext cx="3810000" cy="2857500"/>
            </a:xfrm>
            <a:prstGeom prst="rect">
              <a:avLst/>
            </a:prstGeom>
            <a:ln>
              <a:noFill/>
            </a:ln>
            <a:effectLst>
              <a:outerShdw blurRad="292100" dist="139700" dir="2700000" algn="tl" rotWithShape="0">
                <a:srgbClr val="333333">
                  <a:alpha val="65000"/>
                </a:srgbClr>
              </a:outerShdw>
            </a:effectLst>
          </p:spPr>
        </p:pic>
      </p:grpSp>
      <p:grpSp>
        <p:nvGrpSpPr>
          <p:cNvPr id="23556" name="组合 5"/>
          <p:cNvGrpSpPr/>
          <p:nvPr/>
        </p:nvGrpSpPr>
        <p:grpSpPr bwMode="auto">
          <a:xfrm>
            <a:off x="7620782" y="3605752"/>
            <a:ext cx="2743200" cy="2286000"/>
            <a:chOff x="5638800" y="3505200"/>
            <a:chExt cx="3810000" cy="2857500"/>
          </a:xfrm>
        </p:grpSpPr>
        <p:sp>
          <p:nvSpPr>
            <p:cNvPr id="7" name="平行四边形 6"/>
            <p:cNvSpPr/>
            <p:nvPr/>
          </p:nvSpPr>
          <p:spPr>
            <a:xfrm rot="12438371">
              <a:off x="6467828" y="5559029"/>
              <a:ext cx="912813" cy="265906"/>
            </a:xfrm>
            <a:prstGeom prst="parallelogram">
              <a:avLst>
                <a:gd name="adj" fmla="val 44472"/>
              </a:avLst>
            </a:prstGeom>
            <a:solidFill>
              <a:srgbClr val="5FAD6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8" name="图片 7" descr="Casa3D.jpg"/>
            <p:cNvPicPr>
              <a:picLocks noChangeAspect="1"/>
            </p:cNvPicPr>
            <p:nvPr/>
          </p:nvPicPr>
          <p:blipFill>
            <a:blip r:embed="rId2">
              <a:clrChange>
                <a:clrFrom>
                  <a:srgbClr val="FFFFFF"/>
                </a:clrFrom>
                <a:clrTo>
                  <a:srgbClr val="FFFFFF">
                    <a:alpha val="0"/>
                  </a:srgbClr>
                </a:clrTo>
              </a:clrChange>
            </a:blip>
            <a:stretch>
              <a:fillRect/>
            </a:stretch>
          </p:blipFill>
          <p:spPr>
            <a:xfrm>
              <a:off x="5638800" y="3505200"/>
              <a:ext cx="3810000" cy="2857500"/>
            </a:xfrm>
            <a:prstGeom prst="rect">
              <a:avLst/>
            </a:prstGeom>
            <a:ln>
              <a:noFill/>
            </a:ln>
            <a:effectLst>
              <a:outerShdw blurRad="292100" dist="139700" dir="2700000" algn="tl" rotWithShape="0">
                <a:srgbClr val="333333">
                  <a:alpha val="65000"/>
                </a:srgbClr>
              </a:outerShdw>
            </a:effectLst>
          </p:spPr>
        </p:pic>
      </p:grpSp>
      <p:sp>
        <p:nvSpPr>
          <p:cNvPr id="23557" name="矩形 8"/>
          <p:cNvSpPr>
            <a:spLocks noChangeArrowheads="1"/>
          </p:cNvSpPr>
          <p:nvPr/>
        </p:nvSpPr>
        <p:spPr bwMode="auto">
          <a:xfrm>
            <a:off x="1992624" y="4375172"/>
            <a:ext cx="3020954" cy="7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B00202"/>
                </a:solidFill>
                <a:latin typeface="+mn-lt"/>
                <a:ea typeface="+mn-ea"/>
                <a:cs typeface="+mn-ea"/>
                <a:sym typeface="+mn-lt"/>
              </a:rPr>
              <a:t>建筑间距：</a:t>
            </a:r>
            <a:r>
              <a:rPr lang="zh-CN" altLang="en-US" sz="1400" dirty="0">
                <a:solidFill>
                  <a:srgbClr val="2E3442"/>
                </a:solidFill>
                <a:latin typeface="+mn-lt"/>
                <a:ea typeface="+mn-ea"/>
                <a:cs typeface="+mn-ea"/>
                <a:sym typeface="+mn-lt"/>
              </a:rPr>
              <a:t>指建筑平面外轮廓线之间的距离。</a:t>
            </a:r>
          </a:p>
        </p:txBody>
      </p:sp>
      <p:cxnSp>
        <p:nvCxnSpPr>
          <p:cNvPr id="11" name="直接箭头连接符 10"/>
          <p:cNvCxnSpPr/>
          <p:nvPr/>
        </p:nvCxnSpPr>
        <p:spPr>
          <a:xfrm flipV="1">
            <a:off x="6483772" y="4229542"/>
            <a:ext cx="563563" cy="381000"/>
          </a:xfrm>
          <a:prstGeom prst="straightConnector1">
            <a:avLst/>
          </a:prstGeom>
          <a:ln w="12700">
            <a:solidFill>
              <a:srgbClr val="B00202"/>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7692221" y="4824952"/>
            <a:ext cx="350837" cy="228600"/>
          </a:xfrm>
          <a:prstGeom prst="straightConnector1">
            <a:avLst/>
          </a:prstGeom>
          <a:ln w="25400">
            <a:solidFill>
              <a:srgbClr val="B0020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560" name="TextBox 15"/>
          <p:cNvSpPr txBox="1">
            <a:spLocks noChangeArrowheads="1"/>
          </p:cNvSpPr>
          <p:nvPr/>
        </p:nvSpPr>
        <p:spPr bwMode="auto">
          <a:xfrm>
            <a:off x="5441146" y="4596353"/>
            <a:ext cx="1415772" cy="276999"/>
          </a:xfrm>
          <a:prstGeom prst="rect">
            <a:avLst/>
          </a:prstGeom>
          <a:solidFill>
            <a:srgbClr val="B00202"/>
          </a:solid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mn-lt"/>
                <a:ea typeface="+mn-ea"/>
                <a:cs typeface="+mn-ea"/>
                <a:sym typeface="+mn-lt"/>
              </a:rPr>
              <a:t>建筑平面外轮廓线</a:t>
            </a:r>
          </a:p>
        </p:txBody>
      </p:sp>
      <p:sp>
        <p:nvSpPr>
          <p:cNvPr id="23561" name="TextBox 16"/>
          <p:cNvSpPr txBox="1">
            <a:spLocks noChangeArrowheads="1"/>
          </p:cNvSpPr>
          <p:nvPr/>
        </p:nvSpPr>
        <p:spPr bwMode="auto">
          <a:xfrm>
            <a:off x="7058417" y="5087792"/>
            <a:ext cx="800219" cy="276999"/>
          </a:xfrm>
          <a:prstGeom prst="rect">
            <a:avLst/>
          </a:prstGeom>
          <a:solidFill>
            <a:srgbClr val="B00202"/>
          </a:solid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chemeClr val="bg1"/>
                </a:solidFill>
                <a:latin typeface="+mn-lt"/>
                <a:ea typeface="+mn-ea"/>
                <a:cs typeface="+mn-ea"/>
                <a:sym typeface="+mn-lt"/>
              </a:rPr>
              <a:t>建筑间距</a:t>
            </a:r>
          </a:p>
        </p:txBody>
      </p:sp>
      <p:sp>
        <p:nvSpPr>
          <p:cNvPr id="23562" name="矩形 17"/>
          <p:cNvSpPr>
            <a:spLocks noChangeArrowheads="1"/>
          </p:cNvSpPr>
          <p:nvPr/>
        </p:nvSpPr>
        <p:spPr bwMode="auto">
          <a:xfrm>
            <a:off x="2010870" y="3392730"/>
            <a:ext cx="3162356" cy="7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B00202"/>
                </a:solidFill>
                <a:latin typeface="+mn-lt"/>
                <a:ea typeface="+mn-ea"/>
                <a:cs typeface="+mn-ea"/>
                <a:sym typeface="+mn-lt"/>
              </a:rPr>
              <a:t>建筑平面外廓线：</a:t>
            </a:r>
            <a:r>
              <a:rPr lang="zh-CN" altLang="en-US" sz="1400" dirty="0">
                <a:solidFill>
                  <a:srgbClr val="2E3442"/>
                </a:solidFill>
                <a:latin typeface="+mn-lt"/>
                <a:ea typeface="+mn-ea"/>
                <a:cs typeface="+mn-ea"/>
                <a:sym typeface="+mn-lt"/>
              </a:rPr>
              <a:t>指建筑外墙面水平投影的外轮廓线。</a:t>
            </a:r>
          </a:p>
        </p:txBody>
      </p:sp>
      <p:sp>
        <p:nvSpPr>
          <p:cNvPr id="19"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555"/>
                                        </p:tgtEl>
                                        <p:attrNameLst>
                                          <p:attrName>style.visibility</p:attrName>
                                        </p:attrNameLst>
                                      </p:cBhvr>
                                      <p:to>
                                        <p:strVal val="visible"/>
                                      </p:to>
                                    </p:set>
                                    <p:animEffect transition="in" filter="fade">
                                      <p:cBhvr>
                                        <p:cTn id="22" dur="1000"/>
                                        <p:tgtEl>
                                          <p:spTgt spid="23555"/>
                                        </p:tgtEl>
                                      </p:cBhvr>
                                    </p:animEffect>
                                    <p:anim calcmode="lin" valueType="num">
                                      <p:cBhvr>
                                        <p:cTn id="23" dur="1000" fill="hold"/>
                                        <p:tgtEl>
                                          <p:spTgt spid="23555"/>
                                        </p:tgtEl>
                                        <p:attrNameLst>
                                          <p:attrName>ppt_x</p:attrName>
                                        </p:attrNameLst>
                                      </p:cBhvr>
                                      <p:tavLst>
                                        <p:tav tm="0">
                                          <p:val>
                                            <p:strVal val="#ppt_x"/>
                                          </p:val>
                                        </p:tav>
                                        <p:tav tm="100000">
                                          <p:val>
                                            <p:strVal val="#ppt_x"/>
                                          </p:val>
                                        </p:tav>
                                      </p:tavLst>
                                    </p:anim>
                                    <p:anim calcmode="lin" valueType="num">
                                      <p:cBhvr>
                                        <p:cTn id="24" dur="1000" fill="hold"/>
                                        <p:tgtEl>
                                          <p:spTgt spid="2355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3556"/>
                                        </p:tgtEl>
                                        <p:attrNameLst>
                                          <p:attrName>style.visibility</p:attrName>
                                        </p:attrNameLst>
                                      </p:cBhvr>
                                      <p:to>
                                        <p:strVal val="visible"/>
                                      </p:to>
                                    </p:set>
                                    <p:animEffect transition="in" filter="fade">
                                      <p:cBhvr>
                                        <p:cTn id="27" dur="1000"/>
                                        <p:tgtEl>
                                          <p:spTgt spid="23556"/>
                                        </p:tgtEl>
                                      </p:cBhvr>
                                    </p:animEffect>
                                    <p:anim calcmode="lin" valueType="num">
                                      <p:cBhvr>
                                        <p:cTn id="28" dur="1000" fill="hold"/>
                                        <p:tgtEl>
                                          <p:spTgt spid="23556"/>
                                        </p:tgtEl>
                                        <p:attrNameLst>
                                          <p:attrName>ppt_x</p:attrName>
                                        </p:attrNameLst>
                                      </p:cBhvr>
                                      <p:tavLst>
                                        <p:tav tm="0">
                                          <p:val>
                                            <p:strVal val="#ppt_x"/>
                                          </p:val>
                                        </p:tav>
                                        <p:tav tm="100000">
                                          <p:val>
                                            <p:strVal val="#ppt_x"/>
                                          </p:val>
                                        </p:tav>
                                      </p:tavLst>
                                    </p:anim>
                                    <p:anim calcmode="lin" valueType="num">
                                      <p:cBhvr>
                                        <p:cTn id="29" dur="1000" fill="hold"/>
                                        <p:tgtEl>
                                          <p:spTgt spid="2355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557"/>
                                        </p:tgtEl>
                                        <p:attrNameLst>
                                          <p:attrName>style.visibility</p:attrName>
                                        </p:attrNameLst>
                                      </p:cBhvr>
                                      <p:to>
                                        <p:strVal val="visible"/>
                                      </p:to>
                                    </p:set>
                                    <p:animEffect transition="in" filter="fade">
                                      <p:cBhvr>
                                        <p:cTn id="32" dur="1000"/>
                                        <p:tgtEl>
                                          <p:spTgt spid="23557"/>
                                        </p:tgtEl>
                                      </p:cBhvr>
                                    </p:animEffect>
                                    <p:anim calcmode="lin" valueType="num">
                                      <p:cBhvr>
                                        <p:cTn id="33" dur="1000" fill="hold"/>
                                        <p:tgtEl>
                                          <p:spTgt spid="23557"/>
                                        </p:tgtEl>
                                        <p:attrNameLst>
                                          <p:attrName>ppt_x</p:attrName>
                                        </p:attrNameLst>
                                      </p:cBhvr>
                                      <p:tavLst>
                                        <p:tav tm="0">
                                          <p:val>
                                            <p:strVal val="#ppt_x"/>
                                          </p:val>
                                        </p:tav>
                                        <p:tav tm="100000">
                                          <p:val>
                                            <p:strVal val="#ppt_x"/>
                                          </p:val>
                                        </p:tav>
                                      </p:tavLst>
                                    </p:anim>
                                    <p:anim calcmode="lin" valueType="num">
                                      <p:cBhvr>
                                        <p:cTn id="34" dur="1000" fill="hold"/>
                                        <p:tgtEl>
                                          <p:spTgt spid="2355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560"/>
                                        </p:tgtEl>
                                        <p:attrNameLst>
                                          <p:attrName>style.visibility</p:attrName>
                                        </p:attrNameLst>
                                      </p:cBhvr>
                                      <p:to>
                                        <p:strVal val="visible"/>
                                      </p:to>
                                    </p:set>
                                    <p:animEffect transition="in" filter="fade">
                                      <p:cBhvr>
                                        <p:cTn id="47" dur="1000"/>
                                        <p:tgtEl>
                                          <p:spTgt spid="23560"/>
                                        </p:tgtEl>
                                      </p:cBhvr>
                                    </p:animEffect>
                                    <p:anim calcmode="lin" valueType="num">
                                      <p:cBhvr>
                                        <p:cTn id="48" dur="1000" fill="hold"/>
                                        <p:tgtEl>
                                          <p:spTgt spid="23560"/>
                                        </p:tgtEl>
                                        <p:attrNameLst>
                                          <p:attrName>ppt_x</p:attrName>
                                        </p:attrNameLst>
                                      </p:cBhvr>
                                      <p:tavLst>
                                        <p:tav tm="0">
                                          <p:val>
                                            <p:strVal val="#ppt_x"/>
                                          </p:val>
                                        </p:tav>
                                        <p:tav tm="100000">
                                          <p:val>
                                            <p:strVal val="#ppt_x"/>
                                          </p:val>
                                        </p:tav>
                                      </p:tavLst>
                                    </p:anim>
                                    <p:anim calcmode="lin" valueType="num">
                                      <p:cBhvr>
                                        <p:cTn id="49" dur="1000" fill="hold"/>
                                        <p:tgtEl>
                                          <p:spTgt spid="2356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561"/>
                                        </p:tgtEl>
                                        <p:attrNameLst>
                                          <p:attrName>style.visibility</p:attrName>
                                        </p:attrNameLst>
                                      </p:cBhvr>
                                      <p:to>
                                        <p:strVal val="visible"/>
                                      </p:to>
                                    </p:set>
                                    <p:animEffect transition="in" filter="fade">
                                      <p:cBhvr>
                                        <p:cTn id="52" dur="1000"/>
                                        <p:tgtEl>
                                          <p:spTgt spid="23561"/>
                                        </p:tgtEl>
                                      </p:cBhvr>
                                    </p:animEffect>
                                    <p:anim calcmode="lin" valueType="num">
                                      <p:cBhvr>
                                        <p:cTn id="53" dur="1000" fill="hold"/>
                                        <p:tgtEl>
                                          <p:spTgt spid="23561"/>
                                        </p:tgtEl>
                                        <p:attrNameLst>
                                          <p:attrName>ppt_x</p:attrName>
                                        </p:attrNameLst>
                                      </p:cBhvr>
                                      <p:tavLst>
                                        <p:tav tm="0">
                                          <p:val>
                                            <p:strVal val="#ppt_x"/>
                                          </p:val>
                                        </p:tav>
                                        <p:tav tm="100000">
                                          <p:val>
                                            <p:strVal val="#ppt_x"/>
                                          </p:val>
                                        </p:tav>
                                      </p:tavLst>
                                    </p:anim>
                                    <p:anim calcmode="lin" valueType="num">
                                      <p:cBhvr>
                                        <p:cTn id="54" dur="1000" fill="hold"/>
                                        <p:tgtEl>
                                          <p:spTgt spid="2356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3562"/>
                                        </p:tgtEl>
                                        <p:attrNameLst>
                                          <p:attrName>style.visibility</p:attrName>
                                        </p:attrNameLst>
                                      </p:cBhvr>
                                      <p:to>
                                        <p:strVal val="visible"/>
                                      </p:to>
                                    </p:set>
                                    <p:animEffect transition="in" filter="fade">
                                      <p:cBhvr>
                                        <p:cTn id="57" dur="1000"/>
                                        <p:tgtEl>
                                          <p:spTgt spid="23562"/>
                                        </p:tgtEl>
                                      </p:cBhvr>
                                    </p:animEffect>
                                    <p:anim calcmode="lin" valueType="num">
                                      <p:cBhvr>
                                        <p:cTn id="58" dur="1000" fill="hold"/>
                                        <p:tgtEl>
                                          <p:spTgt spid="23562"/>
                                        </p:tgtEl>
                                        <p:attrNameLst>
                                          <p:attrName>ppt_x</p:attrName>
                                        </p:attrNameLst>
                                      </p:cBhvr>
                                      <p:tavLst>
                                        <p:tav tm="0">
                                          <p:val>
                                            <p:strVal val="#ppt_x"/>
                                          </p:val>
                                        </p:tav>
                                        <p:tav tm="100000">
                                          <p:val>
                                            <p:strVal val="#ppt_x"/>
                                          </p:val>
                                        </p:tav>
                                      </p:tavLst>
                                    </p:anim>
                                    <p:anim calcmode="lin" valueType="num">
                                      <p:cBhvr>
                                        <p:cTn id="59" dur="1000" fill="hold"/>
                                        <p:tgtEl>
                                          <p:spTgt spid="235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557" grpId="0"/>
      <p:bldP spid="23560" grpId="0" animBg="1"/>
      <p:bldP spid="23561" grpId="0" animBg="1"/>
      <p:bldP spid="2356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783996" y="1409372"/>
            <a:ext cx="10624008" cy="5031886"/>
            <a:chOff x="1065229" y="1547242"/>
            <a:chExt cx="10568601" cy="3271103"/>
          </a:xfrm>
        </p:grpSpPr>
        <p:sp>
          <p:nvSpPr>
            <p:cNvPr id="34" name="矩形 33"/>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35" name="矩形 3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 name="标题 14"/>
          <p:cNvSpPr txBox="1"/>
          <p:nvPr/>
        </p:nvSpPr>
        <p:spPr>
          <a:xfrm>
            <a:off x="1823648" y="2159017"/>
            <a:ext cx="3080190" cy="490159"/>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建筑指标（</a:t>
            </a:r>
            <a:r>
              <a:rPr lang="en-US" altLang="zh-CN" dirty="0">
                <a:latin typeface="+mn-lt"/>
                <a:ea typeface="+mn-ea"/>
                <a:cs typeface="+mn-ea"/>
                <a:sym typeface="+mn-lt"/>
              </a:rPr>
              <a:t>4</a:t>
            </a:r>
            <a:r>
              <a:rPr lang="zh-CN" altLang="en-US" dirty="0">
                <a:latin typeface="+mn-lt"/>
                <a:ea typeface="+mn-ea"/>
                <a:cs typeface="+mn-ea"/>
                <a:sym typeface="+mn-lt"/>
              </a:rPr>
              <a:t>）</a:t>
            </a:r>
          </a:p>
        </p:txBody>
      </p:sp>
      <p:sp>
        <p:nvSpPr>
          <p:cNvPr id="24579" name="矩形 7"/>
          <p:cNvSpPr>
            <a:spLocks noChangeArrowheads="1"/>
          </p:cNvSpPr>
          <p:nvPr/>
        </p:nvSpPr>
        <p:spPr bwMode="auto">
          <a:xfrm>
            <a:off x="2157413" y="4073526"/>
            <a:ext cx="6189662" cy="7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B00202"/>
                </a:solidFill>
                <a:latin typeface="+mn-lt"/>
                <a:ea typeface="+mn-ea"/>
                <a:cs typeface="+mn-ea"/>
                <a:sym typeface="+mn-lt"/>
              </a:rPr>
              <a:t>绿地率：</a:t>
            </a:r>
            <a:r>
              <a:rPr lang="zh-CN" altLang="en-US" sz="1400" dirty="0">
                <a:solidFill>
                  <a:srgbClr val="2E3442"/>
                </a:solidFill>
                <a:latin typeface="+mn-lt"/>
                <a:ea typeface="+mn-ea"/>
                <a:cs typeface="+mn-ea"/>
                <a:sym typeface="+mn-lt"/>
              </a:rPr>
              <a:t>是指所有住宅区绿地面积与住宅区总用地面积的比例。</a:t>
            </a:r>
            <a:endParaRPr lang="en-US" altLang="zh-CN" sz="1400" dirty="0">
              <a:solidFill>
                <a:srgbClr val="2E3442"/>
              </a:solidFill>
              <a:latin typeface="+mn-lt"/>
              <a:ea typeface="+mn-ea"/>
              <a:cs typeface="+mn-ea"/>
              <a:sym typeface="+mn-lt"/>
            </a:endParaRPr>
          </a:p>
          <a:p>
            <a:pPr>
              <a:lnSpc>
                <a:spcPct val="150000"/>
              </a:lnSpc>
            </a:pPr>
            <a:r>
              <a:rPr lang="en-US" altLang="zh-CN" sz="1400"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绿地率</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总绿地面积</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总用地面积（</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a:t>
            </a:r>
          </a:p>
        </p:txBody>
      </p:sp>
      <p:sp>
        <p:nvSpPr>
          <p:cNvPr id="24580" name="矩形 25"/>
          <p:cNvSpPr>
            <a:spLocks noChangeArrowheads="1"/>
          </p:cNvSpPr>
          <p:nvPr/>
        </p:nvSpPr>
        <p:spPr bwMode="auto">
          <a:xfrm>
            <a:off x="2157413" y="3082926"/>
            <a:ext cx="5626100" cy="74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B00202"/>
                </a:solidFill>
                <a:latin typeface="+mn-lt"/>
                <a:ea typeface="+mn-ea"/>
                <a:cs typeface="+mn-ea"/>
                <a:sym typeface="+mn-lt"/>
              </a:rPr>
              <a:t>绿地面积：</a:t>
            </a:r>
            <a:r>
              <a:rPr lang="zh-CN" altLang="en-US" sz="1400" dirty="0">
                <a:solidFill>
                  <a:srgbClr val="2E3442"/>
                </a:solidFill>
                <a:latin typeface="+mn-lt"/>
                <a:ea typeface="+mn-ea"/>
                <a:cs typeface="+mn-ea"/>
                <a:sym typeface="+mn-lt"/>
              </a:rPr>
              <a:t>指能够用于绿化的土地面积，</a:t>
            </a:r>
            <a:endParaRPr lang="en-US" altLang="zh-CN" sz="1400" dirty="0">
              <a:solidFill>
                <a:srgbClr val="2E3442"/>
              </a:solidFill>
              <a:latin typeface="+mn-lt"/>
              <a:ea typeface="+mn-ea"/>
              <a:cs typeface="+mn-ea"/>
              <a:sym typeface="+mn-lt"/>
            </a:endParaRPr>
          </a:p>
          <a:p>
            <a:pPr>
              <a:lnSpc>
                <a:spcPct val="150000"/>
              </a:lnSpc>
            </a:pPr>
            <a:r>
              <a:rPr lang="en-US" altLang="zh-CN" sz="1400"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不包括屋顶绿化、垂直绿化和覆土小于</a:t>
            </a:r>
            <a:r>
              <a:rPr lang="en-US" altLang="zh-CN" sz="1400" dirty="0">
                <a:solidFill>
                  <a:srgbClr val="2E3442"/>
                </a:solidFill>
                <a:latin typeface="+mn-lt"/>
                <a:ea typeface="+mn-ea"/>
                <a:cs typeface="+mn-ea"/>
                <a:sym typeface="+mn-lt"/>
              </a:rPr>
              <a:t>2</a:t>
            </a:r>
            <a:r>
              <a:rPr lang="zh-CN" altLang="en-US" sz="1400" dirty="0">
                <a:solidFill>
                  <a:srgbClr val="2E3442"/>
                </a:solidFill>
                <a:latin typeface="+mn-lt"/>
                <a:ea typeface="+mn-ea"/>
                <a:cs typeface="+mn-ea"/>
                <a:sym typeface="+mn-lt"/>
              </a:rPr>
              <a:t>米的土地。</a:t>
            </a:r>
          </a:p>
        </p:txBody>
      </p:sp>
      <p:grpSp>
        <p:nvGrpSpPr>
          <p:cNvPr id="24581" name="组合 33"/>
          <p:cNvGrpSpPr/>
          <p:nvPr/>
        </p:nvGrpSpPr>
        <p:grpSpPr bwMode="auto">
          <a:xfrm rot="4343161">
            <a:off x="7861250" y="3026368"/>
            <a:ext cx="3306762" cy="2362200"/>
            <a:chOff x="4360984" y="1184275"/>
            <a:chExt cx="3305908" cy="2362200"/>
          </a:xfrm>
        </p:grpSpPr>
        <p:sp>
          <p:nvSpPr>
            <p:cNvPr id="4" name="矩形 3"/>
            <p:cNvSpPr/>
            <p:nvPr/>
          </p:nvSpPr>
          <p:spPr>
            <a:xfrm rot="1003616">
              <a:off x="4575241" y="1731963"/>
              <a:ext cx="2953575" cy="1497012"/>
            </a:xfrm>
            <a:prstGeom prst="rect">
              <a:avLst/>
            </a:prstGeom>
            <a:solidFill>
              <a:schemeClr val="bg1"/>
            </a:solidFill>
            <a:ln>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5" name="矩形 24"/>
            <p:cNvSpPr/>
            <p:nvPr/>
          </p:nvSpPr>
          <p:spPr>
            <a:xfrm rot="1200861">
              <a:off x="7312971" y="2179638"/>
              <a:ext cx="272979" cy="436562"/>
            </a:xfrm>
            <a:prstGeom prst="rect">
              <a:avLst/>
            </a:prstGeom>
            <a:solidFill>
              <a:srgbClr val="92D050">
                <a:alpha val="8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5" name="矩形 4"/>
            <p:cNvSpPr/>
            <p:nvPr/>
          </p:nvSpPr>
          <p:spPr>
            <a:xfrm rot="1200861">
              <a:off x="4962491" y="1627188"/>
              <a:ext cx="561830"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 name="矩形 5"/>
            <p:cNvSpPr/>
            <p:nvPr/>
          </p:nvSpPr>
          <p:spPr>
            <a:xfrm rot="1200861">
              <a:off x="5735404" y="1931988"/>
              <a:ext cx="563416"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 name="矩形 6"/>
            <p:cNvSpPr/>
            <p:nvPr/>
          </p:nvSpPr>
          <p:spPr>
            <a:xfrm rot="1200861">
              <a:off x="6687658" y="2265363"/>
              <a:ext cx="563416"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24588"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7252189" y="2217738"/>
              <a:ext cx="3516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5493728" y="1455738"/>
              <a:ext cx="3516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6189785" y="1717675"/>
              <a:ext cx="3516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rot="1200861">
              <a:off x="4484777" y="2365375"/>
              <a:ext cx="949080" cy="515938"/>
            </a:xfrm>
            <a:prstGeom prst="rect">
              <a:avLst/>
            </a:prstGeom>
            <a:solidFill>
              <a:srgbClr val="92D050">
                <a:alpha val="8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24592"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6471139" y="1793875"/>
              <a:ext cx="3516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3"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7315200" y="2022475"/>
              <a:ext cx="3516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descr="2220705_122458099_2.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4360984" y="2022475"/>
              <a:ext cx="563416" cy="762000"/>
            </a:xfrm>
            <a:prstGeom prst="rect">
              <a:avLst/>
            </a:prstGeom>
            <a:effectLst>
              <a:outerShdw blurRad="50800" dist="38100" dir="8100000" algn="tr" rotWithShape="0">
                <a:prstClr val="black">
                  <a:alpha val="40000"/>
                </a:prstClr>
              </a:outerShdw>
            </a:effectLst>
          </p:spPr>
        </p:pic>
        <p:pic>
          <p:nvPicPr>
            <p:cNvPr id="17" name="图片 16" descr="2220705_122458099_2.jpg"/>
            <p:cNvPicPr>
              <a:picLocks noChangeAspect="1"/>
            </p:cNvPicPr>
            <p:nvPr/>
          </p:nvPicPr>
          <p:blipFill>
            <a:blip r:embed="rId5" cstate="screen">
              <a:clrChange>
                <a:clrFrom>
                  <a:srgbClr val="FFFFFF"/>
                </a:clrFrom>
                <a:clrTo>
                  <a:srgbClr val="FFFFFF">
                    <a:alpha val="0"/>
                  </a:srgbClr>
                </a:clrTo>
              </a:clrChange>
            </a:blip>
            <a:stretch>
              <a:fillRect/>
            </a:stretch>
          </p:blipFill>
          <p:spPr>
            <a:xfrm>
              <a:off x="4851394" y="2174875"/>
              <a:ext cx="565004" cy="762000"/>
            </a:xfrm>
            <a:prstGeom prst="rect">
              <a:avLst/>
            </a:prstGeom>
            <a:effectLst>
              <a:outerShdw blurRad="50800" dist="38100" dir="8100000" algn="tr" rotWithShape="0">
                <a:prstClr val="black">
                  <a:alpha val="40000"/>
                </a:prstClr>
              </a:outerShdw>
            </a:effectLst>
          </p:spPr>
        </p:pic>
        <p:sp>
          <p:nvSpPr>
            <p:cNvPr id="18" name="矩形 17"/>
            <p:cNvSpPr/>
            <p:nvPr/>
          </p:nvSpPr>
          <p:spPr>
            <a:xfrm rot="1200861">
              <a:off x="6360717" y="2968625"/>
              <a:ext cx="950666" cy="517525"/>
            </a:xfrm>
            <a:prstGeom prst="rect">
              <a:avLst/>
            </a:prstGeom>
            <a:solidFill>
              <a:srgbClr val="92D050">
                <a:alpha val="8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19" name="图片 18" descr="2220705_122458099_2.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6048060" y="2555875"/>
              <a:ext cx="563417" cy="762000"/>
            </a:xfrm>
            <a:prstGeom prst="rect">
              <a:avLst/>
            </a:prstGeom>
            <a:effectLst>
              <a:outerShdw blurRad="50800" dist="38100" dir="8100000" algn="tr" rotWithShape="0">
                <a:prstClr val="black">
                  <a:alpha val="40000"/>
                </a:prstClr>
              </a:outerShdw>
            </a:effectLst>
          </p:spPr>
        </p:pic>
        <p:pic>
          <p:nvPicPr>
            <p:cNvPr id="20" name="图片 19" descr="2220705_122458099_2.jpg"/>
            <p:cNvPicPr>
              <a:picLocks noChangeAspect="1"/>
            </p:cNvPicPr>
            <p:nvPr/>
          </p:nvPicPr>
          <p:blipFill>
            <a:blip r:embed="rId4" cstate="screen">
              <a:clrChange>
                <a:clrFrom>
                  <a:srgbClr val="FFFFFF"/>
                </a:clrFrom>
                <a:clrTo>
                  <a:srgbClr val="FFFFFF">
                    <a:alpha val="0"/>
                  </a:srgbClr>
                </a:clrTo>
              </a:clrChange>
            </a:blip>
            <a:stretch>
              <a:fillRect/>
            </a:stretch>
          </p:blipFill>
          <p:spPr>
            <a:xfrm>
              <a:off x="6682896" y="2784475"/>
              <a:ext cx="563417" cy="762000"/>
            </a:xfrm>
            <a:prstGeom prst="rect">
              <a:avLst/>
            </a:prstGeom>
            <a:effectLst>
              <a:outerShdw blurRad="50800" dist="38100" dir="8100000" algn="tr" rotWithShape="0">
                <a:prstClr val="black">
                  <a:alpha val="40000"/>
                </a:prstClr>
              </a:outerShdw>
            </a:effectLst>
          </p:spPr>
        </p:pic>
        <p:sp>
          <p:nvSpPr>
            <p:cNvPr id="24" name="矩形 23"/>
            <p:cNvSpPr/>
            <p:nvPr/>
          </p:nvSpPr>
          <p:spPr>
            <a:xfrm rot="1200861">
              <a:off x="4711730" y="1341438"/>
              <a:ext cx="271393" cy="436562"/>
            </a:xfrm>
            <a:prstGeom prst="rect">
              <a:avLst/>
            </a:prstGeom>
            <a:solidFill>
              <a:srgbClr val="92D050">
                <a:alpha val="8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pic>
          <p:nvPicPr>
            <p:cNvPr id="24600"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4642339" y="1184275"/>
              <a:ext cx="3516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11" descr="C:\Users\Think\AppData\Local\Microsoft\Windows\Temporary Internet Files\Content.IE5\FNLZH3XU\MC900436306[1].png"/>
            <p:cNvPicPr>
              <a:picLocks noChangeAspect="1" noChangeArrowheads="1"/>
            </p:cNvPicPr>
            <p:nvPr/>
          </p:nvPicPr>
          <p:blipFill>
            <a:blip r:embed="rId3" cstate="screen"/>
            <a:srcRect/>
            <a:stretch>
              <a:fillRect/>
            </a:stretch>
          </p:blipFill>
          <p:spPr bwMode="auto">
            <a:xfrm>
              <a:off x="4579328" y="1379538"/>
              <a:ext cx="35169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rot="1200861">
              <a:off x="4946620" y="1550988"/>
              <a:ext cx="563417"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8" name="矩形 27"/>
            <p:cNvSpPr/>
            <p:nvPr/>
          </p:nvSpPr>
          <p:spPr>
            <a:xfrm rot="1200861">
              <a:off x="4924400" y="1474788"/>
              <a:ext cx="563417"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29" name="矩形 28"/>
            <p:cNvSpPr/>
            <p:nvPr/>
          </p:nvSpPr>
          <p:spPr>
            <a:xfrm rot="1200861">
              <a:off x="5735404" y="1866900"/>
              <a:ext cx="563416"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0" name="矩形 29"/>
            <p:cNvSpPr/>
            <p:nvPr/>
          </p:nvSpPr>
          <p:spPr>
            <a:xfrm rot="1200861">
              <a:off x="5713185" y="1790700"/>
              <a:ext cx="563416"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1" name="矩形 30"/>
            <p:cNvSpPr/>
            <p:nvPr/>
          </p:nvSpPr>
          <p:spPr>
            <a:xfrm rot="1200861">
              <a:off x="6671787" y="2195513"/>
              <a:ext cx="563416"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32" name="矩形 31"/>
            <p:cNvSpPr/>
            <p:nvPr/>
          </p:nvSpPr>
          <p:spPr>
            <a:xfrm rot="1200861">
              <a:off x="6649568" y="2119313"/>
              <a:ext cx="563416" cy="304800"/>
            </a:xfrm>
            <a:prstGeom prst="rect">
              <a:avLst/>
            </a:prstGeom>
            <a:blipFill>
              <a:blip r:embed="rId2"/>
              <a:tile tx="0" ty="0" sx="100000" sy="100000" flip="none" algn="tl"/>
            </a:blipFill>
            <a:ln>
              <a:solidFill>
                <a:srgbClr val="18828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sp>
        <p:nvSpPr>
          <p:cNvPr id="24582" name="矩形 7"/>
          <p:cNvSpPr>
            <a:spLocks noChangeArrowheads="1"/>
          </p:cNvSpPr>
          <p:nvPr/>
        </p:nvSpPr>
        <p:spPr bwMode="auto">
          <a:xfrm>
            <a:off x="2173288" y="5029200"/>
            <a:ext cx="5651500" cy="79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 pos="257175"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 pos="257175"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B00202"/>
                </a:solidFill>
                <a:latin typeface="+mn-lt"/>
                <a:ea typeface="+mn-ea"/>
                <a:cs typeface="+mn-ea"/>
                <a:sym typeface="+mn-lt"/>
              </a:rPr>
              <a:t>绿化率：</a:t>
            </a:r>
            <a:r>
              <a:rPr lang="zh-CN" altLang="en-US" b="1" dirty="0">
                <a:solidFill>
                  <a:srgbClr val="B00202"/>
                </a:solidFill>
                <a:latin typeface="+mn-lt"/>
                <a:ea typeface="+mn-ea"/>
                <a:cs typeface="+mn-ea"/>
                <a:sym typeface="+mn-lt"/>
              </a:rPr>
              <a:t> </a:t>
            </a:r>
            <a:r>
              <a:rPr lang="zh-CN" altLang="en-US" sz="1400" dirty="0">
                <a:solidFill>
                  <a:srgbClr val="2E3442"/>
                </a:solidFill>
                <a:latin typeface="+mn-lt"/>
                <a:ea typeface="+mn-ea"/>
                <a:cs typeface="+mn-ea"/>
                <a:sym typeface="+mn-lt"/>
              </a:rPr>
              <a:t>建设用地范围内全部绿化种植的水平投影响面积之和与建设用地面积的比率。如：架空花园，天台花园。</a:t>
            </a:r>
          </a:p>
        </p:txBody>
      </p:sp>
      <p:sp>
        <p:nvSpPr>
          <p:cNvPr id="36"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heel(1)">
                                      <p:cBhvr>
                                        <p:cTn id="12" dur="2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580"/>
                                        </p:tgtEl>
                                        <p:attrNameLst>
                                          <p:attrName>style.visibility</p:attrName>
                                        </p:attrNameLst>
                                      </p:cBhvr>
                                      <p:to>
                                        <p:strVal val="visible"/>
                                      </p:to>
                                    </p:set>
                                    <p:animEffect transition="in" filter="fade">
                                      <p:cBhvr>
                                        <p:cTn id="22" dur="1000"/>
                                        <p:tgtEl>
                                          <p:spTgt spid="24580"/>
                                        </p:tgtEl>
                                      </p:cBhvr>
                                    </p:animEffect>
                                    <p:anim calcmode="lin" valueType="num">
                                      <p:cBhvr>
                                        <p:cTn id="23" dur="1000" fill="hold"/>
                                        <p:tgtEl>
                                          <p:spTgt spid="24580"/>
                                        </p:tgtEl>
                                        <p:attrNameLst>
                                          <p:attrName>ppt_x</p:attrName>
                                        </p:attrNameLst>
                                      </p:cBhvr>
                                      <p:tavLst>
                                        <p:tav tm="0">
                                          <p:val>
                                            <p:strVal val="#ppt_x"/>
                                          </p:val>
                                        </p:tav>
                                        <p:tav tm="100000">
                                          <p:val>
                                            <p:strVal val="#ppt_x"/>
                                          </p:val>
                                        </p:tav>
                                      </p:tavLst>
                                    </p:anim>
                                    <p:anim calcmode="lin" valueType="num">
                                      <p:cBhvr>
                                        <p:cTn id="24" dur="1000" fill="hold"/>
                                        <p:tgtEl>
                                          <p:spTgt spid="2458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579"/>
                                        </p:tgtEl>
                                        <p:attrNameLst>
                                          <p:attrName>style.visibility</p:attrName>
                                        </p:attrNameLst>
                                      </p:cBhvr>
                                      <p:to>
                                        <p:strVal val="visible"/>
                                      </p:to>
                                    </p:set>
                                    <p:animEffect transition="in" filter="fade">
                                      <p:cBhvr>
                                        <p:cTn id="27" dur="1000"/>
                                        <p:tgtEl>
                                          <p:spTgt spid="24579"/>
                                        </p:tgtEl>
                                      </p:cBhvr>
                                    </p:animEffect>
                                    <p:anim calcmode="lin" valueType="num">
                                      <p:cBhvr>
                                        <p:cTn id="28" dur="1000" fill="hold"/>
                                        <p:tgtEl>
                                          <p:spTgt spid="24579"/>
                                        </p:tgtEl>
                                        <p:attrNameLst>
                                          <p:attrName>ppt_x</p:attrName>
                                        </p:attrNameLst>
                                      </p:cBhvr>
                                      <p:tavLst>
                                        <p:tav tm="0">
                                          <p:val>
                                            <p:strVal val="#ppt_x"/>
                                          </p:val>
                                        </p:tav>
                                        <p:tav tm="100000">
                                          <p:val>
                                            <p:strVal val="#ppt_x"/>
                                          </p:val>
                                        </p:tav>
                                      </p:tavLst>
                                    </p:anim>
                                    <p:anim calcmode="lin" valueType="num">
                                      <p:cBhvr>
                                        <p:cTn id="29" dur="1000" fill="hold"/>
                                        <p:tgtEl>
                                          <p:spTgt spid="2457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582"/>
                                        </p:tgtEl>
                                        <p:attrNameLst>
                                          <p:attrName>style.visibility</p:attrName>
                                        </p:attrNameLst>
                                      </p:cBhvr>
                                      <p:to>
                                        <p:strVal val="visible"/>
                                      </p:to>
                                    </p:set>
                                    <p:animEffect transition="in" filter="fade">
                                      <p:cBhvr>
                                        <p:cTn id="32" dur="1000"/>
                                        <p:tgtEl>
                                          <p:spTgt spid="24582"/>
                                        </p:tgtEl>
                                      </p:cBhvr>
                                    </p:animEffect>
                                    <p:anim calcmode="lin" valueType="num">
                                      <p:cBhvr>
                                        <p:cTn id="33" dur="1000" fill="hold"/>
                                        <p:tgtEl>
                                          <p:spTgt spid="24582"/>
                                        </p:tgtEl>
                                        <p:attrNameLst>
                                          <p:attrName>ppt_x</p:attrName>
                                        </p:attrNameLst>
                                      </p:cBhvr>
                                      <p:tavLst>
                                        <p:tav tm="0">
                                          <p:val>
                                            <p:strVal val="#ppt_x"/>
                                          </p:val>
                                        </p:tav>
                                        <p:tav tm="100000">
                                          <p:val>
                                            <p:strVal val="#ppt_x"/>
                                          </p:val>
                                        </p:tav>
                                      </p:tavLst>
                                    </p:anim>
                                    <p:anim calcmode="lin" valueType="num">
                                      <p:cBhvr>
                                        <p:cTn id="34"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581"/>
                                        </p:tgtEl>
                                        <p:attrNameLst>
                                          <p:attrName>style.visibility</p:attrName>
                                        </p:attrNameLst>
                                      </p:cBhvr>
                                      <p:to>
                                        <p:strVal val="visible"/>
                                      </p:to>
                                    </p:set>
                                    <p:animEffect transition="in" filter="fade">
                                      <p:cBhvr>
                                        <p:cTn id="39"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579" grpId="0"/>
      <p:bldP spid="24580" grpId="0"/>
      <p:bldP spid="24582" grpId="0"/>
      <p:bldP spid="3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矩形 15"/>
          <p:cNvSpPr/>
          <p:nvPr>
            <p:custDataLst>
              <p:tags r:id="rId1"/>
            </p:custDataLst>
          </p:nvPr>
        </p:nvSpPr>
        <p:spPr>
          <a:xfrm>
            <a:off x="7635363" y="0"/>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PA-矩形 30"/>
          <p:cNvSpPr/>
          <p:nvPr>
            <p:custDataLst>
              <p:tags r:id="rId2"/>
            </p:custDataLst>
          </p:nvPr>
        </p:nvSpPr>
        <p:spPr>
          <a:xfrm>
            <a:off x="7635364" y="1793372"/>
            <a:ext cx="4533900" cy="10026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Text Box 5"/>
          <p:cNvSpPr txBox="1">
            <a:spLocks noChangeArrowheads="1"/>
          </p:cNvSpPr>
          <p:nvPr/>
        </p:nvSpPr>
        <p:spPr bwMode="auto">
          <a:xfrm>
            <a:off x="1294202" y="1254254"/>
            <a:ext cx="604043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spcBef>
                <a:spcPct val="50000"/>
              </a:spcBef>
            </a:pPr>
            <a:r>
              <a:rPr lang="zh-CN" altLang="en-US" sz="2000" dirty="0">
                <a:solidFill>
                  <a:srgbClr val="2E3442"/>
                </a:solidFill>
                <a:latin typeface="+mn-lt"/>
                <a:ea typeface="+mn-ea"/>
                <a:cs typeface="+mn-ea"/>
                <a:sym typeface="+mn-lt"/>
              </a:rPr>
              <a:t>我是</a:t>
            </a:r>
            <a:r>
              <a:rPr lang="zh-CN" altLang="en-US" sz="2000" b="1" dirty="0">
                <a:solidFill>
                  <a:srgbClr val="C00000"/>
                </a:solidFill>
                <a:latin typeface="+mn-lt"/>
                <a:ea typeface="+mn-ea"/>
                <a:cs typeface="+mn-ea"/>
                <a:sym typeface="+mn-lt"/>
              </a:rPr>
              <a:t>谁</a:t>
            </a:r>
            <a:r>
              <a:rPr lang="en-US" altLang="zh-CN" sz="2000" dirty="0">
                <a:latin typeface="+mn-lt"/>
                <a:ea typeface="+mn-ea"/>
                <a:cs typeface="+mn-ea"/>
                <a:sym typeface="+mn-lt"/>
              </a:rPr>
              <a:t>——</a:t>
            </a:r>
          </a:p>
          <a:p>
            <a:pPr defTabSz="914400" eaLnBrk="1" hangingPunct="1">
              <a:spcBef>
                <a:spcPct val="50000"/>
              </a:spcBef>
            </a:pPr>
            <a:r>
              <a:rPr lang="zh-CN" altLang="en-US" sz="2000" dirty="0">
                <a:solidFill>
                  <a:srgbClr val="2E3442"/>
                </a:solidFill>
                <a:latin typeface="+mn-lt"/>
                <a:ea typeface="+mn-ea"/>
                <a:cs typeface="+mn-ea"/>
                <a:sym typeface="+mn-lt"/>
              </a:rPr>
              <a:t>我在</a:t>
            </a:r>
            <a:r>
              <a:rPr lang="zh-CN" altLang="en-US" sz="2000" b="1" dirty="0">
                <a:solidFill>
                  <a:srgbClr val="C00000"/>
                </a:solidFill>
                <a:latin typeface="+mn-lt"/>
                <a:ea typeface="+mn-ea"/>
                <a:cs typeface="+mn-ea"/>
                <a:sym typeface="+mn-lt"/>
              </a:rPr>
              <a:t>做什么</a:t>
            </a:r>
            <a:r>
              <a:rPr lang="en-US" altLang="zh-CN" sz="2000" dirty="0">
                <a:latin typeface="+mn-lt"/>
                <a:ea typeface="+mn-ea"/>
                <a:cs typeface="+mn-ea"/>
                <a:sym typeface="+mn-lt"/>
              </a:rPr>
              <a:t>——</a:t>
            </a:r>
          </a:p>
          <a:p>
            <a:pPr defTabSz="914400" eaLnBrk="1" hangingPunct="1">
              <a:spcBef>
                <a:spcPct val="50000"/>
              </a:spcBef>
            </a:pPr>
            <a:r>
              <a:rPr lang="zh-CN" altLang="en-US" sz="2000" dirty="0">
                <a:solidFill>
                  <a:srgbClr val="2E3442"/>
                </a:solidFill>
                <a:latin typeface="+mn-lt"/>
                <a:ea typeface="+mn-ea"/>
                <a:cs typeface="+mn-ea"/>
                <a:sym typeface="+mn-lt"/>
              </a:rPr>
              <a:t>我可以</a:t>
            </a:r>
            <a:r>
              <a:rPr lang="zh-CN" altLang="en-US" sz="2000" b="1" dirty="0">
                <a:solidFill>
                  <a:srgbClr val="C00000"/>
                </a:solidFill>
                <a:latin typeface="+mn-lt"/>
                <a:ea typeface="+mn-ea"/>
                <a:cs typeface="+mn-ea"/>
                <a:sym typeface="+mn-lt"/>
              </a:rPr>
              <a:t>做成什么样</a:t>
            </a:r>
            <a:r>
              <a:rPr lang="en-US" altLang="zh-CN" sz="2000" dirty="0">
                <a:latin typeface="+mn-lt"/>
                <a:ea typeface="+mn-ea"/>
                <a:cs typeface="+mn-ea"/>
                <a:sym typeface="+mn-lt"/>
              </a:rPr>
              <a:t>——</a:t>
            </a:r>
          </a:p>
        </p:txBody>
      </p:sp>
      <p:sp>
        <p:nvSpPr>
          <p:cNvPr id="6" name="Text Box 6"/>
          <p:cNvSpPr txBox="1">
            <a:spLocks noChangeArrowheads="1"/>
          </p:cNvSpPr>
          <p:nvPr/>
        </p:nvSpPr>
        <p:spPr bwMode="auto">
          <a:xfrm>
            <a:off x="2572041" y="3046833"/>
            <a:ext cx="37664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spcBef>
                <a:spcPct val="50000"/>
              </a:spcBef>
            </a:pPr>
            <a:r>
              <a:rPr lang="zh-CN" altLang="en-US" sz="2000" dirty="0">
                <a:solidFill>
                  <a:srgbClr val="2E3442"/>
                </a:solidFill>
                <a:latin typeface="+mn-lt"/>
                <a:ea typeface="+mn-ea"/>
                <a:cs typeface="+mn-ea"/>
                <a:sym typeface="+mn-lt"/>
              </a:rPr>
              <a:t>我想</a:t>
            </a:r>
            <a:r>
              <a:rPr lang="zh-CN" altLang="en-US" sz="2000" b="1" dirty="0">
                <a:solidFill>
                  <a:srgbClr val="C00000"/>
                </a:solidFill>
                <a:latin typeface="+mn-lt"/>
                <a:ea typeface="+mn-ea"/>
                <a:cs typeface="+mn-ea"/>
                <a:sym typeface="+mn-lt"/>
              </a:rPr>
              <a:t>赚钱</a:t>
            </a:r>
            <a:r>
              <a:rPr lang="en-US" altLang="zh-CN" sz="2000" dirty="0">
                <a:latin typeface="+mn-lt"/>
                <a:ea typeface="+mn-ea"/>
                <a:cs typeface="+mn-ea"/>
                <a:sym typeface="+mn-lt"/>
              </a:rPr>
              <a:t>——</a:t>
            </a:r>
          </a:p>
          <a:p>
            <a:pPr defTabSz="914400" eaLnBrk="1" hangingPunct="1">
              <a:spcBef>
                <a:spcPct val="50000"/>
              </a:spcBef>
            </a:pPr>
            <a:r>
              <a:rPr lang="zh-CN" altLang="en-US" sz="2000" dirty="0">
                <a:solidFill>
                  <a:srgbClr val="2E3442"/>
                </a:solidFill>
                <a:latin typeface="+mn-lt"/>
                <a:ea typeface="+mn-ea"/>
                <a:cs typeface="+mn-ea"/>
                <a:sym typeface="+mn-lt"/>
              </a:rPr>
              <a:t>我要做</a:t>
            </a:r>
            <a:r>
              <a:rPr lang="en-US" altLang="zh-CN" sz="2000" b="1" dirty="0">
                <a:solidFill>
                  <a:srgbClr val="C00000"/>
                </a:solidFill>
                <a:latin typeface="+mn-lt"/>
                <a:ea typeface="+mn-ea"/>
                <a:cs typeface="+mn-ea"/>
                <a:sym typeface="+mn-lt"/>
              </a:rPr>
              <a:t>TOP SALE</a:t>
            </a:r>
            <a:r>
              <a:rPr lang="en-US" altLang="zh-CN" sz="2000" dirty="0">
                <a:latin typeface="+mn-lt"/>
                <a:ea typeface="+mn-ea"/>
                <a:cs typeface="+mn-ea"/>
                <a:sym typeface="+mn-lt"/>
              </a:rPr>
              <a:t>——</a:t>
            </a:r>
          </a:p>
          <a:p>
            <a:pPr defTabSz="914400" eaLnBrk="1" hangingPunct="1">
              <a:spcBef>
                <a:spcPct val="50000"/>
              </a:spcBef>
            </a:pPr>
            <a:r>
              <a:rPr lang="zh-CN" altLang="en-US" sz="2000" dirty="0">
                <a:solidFill>
                  <a:srgbClr val="2E3442"/>
                </a:solidFill>
                <a:latin typeface="+mn-lt"/>
                <a:ea typeface="+mn-ea"/>
                <a:cs typeface="+mn-ea"/>
                <a:sym typeface="+mn-lt"/>
              </a:rPr>
              <a:t>我要做</a:t>
            </a:r>
            <a:r>
              <a:rPr lang="zh-CN" altLang="en-US" sz="2000" b="1" dirty="0">
                <a:solidFill>
                  <a:srgbClr val="C00000"/>
                </a:solidFill>
                <a:latin typeface="+mn-lt"/>
                <a:ea typeface="+mn-ea"/>
                <a:cs typeface="+mn-ea"/>
                <a:sym typeface="+mn-lt"/>
              </a:rPr>
              <a:t>行业专家</a:t>
            </a:r>
            <a:r>
              <a:rPr lang="en-US" altLang="zh-CN" sz="2000" dirty="0">
                <a:latin typeface="+mn-lt"/>
                <a:ea typeface="+mn-ea"/>
                <a:cs typeface="+mn-ea"/>
                <a:sym typeface="+mn-lt"/>
              </a:rPr>
              <a:t>——</a:t>
            </a:r>
          </a:p>
        </p:txBody>
      </p:sp>
      <p:sp>
        <p:nvSpPr>
          <p:cNvPr id="7" name="Text Box 7"/>
          <p:cNvSpPr txBox="1">
            <a:spLocks noChangeArrowheads="1"/>
          </p:cNvSpPr>
          <p:nvPr/>
        </p:nvSpPr>
        <p:spPr bwMode="auto">
          <a:xfrm>
            <a:off x="3592494" y="4863307"/>
            <a:ext cx="35179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hangingPunct="1">
              <a:spcBef>
                <a:spcPct val="50000"/>
              </a:spcBef>
            </a:pPr>
            <a:r>
              <a:rPr lang="zh-CN" altLang="en-US" sz="2800" b="1" dirty="0">
                <a:solidFill>
                  <a:srgbClr val="B00202"/>
                </a:solidFill>
                <a:latin typeface="+mn-lt"/>
                <a:ea typeface="+mn-ea"/>
                <a:cs typeface="+mn-ea"/>
                <a:sym typeface="+mn-lt"/>
              </a:rPr>
              <a:t>态度决定命运！</a:t>
            </a:r>
          </a:p>
          <a:p>
            <a:pPr defTabSz="914400" eaLnBrk="1" hangingPunct="1">
              <a:spcBef>
                <a:spcPct val="50000"/>
              </a:spcBef>
            </a:pPr>
            <a:r>
              <a:rPr lang="zh-CN" altLang="en-US" sz="2800" b="1" dirty="0">
                <a:solidFill>
                  <a:srgbClr val="B00202"/>
                </a:solidFill>
                <a:latin typeface="+mn-lt"/>
                <a:ea typeface="+mn-ea"/>
                <a:cs typeface="+mn-ea"/>
                <a:sym typeface="+mn-lt"/>
              </a:rPr>
              <a:t>细节决定成败！</a:t>
            </a:r>
          </a:p>
        </p:txBody>
      </p:sp>
      <p:sp>
        <p:nvSpPr>
          <p:cNvPr id="10" name="PA-矩形 29"/>
          <p:cNvSpPr/>
          <p:nvPr>
            <p:custDataLst>
              <p:tags r:id="rId3"/>
            </p:custDataLst>
          </p:nvPr>
        </p:nvSpPr>
        <p:spPr>
          <a:xfrm>
            <a:off x="10458616" y="4456236"/>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PA-矩形 31"/>
          <p:cNvSpPr/>
          <p:nvPr>
            <p:custDataLst>
              <p:tags r:id="rId4"/>
            </p:custDataLst>
          </p:nvPr>
        </p:nvSpPr>
        <p:spPr>
          <a:xfrm>
            <a:off x="10516446" y="4870727"/>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PA-矩形 34"/>
          <p:cNvSpPr/>
          <p:nvPr>
            <p:custDataLst>
              <p:tags r:id="rId5"/>
            </p:custDataLst>
          </p:nvPr>
        </p:nvSpPr>
        <p:spPr>
          <a:xfrm>
            <a:off x="10558664" y="5518945"/>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PA-矩形 35"/>
          <p:cNvSpPr/>
          <p:nvPr>
            <p:custDataLst>
              <p:tags r:id="rId6"/>
            </p:custDataLst>
          </p:nvPr>
        </p:nvSpPr>
        <p:spPr>
          <a:xfrm>
            <a:off x="10061384" y="5214181"/>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8" cstate="screen"/>
          <a:stretch>
            <a:fillRect/>
          </a:stretch>
        </p:blipFill>
        <p:spPr>
          <a:xfrm>
            <a:off x="7635363" y="2872655"/>
            <a:ext cx="2718077" cy="1839696"/>
          </a:xfrm>
          <a:prstGeom prst="rect">
            <a:avLst/>
          </a:prstGeom>
        </p:spPr>
      </p:pic>
      <p:pic>
        <p:nvPicPr>
          <p:cNvPr id="16" name="图片 15"/>
          <p:cNvPicPr>
            <a:picLocks noChangeAspect="1"/>
          </p:cNvPicPr>
          <p:nvPr/>
        </p:nvPicPr>
        <p:blipFill>
          <a:blip r:embed="rId9" cstate="screen"/>
          <a:stretch>
            <a:fillRect/>
          </a:stretch>
        </p:blipFill>
        <p:spPr>
          <a:xfrm>
            <a:off x="10461451" y="2872655"/>
            <a:ext cx="1704975" cy="1531553"/>
          </a:xfrm>
          <a:prstGeom prst="rect">
            <a:avLst/>
          </a:prstGeom>
        </p:spPr>
      </p:pic>
      <p:sp>
        <p:nvSpPr>
          <p:cNvPr id="2" name="矩形 1"/>
          <p:cNvSpPr/>
          <p:nvPr/>
        </p:nvSpPr>
        <p:spPr>
          <a:xfrm>
            <a:off x="8194153" y="1971530"/>
            <a:ext cx="3416320" cy="646331"/>
          </a:xfrm>
          <a:prstGeom prst="rect">
            <a:avLst/>
          </a:prstGeom>
        </p:spPr>
        <p:txBody>
          <a:bodyPr wrap="none">
            <a:spAutoFit/>
          </a:bodyPr>
          <a:lstStyle/>
          <a:p>
            <a:r>
              <a:rPr lang="zh-CN" altLang="en-US" sz="3600" b="1" dirty="0">
                <a:solidFill>
                  <a:schemeClr val="bg1"/>
                </a:solidFill>
                <a:latin typeface="+mn-lt"/>
                <a:ea typeface="+mn-ea"/>
                <a:cs typeface="+mn-ea"/>
                <a:sym typeface="+mn-lt"/>
              </a:rPr>
              <a:t>房地产基础知识</a:t>
            </a:r>
            <a:endParaRPr lang="zh-CN" altLang="en-US" sz="3600" dirty="0">
              <a:solidFill>
                <a:schemeClr val="bg1"/>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2"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par>
                                <p:cTn id="16" presetID="53" presetClass="entr" presetSubtype="16" fill="hold" grpId="0" nodeType="withEffect">
                                  <p:stCondLst>
                                    <p:cond delay="164"/>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16" presetClass="entr" presetSubtype="21" fill="hold" grpId="0" nodeType="withEffect">
                                  <p:stCondLst>
                                    <p:cond delay="531"/>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42" presetClass="entr" presetSubtype="0" fill="hold" grpId="0" nodeType="withEffect">
                                  <p:stCondLst>
                                    <p:cond delay="75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150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2" fill="hold" grpId="0" nodeType="withEffect">
                                  <p:stCondLst>
                                    <p:cond delay="125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p:bldP spid="6" grpId="0"/>
      <p:bldP spid="7" grpId="0"/>
      <p:bldP spid="10" grpId="0" animBg="1"/>
      <p:bldP spid="12" grpId="0" animBg="1"/>
      <p:bldP spid="13" grpId="0" animBg="1" autoUpdateAnimBg="0"/>
      <p:bldP spid="14" grpId="0" animBg="1" autoUpdateAnimBg="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3996" y="1409372"/>
            <a:ext cx="10624008" cy="5031886"/>
            <a:chOff x="1065229" y="1547242"/>
            <a:chExt cx="10568601" cy="3271103"/>
          </a:xfrm>
        </p:grpSpPr>
        <p:sp>
          <p:nvSpPr>
            <p:cNvPr id="8" name="矩形 7"/>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9" name="矩形 8"/>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 name="标题 14"/>
          <p:cNvSpPr txBox="1"/>
          <p:nvPr/>
        </p:nvSpPr>
        <p:spPr>
          <a:xfrm>
            <a:off x="1708626" y="2053706"/>
            <a:ext cx="3268727" cy="552451"/>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建筑指标（</a:t>
            </a:r>
            <a:r>
              <a:rPr lang="en-US" altLang="zh-CN" dirty="0">
                <a:latin typeface="+mn-lt"/>
                <a:ea typeface="+mn-ea"/>
                <a:cs typeface="+mn-ea"/>
                <a:sym typeface="+mn-lt"/>
              </a:rPr>
              <a:t>5</a:t>
            </a:r>
            <a:r>
              <a:rPr lang="zh-CN" altLang="en-US" dirty="0">
                <a:latin typeface="+mn-lt"/>
                <a:ea typeface="+mn-ea"/>
                <a:cs typeface="+mn-ea"/>
                <a:sym typeface="+mn-lt"/>
              </a:rPr>
              <a:t>）</a:t>
            </a:r>
          </a:p>
        </p:txBody>
      </p:sp>
      <p:sp>
        <p:nvSpPr>
          <p:cNvPr id="25603" name="Rectangle 2"/>
          <p:cNvSpPr txBox="1">
            <a:spLocks noChangeArrowheads="1"/>
          </p:cNvSpPr>
          <p:nvPr/>
        </p:nvSpPr>
        <p:spPr bwMode="auto">
          <a:xfrm>
            <a:off x="2066401" y="2794417"/>
            <a:ext cx="16891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b="1" dirty="0">
                <a:solidFill>
                  <a:srgbClr val="B00202"/>
                </a:solidFill>
                <a:latin typeface="+mn-lt"/>
                <a:ea typeface="+mn-ea"/>
                <a:cs typeface="+mn-ea"/>
                <a:sym typeface="+mn-lt"/>
              </a:rPr>
              <a:t>“</a:t>
            </a:r>
            <a:r>
              <a:rPr lang="zh-CN" altLang="en-US" b="1" dirty="0">
                <a:solidFill>
                  <a:srgbClr val="B00202"/>
                </a:solidFill>
                <a:latin typeface="+mn-lt"/>
                <a:ea typeface="+mn-ea"/>
                <a:cs typeface="+mn-ea"/>
                <a:sym typeface="+mn-lt"/>
              </a:rPr>
              <a:t>七通一平”</a:t>
            </a:r>
          </a:p>
        </p:txBody>
      </p:sp>
      <p:sp>
        <p:nvSpPr>
          <p:cNvPr id="25605" name="Rectangle 2"/>
          <p:cNvSpPr txBox="1">
            <a:spLocks noChangeArrowheads="1"/>
          </p:cNvSpPr>
          <p:nvPr/>
        </p:nvSpPr>
        <p:spPr bwMode="auto">
          <a:xfrm>
            <a:off x="2114026" y="4508918"/>
            <a:ext cx="1828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b="1" dirty="0">
                <a:solidFill>
                  <a:srgbClr val="B00202"/>
                </a:solidFill>
                <a:latin typeface="+mn-lt"/>
                <a:ea typeface="+mn-ea"/>
                <a:cs typeface="+mn-ea"/>
                <a:sym typeface="+mn-lt"/>
              </a:rPr>
              <a:t>“</a:t>
            </a:r>
            <a:r>
              <a:rPr lang="zh-CN" altLang="en-US" b="1" dirty="0">
                <a:solidFill>
                  <a:srgbClr val="B00202"/>
                </a:solidFill>
                <a:latin typeface="+mn-lt"/>
                <a:ea typeface="+mn-ea"/>
                <a:cs typeface="+mn-ea"/>
                <a:sym typeface="+mn-lt"/>
              </a:rPr>
              <a:t>三通一平”</a:t>
            </a:r>
          </a:p>
        </p:txBody>
      </p:sp>
      <p:sp>
        <p:nvSpPr>
          <p:cNvPr id="10"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
        <p:nvSpPr>
          <p:cNvPr id="3" name="矩形 2"/>
          <p:cNvSpPr/>
          <p:nvPr/>
        </p:nvSpPr>
        <p:spPr>
          <a:xfrm>
            <a:off x="2325164" y="3392488"/>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 </a:t>
            </a:r>
            <a:r>
              <a:rPr lang="zh-CN" altLang="en-US" sz="1600" dirty="0">
                <a:solidFill>
                  <a:schemeClr val="bg1"/>
                </a:solidFill>
                <a:cs typeface="+mn-ea"/>
                <a:sym typeface="+mn-lt"/>
              </a:rPr>
              <a:t>道路通</a:t>
            </a:r>
          </a:p>
        </p:txBody>
      </p:sp>
      <p:sp>
        <p:nvSpPr>
          <p:cNvPr id="12" name="矩形 11"/>
          <p:cNvSpPr/>
          <p:nvPr/>
        </p:nvSpPr>
        <p:spPr>
          <a:xfrm>
            <a:off x="4372534" y="3392488"/>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水上通</a:t>
            </a:r>
          </a:p>
        </p:txBody>
      </p:sp>
      <p:sp>
        <p:nvSpPr>
          <p:cNvPr id="13" name="矩形 12"/>
          <p:cNvSpPr/>
          <p:nvPr/>
        </p:nvSpPr>
        <p:spPr>
          <a:xfrm>
            <a:off x="6542592" y="3392488"/>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排污通</a:t>
            </a:r>
          </a:p>
        </p:txBody>
      </p:sp>
      <p:sp>
        <p:nvSpPr>
          <p:cNvPr id="14" name="矩形 13"/>
          <p:cNvSpPr/>
          <p:nvPr/>
        </p:nvSpPr>
        <p:spPr>
          <a:xfrm>
            <a:off x="8947785" y="3392488"/>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cs typeface="+mn-ea"/>
                <a:sym typeface="+mn-lt"/>
              </a:rPr>
              <a:t> </a:t>
            </a:r>
            <a:r>
              <a:rPr lang="zh-CN" altLang="en-US" sz="1600" dirty="0">
                <a:solidFill>
                  <a:schemeClr val="bg1"/>
                </a:solidFill>
                <a:cs typeface="+mn-ea"/>
                <a:sym typeface="+mn-lt"/>
              </a:rPr>
              <a:t>排水通</a:t>
            </a:r>
          </a:p>
        </p:txBody>
      </p:sp>
      <p:sp>
        <p:nvSpPr>
          <p:cNvPr id="15" name="矩形 14"/>
          <p:cNvSpPr/>
          <p:nvPr/>
        </p:nvSpPr>
        <p:spPr>
          <a:xfrm>
            <a:off x="6542591" y="3901184"/>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电力通</a:t>
            </a:r>
          </a:p>
        </p:txBody>
      </p:sp>
      <p:sp>
        <p:nvSpPr>
          <p:cNvPr id="16" name="矩形 15"/>
          <p:cNvSpPr/>
          <p:nvPr/>
        </p:nvSpPr>
        <p:spPr>
          <a:xfrm>
            <a:off x="8942140" y="3901184"/>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通讯 通</a:t>
            </a:r>
          </a:p>
        </p:txBody>
      </p:sp>
      <p:sp>
        <p:nvSpPr>
          <p:cNvPr id="17" name="矩形 16"/>
          <p:cNvSpPr/>
          <p:nvPr/>
        </p:nvSpPr>
        <p:spPr>
          <a:xfrm>
            <a:off x="2325164" y="3901184"/>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煤气通</a:t>
            </a:r>
          </a:p>
        </p:txBody>
      </p:sp>
      <p:sp>
        <p:nvSpPr>
          <p:cNvPr id="18" name="矩形 17"/>
          <p:cNvSpPr/>
          <p:nvPr/>
        </p:nvSpPr>
        <p:spPr>
          <a:xfrm>
            <a:off x="4387885" y="3901184"/>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土地平整</a:t>
            </a:r>
          </a:p>
        </p:txBody>
      </p:sp>
      <p:sp>
        <p:nvSpPr>
          <p:cNvPr id="19" name="矩形 18"/>
          <p:cNvSpPr/>
          <p:nvPr/>
        </p:nvSpPr>
        <p:spPr>
          <a:xfrm>
            <a:off x="6542591" y="5183052"/>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电通</a:t>
            </a:r>
          </a:p>
        </p:txBody>
      </p:sp>
      <p:sp>
        <p:nvSpPr>
          <p:cNvPr id="20" name="矩形 19"/>
          <p:cNvSpPr/>
          <p:nvPr/>
        </p:nvSpPr>
        <p:spPr>
          <a:xfrm>
            <a:off x="8942140" y="5183052"/>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场地平整</a:t>
            </a:r>
          </a:p>
        </p:txBody>
      </p:sp>
      <p:sp>
        <p:nvSpPr>
          <p:cNvPr id="21" name="矩形 20"/>
          <p:cNvSpPr/>
          <p:nvPr/>
        </p:nvSpPr>
        <p:spPr>
          <a:xfrm>
            <a:off x="2325164" y="5183052"/>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路通</a:t>
            </a:r>
          </a:p>
        </p:txBody>
      </p:sp>
      <p:sp>
        <p:nvSpPr>
          <p:cNvPr id="22" name="矩形 21"/>
          <p:cNvSpPr/>
          <p:nvPr/>
        </p:nvSpPr>
        <p:spPr>
          <a:xfrm>
            <a:off x="4387885" y="5183052"/>
            <a:ext cx="1209637" cy="34411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bg1"/>
                </a:solidFill>
                <a:cs typeface="+mn-ea"/>
                <a:sym typeface="+mn-lt"/>
              </a:rPr>
              <a:t>水通</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5603"/>
                                        </p:tgtEl>
                                        <p:attrNameLst>
                                          <p:attrName>style.visibility</p:attrName>
                                        </p:attrNameLst>
                                      </p:cBhvr>
                                      <p:to>
                                        <p:strVal val="visible"/>
                                      </p:to>
                                    </p:set>
                                    <p:animEffect transition="in" filter="fade">
                                      <p:cBhvr>
                                        <p:cTn id="22" dur="1000"/>
                                        <p:tgtEl>
                                          <p:spTgt spid="25603"/>
                                        </p:tgtEl>
                                      </p:cBhvr>
                                    </p:animEffect>
                                    <p:anim calcmode="lin" valueType="num">
                                      <p:cBhvr>
                                        <p:cTn id="23" dur="1000" fill="hold"/>
                                        <p:tgtEl>
                                          <p:spTgt spid="25603"/>
                                        </p:tgtEl>
                                        <p:attrNameLst>
                                          <p:attrName>ppt_x</p:attrName>
                                        </p:attrNameLst>
                                      </p:cBhvr>
                                      <p:tavLst>
                                        <p:tav tm="0">
                                          <p:val>
                                            <p:strVal val="#ppt_x"/>
                                          </p:val>
                                        </p:tav>
                                        <p:tav tm="100000">
                                          <p:val>
                                            <p:strVal val="#ppt_x"/>
                                          </p:val>
                                        </p:tav>
                                      </p:tavLst>
                                    </p:anim>
                                    <p:anim calcmode="lin" valueType="num">
                                      <p:cBhvr>
                                        <p:cTn id="24" dur="1000" fill="hold"/>
                                        <p:tgtEl>
                                          <p:spTgt spid="2560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605"/>
                                        </p:tgtEl>
                                        <p:attrNameLst>
                                          <p:attrName>style.visibility</p:attrName>
                                        </p:attrNameLst>
                                      </p:cBhvr>
                                      <p:to>
                                        <p:strVal val="visible"/>
                                      </p:to>
                                    </p:set>
                                    <p:animEffect transition="in" filter="fade">
                                      <p:cBhvr>
                                        <p:cTn id="27" dur="1000"/>
                                        <p:tgtEl>
                                          <p:spTgt spid="25605"/>
                                        </p:tgtEl>
                                      </p:cBhvr>
                                    </p:animEffect>
                                    <p:anim calcmode="lin" valueType="num">
                                      <p:cBhvr>
                                        <p:cTn id="28" dur="1000" fill="hold"/>
                                        <p:tgtEl>
                                          <p:spTgt spid="25605"/>
                                        </p:tgtEl>
                                        <p:attrNameLst>
                                          <p:attrName>ppt_x</p:attrName>
                                        </p:attrNameLst>
                                      </p:cBhvr>
                                      <p:tavLst>
                                        <p:tav tm="0">
                                          <p:val>
                                            <p:strVal val="#ppt_x"/>
                                          </p:val>
                                        </p:tav>
                                        <p:tav tm="100000">
                                          <p:val>
                                            <p:strVal val="#ppt_x"/>
                                          </p:val>
                                        </p:tav>
                                      </p:tavLst>
                                    </p:anim>
                                    <p:anim calcmode="lin" valueType="num">
                                      <p:cBhvr>
                                        <p:cTn id="29" dur="1000" fill="hold"/>
                                        <p:tgtEl>
                                          <p:spTgt spid="2560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000"/>
                                        <p:tgtEl>
                                          <p:spTgt spid="21"/>
                                        </p:tgtEl>
                                      </p:cBhvr>
                                    </p:animEffect>
                                    <p:anim calcmode="lin" valueType="num">
                                      <p:cBhvr>
                                        <p:cTn id="83" dur="1000" fill="hold"/>
                                        <p:tgtEl>
                                          <p:spTgt spid="21"/>
                                        </p:tgtEl>
                                        <p:attrNameLst>
                                          <p:attrName>ppt_x</p:attrName>
                                        </p:attrNameLst>
                                      </p:cBhvr>
                                      <p:tavLst>
                                        <p:tav tm="0">
                                          <p:val>
                                            <p:strVal val="#ppt_x"/>
                                          </p:val>
                                        </p:tav>
                                        <p:tav tm="100000">
                                          <p:val>
                                            <p:strVal val="#ppt_x"/>
                                          </p:val>
                                        </p:tav>
                                      </p:tavLst>
                                    </p:anim>
                                    <p:anim calcmode="lin" valueType="num">
                                      <p:cBhvr>
                                        <p:cTn id="84" dur="1000" fill="hold"/>
                                        <p:tgtEl>
                                          <p:spTgt spid="2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603" grpId="0"/>
      <p:bldP spid="25605" grpId="0"/>
      <p:bldP spid="10" grpId="0"/>
      <p:bldP spid="3"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3996" y="1409372"/>
            <a:ext cx="10624008" cy="5031886"/>
            <a:chOff x="1065229" y="1547242"/>
            <a:chExt cx="10568601" cy="3271103"/>
          </a:xfrm>
        </p:grpSpPr>
        <p:sp>
          <p:nvSpPr>
            <p:cNvPr id="11" name="矩形 10"/>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2" name="矩形 11"/>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grpSp>
      <p:sp>
        <p:nvSpPr>
          <p:cNvPr id="4" name="标题 1"/>
          <p:cNvSpPr txBox="1"/>
          <p:nvPr/>
        </p:nvSpPr>
        <p:spPr bwMode="auto">
          <a:xfrm>
            <a:off x="1655368" y="1929760"/>
            <a:ext cx="2822363" cy="490537"/>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vl2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2pPr>
            <a:lvl3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3pPr>
            <a:lvl4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4pPr>
            <a:lvl5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5pPr>
            <a:lvl6pPr marL="4572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6pPr>
            <a:lvl7pPr marL="9144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7pPr>
            <a:lvl8pPr marL="13716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8pPr>
            <a:lvl9pPr marL="18288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9pPr>
          </a:lstStyle>
          <a:p>
            <a:r>
              <a:rPr lang="en-US" altLang="zh-CN" dirty="0">
                <a:latin typeface="+mn-lt"/>
                <a:ea typeface="+mn-ea"/>
                <a:cs typeface="+mn-ea"/>
                <a:sym typeface="+mn-lt"/>
              </a:rPr>
              <a:t>&gt;</a:t>
            </a:r>
            <a:r>
              <a:rPr lang="zh-CN" altLang="zh-CN" dirty="0">
                <a:latin typeface="+mn-lt"/>
                <a:ea typeface="+mn-ea"/>
                <a:cs typeface="+mn-ea"/>
                <a:sym typeface="+mn-lt"/>
              </a:rPr>
              <a:t>按建筑结构的材料分类</a:t>
            </a:r>
            <a:br>
              <a:rPr lang="zh-CN" altLang="zh-CN" dirty="0">
                <a:latin typeface="+mn-lt"/>
                <a:ea typeface="+mn-ea"/>
                <a:cs typeface="+mn-ea"/>
                <a:sym typeface="+mn-lt"/>
              </a:rPr>
            </a:br>
            <a:endParaRPr lang="zh-CN" altLang="en-US" dirty="0">
              <a:latin typeface="+mn-lt"/>
              <a:ea typeface="+mn-ea"/>
              <a:cs typeface="+mn-ea"/>
              <a:sym typeface="+mn-lt"/>
            </a:endParaRPr>
          </a:p>
        </p:txBody>
      </p:sp>
      <p:sp>
        <p:nvSpPr>
          <p:cNvPr id="26627" name="内容占位符 2"/>
          <p:cNvSpPr txBox="1"/>
          <p:nvPr/>
        </p:nvSpPr>
        <p:spPr bwMode="auto">
          <a:xfrm>
            <a:off x="1655368" y="2567228"/>
            <a:ext cx="9094148" cy="189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30000"/>
              </a:spcBef>
              <a:buFont typeface="Arial" panose="020B0604020202020204" pitchFamily="34" charset="0"/>
              <a:buChar char="•"/>
            </a:pPr>
            <a:r>
              <a:rPr lang="zh-CN" altLang="zh-CN" sz="1400" b="1" dirty="0">
                <a:solidFill>
                  <a:srgbClr val="B00202"/>
                </a:solidFill>
                <a:latin typeface="+mn-lt"/>
                <a:ea typeface="+mn-ea"/>
                <a:cs typeface="+mn-ea"/>
                <a:sym typeface="+mn-lt"/>
              </a:rPr>
              <a:t>砖木结构：</a:t>
            </a:r>
            <a:r>
              <a:rPr lang="zh-CN" altLang="zh-CN" sz="1400" dirty="0">
                <a:solidFill>
                  <a:srgbClr val="2E3442"/>
                </a:solidFill>
                <a:latin typeface="+mn-lt"/>
                <a:ea typeface="+mn-ea"/>
                <a:cs typeface="+mn-ea"/>
                <a:sym typeface="+mn-lt"/>
              </a:rPr>
              <a:t>这类房屋的主要承重构件用砖、木构成。其中竖向承重构件如墙、柱等采用砖砌，水平承重构件的楼板、屋架等采用木材制作。这种结构形式的房屋层数较少，多用于单层房屋。</a:t>
            </a:r>
          </a:p>
          <a:p>
            <a:pPr>
              <a:spcBef>
                <a:spcPct val="30000"/>
              </a:spcBef>
              <a:buFont typeface="Arial" panose="020B0604020202020204" pitchFamily="34" charset="0"/>
              <a:buChar char="•"/>
            </a:pPr>
            <a:r>
              <a:rPr lang="zh-CN" altLang="zh-CN" sz="1400" b="1" dirty="0">
                <a:solidFill>
                  <a:srgbClr val="B00202"/>
                </a:solidFill>
                <a:latin typeface="+mn-lt"/>
                <a:ea typeface="+mn-ea"/>
                <a:cs typeface="+mn-ea"/>
                <a:sym typeface="+mn-lt"/>
              </a:rPr>
              <a:t>砖混结构：</a:t>
            </a:r>
            <a:r>
              <a:rPr lang="zh-CN" altLang="zh-CN" sz="1400" dirty="0">
                <a:solidFill>
                  <a:srgbClr val="2E3442"/>
                </a:solidFill>
                <a:latin typeface="+mn-lt"/>
                <a:ea typeface="+mn-ea"/>
                <a:cs typeface="+mn-ea"/>
                <a:sym typeface="+mn-lt"/>
              </a:rPr>
              <a:t>建筑物的墙、柱用砖砌筑，梁、楼板、楼梯、屋顶用钢筋混凝土制作，成为砖—钢筋混凝土结构。这种结构多用于层数不多（六层以下）的民用建筑及小型工业厂房，是目前广泛采用的一种结构形式</a:t>
            </a:r>
          </a:p>
          <a:p>
            <a:pPr>
              <a:spcBef>
                <a:spcPct val="30000"/>
              </a:spcBef>
              <a:buFont typeface="Arial" panose="020B0604020202020204" pitchFamily="34" charset="0"/>
              <a:buChar char="•"/>
            </a:pPr>
            <a:r>
              <a:rPr lang="zh-CN" altLang="zh-CN" sz="1400" b="1" dirty="0">
                <a:solidFill>
                  <a:srgbClr val="B00202"/>
                </a:solidFill>
                <a:latin typeface="+mn-lt"/>
                <a:ea typeface="+mn-ea"/>
                <a:cs typeface="+mn-ea"/>
                <a:sym typeface="+mn-lt"/>
              </a:rPr>
              <a:t>钢筋混凝土结构：</a:t>
            </a:r>
            <a:r>
              <a:rPr lang="zh-CN" altLang="zh-CN" sz="1400" dirty="0">
                <a:solidFill>
                  <a:srgbClr val="2E3442"/>
                </a:solidFill>
                <a:latin typeface="+mn-lt"/>
                <a:ea typeface="+mn-ea"/>
                <a:cs typeface="+mn-ea"/>
                <a:sym typeface="+mn-lt"/>
              </a:rPr>
              <a:t>建筑物的梁、柱、楼板、基础全部用钢筋混凝土制作。梁、楼板、柱、基础组成一个承重的框架，因此也称框架结构。墙只起围护作用，用砖砌筑。此结构用于高层或大跨度房屋建筑中。</a:t>
            </a:r>
          </a:p>
          <a:p>
            <a:pPr>
              <a:spcBef>
                <a:spcPct val="30000"/>
              </a:spcBef>
              <a:buFont typeface="Arial" panose="020B0604020202020204" pitchFamily="34" charset="0"/>
              <a:buChar char="•"/>
            </a:pPr>
            <a:r>
              <a:rPr lang="zh-CN" altLang="zh-CN" sz="1400" b="1" dirty="0">
                <a:solidFill>
                  <a:srgbClr val="B00202"/>
                </a:solidFill>
                <a:latin typeface="+mn-lt"/>
                <a:ea typeface="+mn-ea"/>
                <a:cs typeface="+mn-ea"/>
                <a:sym typeface="+mn-lt"/>
              </a:rPr>
              <a:t>钢结构：</a:t>
            </a:r>
            <a:r>
              <a:rPr lang="zh-CN" altLang="zh-CN" sz="1400" dirty="0">
                <a:solidFill>
                  <a:srgbClr val="2E3442"/>
                </a:solidFill>
                <a:latin typeface="+mn-lt"/>
                <a:ea typeface="+mn-ea"/>
                <a:cs typeface="+mn-ea"/>
                <a:sym typeface="+mn-lt"/>
              </a:rPr>
              <a:t>建筑物的梁、柱、屋架等承重构件用钢材制作，墙体用砖或其他材料制成。此结构多用于大型工业建筑。</a:t>
            </a:r>
          </a:p>
          <a:p>
            <a:pPr>
              <a:spcBef>
                <a:spcPct val="30000"/>
              </a:spcBef>
            </a:pPr>
            <a:endParaRPr lang="zh-CN" altLang="en-US" sz="1400" dirty="0">
              <a:solidFill>
                <a:srgbClr val="2E3442"/>
              </a:solidFill>
              <a:latin typeface="+mn-lt"/>
              <a:ea typeface="+mn-ea"/>
              <a:cs typeface="+mn-ea"/>
              <a:sym typeface="+mn-lt"/>
            </a:endParaRPr>
          </a:p>
        </p:txBody>
      </p:sp>
      <p:pic>
        <p:nvPicPr>
          <p:cNvPr id="6" name="Picture 7" descr="http://new.gxta.gov.cn/ImageDB/2004/7/ImgS-6547-%CE%F7%F3%C3%D4%B0.JPG"/>
          <p:cNvPicPr>
            <a:picLocks noChangeAspect="1" noChangeArrowheads="1"/>
          </p:cNvPicPr>
          <p:nvPr/>
        </p:nvPicPr>
        <p:blipFill rotWithShape="1">
          <a:blip r:embed="rId2" cstate="screen"/>
          <a:srcRect/>
          <a:stretch>
            <a:fillRect/>
          </a:stretch>
        </p:blipFill>
        <p:spPr bwMode="auto">
          <a:xfrm>
            <a:off x="2095239" y="4688502"/>
            <a:ext cx="1838227" cy="1217141"/>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7" name="Picture 9" descr="http://zy.zhulong.com/tech/zhuanti/SG/zhuanhunjiegou/zhuanti_zhuanhunjiegou.jpg"/>
          <p:cNvPicPr>
            <a:picLocks noChangeAspect="1" noChangeArrowheads="1"/>
          </p:cNvPicPr>
          <p:nvPr/>
        </p:nvPicPr>
        <p:blipFill rotWithShape="1">
          <a:blip r:embed="rId3" cstate="screen"/>
          <a:srcRect/>
          <a:stretch>
            <a:fillRect/>
          </a:stretch>
        </p:blipFill>
        <p:spPr bwMode="auto">
          <a:xfrm>
            <a:off x="8352773" y="4688503"/>
            <a:ext cx="1927302" cy="121748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9" name="Picture 11" descr="http://www.jxjch.com/_m_gw_rTwCjrE_8LUTwRgzx2RTy53UUPjnyEEW677dGsfuZCGwMs6tl61HXagtO1C4Ve_2eyv4MlbADh9MqFOhXw-JIJw7zLcmZh7D8sgy6oRgusE=.jpg"/>
          <p:cNvPicPr>
            <a:picLocks noChangeAspect="1" noChangeArrowheads="1"/>
          </p:cNvPicPr>
          <p:nvPr/>
        </p:nvPicPr>
        <p:blipFill rotWithShape="1">
          <a:blip r:embed="rId4" cstate="screen"/>
          <a:srcRect/>
          <a:stretch>
            <a:fillRect/>
          </a:stretch>
        </p:blipFill>
        <p:spPr bwMode="auto">
          <a:xfrm>
            <a:off x="4181084" y="4693806"/>
            <a:ext cx="1838227" cy="1212176"/>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pic>
        <p:nvPicPr>
          <p:cNvPr id="10" name="Picture 13" descr="http://images.china.cn/site1000/20061201/00114320dfe106d9ad2501.jpg"/>
          <p:cNvPicPr>
            <a:picLocks noChangeAspect="1" noChangeArrowheads="1"/>
          </p:cNvPicPr>
          <p:nvPr/>
        </p:nvPicPr>
        <p:blipFill rotWithShape="1">
          <a:blip r:embed="rId5" cstate="screen"/>
          <a:srcRect/>
          <a:stretch>
            <a:fillRect/>
          </a:stretch>
        </p:blipFill>
        <p:spPr bwMode="auto">
          <a:xfrm>
            <a:off x="6266929" y="4688503"/>
            <a:ext cx="1838227" cy="1217480"/>
          </a:xfrm>
          <a:prstGeom prst="rect">
            <a:avLst/>
          </a:prstGeom>
          <a:ln w="38100" cap="sq">
            <a:noFill/>
            <a:prstDash val="solid"/>
            <a:miter lim="800000"/>
            <a:headEnd/>
            <a:tailEnd/>
          </a:ln>
          <a:effectLst>
            <a:outerShdw blurRad="50800" dist="38100" dir="2700000" algn="tl" rotWithShape="0">
              <a:srgbClr val="000000">
                <a:alpha val="43000"/>
              </a:srgbClr>
            </a:outerShdw>
          </a:effectLst>
        </p:spPr>
      </p:pic>
      <p:sp>
        <p:nvSpPr>
          <p:cNvPr id="13"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6627"/>
                                        </p:tgtEl>
                                        <p:attrNameLst>
                                          <p:attrName>style.visibility</p:attrName>
                                        </p:attrNameLst>
                                      </p:cBhvr>
                                      <p:to>
                                        <p:strVal val="visible"/>
                                      </p:to>
                                    </p:set>
                                    <p:animEffect transition="in" filter="fade">
                                      <p:cBhvr>
                                        <p:cTn id="22" dur="1000"/>
                                        <p:tgtEl>
                                          <p:spTgt spid="26627"/>
                                        </p:tgtEl>
                                      </p:cBhvr>
                                    </p:animEffect>
                                    <p:anim calcmode="lin" valueType="num">
                                      <p:cBhvr>
                                        <p:cTn id="23" dur="1000" fill="hold"/>
                                        <p:tgtEl>
                                          <p:spTgt spid="26627"/>
                                        </p:tgtEl>
                                        <p:attrNameLst>
                                          <p:attrName>ppt_x</p:attrName>
                                        </p:attrNameLst>
                                      </p:cBhvr>
                                      <p:tavLst>
                                        <p:tav tm="0">
                                          <p:val>
                                            <p:strVal val="#ppt_x"/>
                                          </p:val>
                                        </p:tav>
                                        <p:tav tm="100000">
                                          <p:val>
                                            <p:strVal val="#ppt_x"/>
                                          </p:val>
                                        </p:tav>
                                      </p:tavLst>
                                    </p:anim>
                                    <p:anim calcmode="lin" valueType="num">
                                      <p:cBhvr>
                                        <p:cTn id="24"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0-#ppt_w/2"/>
                                          </p:val>
                                        </p:tav>
                                        <p:tav tm="100000">
                                          <p:val>
                                            <p:strVal val="#ppt_x"/>
                                          </p:val>
                                        </p:tav>
                                      </p:tavLst>
                                    </p:anim>
                                    <p:anim calcmode="lin" valueType="num">
                                      <p:cBhvr additive="base">
                                        <p:cTn id="4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627"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3996" y="1409372"/>
            <a:ext cx="10624008" cy="5031886"/>
            <a:chOff x="1065229" y="1547242"/>
            <a:chExt cx="10568601" cy="3271103"/>
          </a:xfrm>
        </p:grpSpPr>
        <p:sp>
          <p:nvSpPr>
            <p:cNvPr id="5" name="矩形 4"/>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6" name="矩形 5"/>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13" name="标题 1"/>
          <p:cNvSpPr txBox="1"/>
          <p:nvPr/>
        </p:nvSpPr>
        <p:spPr bwMode="auto">
          <a:xfrm>
            <a:off x="1679982" y="1918846"/>
            <a:ext cx="3615539" cy="414939"/>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vl2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2pPr>
            <a:lvl3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3pPr>
            <a:lvl4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4pPr>
            <a:lvl5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5pPr>
            <a:lvl6pPr marL="4572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6pPr>
            <a:lvl7pPr marL="9144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7pPr>
            <a:lvl8pPr marL="13716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8pPr>
            <a:lvl9pPr marL="18288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9pPr>
          </a:lstStyle>
          <a:p>
            <a:r>
              <a:rPr lang="en-US" altLang="zh-CN" dirty="0">
                <a:latin typeface="+mn-lt"/>
                <a:ea typeface="+mn-ea"/>
                <a:cs typeface="+mn-ea"/>
                <a:sym typeface="+mn-lt"/>
              </a:rPr>
              <a:t>&gt;</a:t>
            </a:r>
            <a:r>
              <a:rPr lang="zh-CN" altLang="zh-CN" dirty="0">
                <a:latin typeface="+mn-lt"/>
                <a:ea typeface="+mn-ea"/>
                <a:cs typeface="+mn-ea"/>
                <a:sym typeface="+mn-lt"/>
              </a:rPr>
              <a:t>按建筑结构承重方式分类</a:t>
            </a:r>
            <a:br>
              <a:rPr lang="zh-CN" altLang="zh-CN" dirty="0">
                <a:latin typeface="+mn-lt"/>
                <a:ea typeface="+mn-ea"/>
                <a:cs typeface="+mn-ea"/>
                <a:sym typeface="+mn-lt"/>
              </a:rPr>
            </a:br>
            <a:endParaRPr lang="zh-CN" altLang="en-US" dirty="0">
              <a:latin typeface="+mn-lt"/>
              <a:ea typeface="+mn-ea"/>
              <a:cs typeface="+mn-ea"/>
              <a:sym typeface="+mn-lt"/>
            </a:endParaRPr>
          </a:p>
        </p:txBody>
      </p:sp>
      <p:sp>
        <p:nvSpPr>
          <p:cNvPr id="27651" name="内容占位符 2"/>
          <p:cNvSpPr txBox="1"/>
          <p:nvPr/>
        </p:nvSpPr>
        <p:spPr bwMode="auto">
          <a:xfrm>
            <a:off x="1679982" y="2493750"/>
            <a:ext cx="9273964" cy="3765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30000"/>
              </a:spcBef>
              <a:buFont typeface="Arial" panose="020B0604020202020204" pitchFamily="34" charset="0"/>
              <a:buChar char="•"/>
            </a:pPr>
            <a:r>
              <a:rPr lang="zh-CN" altLang="zh-CN" sz="1600" b="1" dirty="0">
                <a:solidFill>
                  <a:srgbClr val="B00202"/>
                </a:solidFill>
                <a:latin typeface="+mn-lt"/>
                <a:ea typeface="+mn-ea"/>
                <a:cs typeface="+mn-ea"/>
                <a:sym typeface="+mn-lt"/>
              </a:rPr>
              <a:t>承重墙结构</a:t>
            </a:r>
            <a:r>
              <a:rPr lang="zh-CN" altLang="en-US" sz="1600" dirty="0">
                <a:solidFill>
                  <a:srgbClr val="B00202"/>
                </a:solidFill>
                <a:latin typeface="+mn-lt"/>
                <a:ea typeface="+mn-ea"/>
                <a:cs typeface="+mn-ea"/>
                <a:sym typeface="+mn-lt"/>
              </a:rPr>
              <a:t>：</a:t>
            </a:r>
            <a:endParaRPr lang="en-US" altLang="zh-CN" sz="1600" dirty="0">
              <a:solidFill>
                <a:srgbClr val="B00202"/>
              </a:solidFill>
              <a:latin typeface="+mn-lt"/>
              <a:ea typeface="+mn-ea"/>
              <a:cs typeface="+mn-ea"/>
              <a:sym typeface="+mn-lt"/>
            </a:endParaRPr>
          </a:p>
          <a:p>
            <a:pPr>
              <a:spcBef>
                <a:spcPct val="30000"/>
              </a:spcBef>
            </a:pPr>
            <a:r>
              <a:rPr lang="zh-CN" altLang="zh-CN" sz="1400" dirty="0">
                <a:solidFill>
                  <a:srgbClr val="2E3442"/>
                </a:solidFill>
                <a:latin typeface="+mn-lt"/>
                <a:ea typeface="+mn-ea"/>
                <a:cs typeface="+mn-ea"/>
                <a:sym typeface="+mn-lt"/>
              </a:rPr>
              <a:t>它的传力途径是：屋盖的重量由屋架（或梁柱）承担，屋架支撑在承重墙上，楼层的重量由组成楼盖的梁、板支撑在承重墙上。因此，屋盖、楼层的荷载均由承重墙承担；墙下有基础，基础下为地基，全部荷载由墙、基础传到地基上。</a:t>
            </a:r>
            <a:endParaRPr lang="en-US" altLang="zh-CN" sz="1400" dirty="0">
              <a:solidFill>
                <a:srgbClr val="2E3442"/>
              </a:solidFill>
              <a:latin typeface="+mn-lt"/>
              <a:ea typeface="+mn-ea"/>
              <a:cs typeface="+mn-ea"/>
              <a:sym typeface="+mn-lt"/>
            </a:endParaRPr>
          </a:p>
          <a:p>
            <a:pPr>
              <a:spcBef>
                <a:spcPct val="30000"/>
              </a:spcBef>
              <a:buFont typeface="Arial" panose="020B0604020202020204" pitchFamily="34" charset="0"/>
              <a:buChar char="•"/>
            </a:pPr>
            <a:r>
              <a:rPr lang="zh-CN" altLang="zh-CN" sz="1600" b="1" dirty="0">
                <a:solidFill>
                  <a:srgbClr val="B00202"/>
                </a:solidFill>
                <a:latin typeface="+mn-lt"/>
                <a:ea typeface="+mn-ea"/>
                <a:cs typeface="+mn-ea"/>
                <a:sym typeface="+mn-lt"/>
              </a:rPr>
              <a:t>框架结构</a:t>
            </a:r>
            <a:r>
              <a:rPr lang="zh-CN" altLang="en-US" sz="1600" dirty="0">
                <a:solidFill>
                  <a:srgbClr val="B00202"/>
                </a:solidFill>
                <a:latin typeface="+mn-lt"/>
                <a:ea typeface="+mn-ea"/>
                <a:cs typeface="+mn-ea"/>
                <a:sym typeface="+mn-lt"/>
              </a:rPr>
              <a:t>：</a:t>
            </a:r>
            <a:endParaRPr lang="en-US" altLang="zh-CN" sz="1600" dirty="0">
              <a:solidFill>
                <a:srgbClr val="B00202"/>
              </a:solidFill>
              <a:latin typeface="+mn-lt"/>
              <a:ea typeface="+mn-ea"/>
              <a:cs typeface="+mn-ea"/>
              <a:sym typeface="+mn-lt"/>
            </a:endParaRPr>
          </a:p>
          <a:p>
            <a:pPr>
              <a:spcBef>
                <a:spcPct val="30000"/>
              </a:spcBef>
            </a:pPr>
            <a:r>
              <a:rPr lang="zh-CN" altLang="zh-CN" sz="1400" dirty="0">
                <a:solidFill>
                  <a:srgbClr val="2E3442"/>
                </a:solidFill>
                <a:latin typeface="+mn-lt"/>
                <a:ea typeface="+mn-ea"/>
                <a:cs typeface="+mn-ea"/>
                <a:sym typeface="+mn-lt"/>
              </a:rPr>
              <a:t>主要承重体系有横梁和柱组成，但横梁与柱为刚接（钢筋混凝土结构中通常通过端部钢筋焊接后浇灌混凝土，使其形成整体）连接，从而构成了一个整体刚架（或称框架）。一般多层工业厂房或大型高层民用建筑多属于框架结构。</a:t>
            </a:r>
          </a:p>
          <a:p>
            <a:pPr>
              <a:spcBef>
                <a:spcPct val="30000"/>
              </a:spcBef>
              <a:buFont typeface="Arial" panose="020B0604020202020204" pitchFamily="34" charset="0"/>
              <a:buChar char="•"/>
            </a:pPr>
            <a:r>
              <a:rPr lang="zh-CN" altLang="zh-CN" sz="1600" b="1" dirty="0">
                <a:solidFill>
                  <a:srgbClr val="B00202"/>
                </a:solidFill>
                <a:latin typeface="+mn-lt"/>
                <a:ea typeface="+mn-ea"/>
                <a:cs typeface="+mn-ea"/>
                <a:sym typeface="+mn-lt"/>
              </a:rPr>
              <a:t>排架结构</a:t>
            </a:r>
            <a:r>
              <a:rPr lang="zh-CN" altLang="en-US" sz="1600" dirty="0">
                <a:solidFill>
                  <a:srgbClr val="B00202"/>
                </a:solidFill>
                <a:latin typeface="+mn-lt"/>
                <a:ea typeface="+mn-ea"/>
                <a:cs typeface="+mn-ea"/>
                <a:sym typeface="+mn-lt"/>
              </a:rPr>
              <a:t>：</a:t>
            </a:r>
            <a:endParaRPr lang="en-US" altLang="zh-CN" sz="1600" dirty="0">
              <a:solidFill>
                <a:srgbClr val="B00202"/>
              </a:solidFill>
              <a:latin typeface="+mn-lt"/>
              <a:ea typeface="+mn-ea"/>
              <a:cs typeface="+mn-ea"/>
              <a:sym typeface="+mn-lt"/>
            </a:endParaRPr>
          </a:p>
          <a:p>
            <a:pPr>
              <a:spcBef>
                <a:spcPct val="30000"/>
              </a:spcBef>
            </a:pPr>
            <a:r>
              <a:rPr lang="zh-CN" altLang="zh-CN" sz="1400" dirty="0">
                <a:solidFill>
                  <a:srgbClr val="2E3442"/>
                </a:solidFill>
                <a:latin typeface="+mn-lt"/>
                <a:ea typeface="+mn-ea"/>
                <a:cs typeface="+mn-ea"/>
                <a:sym typeface="+mn-lt"/>
              </a:rPr>
              <a:t>主要承重体系由屋架和柱组成。屋架与柱的顶端为铰接（通常为焊接或螺栓连接），而柱的下端嵌固于基础内。一般单层工业厂房大多采用此法。</a:t>
            </a:r>
          </a:p>
          <a:p>
            <a:pPr>
              <a:spcBef>
                <a:spcPct val="30000"/>
              </a:spcBef>
              <a:buFont typeface="Arial" panose="020B0604020202020204" pitchFamily="34" charset="0"/>
              <a:buChar char="•"/>
            </a:pPr>
            <a:r>
              <a:rPr lang="zh-CN" altLang="zh-CN" sz="1600" b="1" dirty="0">
                <a:solidFill>
                  <a:srgbClr val="B00202"/>
                </a:solidFill>
                <a:latin typeface="+mn-lt"/>
                <a:ea typeface="+mn-ea"/>
                <a:cs typeface="+mn-ea"/>
                <a:sym typeface="+mn-lt"/>
              </a:rPr>
              <a:t>其他</a:t>
            </a:r>
            <a:r>
              <a:rPr lang="zh-CN" altLang="en-US" sz="1600" dirty="0">
                <a:solidFill>
                  <a:srgbClr val="B00202"/>
                </a:solidFill>
                <a:latin typeface="+mn-lt"/>
                <a:ea typeface="+mn-ea"/>
                <a:cs typeface="+mn-ea"/>
                <a:sym typeface="+mn-lt"/>
              </a:rPr>
              <a:t>：</a:t>
            </a:r>
            <a:endParaRPr lang="en-US" altLang="zh-CN" sz="1600" dirty="0">
              <a:solidFill>
                <a:srgbClr val="B00202"/>
              </a:solidFill>
              <a:latin typeface="+mn-lt"/>
              <a:ea typeface="+mn-ea"/>
              <a:cs typeface="+mn-ea"/>
              <a:sym typeface="+mn-lt"/>
            </a:endParaRPr>
          </a:p>
          <a:p>
            <a:pPr>
              <a:spcBef>
                <a:spcPct val="30000"/>
              </a:spcBef>
            </a:pPr>
            <a:r>
              <a:rPr lang="zh-CN" altLang="zh-CN" sz="1400" dirty="0">
                <a:solidFill>
                  <a:srgbClr val="2E3442"/>
                </a:solidFill>
                <a:latin typeface="+mn-lt"/>
                <a:ea typeface="+mn-ea"/>
                <a:cs typeface="+mn-ea"/>
                <a:sym typeface="+mn-lt"/>
              </a:rPr>
              <a:t>由于城市发展需要建设一些高层、超高层建筑，上述结构形式不足以抵抗水平荷载（风荷载、地震荷载）的作用，因而又发展了剪力墙结构体系、桶式结构体系。</a:t>
            </a:r>
          </a:p>
          <a:p>
            <a:pPr>
              <a:spcBef>
                <a:spcPct val="30000"/>
              </a:spcBef>
            </a:pPr>
            <a:endParaRPr lang="zh-CN" altLang="en-US" sz="1400" dirty="0">
              <a:solidFill>
                <a:srgbClr val="2E3442"/>
              </a:solidFill>
              <a:latin typeface="+mn-lt"/>
              <a:ea typeface="+mn-ea"/>
              <a:cs typeface="+mn-ea"/>
              <a:sym typeface="+mn-lt"/>
            </a:endParaRPr>
          </a:p>
        </p:txBody>
      </p:sp>
      <p:sp>
        <p:nvSpPr>
          <p:cNvPr id="7"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7651"/>
                                        </p:tgtEl>
                                        <p:attrNameLst>
                                          <p:attrName>style.visibility</p:attrName>
                                        </p:attrNameLst>
                                      </p:cBhvr>
                                      <p:to>
                                        <p:strVal val="visible"/>
                                      </p:to>
                                    </p:set>
                                    <p:animEffect transition="in" filter="fade">
                                      <p:cBhvr>
                                        <p:cTn id="22" dur="1000"/>
                                        <p:tgtEl>
                                          <p:spTgt spid="27651"/>
                                        </p:tgtEl>
                                      </p:cBhvr>
                                    </p:animEffect>
                                    <p:anim calcmode="lin" valueType="num">
                                      <p:cBhvr>
                                        <p:cTn id="23" dur="1000" fill="hold"/>
                                        <p:tgtEl>
                                          <p:spTgt spid="27651"/>
                                        </p:tgtEl>
                                        <p:attrNameLst>
                                          <p:attrName>ppt_x</p:attrName>
                                        </p:attrNameLst>
                                      </p:cBhvr>
                                      <p:tavLst>
                                        <p:tav tm="0">
                                          <p:val>
                                            <p:strVal val="#ppt_x"/>
                                          </p:val>
                                        </p:tav>
                                        <p:tav tm="100000">
                                          <p:val>
                                            <p:strVal val="#ppt_x"/>
                                          </p:val>
                                        </p:tav>
                                      </p:tavLst>
                                    </p:anim>
                                    <p:anim calcmode="lin" valueType="num">
                                      <p:cBhvr>
                                        <p:cTn id="24" dur="1000" fill="hold"/>
                                        <p:tgtEl>
                                          <p:spTgt spid="276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7651"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83996" y="1409372"/>
            <a:ext cx="10624008" cy="5031886"/>
            <a:chOff x="1065229" y="1547242"/>
            <a:chExt cx="10568601" cy="3271103"/>
          </a:xfrm>
        </p:grpSpPr>
        <p:sp>
          <p:nvSpPr>
            <p:cNvPr id="14" name="矩形 13"/>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5" name="矩形 1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5602" name="Rectangle 1"/>
          <p:cNvSpPr>
            <a:spLocks noChangeArrowheads="1"/>
          </p:cNvSpPr>
          <p:nvPr/>
        </p:nvSpPr>
        <p:spPr bwMode="auto">
          <a:xfrm>
            <a:off x="9187362" y="4633471"/>
            <a:ext cx="1906944"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eaLnBrk="0" fontAlgn="auto" hangingPunct="0">
              <a:spcBef>
                <a:spcPts val="0"/>
              </a:spcBef>
              <a:spcAft>
                <a:spcPts val="0"/>
              </a:spcAft>
              <a:buFontTx/>
              <a:buChar char="•"/>
              <a:tabLst>
                <a:tab pos="228600" algn="l"/>
              </a:tabLst>
              <a:defRPr/>
            </a:pPr>
            <a:r>
              <a:rPr lang="zh-CN" altLang="en-US" sz="1400" b="1" dirty="0">
                <a:solidFill>
                  <a:srgbClr val="B00202"/>
                </a:solidFill>
                <a:cs typeface="+mn-ea"/>
                <a:sym typeface="+mn-lt"/>
              </a:rPr>
              <a:t>纯办公楼：</a:t>
            </a:r>
            <a:r>
              <a:rPr lang="zh-CN" altLang="en-US" sz="1400" dirty="0">
                <a:cs typeface="+mn-ea"/>
                <a:sym typeface="+mn-lt"/>
              </a:rPr>
              <a:t>是指专为各类公司的日常营运提供办公活动空间的楼房。</a:t>
            </a:r>
          </a:p>
        </p:txBody>
      </p:sp>
      <p:pic>
        <p:nvPicPr>
          <p:cNvPr id="5" name="图片 4" descr="1911245CB1.jpg"/>
          <p:cNvPicPr>
            <a:picLocks noChangeAspect="1"/>
          </p:cNvPicPr>
          <p:nvPr/>
        </p:nvPicPr>
        <p:blipFill>
          <a:blip r:embed="rId2"/>
          <a:srcRect/>
          <a:stretch>
            <a:fillRect/>
          </a:stretch>
        </p:blipFill>
        <p:spPr>
          <a:xfrm>
            <a:off x="6966645" y="4620040"/>
            <a:ext cx="2201203" cy="1205401"/>
          </a:xfrm>
          <a:prstGeom prst="rect">
            <a:avLst/>
          </a:prstGeom>
          <a:ln>
            <a:noFill/>
          </a:ln>
          <a:effectLst/>
        </p:spPr>
      </p:pic>
      <p:pic>
        <p:nvPicPr>
          <p:cNvPr id="6" name="图片 5" descr="2005102484711.jpg"/>
          <p:cNvPicPr>
            <a:picLocks noChangeAspect="1"/>
          </p:cNvPicPr>
          <p:nvPr/>
        </p:nvPicPr>
        <p:blipFill>
          <a:blip r:embed="rId3"/>
          <a:stretch>
            <a:fillRect/>
          </a:stretch>
        </p:blipFill>
        <p:spPr>
          <a:xfrm>
            <a:off x="5101066" y="2520950"/>
            <a:ext cx="2342816" cy="1816100"/>
          </a:xfrm>
          <a:prstGeom prst="rect">
            <a:avLst/>
          </a:prstGeom>
          <a:ln>
            <a:noFill/>
          </a:ln>
          <a:effectLst/>
        </p:spPr>
      </p:pic>
      <p:pic>
        <p:nvPicPr>
          <p:cNvPr id="7" name="图片 6" descr="2008062093655.jpg"/>
          <p:cNvPicPr>
            <a:picLocks noChangeAspect="1"/>
          </p:cNvPicPr>
          <p:nvPr/>
        </p:nvPicPr>
        <p:blipFill>
          <a:blip r:embed="rId4"/>
          <a:stretch>
            <a:fillRect/>
          </a:stretch>
        </p:blipFill>
        <p:spPr>
          <a:xfrm>
            <a:off x="1482021" y="2507203"/>
            <a:ext cx="1422956" cy="2058069"/>
          </a:xfrm>
          <a:prstGeom prst="rect">
            <a:avLst/>
          </a:prstGeom>
          <a:ln>
            <a:noFill/>
          </a:ln>
          <a:effectLst/>
        </p:spPr>
      </p:pic>
      <p:pic>
        <p:nvPicPr>
          <p:cNvPr id="8" name="图片 7" descr="20090227113325139.jpg"/>
          <p:cNvPicPr>
            <a:picLocks noChangeAspect="1"/>
          </p:cNvPicPr>
          <p:nvPr/>
        </p:nvPicPr>
        <p:blipFill>
          <a:blip r:embed="rId5"/>
          <a:stretch>
            <a:fillRect/>
          </a:stretch>
        </p:blipFill>
        <p:spPr>
          <a:xfrm>
            <a:off x="1462948" y="4725049"/>
            <a:ext cx="2399929" cy="1129778"/>
          </a:xfrm>
          <a:prstGeom prst="rect">
            <a:avLst/>
          </a:prstGeom>
          <a:ln>
            <a:noFill/>
          </a:ln>
          <a:effectLst/>
        </p:spPr>
      </p:pic>
      <p:sp>
        <p:nvSpPr>
          <p:cNvPr id="9" name="标题 14"/>
          <p:cNvSpPr txBox="1"/>
          <p:nvPr/>
        </p:nvSpPr>
        <p:spPr>
          <a:xfrm>
            <a:off x="1538290" y="1686358"/>
            <a:ext cx="2476712" cy="400489"/>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建筑物业类型</a:t>
            </a:r>
          </a:p>
        </p:txBody>
      </p:sp>
      <p:sp>
        <p:nvSpPr>
          <p:cNvPr id="25609" name="矩形 9"/>
          <p:cNvSpPr>
            <a:spLocks noChangeArrowheads="1"/>
          </p:cNvSpPr>
          <p:nvPr/>
        </p:nvSpPr>
        <p:spPr bwMode="auto">
          <a:xfrm>
            <a:off x="2959201" y="2465791"/>
            <a:ext cx="2109787" cy="2032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spAutoFit/>
          </a:bodyPr>
          <a:lstStyle/>
          <a:p>
            <a:pPr eaLnBrk="0" fontAlgn="auto" hangingPunct="0">
              <a:spcBef>
                <a:spcPts val="0"/>
              </a:spcBef>
              <a:spcAft>
                <a:spcPts val="0"/>
              </a:spcAft>
              <a:buFontTx/>
              <a:buChar char="•"/>
              <a:tabLst>
                <a:tab pos="228600" algn="l"/>
              </a:tabLst>
              <a:defRPr/>
            </a:pPr>
            <a:r>
              <a:rPr lang="zh-CN" altLang="en-US" sz="1400" b="1" dirty="0">
                <a:solidFill>
                  <a:srgbClr val="B00202"/>
                </a:solidFill>
                <a:cs typeface="+mn-ea"/>
                <a:sym typeface="+mn-lt"/>
              </a:rPr>
              <a:t>公寓：</a:t>
            </a:r>
            <a:r>
              <a:rPr lang="zh-CN" altLang="en-US" sz="1400" dirty="0">
                <a:cs typeface="+mn-ea"/>
                <a:sym typeface="+mn-lt"/>
              </a:rPr>
              <a:t>一种居住多户的住宅楼建筑。楼梯或电梯公共使用，每个楼层有若干套单独使用房间。每套一般设有卧室、起居室、浴室、厕所和厨房等实施。一般多用于单身住宅楼。在国外采用的比较普遍。</a:t>
            </a:r>
            <a:endParaRPr lang="zh-CN" altLang="en-US" sz="800" dirty="0">
              <a:cs typeface="+mn-ea"/>
              <a:sym typeface="+mn-lt"/>
            </a:endParaRPr>
          </a:p>
        </p:txBody>
      </p:sp>
      <p:sp>
        <p:nvSpPr>
          <p:cNvPr id="25610" name="矩形 10"/>
          <p:cNvSpPr>
            <a:spLocks noChangeArrowheads="1"/>
          </p:cNvSpPr>
          <p:nvPr/>
        </p:nvSpPr>
        <p:spPr bwMode="auto">
          <a:xfrm>
            <a:off x="4015002" y="4725049"/>
            <a:ext cx="2894510" cy="1169551"/>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eaLnBrk="0" fontAlgn="auto" hangingPunct="0">
              <a:spcBef>
                <a:spcPts val="0"/>
              </a:spcBef>
              <a:spcAft>
                <a:spcPts val="0"/>
              </a:spcAft>
              <a:buFontTx/>
              <a:buChar char="•"/>
              <a:tabLst>
                <a:tab pos="228600" algn="l"/>
              </a:tabLst>
              <a:defRPr/>
            </a:pPr>
            <a:r>
              <a:rPr lang="zh-CN" altLang="en-US" sz="1400" b="1" dirty="0">
                <a:solidFill>
                  <a:srgbClr val="B00202"/>
                </a:solidFill>
                <a:cs typeface="+mn-ea"/>
                <a:sym typeface="+mn-lt"/>
              </a:rPr>
              <a:t>别墅：</a:t>
            </a:r>
            <a:r>
              <a:rPr lang="zh-CN" altLang="en-US" sz="1400" dirty="0">
                <a:cs typeface="+mn-ea"/>
                <a:sym typeface="+mn-lt"/>
              </a:rPr>
              <a:t>是指在郊区或风景区里提供休养、住宿用的花园住宅。其中</a:t>
            </a:r>
            <a:r>
              <a:rPr lang="en-US" altLang="zh-CN" sz="1400" dirty="0">
                <a:cs typeface="+mn-ea"/>
                <a:sym typeface="+mn-lt"/>
              </a:rPr>
              <a:t>3</a:t>
            </a:r>
            <a:r>
              <a:rPr lang="zh-CN" altLang="en-US" sz="1400" dirty="0">
                <a:cs typeface="+mn-ea"/>
                <a:sym typeface="+mn-lt"/>
              </a:rPr>
              <a:t>户或以上连体的别墅为连栋别墅，</a:t>
            </a:r>
            <a:r>
              <a:rPr lang="en-US" altLang="zh-CN" sz="1400" dirty="0">
                <a:cs typeface="+mn-ea"/>
                <a:sym typeface="+mn-lt"/>
              </a:rPr>
              <a:t>2</a:t>
            </a:r>
            <a:r>
              <a:rPr lang="zh-CN" altLang="en-US" sz="1400" dirty="0">
                <a:cs typeface="+mn-ea"/>
                <a:sym typeface="+mn-lt"/>
              </a:rPr>
              <a:t>户连体的别墅为双拼别墅，单体独栋的则为独栋别墅。</a:t>
            </a:r>
          </a:p>
        </p:txBody>
      </p:sp>
      <p:sp>
        <p:nvSpPr>
          <p:cNvPr id="25611" name="矩形 11"/>
          <p:cNvSpPr>
            <a:spLocks noChangeArrowheads="1"/>
          </p:cNvSpPr>
          <p:nvPr/>
        </p:nvSpPr>
        <p:spPr bwMode="auto">
          <a:xfrm>
            <a:off x="7606137" y="2507203"/>
            <a:ext cx="1487488" cy="18161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eaLnBrk="0" fontAlgn="auto" hangingPunct="0">
              <a:spcBef>
                <a:spcPts val="0"/>
              </a:spcBef>
              <a:spcAft>
                <a:spcPts val="0"/>
              </a:spcAft>
              <a:buFontTx/>
              <a:buChar char="•"/>
              <a:tabLst>
                <a:tab pos="228600" algn="l"/>
              </a:tabLst>
              <a:defRPr/>
            </a:pPr>
            <a:r>
              <a:rPr lang="zh-CN" altLang="en-US" sz="1400" b="1" dirty="0">
                <a:solidFill>
                  <a:srgbClr val="B00202"/>
                </a:solidFill>
                <a:cs typeface="+mn-ea"/>
                <a:sym typeface="+mn-lt"/>
              </a:rPr>
              <a:t>商住楼：</a:t>
            </a:r>
            <a:r>
              <a:rPr lang="zh-CN" altLang="en-US" sz="1400" dirty="0">
                <a:cs typeface="+mn-ea"/>
                <a:sym typeface="+mn-lt"/>
              </a:rPr>
              <a:t>以住宅为主体附设商业铺位的楼宇建筑。在实际中也要把即可办公又可居住的厅房较大的公寓叫做商住楼。</a:t>
            </a:r>
            <a:endParaRPr lang="zh-CN" altLang="en-US" sz="800" dirty="0">
              <a:cs typeface="+mn-ea"/>
              <a:sym typeface="+mn-lt"/>
            </a:endParaRPr>
          </a:p>
        </p:txBody>
      </p:sp>
      <p:sp>
        <p:nvSpPr>
          <p:cNvPr id="16"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pic>
        <p:nvPicPr>
          <p:cNvPr id="17" name="图片 16" descr="1033-2.jpg"/>
          <p:cNvPicPr>
            <a:picLocks noChangeAspect="1"/>
          </p:cNvPicPr>
          <p:nvPr/>
        </p:nvPicPr>
        <p:blipFill>
          <a:blip r:embed="rId6"/>
          <a:srcRect/>
          <a:stretch>
            <a:fillRect/>
          </a:stretch>
        </p:blipFill>
        <p:spPr>
          <a:xfrm>
            <a:off x="9167848" y="2520950"/>
            <a:ext cx="1639000" cy="799518"/>
          </a:xfrm>
          <a:prstGeom prst="rect">
            <a:avLst/>
          </a:prstGeom>
          <a:ln>
            <a:noFill/>
          </a:ln>
          <a:effectLst/>
        </p:spPr>
      </p:pic>
      <p:sp>
        <p:nvSpPr>
          <p:cNvPr id="18" name="矩形 12"/>
          <p:cNvSpPr>
            <a:spLocks noChangeArrowheads="1"/>
          </p:cNvSpPr>
          <p:nvPr/>
        </p:nvSpPr>
        <p:spPr bwMode="auto">
          <a:xfrm>
            <a:off x="9161531" y="3438579"/>
            <a:ext cx="1645317" cy="73866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eaLnBrk="0" fontAlgn="auto" hangingPunct="0">
              <a:spcBef>
                <a:spcPts val="0"/>
              </a:spcBef>
              <a:spcAft>
                <a:spcPts val="0"/>
              </a:spcAft>
              <a:buFontTx/>
              <a:buChar char="•"/>
              <a:tabLst>
                <a:tab pos="228600" algn="l"/>
              </a:tabLst>
              <a:defRPr/>
            </a:pPr>
            <a:r>
              <a:rPr lang="zh-CN" altLang="en-US" sz="1400" b="1" dirty="0">
                <a:solidFill>
                  <a:srgbClr val="B00202"/>
                </a:solidFill>
                <a:cs typeface="+mn-ea"/>
                <a:sym typeface="+mn-lt"/>
              </a:rPr>
              <a:t>商场：</a:t>
            </a:r>
            <a:r>
              <a:rPr lang="zh-CN" altLang="en-US" sz="1400" dirty="0">
                <a:cs typeface="+mn-ea"/>
                <a:sym typeface="+mn-lt"/>
              </a:rPr>
              <a:t>是指规划为对外公开经营的建筑物。</a:t>
            </a:r>
            <a:endParaRPr lang="zh-CN" altLang="en-US" sz="800" dirty="0">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5602"/>
                                        </p:tgtEl>
                                        <p:attrNameLst>
                                          <p:attrName>style.visibility</p:attrName>
                                        </p:attrNameLst>
                                      </p:cBhvr>
                                      <p:to>
                                        <p:strVal val="visible"/>
                                      </p:to>
                                    </p:set>
                                    <p:animEffect transition="in" filter="fade">
                                      <p:cBhvr>
                                        <p:cTn id="17" dur="1000"/>
                                        <p:tgtEl>
                                          <p:spTgt spid="25602"/>
                                        </p:tgtEl>
                                      </p:cBhvr>
                                    </p:animEffect>
                                    <p:anim calcmode="lin" valueType="num">
                                      <p:cBhvr>
                                        <p:cTn id="18" dur="1000" fill="hold"/>
                                        <p:tgtEl>
                                          <p:spTgt spid="25602"/>
                                        </p:tgtEl>
                                        <p:attrNameLst>
                                          <p:attrName>ppt_x</p:attrName>
                                        </p:attrNameLst>
                                      </p:cBhvr>
                                      <p:tavLst>
                                        <p:tav tm="0">
                                          <p:val>
                                            <p:strVal val="#ppt_x"/>
                                          </p:val>
                                        </p:tav>
                                        <p:tav tm="100000">
                                          <p:val>
                                            <p:strVal val="#ppt_x"/>
                                          </p:val>
                                        </p:tav>
                                      </p:tavLst>
                                    </p:anim>
                                    <p:anim calcmode="lin" valueType="num">
                                      <p:cBhvr>
                                        <p:cTn id="19" dur="1000" fill="hold"/>
                                        <p:tgtEl>
                                          <p:spTgt spid="2560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5609"/>
                                        </p:tgtEl>
                                        <p:attrNameLst>
                                          <p:attrName>style.visibility</p:attrName>
                                        </p:attrNameLst>
                                      </p:cBhvr>
                                      <p:to>
                                        <p:strVal val="visible"/>
                                      </p:to>
                                    </p:set>
                                    <p:animEffect transition="in" filter="fade">
                                      <p:cBhvr>
                                        <p:cTn id="47" dur="1000"/>
                                        <p:tgtEl>
                                          <p:spTgt spid="25609"/>
                                        </p:tgtEl>
                                      </p:cBhvr>
                                    </p:animEffect>
                                    <p:anim calcmode="lin" valueType="num">
                                      <p:cBhvr>
                                        <p:cTn id="48" dur="1000" fill="hold"/>
                                        <p:tgtEl>
                                          <p:spTgt spid="25609"/>
                                        </p:tgtEl>
                                        <p:attrNameLst>
                                          <p:attrName>ppt_x</p:attrName>
                                        </p:attrNameLst>
                                      </p:cBhvr>
                                      <p:tavLst>
                                        <p:tav tm="0">
                                          <p:val>
                                            <p:strVal val="#ppt_x"/>
                                          </p:val>
                                        </p:tav>
                                        <p:tav tm="100000">
                                          <p:val>
                                            <p:strVal val="#ppt_x"/>
                                          </p:val>
                                        </p:tav>
                                      </p:tavLst>
                                    </p:anim>
                                    <p:anim calcmode="lin" valueType="num">
                                      <p:cBhvr>
                                        <p:cTn id="49" dur="1000" fill="hold"/>
                                        <p:tgtEl>
                                          <p:spTgt spid="25609"/>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5610"/>
                                        </p:tgtEl>
                                        <p:attrNameLst>
                                          <p:attrName>style.visibility</p:attrName>
                                        </p:attrNameLst>
                                      </p:cBhvr>
                                      <p:to>
                                        <p:strVal val="visible"/>
                                      </p:to>
                                    </p:set>
                                    <p:animEffect transition="in" filter="fade">
                                      <p:cBhvr>
                                        <p:cTn id="52" dur="1000"/>
                                        <p:tgtEl>
                                          <p:spTgt spid="25610"/>
                                        </p:tgtEl>
                                      </p:cBhvr>
                                    </p:animEffect>
                                    <p:anim calcmode="lin" valueType="num">
                                      <p:cBhvr>
                                        <p:cTn id="53" dur="1000" fill="hold"/>
                                        <p:tgtEl>
                                          <p:spTgt spid="25610"/>
                                        </p:tgtEl>
                                        <p:attrNameLst>
                                          <p:attrName>ppt_x</p:attrName>
                                        </p:attrNameLst>
                                      </p:cBhvr>
                                      <p:tavLst>
                                        <p:tav tm="0">
                                          <p:val>
                                            <p:strVal val="#ppt_x"/>
                                          </p:val>
                                        </p:tav>
                                        <p:tav tm="100000">
                                          <p:val>
                                            <p:strVal val="#ppt_x"/>
                                          </p:val>
                                        </p:tav>
                                      </p:tavLst>
                                    </p:anim>
                                    <p:anim calcmode="lin" valueType="num">
                                      <p:cBhvr>
                                        <p:cTn id="54" dur="1000" fill="hold"/>
                                        <p:tgtEl>
                                          <p:spTgt spid="2561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611"/>
                                        </p:tgtEl>
                                        <p:attrNameLst>
                                          <p:attrName>style.visibility</p:attrName>
                                        </p:attrNameLst>
                                      </p:cBhvr>
                                      <p:to>
                                        <p:strVal val="visible"/>
                                      </p:to>
                                    </p:set>
                                    <p:animEffect transition="in" filter="fade">
                                      <p:cBhvr>
                                        <p:cTn id="57" dur="1000"/>
                                        <p:tgtEl>
                                          <p:spTgt spid="25611"/>
                                        </p:tgtEl>
                                      </p:cBhvr>
                                    </p:animEffect>
                                    <p:anim calcmode="lin" valueType="num">
                                      <p:cBhvr>
                                        <p:cTn id="58" dur="1000" fill="hold"/>
                                        <p:tgtEl>
                                          <p:spTgt spid="25611"/>
                                        </p:tgtEl>
                                        <p:attrNameLst>
                                          <p:attrName>ppt_x</p:attrName>
                                        </p:attrNameLst>
                                      </p:cBhvr>
                                      <p:tavLst>
                                        <p:tav tm="0">
                                          <p:val>
                                            <p:strVal val="#ppt_x"/>
                                          </p:val>
                                        </p:tav>
                                        <p:tav tm="100000">
                                          <p:val>
                                            <p:strVal val="#ppt_x"/>
                                          </p:val>
                                        </p:tav>
                                      </p:tavLst>
                                    </p:anim>
                                    <p:anim calcmode="lin" valueType="num">
                                      <p:cBhvr>
                                        <p:cTn id="59" dur="1000" fill="hold"/>
                                        <p:tgtEl>
                                          <p:spTgt spid="2561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9" grpId="0" animBg="1"/>
      <p:bldP spid="25609" grpId="0"/>
      <p:bldP spid="25610" grpId="0"/>
      <p:bldP spid="25611" grpId="0"/>
      <p:bldP spid="16"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783996" y="1409372"/>
            <a:ext cx="10624008" cy="5031886"/>
            <a:chOff x="1065229" y="1547242"/>
            <a:chExt cx="10568601" cy="3271103"/>
          </a:xfrm>
        </p:grpSpPr>
        <p:sp>
          <p:nvSpPr>
            <p:cNvPr id="14" name="矩形 13"/>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5" name="矩形 1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 name="标题 14"/>
          <p:cNvSpPr txBox="1"/>
          <p:nvPr/>
        </p:nvSpPr>
        <p:spPr>
          <a:xfrm>
            <a:off x="1757033" y="1929909"/>
            <a:ext cx="2398809" cy="483137"/>
          </a:xfrm>
          <a:prstGeom prst="rect">
            <a:avLst/>
          </a:prstGeom>
          <a:solidFill>
            <a:srgbClr val="B00202"/>
          </a:solidFill>
          <a:ln>
            <a:solidFill>
              <a:srgbClr val="B00202"/>
            </a:solidFill>
          </a:ln>
        </p:spPr>
        <p:txBody>
          <a:bodyPr/>
          <a:lstStyle>
            <a:defPPr>
              <a:defRPr lang="zh-CN"/>
            </a:defPPr>
            <a:lvl1pPr algn="ctr" eaLnBrk="0" fontAlgn="auto" hangingPunct="0">
              <a:lnSpc>
                <a:spcPct val="130000"/>
              </a:lnSpc>
              <a:spcBef>
                <a:spcPts val="0"/>
              </a:spcBef>
              <a:spcAft>
                <a:spcPts val="0"/>
              </a:spcAft>
              <a:defRPr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建筑物的结构</a:t>
            </a:r>
          </a:p>
        </p:txBody>
      </p:sp>
      <p:sp>
        <p:nvSpPr>
          <p:cNvPr id="29699" name="矩形 2"/>
          <p:cNvSpPr>
            <a:spLocks noChangeArrowheads="1"/>
          </p:cNvSpPr>
          <p:nvPr/>
        </p:nvSpPr>
        <p:spPr bwMode="auto">
          <a:xfrm>
            <a:off x="1819409" y="3039264"/>
            <a:ext cx="4276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B00202"/>
                </a:solidFill>
                <a:latin typeface="+mn-lt"/>
                <a:ea typeface="+mn-ea"/>
                <a:cs typeface="+mn-ea"/>
                <a:sym typeface="+mn-lt"/>
              </a:rPr>
              <a:t>夹层</a:t>
            </a:r>
            <a:r>
              <a:rPr lang="zh-CN" altLang="en-US" sz="1600" dirty="0">
                <a:solidFill>
                  <a:srgbClr val="B00202"/>
                </a:solidFill>
                <a:latin typeface="+mn-lt"/>
                <a:ea typeface="+mn-ea"/>
                <a:cs typeface="+mn-ea"/>
                <a:sym typeface="+mn-lt"/>
              </a:rPr>
              <a:t>：</a:t>
            </a:r>
            <a:r>
              <a:rPr lang="zh-CN" altLang="en-US" sz="1400" dirty="0">
                <a:solidFill>
                  <a:srgbClr val="2E3442"/>
                </a:solidFill>
                <a:latin typeface="+mn-lt"/>
                <a:ea typeface="+mn-ea"/>
                <a:cs typeface="+mn-ea"/>
                <a:sym typeface="+mn-lt"/>
              </a:rPr>
              <a:t>在一个楼层内，局部增设的楼层</a:t>
            </a:r>
            <a:endParaRPr lang="zh-CN" altLang="en-US" sz="1600" dirty="0">
              <a:solidFill>
                <a:srgbClr val="2E3442"/>
              </a:solidFill>
              <a:latin typeface="+mn-lt"/>
              <a:ea typeface="+mn-ea"/>
              <a:cs typeface="+mn-ea"/>
              <a:sym typeface="+mn-lt"/>
            </a:endParaRPr>
          </a:p>
        </p:txBody>
      </p:sp>
      <p:sp>
        <p:nvSpPr>
          <p:cNvPr id="29700" name="矩形 3"/>
          <p:cNvSpPr>
            <a:spLocks noChangeArrowheads="1"/>
          </p:cNvSpPr>
          <p:nvPr/>
        </p:nvSpPr>
        <p:spPr bwMode="auto">
          <a:xfrm>
            <a:off x="8411637" y="2788895"/>
            <a:ext cx="20864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B00202"/>
                </a:solidFill>
                <a:latin typeface="+mn-lt"/>
                <a:ea typeface="+mn-ea"/>
                <a:cs typeface="+mn-ea"/>
                <a:sym typeface="+mn-lt"/>
              </a:rPr>
              <a:t>设备层</a:t>
            </a:r>
            <a:r>
              <a:rPr lang="zh-CN" altLang="en-US" sz="1600" dirty="0">
                <a:solidFill>
                  <a:srgbClr val="B00202"/>
                </a:solidFill>
                <a:latin typeface="+mn-lt"/>
                <a:ea typeface="+mn-ea"/>
                <a:cs typeface="+mn-ea"/>
                <a:sym typeface="+mn-lt"/>
              </a:rPr>
              <a:t>：</a:t>
            </a:r>
            <a:r>
              <a:rPr lang="zh-CN" altLang="en-US" sz="1400" dirty="0">
                <a:solidFill>
                  <a:srgbClr val="2E3442"/>
                </a:solidFill>
                <a:latin typeface="+mn-lt"/>
                <a:ea typeface="+mn-ea"/>
                <a:cs typeface="+mn-ea"/>
                <a:sym typeface="+mn-lt"/>
              </a:rPr>
              <a:t>指专用于布置机电设备等的楼层。如顶层电梯设备层 </a:t>
            </a:r>
            <a:endParaRPr lang="zh-CN" altLang="en-US" sz="1600" dirty="0">
              <a:solidFill>
                <a:srgbClr val="2E3442"/>
              </a:solidFill>
              <a:latin typeface="+mn-lt"/>
              <a:ea typeface="+mn-ea"/>
              <a:cs typeface="+mn-ea"/>
              <a:sym typeface="+mn-lt"/>
            </a:endParaRPr>
          </a:p>
        </p:txBody>
      </p:sp>
      <p:sp>
        <p:nvSpPr>
          <p:cNvPr id="29701" name="矩形 4"/>
          <p:cNvSpPr>
            <a:spLocks noChangeArrowheads="1"/>
          </p:cNvSpPr>
          <p:nvPr/>
        </p:nvSpPr>
        <p:spPr bwMode="auto">
          <a:xfrm>
            <a:off x="1819409" y="2642729"/>
            <a:ext cx="4775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B00202"/>
                </a:solidFill>
                <a:latin typeface="+mn-lt"/>
                <a:ea typeface="+mn-ea"/>
                <a:cs typeface="+mn-ea"/>
                <a:sym typeface="+mn-lt"/>
              </a:rPr>
              <a:t>标准层</a:t>
            </a:r>
            <a:r>
              <a:rPr lang="zh-CN" altLang="en-US" sz="1600" dirty="0">
                <a:solidFill>
                  <a:srgbClr val="B00202"/>
                </a:solidFill>
                <a:latin typeface="+mn-lt"/>
                <a:ea typeface="+mn-ea"/>
                <a:cs typeface="+mn-ea"/>
                <a:sym typeface="+mn-lt"/>
              </a:rPr>
              <a:t>：</a:t>
            </a:r>
            <a:r>
              <a:rPr lang="zh-CN" altLang="en-US" sz="1400" dirty="0">
                <a:solidFill>
                  <a:srgbClr val="2E3442"/>
                </a:solidFill>
                <a:latin typeface="+mn-lt"/>
                <a:ea typeface="+mn-ea"/>
                <a:cs typeface="+mn-ea"/>
                <a:sym typeface="+mn-lt"/>
              </a:rPr>
              <a:t>指建筑的内主要使用功能与布置相同的各楼层。</a:t>
            </a:r>
            <a:endParaRPr lang="zh-CN" altLang="en-US" sz="1600" dirty="0">
              <a:solidFill>
                <a:srgbClr val="2E3442"/>
              </a:solidFill>
              <a:latin typeface="+mn-lt"/>
              <a:ea typeface="+mn-ea"/>
              <a:cs typeface="+mn-ea"/>
              <a:sym typeface="+mn-lt"/>
            </a:endParaRPr>
          </a:p>
        </p:txBody>
      </p:sp>
      <p:sp>
        <p:nvSpPr>
          <p:cNvPr id="29702" name="矩形 5"/>
          <p:cNvSpPr>
            <a:spLocks noChangeArrowheads="1"/>
          </p:cNvSpPr>
          <p:nvPr/>
        </p:nvSpPr>
        <p:spPr bwMode="auto">
          <a:xfrm>
            <a:off x="5577525" y="3135435"/>
            <a:ext cx="20864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rgbClr val="B00202"/>
                </a:solidFill>
                <a:latin typeface="+mn-lt"/>
                <a:ea typeface="+mn-ea"/>
                <a:cs typeface="+mn-ea"/>
                <a:sym typeface="+mn-lt"/>
              </a:rPr>
              <a:t>裙楼</a:t>
            </a:r>
            <a:r>
              <a:rPr lang="zh-CN" altLang="en-US" sz="1600" dirty="0">
                <a:solidFill>
                  <a:srgbClr val="B00202"/>
                </a:solidFill>
                <a:latin typeface="+mn-lt"/>
                <a:ea typeface="+mn-ea"/>
                <a:cs typeface="+mn-ea"/>
                <a:sym typeface="+mn-lt"/>
              </a:rPr>
              <a:t>：</a:t>
            </a:r>
            <a:r>
              <a:rPr lang="zh-CN" altLang="en-US" sz="1400" dirty="0">
                <a:solidFill>
                  <a:srgbClr val="2E3442"/>
                </a:solidFill>
                <a:latin typeface="+mn-lt"/>
                <a:ea typeface="+mn-ea"/>
                <a:cs typeface="+mn-ea"/>
                <a:sym typeface="+mn-lt"/>
              </a:rPr>
              <a:t>指与高层建筑相连的附属建筑，高度不超过</a:t>
            </a:r>
            <a:r>
              <a:rPr lang="en-US" altLang="zh-CN" sz="1400" dirty="0">
                <a:solidFill>
                  <a:srgbClr val="2E3442"/>
                </a:solidFill>
                <a:latin typeface="+mn-lt"/>
                <a:ea typeface="+mn-ea"/>
                <a:cs typeface="+mn-ea"/>
                <a:sym typeface="+mn-lt"/>
              </a:rPr>
              <a:t>24</a:t>
            </a:r>
            <a:r>
              <a:rPr lang="zh-CN" altLang="en-US" sz="1400" dirty="0">
                <a:solidFill>
                  <a:srgbClr val="2E3442"/>
                </a:solidFill>
                <a:latin typeface="+mn-lt"/>
                <a:ea typeface="+mn-ea"/>
                <a:cs typeface="+mn-ea"/>
                <a:sym typeface="+mn-lt"/>
              </a:rPr>
              <a:t>米</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如商场。</a:t>
            </a:r>
            <a:endParaRPr lang="zh-CN" altLang="en-US" sz="1600" dirty="0">
              <a:solidFill>
                <a:srgbClr val="2E3442"/>
              </a:solidFill>
              <a:latin typeface="+mn-lt"/>
              <a:ea typeface="+mn-ea"/>
              <a:cs typeface="+mn-ea"/>
              <a:sym typeface="+mn-lt"/>
            </a:endParaRPr>
          </a:p>
        </p:txBody>
      </p:sp>
      <p:grpSp>
        <p:nvGrpSpPr>
          <p:cNvPr id="3" name="组合 2"/>
          <p:cNvGrpSpPr/>
          <p:nvPr/>
        </p:nvGrpSpPr>
        <p:grpSpPr>
          <a:xfrm>
            <a:off x="2187400" y="3757691"/>
            <a:ext cx="2252595" cy="1894305"/>
            <a:chOff x="1876425" y="2667000"/>
            <a:chExt cx="3163888" cy="2660650"/>
          </a:xfrm>
        </p:grpSpPr>
        <p:pic>
          <p:nvPicPr>
            <p:cNvPr id="7" name="图片 6" descr="2007524104947.jpg"/>
            <p:cNvPicPr>
              <a:picLocks noChangeAspect="1"/>
            </p:cNvPicPr>
            <p:nvPr/>
          </p:nvPicPr>
          <p:blipFill>
            <a:blip r:embed="rId2"/>
            <a:stretch>
              <a:fillRect/>
            </a:stretch>
          </p:blipFill>
          <p:spPr>
            <a:xfrm>
              <a:off x="1876425" y="2667000"/>
              <a:ext cx="3163888" cy="2660650"/>
            </a:xfrm>
            <a:prstGeom prst="rect">
              <a:avLst/>
            </a:prstGeom>
            <a:ln>
              <a:noFill/>
            </a:ln>
            <a:effectLst>
              <a:outerShdw blurRad="292100" dist="139700" dir="2700000" algn="tl" rotWithShape="0">
                <a:srgbClr val="333333">
                  <a:alpha val="65000"/>
                </a:srgbClr>
              </a:outerShdw>
            </a:effectLst>
          </p:spPr>
        </p:pic>
        <p:sp>
          <p:nvSpPr>
            <p:cNvPr id="10" name="任意多边形 9"/>
            <p:cNvSpPr/>
            <p:nvPr/>
          </p:nvSpPr>
          <p:spPr>
            <a:xfrm>
              <a:off x="3649663" y="3586164"/>
              <a:ext cx="1008062" cy="1044575"/>
            </a:xfrm>
            <a:custGeom>
              <a:avLst/>
              <a:gdLst>
                <a:gd name="connsiteX0" fmla="*/ 0 w 1092530"/>
                <a:gd name="connsiteY0" fmla="*/ 47501 h 1045029"/>
                <a:gd name="connsiteX1" fmla="*/ 1092530 w 1092530"/>
                <a:gd name="connsiteY1" fmla="*/ 0 h 1045029"/>
                <a:gd name="connsiteX2" fmla="*/ 997527 w 1092530"/>
                <a:gd name="connsiteY2" fmla="*/ 997527 h 1045029"/>
                <a:gd name="connsiteX3" fmla="*/ 35626 w 1092530"/>
                <a:gd name="connsiteY3" fmla="*/ 1045029 h 1045029"/>
                <a:gd name="connsiteX4" fmla="*/ 0 w 1092530"/>
                <a:gd name="connsiteY4" fmla="*/ 47501 h 104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2530" h="1045029">
                  <a:moveTo>
                    <a:pt x="0" y="47501"/>
                  </a:moveTo>
                  <a:lnTo>
                    <a:pt x="1092530" y="0"/>
                  </a:lnTo>
                  <a:lnTo>
                    <a:pt x="997527" y="997527"/>
                  </a:lnTo>
                  <a:lnTo>
                    <a:pt x="35626" y="1045029"/>
                  </a:lnTo>
                  <a:lnTo>
                    <a:pt x="0" y="47501"/>
                  </a:lnTo>
                  <a:close/>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4" name="组合 3"/>
          <p:cNvGrpSpPr/>
          <p:nvPr/>
        </p:nvGrpSpPr>
        <p:grpSpPr>
          <a:xfrm>
            <a:off x="5426575" y="3974017"/>
            <a:ext cx="2121919" cy="1723694"/>
            <a:chOff x="4829176" y="4210050"/>
            <a:chExt cx="2884488" cy="2343150"/>
          </a:xfrm>
        </p:grpSpPr>
        <p:pic>
          <p:nvPicPr>
            <p:cNvPr id="8" name="图片 7" descr="2009512153027593.jpg"/>
            <p:cNvPicPr>
              <a:picLocks noChangeAspect="1"/>
            </p:cNvPicPr>
            <p:nvPr/>
          </p:nvPicPr>
          <p:blipFill>
            <a:blip r:embed="rId3"/>
            <a:stretch>
              <a:fillRect/>
            </a:stretch>
          </p:blipFill>
          <p:spPr>
            <a:xfrm>
              <a:off x="4829176" y="4210050"/>
              <a:ext cx="2884488" cy="2343150"/>
            </a:xfrm>
            <a:prstGeom prst="rect">
              <a:avLst/>
            </a:prstGeom>
            <a:ln>
              <a:noFill/>
            </a:ln>
            <a:effectLst>
              <a:outerShdw blurRad="292100" dist="139700" dir="2700000" algn="tl" rotWithShape="0">
                <a:srgbClr val="333333">
                  <a:alpha val="65000"/>
                </a:srgbClr>
              </a:outerShdw>
            </a:effectLst>
          </p:spPr>
        </p:pic>
        <p:sp>
          <p:nvSpPr>
            <p:cNvPr id="11" name="任意多边形 10"/>
            <p:cNvSpPr/>
            <p:nvPr/>
          </p:nvSpPr>
          <p:spPr>
            <a:xfrm>
              <a:off x="5111751" y="4419601"/>
              <a:ext cx="2327275" cy="2030413"/>
            </a:xfrm>
            <a:custGeom>
              <a:avLst/>
              <a:gdLst>
                <a:gd name="connsiteX0" fmla="*/ 0 w 2386940"/>
                <a:gd name="connsiteY0" fmla="*/ 688769 h 2030681"/>
                <a:gd name="connsiteX1" fmla="*/ 2386940 w 2386940"/>
                <a:gd name="connsiteY1" fmla="*/ 0 h 2030681"/>
                <a:gd name="connsiteX2" fmla="*/ 2291938 w 2386940"/>
                <a:gd name="connsiteY2" fmla="*/ 2030681 h 2030681"/>
                <a:gd name="connsiteX3" fmla="*/ 11875 w 2386940"/>
                <a:gd name="connsiteY3" fmla="*/ 1365662 h 2030681"/>
                <a:gd name="connsiteX4" fmla="*/ 0 w 2386940"/>
                <a:gd name="connsiteY4" fmla="*/ 688769 h 20306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940" h="2030681">
                  <a:moveTo>
                    <a:pt x="0" y="688769"/>
                  </a:moveTo>
                  <a:lnTo>
                    <a:pt x="2386940" y="0"/>
                  </a:lnTo>
                  <a:lnTo>
                    <a:pt x="2291938" y="2030681"/>
                  </a:lnTo>
                  <a:lnTo>
                    <a:pt x="11875" y="1365662"/>
                  </a:lnTo>
                  <a:lnTo>
                    <a:pt x="0" y="688769"/>
                  </a:lnTo>
                  <a:close/>
                </a:path>
              </a:pathLst>
            </a:custGeom>
            <a:noFill/>
            <a:ln w="381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grpSp>
        <p:nvGrpSpPr>
          <p:cNvPr id="5" name="组合 4"/>
          <p:cNvGrpSpPr/>
          <p:nvPr/>
        </p:nvGrpSpPr>
        <p:grpSpPr>
          <a:xfrm>
            <a:off x="8361322" y="3780624"/>
            <a:ext cx="2121919" cy="1822733"/>
            <a:chOff x="7388225" y="2667000"/>
            <a:chExt cx="2927350" cy="2514600"/>
          </a:xfrm>
        </p:grpSpPr>
        <p:pic>
          <p:nvPicPr>
            <p:cNvPr id="9" name="图片 8" descr="_1____jpg.jpg"/>
            <p:cNvPicPr>
              <a:picLocks noChangeAspect="1"/>
            </p:cNvPicPr>
            <p:nvPr/>
          </p:nvPicPr>
          <p:blipFill>
            <a:blip r:embed="rId4"/>
            <a:stretch>
              <a:fillRect/>
            </a:stretch>
          </p:blipFill>
          <p:spPr>
            <a:xfrm>
              <a:off x="7432675" y="2667000"/>
              <a:ext cx="2882900" cy="2514600"/>
            </a:xfrm>
            <a:prstGeom prst="rect">
              <a:avLst/>
            </a:prstGeom>
            <a:ln>
              <a:noFill/>
            </a:ln>
            <a:effectLst>
              <a:outerShdw blurRad="292100" dist="139700" dir="2700000" algn="tl" rotWithShape="0">
                <a:srgbClr val="333333">
                  <a:alpha val="65000"/>
                </a:srgbClr>
              </a:outerShdw>
            </a:effectLst>
          </p:spPr>
        </p:pic>
        <p:sp>
          <p:nvSpPr>
            <p:cNvPr id="12" name="任意多边形 11"/>
            <p:cNvSpPr/>
            <p:nvPr/>
          </p:nvSpPr>
          <p:spPr>
            <a:xfrm>
              <a:off x="7388225" y="2992439"/>
              <a:ext cx="1282700" cy="1793875"/>
            </a:xfrm>
            <a:custGeom>
              <a:avLst/>
              <a:gdLst>
                <a:gd name="connsiteX0" fmla="*/ 0 w 1389413"/>
                <a:gd name="connsiteY0" fmla="*/ 11875 h 1793174"/>
                <a:gd name="connsiteX1" fmla="*/ 1377537 w 1389413"/>
                <a:gd name="connsiteY1" fmla="*/ 296883 h 1793174"/>
                <a:gd name="connsiteX2" fmla="*/ 1389413 w 1389413"/>
                <a:gd name="connsiteY2" fmla="*/ 1258784 h 1793174"/>
                <a:gd name="connsiteX3" fmla="*/ 201880 w 1389413"/>
                <a:gd name="connsiteY3" fmla="*/ 1793174 h 1793174"/>
                <a:gd name="connsiteX4" fmla="*/ 213756 w 1389413"/>
                <a:gd name="connsiteY4" fmla="*/ 0 h 1793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413" h="1793174">
                  <a:moveTo>
                    <a:pt x="0" y="11875"/>
                  </a:moveTo>
                  <a:lnTo>
                    <a:pt x="1377537" y="296883"/>
                  </a:lnTo>
                  <a:lnTo>
                    <a:pt x="1389413" y="1258784"/>
                  </a:lnTo>
                  <a:lnTo>
                    <a:pt x="201880" y="1793174"/>
                  </a:lnTo>
                  <a:cubicBezTo>
                    <a:pt x="205839" y="1195449"/>
                    <a:pt x="209797" y="597725"/>
                    <a:pt x="213756" y="0"/>
                  </a:cubicBezTo>
                </a:path>
              </a:pathLst>
            </a:custGeom>
            <a:noFill/>
            <a:ln w="3810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cs typeface="+mn-ea"/>
                <a:sym typeface="+mn-lt"/>
              </a:endParaRPr>
            </a:p>
          </p:txBody>
        </p:sp>
      </p:grpSp>
      <p:sp>
        <p:nvSpPr>
          <p:cNvPr id="16"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701"/>
                                        </p:tgtEl>
                                        <p:attrNameLst>
                                          <p:attrName>style.visibility</p:attrName>
                                        </p:attrNameLst>
                                      </p:cBhvr>
                                      <p:to>
                                        <p:strVal val="visible"/>
                                      </p:to>
                                    </p:set>
                                    <p:animEffect transition="in" filter="fade">
                                      <p:cBhvr>
                                        <p:cTn id="22" dur="1000"/>
                                        <p:tgtEl>
                                          <p:spTgt spid="29701"/>
                                        </p:tgtEl>
                                      </p:cBhvr>
                                    </p:animEffect>
                                    <p:anim calcmode="lin" valueType="num">
                                      <p:cBhvr>
                                        <p:cTn id="23" dur="1000" fill="hold"/>
                                        <p:tgtEl>
                                          <p:spTgt spid="29701"/>
                                        </p:tgtEl>
                                        <p:attrNameLst>
                                          <p:attrName>ppt_x</p:attrName>
                                        </p:attrNameLst>
                                      </p:cBhvr>
                                      <p:tavLst>
                                        <p:tav tm="0">
                                          <p:val>
                                            <p:strVal val="#ppt_x"/>
                                          </p:val>
                                        </p:tav>
                                        <p:tav tm="100000">
                                          <p:val>
                                            <p:strVal val="#ppt_x"/>
                                          </p:val>
                                        </p:tav>
                                      </p:tavLst>
                                    </p:anim>
                                    <p:anim calcmode="lin" valueType="num">
                                      <p:cBhvr>
                                        <p:cTn id="24" dur="1000" fill="hold"/>
                                        <p:tgtEl>
                                          <p:spTgt spid="2970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699"/>
                                        </p:tgtEl>
                                        <p:attrNameLst>
                                          <p:attrName>style.visibility</p:attrName>
                                        </p:attrNameLst>
                                      </p:cBhvr>
                                      <p:to>
                                        <p:strVal val="visible"/>
                                      </p:to>
                                    </p:set>
                                    <p:animEffect transition="in" filter="fade">
                                      <p:cBhvr>
                                        <p:cTn id="27" dur="1000"/>
                                        <p:tgtEl>
                                          <p:spTgt spid="29699"/>
                                        </p:tgtEl>
                                      </p:cBhvr>
                                    </p:animEffect>
                                    <p:anim calcmode="lin" valueType="num">
                                      <p:cBhvr>
                                        <p:cTn id="28" dur="1000" fill="hold"/>
                                        <p:tgtEl>
                                          <p:spTgt spid="29699"/>
                                        </p:tgtEl>
                                        <p:attrNameLst>
                                          <p:attrName>ppt_x</p:attrName>
                                        </p:attrNameLst>
                                      </p:cBhvr>
                                      <p:tavLst>
                                        <p:tav tm="0">
                                          <p:val>
                                            <p:strVal val="#ppt_x"/>
                                          </p:val>
                                        </p:tav>
                                        <p:tav tm="100000">
                                          <p:val>
                                            <p:strVal val="#ppt_x"/>
                                          </p:val>
                                        </p:tav>
                                      </p:tavLst>
                                    </p:anim>
                                    <p:anim calcmode="lin" valueType="num">
                                      <p:cBhvr>
                                        <p:cTn id="29" dur="1000" fill="hold"/>
                                        <p:tgtEl>
                                          <p:spTgt spid="296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702"/>
                                        </p:tgtEl>
                                        <p:attrNameLst>
                                          <p:attrName>style.visibility</p:attrName>
                                        </p:attrNameLst>
                                      </p:cBhvr>
                                      <p:to>
                                        <p:strVal val="visible"/>
                                      </p:to>
                                    </p:set>
                                    <p:animEffect transition="in" filter="fade">
                                      <p:cBhvr>
                                        <p:cTn id="32" dur="1000"/>
                                        <p:tgtEl>
                                          <p:spTgt spid="29702"/>
                                        </p:tgtEl>
                                      </p:cBhvr>
                                    </p:animEffect>
                                    <p:anim calcmode="lin" valueType="num">
                                      <p:cBhvr>
                                        <p:cTn id="33" dur="1000" fill="hold"/>
                                        <p:tgtEl>
                                          <p:spTgt spid="29702"/>
                                        </p:tgtEl>
                                        <p:attrNameLst>
                                          <p:attrName>ppt_x</p:attrName>
                                        </p:attrNameLst>
                                      </p:cBhvr>
                                      <p:tavLst>
                                        <p:tav tm="0">
                                          <p:val>
                                            <p:strVal val="#ppt_x"/>
                                          </p:val>
                                        </p:tav>
                                        <p:tav tm="100000">
                                          <p:val>
                                            <p:strVal val="#ppt_x"/>
                                          </p:val>
                                        </p:tav>
                                      </p:tavLst>
                                    </p:anim>
                                    <p:anim calcmode="lin" valueType="num">
                                      <p:cBhvr>
                                        <p:cTn id="34" dur="1000" fill="hold"/>
                                        <p:tgtEl>
                                          <p:spTgt spid="2970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9700"/>
                                        </p:tgtEl>
                                        <p:attrNameLst>
                                          <p:attrName>style.visibility</p:attrName>
                                        </p:attrNameLst>
                                      </p:cBhvr>
                                      <p:to>
                                        <p:strVal val="visible"/>
                                      </p:to>
                                    </p:set>
                                    <p:animEffect transition="in" filter="fade">
                                      <p:cBhvr>
                                        <p:cTn id="37" dur="1000"/>
                                        <p:tgtEl>
                                          <p:spTgt spid="29700"/>
                                        </p:tgtEl>
                                      </p:cBhvr>
                                    </p:animEffect>
                                    <p:anim calcmode="lin" valueType="num">
                                      <p:cBhvr>
                                        <p:cTn id="38" dur="1000" fill="hold"/>
                                        <p:tgtEl>
                                          <p:spTgt spid="29700"/>
                                        </p:tgtEl>
                                        <p:attrNameLst>
                                          <p:attrName>ppt_x</p:attrName>
                                        </p:attrNameLst>
                                      </p:cBhvr>
                                      <p:tavLst>
                                        <p:tav tm="0">
                                          <p:val>
                                            <p:strVal val="#ppt_x"/>
                                          </p:val>
                                        </p:tav>
                                        <p:tav tm="100000">
                                          <p:val>
                                            <p:strVal val="#ppt_x"/>
                                          </p:val>
                                        </p:tav>
                                      </p:tavLst>
                                    </p:anim>
                                    <p:anim calcmode="lin" valueType="num">
                                      <p:cBhvr>
                                        <p:cTn id="39" dur="1000" fill="hold"/>
                                        <p:tgtEl>
                                          <p:spTgt spid="2970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1000" fill="hold"/>
                                        <p:tgtEl>
                                          <p:spTgt spid="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1000"/>
                                        <p:tgtEl>
                                          <p:spTgt spid="3"/>
                                        </p:tgtEl>
                                      </p:cBhvr>
                                    </p:animEffect>
                                    <p:anim calcmode="lin" valueType="num">
                                      <p:cBhvr>
                                        <p:cTn id="53" dur="1000" fill="hold"/>
                                        <p:tgtEl>
                                          <p:spTgt spid="3"/>
                                        </p:tgtEl>
                                        <p:attrNameLst>
                                          <p:attrName>ppt_x</p:attrName>
                                        </p:attrNameLst>
                                      </p:cBhvr>
                                      <p:tavLst>
                                        <p:tav tm="0">
                                          <p:val>
                                            <p:strVal val="#ppt_x"/>
                                          </p:val>
                                        </p:tav>
                                        <p:tav tm="100000">
                                          <p:val>
                                            <p:strVal val="#ppt_x"/>
                                          </p:val>
                                        </p:tav>
                                      </p:tavLst>
                                    </p:anim>
                                    <p:anim calcmode="lin" valueType="num">
                                      <p:cBhvr>
                                        <p:cTn id="5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699" grpId="0"/>
      <p:bldP spid="29700" grpId="0"/>
      <p:bldP spid="29701" grpId="0"/>
      <p:bldP spid="2970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3996" y="1409372"/>
            <a:ext cx="10624008" cy="5031886"/>
            <a:chOff x="1065229" y="1547242"/>
            <a:chExt cx="10568601" cy="3271103"/>
          </a:xfrm>
        </p:grpSpPr>
        <p:sp>
          <p:nvSpPr>
            <p:cNvPr id="6" name="矩形 5"/>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7" name="矩形 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30722" name="Rectangle 3"/>
          <p:cNvSpPr txBox="1">
            <a:spLocks noChangeArrowheads="1"/>
          </p:cNvSpPr>
          <p:nvPr/>
        </p:nvSpPr>
        <p:spPr bwMode="auto">
          <a:xfrm>
            <a:off x="2287589" y="1989138"/>
            <a:ext cx="6865937"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a:p>
            <a:pPr eaLnBrk="1" hangingPunct="1">
              <a:lnSpc>
                <a:spcPct val="130000"/>
              </a:lnSpc>
              <a:spcBef>
                <a:spcPct val="30000"/>
              </a:spcBef>
              <a:buFont typeface="Wingdings" panose="05000000000000000000" pitchFamily="2" charset="2"/>
              <a:buNone/>
            </a:pPr>
            <a:endParaRPr lang="en-US" altLang="zh-CN" sz="1600">
              <a:latin typeface="+mn-lt"/>
              <a:ea typeface="+mn-ea"/>
              <a:cs typeface="+mn-ea"/>
              <a:sym typeface="+mn-lt"/>
            </a:endParaRPr>
          </a:p>
        </p:txBody>
      </p:sp>
      <p:graphicFrame>
        <p:nvGraphicFramePr>
          <p:cNvPr id="13" name="Group 4"/>
          <p:cNvGraphicFramePr/>
          <p:nvPr/>
        </p:nvGraphicFramePr>
        <p:xfrm>
          <a:off x="2125333" y="2822247"/>
          <a:ext cx="8178163" cy="3032126"/>
        </p:xfrm>
        <a:graphic>
          <a:graphicData uri="http://schemas.openxmlformats.org/drawingml/2006/table">
            <a:tbl>
              <a:tblPr/>
              <a:tblGrid>
                <a:gridCol w="2214020">
                  <a:extLst>
                    <a:ext uri="{9D8B030D-6E8A-4147-A177-3AD203B41FA5}">
                      <a16:colId xmlns:a16="http://schemas.microsoft.com/office/drawing/2014/main" val="20000"/>
                    </a:ext>
                  </a:extLst>
                </a:gridCol>
                <a:gridCol w="5964143">
                  <a:extLst>
                    <a:ext uri="{9D8B030D-6E8A-4147-A177-3AD203B41FA5}">
                      <a16:colId xmlns:a16="http://schemas.microsoft.com/office/drawing/2014/main" val="20001"/>
                    </a:ext>
                  </a:extLst>
                </a:gridCol>
              </a:tblGrid>
              <a:tr h="5762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建筑类型</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层数或建筑高度</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117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低层建筑</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1-3</a:t>
                      </a:r>
                      <a:r>
                        <a:rPr kumimoji="0" lang="zh-CN" altLang="en-US" sz="1400" b="0" i="0" u="none" strike="noStrike" cap="none" normalizeH="0" baseline="0" dirty="0">
                          <a:ln>
                            <a:noFill/>
                          </a:ln>
                          <a:solidFill>
                            <a:srgbClr val="2E3442"/>
                          </a:solidFill>
                          <a:effectLst/>
                          <a:latin typeface="+mn-lt"/>
                          <a:ea typeface="+mn-ea"/>
                          <a:cs typeface="+mn-ea"/>
                          <a:sym typeface="+mn-lt"/>
                        </a:rPr>
                        <a:t>层</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482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多层建筑</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4-6</a:t>
                      </a:r>
                      <a:r>
                        <a:rPr kumimoji="0" lang="zh-CN" altLang="en-US" sz="1400" b="0" i="0" u="none" strike="noStrike" cap="none" normalizeH="0" baseline="0" dirty="0">
                          <a:ln>
                            <a:noFill/>
                          </a:ln>
                          <a:solidFill>
                            <a:srgbClr val="2E3442"/>
                          </a:solidFill>
                          <a:effectLst/>
                          <a:latin typeface="+mn-lt"/>
                          <a:ea typeface="+mn-ea"/>
                          <a:cs typeface="+mn-ea"/>
                          <a:sym typeface="+mn-lt"/>
                        </a:rPr>
                        <a:t>层</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endParaRPr kumimoji="0" lang="en-US" altLang="zh-CN" sz="1400" b="1" i="0" u="none" strike="noStrike" cap="none" normalizeH="0" baseline="0" dirty="0">
                        <a:ln>
                          <a:noFill/>
                        </a:ln>
                        <a:solidFill>
                          <a:srgbClr val="2E3442"/>
                        </a:solidFill>
                        <a:effectLst/>
                        <a:latin typeface="+mn-lt"/>
                        <a:ea typeface="+mn-ea"/>
                        <a:cs typeface="+mn-ea"/>
                        <a:sym typeface="+mn-lt"/>
                      </a:endParaRP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高层建筑</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altLang="en-US" sz="1400" b="0" i="0" u="none" strike="noStrike" cap="none" normalizeH="0" baseline="0" dirty="0">
                          <a:ln>
                            <a:noFill/>
                          </a:ln>
                          <a:solidFill>
                            <a:srgbClr val="2E3442"/>
                          </a:solidFill>
                          <a:effectLst/>
                          <a:latin typeface="+mn-lt"/>
                          <a:ea typeface="+mn-ea"/>
                          <a:cs typeface="+mn-ea"/>
                          <a:sym typeface="+mn-lt"/>
                        </a:rPr>
                        <a:t>总高度超过</a:t>
                      </a:r>
                      <a:r>
                        <a:rPr kumimoji="0" lang="en-US" sz="1400" b="0" i="0" u="none" strike="noStrike" cap="none" normalizeH="0" baseline="0" dirty="0">
                          <a:ln>
                            <a:noFill/>
                          </a:ln>
                          <a:solidFill>
                            <a:srgbClr val="2E3442"/>
                          </a:solidFill>
                          <a:effectLst/>
                          <a:latin typeface="+mn-lt"/>
                          <a:ea typeface="+mn-ea"/>
                          <a:cs typeface="+mn-ea"/>
                          <a:sym typeface="+mn-lt"/>
                        </a:rPr>
                        <a:t>24M</a:t>
                      </a:r>
                      <a:r>
                        <a:rPr kumimoji="0" lang="zh-CN" altLang="en-US" sz="1400" b="0" i="0" u="none" strike="noStrike" cap="none" normalizeH="0" baseline="0" dirty="0">
                          <a:ln>
                            <a:noFill/>
                          </a:ln>
                          <a:solidFill>
                            <a:srgbClr val="2E3442"/>
                          </a:solidFill>
                          <a:effectLst/>
                          <a:latin typeface="+mn-lt"/>
                          <a:ea typeface="+mn-ea"/>
                          <a:cs typeface="+mn-ea"/>
                          <a:sym typeface="+mn-lt"/>
                        </a:rPr>
                        <a:t>，</a:t>
                      </a:r>
                    </a:p>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altLang="en-US" sz="1400" b="0" i="0" u="none" strike="noStrike" cap="none" normalizeH="0" baseline="0" dirty="0">
                          <a:ln>
                            <a:noFill/>
                          </a:ln>
                          <a:solidFill>
                            <a:srgbClr val="2E3442"/>
                          </a:solidFill>
                          <a:effectLst/>
                          <a:latin typeface="+mn-lt"/>
                          <a:ea typeface="+mn-ea"/>
                          <a:cs typeface="+mn-ea"/>
                          <a:sym typeface="+mn-lt"/>
                        </a:rPr>
                        <a:t>但不包括总高度超过</a:t>
                      </a:r>
                      <a:r>
                        <a:rPr kumimoji="0" lang="en-US" sz="1400" b="0" i="0" u="none" strike="noStrike" cap="none" normalizeH="0" baseline="0" dirty="0">
                          <a:ln>
                            <a:noFill/>
                          </a:ln>
                          <a:solidFill>
                            <a:srgbClr val="2E3442"/>
                          </a:solidFill>
                          <a:effectLst/>
                          <a:latin typeface="+mn-lt"/>
                          <a:ea typeface="+mn-ea"/>
                          <a:cs typeface="+mn-ea"/>
                          <a:sym typeface="+mn-lt"/>
                        </a:rPr>
                        <a:t>24M</a:t>
                      </a:r>
                      <a:r>
                        <a:rPr kumimoji="0" lang="zh-CN" altLang="en-US" sz="1400" b="0" i="0" u="none" strike="noStrike" cap="none" normalizeH="0" baseline="0" dirty="0">
                          <a:ln>
                            <a:noFill/>
                          </a:ln>
                          <a:solidFill>
                            <a:srgbClr val="2E3442"/>
                          </a:solidFill>
                          <a:effectLst/>
                          <a:latin typeface="+mn-lt"/>
                          <a:ea typeface="+mn-ea"/>
                          <a:cs typeface="+mn-ea"/>
                          <a:sym typeface="+mn-lt"/>
                        </a:rPr>
                        <a:t>的单层建筑</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25463">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超高层建筑</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altLang="en-US" sz="1400" b="0" i="0" u="none" strike="noStrike" cap="none" normalizeH="0" baseline="0" dirty="0">
                          <a:ln>
                            <a:noFill/>
                          </a:ln>
                          <a:solidFill>
                            <a:srgbClr val="2E3442"/>
                          </a:solidFill>
                          <a:effectLst/>
                          <a:latin typeface="+mn-lt"/>
                          <a:ea typeface="+mn-ea"/>
                          <a:cs typeface="+mn-ea"/>
                          <a:sym typeface="+mn-lt"/>
                        </a:rPr>
                        <a:t>总高度超过</a:t>
                      </a:r>
                      <a:r>
                        <a:rPr kumimoji="0" lang="en-US" sz="1400" b="0" i="0" u="none" strike="noStrike" cap="none" normalizeH="0" baseline="0" dirty="0">
                          <a:ln>
                            <a:noFill/>
                          </a:ln>
                          <a:solidFill>
                            <a:srgbClr val="2E3442"/>
                          </a:solidFill>
                          <a:effectLst/>
                          <a:latin typeface="+mn-lt"/>
                          <a:ea typeface="+mn-ea"/>
                          <a:cs typeface="+mn-ea"/>
                          <a:sym typeface="+mn-lt"/>
                        </a:rPr>
                        <a:t>100M</a:t>
                      </a:r>
                    </a:p>
                  </a:txBody>
                  <a:tcPr marL="84406" marR="84406"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7671" name="Rectangle 2"/>
          <p:cNvSpPr txBox="1">
            <a:spLocks noChangeArrowheads="1"/>
          </p:cNvSpPr>
          <p:nvPr/>
        </p:nvSpPr>
        <p:spPr bwMode="auto">
          <a:xfrm>
            <a:off x="2125333" y="2054114"/>
            <a:ext cx="2730106" cy="463112"/>
          </a:xfrm>
          <a:prstGeom prst="rect">
            <a:avLst/>
          </a:prstGeom>
          <a:solidFill>
            <a:srgbClr val="B00202"/>
          </a:solidFill>
          <a:ln>
            <a:noFill/>
          </a:ln>
        </p:spPr>
        <p:txBody>
          <a:bodyPr tIns="0" anchor="ctr"/>
          <a:lstStyle>
            <a:lvl1pPr eaLnBrk="0" hangingPunct="0">
              <a:defRPr sz="1400">
                <a:solidFill>
                  <a:schemeClr val="tx1"/>
                </a:solidFill>
                <a:latin typeface="Arial" panose="020B0604020202020204" pitchFamily="34" charset="0"/>
                <a:ea typeface="MHeiTGB-Medium-U" pitchFamily="34" charset="-122"/>
              </a:defRPr>
            </a:lvl1pPr>
            <a:lvl2pPr marL="742950" indent="-285750" eaLnBrk="0" hangingPunct="0">
              <a:defRPr sz="1400">
                <a:solidFill>
                  <a:schemeClr val="tx1"/>
                </a:solidFill>
                <a:latin typeface="Arial" panose="020B0604020202020204" pitchFamily="34" charset="0"/>
                <a:ea typeface="MHeiTGB-Medium-U" pitchFamily="34" charset="-122"/>
              </a:defRPr>
            </a:lvl2pPr>
            <a:lvl3pPr marL="1143000" indent="-228600" eaLnBrk="0" hangingPunct="0">
              <a:defRPr sz="1400">
                <a:solidFill>
                  <a:schemeClr val="tx1"/>
                </a:solidFill>
                <a:latin typeface="Arial" panose="020B0604020202020204" pitchFamily="34" charset="0"/>
                <a:ea typeface="MHeiTGB-Medium-U" pitchFamily="34" charset="-122"/>
              </a:defRPr>
            </a:lvl3pPr>
            <a:lvl4pPr marL="1600200" indent="-228600" eaLnBrk="0" hangingPunct="0">
              <a:defRPr sz="1400">
                <a:solidFill>
                  <a:schemeClr val="tx1"/>
                </a:solidFill>
                <a:latin typeface="Arial" panose="020B0604020202020204" pitchFamily="34" charset="0"/>
                <a:ea typeface="MHeiTGB-Medium-U" pitchFamily="34" charset="-122"/>
              </a:defRPr>
            </a:lvl4pPr>
            <a:lvl5pPr marL="2057400" indent="-228600" eaLnBrk="0" hangingPunct="0">
              <a:defRPr sz="1400">
                <a:solidFill>
                  <a:schemeClr val="tx1"/>
                </a:solidFill>
                <a:latin typeface="Arial" panose="020B0604020202020204" pitchFamily="34" charset="0"/>
                <a:ea typeface="MHeiTGB-Medium-U" pitchFamily="34"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9pPr>
          </a:lstStyle>
          <a:p>
            <a:pPr algn="ctr" eaLnBrk="1" fontAlgn="auto" hangingPunct="1">
              <a:lnSpc>
                <a:spcPct val="130000"/>
              </a:lnSpc>
              <a:spcBef>
                <a:spcPts val="0"/>
              </a:spcBef>
              <a:spcAft>
                <a:spcPts val="0"/>
              </a:spcAft>
              <a:defRPr/>
            </a:pPr>
            <a:r>
              <a:rPr lang="en-US" altLang="zh-CN" sz="1800" b="1" kern="0" dirty="0">
                <a:solidFill>
                  <a:schemeClr val="bg1"/>
                </a:solidFill>
                <a:latin typeface="+mn-lt"/>
                <a:ea typeface="+mn-ea"/>
                <a:cs typeface="+mn-ea"/>
                <a:sym typeface="+mn-lt"/>
              </a:rPr>
              <a:t>&gt;</a:t>
            </a:r>
            <a:r>
              <a:rPr lang="zh-CN" altLang="en-US" sz="1800" b="1" dirty="0">
                <a:solidFill>
                  <a:schemeClr val="bg1"/>
                </a:solidFill>
                <a:latin typeface="+mn-lt"/>
                <a:ea typeface="+mn-ea"/>
                <a:cs typeface="+mn-ea"/>
                <a:sym typeface="+mn-lt"/>
              </a:rPr>
              <a:t>按层数和高度的分类</a:t>
            </a:r>
          </a:p>
        </p:txBody>
      </p:sp>
      <p:sp>
        <p:nvSpPr>
          <p:cNvPr id="8"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671"/>
                                        </p:tgtEl>
                                        <p:attrNameLst>
                                          <p:attrName>style.visibility</p:attrName>
                                        </p:attrNameLst>
                                      </p:cBhvr>
                                      <p:to>
                                        <p:strVal val="visible"/>
                                      </p:to>
                                    </p:set>
                                    <p:animEffect transition="in" filter="fade">
                                      <p:cBhvr>
                                        <p:cTn id="17" dur="1000"/>
                                        <p:tgtEl>
                                          <p:spTgt spid="27671"/>
                                        </p:tgtEl>
                                      </p:cBhvr>
                                    </p:animEffect>
                                    <p:anim calcmode="lin" valueType="num">
                                      <p:cBhvr>
                                        <p:cTn id="18" dur="1000" fill="hold"/>
                                        <p:tgtEl>
                                          <p:spTgt spid="27671"/>
                                        </p:tgtEl>
                                        <p:attrNameLst>
                                          <p:attrName>ppt_x</p:attrName>
                                        </p:attrNameLst>
                                      </p:cBhvr>
                                      <p:tavLst>
                                        <p:tav tm="0">
                                          <p:val>
                                            <p:strVal val="#ppt_x"/>
                                          </p:val>
                                        </p:tav>
                                        <p:tav tm="100000">
                                          <p:val>
                                            <p:strVal val="#ppt_x"/>
                                          </p:val>
                                        </p:tav>
                                      </p:tavLst>
                                    </p:anim>
                                    <p:anim calcmode="lin" valueType="num">
                                      <p:cBhvr>
                                        <p:cTn id="19" dur="1000" fill="hold"/>
                                        <p:tgtEl>
                                          <p:spTgt spid="276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3996" y="1409372"/>
            <a:ext cx="10624008" cy="5031886"/>
            <a:chOff x="1065229" y="1547242"/>
            <a:chExt cx="10568601" cy="3271103"/>
          </a:xfrm>
        </p:grpSpPr>
        <p:sp>
          <p:nvSpPr>
            <p:cNvPr id="5" name="矩形 4"/>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7" name="矩形 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8674" name="Rectangle 2"/>
          <p:cNvSpPr txBox="1">
            <a:spLocks noChangeArrowheads="1"/>
          </p:cNvSpPr>
          <p:nvPr/>
        </p:nvSpPr>
        <p:spPr bwMode="auto">
          <a:xfrm>
            <a:off x="1981120" y="2026440"/>
            <a:ext cx="2609734" cy="538113"/>
          </a:xfrm>
          <a:prstGeom prst="rect">
            <a:avLst/>
          </a:prstGeom>
          <a:solidFill>
            <a:srgbClr val="B00202"/>
          </a:solidFill>
          <a:ln>
            <a:noFill/>
          </a:ln>
        </p:spPr>
        <p:txBody>
          <a:bodyPr tIns="0" anchor="ctr"/>
          <a:lstStyle>
            <a:defPPr>
              <a:defRPr lang="zh-CN"/>
            </a:defPPr>
            <a:lvl1pPr algn="ctr" eaLnBrk="1" fontAlgn="auto" hangingPunct="1">
              <a:lnSpc>
                <a:spcPct val="130000"/>
              </a:lnSpc>
              <a:spcBef>
                <a:spcPts val="0"/>
              </a:spcBef>
              <a:spcAft>
                <a:spcPts val="0"/>
              </a:spcAft>
              <a:defRPr sz="1800" b="1" kern="0">
                <a:solidFill>
                  <a:schemeClr val="bg1"/>
                </a:solidFill>
                <a:latin typeface="微软雅黑" panose="020B0503020204020204" pitchFamily="34" charset="-122"/>
                <a:ea typeface="微软雅黑" panose="020B0503020204020204" pitchFamily="34" charset="-122"/>
                <a:cs typeface="Times New Roman" panose="02020603050405020304" pitchFamily="18" charset="0"/>
              </a:defRPr>
            </a:lvl1pPr>
            <a:lvl2pPr marL="742950" indent="-285750" eaLnBrk="0" hangingPunct="0">
              <a:defRPr sz="1400">
                <a:latin typeface="Arial" panose="020B0604020202020204" pitchFamily="34" charset="0"/>
                <a:ea typeface="MHeiTGB-Medium-U" pitchFamily="34" charset="-122"/>
              </a:defRPr>
            </a:lvl2pPr>
            <a:lvl3pPr marL="1143000" indent="-228600" eaLnBrk="0" hangingPunct="0">
              <a:defRPr sz="1400">
                <a:latin typeface="Arial" panose="020B0604020202020204" pitchFamily="34" charset="0"/>
                <a:ea typeface="MHeiTGB-Medium-U" pitchFamily="34" charset="-122"/>
              </a:defRPr>
            </a:lvl3pPr>
            <a:lvl4pPr marL="1600200" indent="-228600" eaLnBrk="0" hangingPunct="0">
              <a:defRPr sz="1400">
                <a:latin typeface="Arial" panose="020B0604020202020204" pitchFamily="34" charset="0"/>
                <a:ea typeface="MHeiTGB-Medium-U" pitchFamily="34" charset="-122"/>
              </a:defRPr>
            </a:lvl4pPr>
            <a:lvl5pPr marL="2057400" indent="-228600" eaLnBrk="0" hangingPunct="0">
              <a:defRPr sz="1400">
                <a:latin typeface="Arial" panose="020B0604020202020204" pitchFamily="34" charset="0"/>
                <a:ea typeface="MHeiTGB-Medium-U" pitchFamily="34" charset="-122"/>
              </a:defRPr>
            </a:lvl5pPr>
            <a:lvl6pPr marL="2514600" indent="-228600" eaLnBrk="0" fontAlgn="base" hangingPunct="0">
              <a:spcBef>
                <a:spcPct val="0"/>
              </a:spcBef>
              <a:spcAft>
                <a:spcPct val="0"/>
              </a:spcAft>
              <a:defRPr sz="1400">
                <a:latin typeface="Arial" panose="020B0604020202020204" pitchFamily="34" charset="0"/>
                <a:ea typeface="MHeiTGB-Medium-U" pitchFamily="34" charset="-122"/>
              </a:defRPr>
            </a:lvl6pPr>
            <a:lvl7pPr marL="2971800" indent="-228600" eaLnBrk="0" fontAlgn="base" hangingPunct="0">
              <a:spcBef>
                <a:spcPct val="0"/>
              </a:spcBef>
              <a:spcAft>
                <a:spcPct val="0"/>
              </a:spcAft>
              <a:defRPr sz="1400">
                <a:latin typeface="Arial" panose="020B0604020202020204" pitchFamily="34" charset="0"/>
                <a:ea typeface="MHeiTGB-Medium-U" pitchFamily="34" charset="-122"/>
              </a:defRPr>
            </a:lvl7pPr>
            <a:lvl8pPr marL="3429000" indent="-228600" eaLnBrk="0" fontAlgn="base" hangingPunct="0">
              <a:spcBef>
                <a:spcPct val="0"/>
              </a:spcBef>
              <a:spcAft>
                <a:spcPct val="0"/>
              </a:spcAft>
              <a:defRPr sz="1400">
                <a:latin typeface="Arial" panose="020B0604020202020204" pitchFamily="34" charset="0"/>
                <a:ea typeface="MHeiTGB-Medium-U" pitchFamily="34" charset="-122"/>
              </a:defRPr>
            </a:lvl8pPr>
            <a:lvl9pPr marL="3886200" indent="-228600" eaLnBrk="0" fontAlgn="base" hangingPunct="0">
              <a:spcBef>
                <a:spcPct val="0"/>
              </a:spcBef>
              <a:spcAft>
                <a:spcPct val="0"/>
              </a:spcAft>
              <a:defRPr sz="1400">
                <a:latin typeface="Arial" panose="020B0604020202020204" pitchFamily="34" charset="0"/>
                <a:ea typeface="MHeiTGB-Medium-U" pitchFamily="34" charset="-122"/>
              </a:defRPr>
            </a:lvl9pPr>
          </a:lstStyle>
          <a:p>
            <a:r>
              <a:rPr lang="en-US" altLang="zh-CN" dirty="0">
                <a:latin typeface="+mn-lt"/>
                <a:ea typeface="+mn-ea"/>
                <a:cs typeface="+mn-ea"/>
                <a:sym typeface="+mn-lt"/>
              </a:rPr>
              <a:t>&gt;</a:t>
            </a:r>
            <a:r>
              <a:rPr lang="zh-CN" altLang="en-US" dirty="0">
                <a:latin typeface="+mn-lt"/>
                <a:ea typeface="+mn-ea"/>
                <a:cs typeface="+mn-ea"/>
                <a:sym typeface="+mn-lt"/>
              </a:rPr>
              <a:t>高层建筑的国际分类</a:t>
            </a:r>
          </a:p>
        </p:txBody>
      </p:sp>
      <p:graphicFrame>
        <p:nvGraphicFramePr>
          <p:cNvPr id="6" name="Group 3"/>
          <p:cNvGraphicFramePr/>
          <p:nvPr/>
        </p:nvGraphicFramePr>
        <p:xfrm>
          <a:off x="2145217" y="2791812"/>
          <a:ext cx="8290255" cy="2887346"/>
        </p:xfrm>
        <a:graphic>
          <a:graphicData uri="http://schemas.openxmlformats.org/drawingml/2006/table">
            <a:tbl>
              <a:tblPr/>
              <a:tblGrid>
                <a:gridCol w="2344904">
                  <a:extLst>
                    <a:ext uri="{9D8B030D-6E8A-4147-A177-3AD203B41FA5}">
                      <a16:colId xmlns:a16="http://schemas.microsoft.com/office/drawing/2014/main" val="20000"/>
                    </a:ext>
                  </a:extLst>
                </a:gridCol>
                <a:gridCol w="2093798">
                  <a:extLst>
                    <a:ext uri="{9D8B030D-6E8A-4147-A177-3AD203B41FA5}">
                      <a16:colId xmlns:a16="http://schemas.microsoft.com/office/drawing/2014/main" val="20001"/>
                    </a:ext>
                  </a:extLst>
                </a:gridCol>
                <a:gridCol w="3851553">
                  <a:extLst>
                    <a:ext uri="{9D8B030D-6E8A-4147-A177-3AD203B41FA5}">
                      <a16:colId xmlns:a16="http://schemas.microsoft.com/office/drawing/2014/main" val="20002"/>
                    </a:ext>
                  </a:extLst>
                </a:gridCol>
              </a:tblGrid>
              <a:tr h="513526">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建筑类型</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层数</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altLang="en-US" sz="1400" b="1" i="0" u="none" strike="noStrike" cap="none" normalizeH="0" baseline="0" dirty="0">
                          <a:ln>
                            <a:noFill/>
                          </a:ln>
                          <a:solidFill>
                            <a:srgbClr val="2E3442"/>
                          </a:solidFill>
                          <a:effectLst/>
                          <a:latin typeface="+mn-lt"/>
                          <a:ea typeface="+mn-ea"/>
                          <a:cs typeface="+mn-ea"/>
                          <a:sym typeface="+mn-lt"/>
                        </a:rPr>
                        <a:t>建筑总高度（</a:t>
                      </a:r>
                      <a:r>
                        <a:rPr kumimoji="0" lang="en-US" sz="1400" b="1" i="0" u="none" strike="noStrike" cap="none" normalizeH="0" baseline="0" dirty="0">
                          <a:ln>
                            <a:noFill/>
                          </a:ln>
                          <a:solidFill>
                            <a:srgbClr val="2E3442"/>
                          </a:solidFill>
                          <a:effectLst/>
                          <a:latin typeface="+mn-lt"/>
                          <a:ea typeface="+mn-ea"/>
                          <a:cs typeface="+mn-ea"/>
                          <a:sym typeface="+mn-lt"/>
                        </a:rPr>
                        <a:t>M</a:t>
                      </a:r>
                      <a:r>
                        <a:rPr kumimoji="0" lang="zh-CN" altLang="en-US" sz="1400" b="1" i="0" u="none" strike="noStrike" cap="none" normalizeH="0" baseline="0" dirty="0">
                          <a:ln>
                            <a:noFill/>
                          </a:ln>
                          <a:solidFill>
                            <a:srgbClr val="2E3442"/>
                          </a:solidFill>
                          <a:effectLst/>
                          <a:latin typeface="+mn-lt"/>
                          <a:ea typeface="+mn-ea"/>
                          <a:cs typeface="+mn-ea"/>
                          <a:sym typeface="+mn-lt"/>
                        </a:rPr>
                        <a:t>）</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7860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低高层建筑</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9-16</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25-50</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84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中高层建筑</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17-25</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a:ln>
                            <a:noFill/>
                          </a:ln>
                          <a:solidFill>
                            <a:srgbClr val="2E3442"/>
                          </a:solidFill>
                          <a:effectLst/>
                          <a:latin typeface="+mn-lt"/>
                          <a:ea typeface="+mn-ea"/>
                          <a:cs typeface="+mn-ea"/>
                          <a:sym typeface="+mn-lt"/>
                        </a:rPr>
                        <a:t>50-75M</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226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高层建筑</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26-40</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75-100M</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211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zh-CN" sz="1400" b="1" i="0" u="none" strike="noStrike" cap="none" normalizeH="0" baseline="0" dirty="0">
                          <a:ln>
                            <a:noFill/>
                          </a:ln>
                          <a:solidFill>
                            <a:srgbClr val="2E3442"/>
                          </a:solidFill>
                          <a:effectLst/>
                          <a:latin typeface="+mn-lt"/>
                          <a:ea typeface="+mn-ea"/>
                          <a:cs typeface="+mn-ea"/>
                          <a:sym typeface="+mn-lt"/>
                        </a:rPr>
                        <a:t>超高层建筑</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a:ln>
                            <a:noFill/>
                          </a:ln>
                          <a:solidFill>
                            <a:srgbClr val="2E3442"/>
                          </a:solidFill>
                          <a:effectLst/>
                          <a:latin typeface="+mn-lt"/>
                          <a:ea typeface="+mn-ea"/>
                          <a:cs typeface="+mn-ea"/>
                          <a:sym typeface="+mn-lt"/>
                        </a:rPr>
                        <a:t>40</a:t>
                      </a:r>
                      <a:r>
                        <a:rPr kumimoji="0" lang="zh-CN" altLang="en-US" sz="1400" b="0" i="0" u="none" strike="noStrike" cap="none" normalizeH="0" baseline="0">
                          <a:ln>
                            <a:noFill/>
                          </a:ln>
                          <a:solidFill>
                            <a:srgbClr val="2E3442"/>
                          </a:solidFill>
                          <a:effectLst/>
                          <a:latin typeface="+mn-lt"/>
                          <a:ea typeface="+mn-ea"/>
                          <a:cs typeface="+mn-ea"/>
                          <a:sym typeface="+mn-lt"/>
                        </a:rPr>
                        <a:t>层以上</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70000"/>
                        <a:buFont typeface="Wingdings" panose="05000000000000000000" pitchFamily="2" charset="2"/>
                        <a:buNone/>
                      </a:pPr>
                      <a:r>
                        <a:rPr kumimoji="0" lang="en-US" sz="1400" b="0" i="0" u="none" strike="noStrike" cap="none" normalizeH="0" baseline="0" dirty="0">
                          <a:ln>
                            <a:noFill/>
                          </a:ln>
                          <a:solidFill>
                            <a:srgbClr val="2E3442"/>
                          </a:solidFill>
                          <a:effectLst/>
                          <a:latin typeface="+mn-lt"/>
                          <a:ea typeface="+mn-ea"/>
                          <a:cs typeface="+mn-ea"/>
                          <a:sym typeface="+mn-lt"/>
                        </a:rPr>
                        <a:t>100M</a:t>
                      </a:r>
                      <a:r>
                        <a:rPr kumimoji="0" lang="zh-CN" altLang="en-US" sz="1400" b="0" i="0" u="none" strike="noStrike" cap="none" normalizeH="0" baseline="0" dirty="0">
                          <a:ln>
                            <a:noFill/>
                          </a:ln>
                          <a:solidFill>
                            <a:srgbClr val="2E3442"/>
                          </a:solidFill>
                          <a:effectLst/>
                          <a:latin typeface="+mn-lt"/>
                          <a:ea typeface="+mn-ea"/>
                          <a:cs typeface="+mn-ea"/>
                          <a:sym typeface="+mn-lt"/>
                        </a:rPr>
                        <a:t>以上 </a:t>
                      </a:r>
                    </a:p>
                  </a:txBody>
                  <a:tcPr marL="84393" marR="84393" horzOverflow="overflow">
                    <a:lnL w="12700" cap="flat" cmpd="sng" algn="ctr">
                      <a:solidFill>
                        <a:srgbClr val="6B6B6B"/>
                      </a:solidFill>
                      <a:prstDash val="solid"/>
                      <a:round/>
                      <a:headEnd type="none" w="med" len="med"/>
                      <a:tailEnd type="none" w="med" len="med"/>
                    </a:lnL>
                    <a:lnR w="12700" cap="flat" cmpd="sng" algn="ctr">
                      <a:solidFill>
                        <a:srgbClr val="6B6B6B"/>
                      </a:solidFill>
                      <a:prstDash val="solid"/>
                      <a:round/>
                      <a:headEnd type="none" w="med" len="med"/>
                      <a:tailEnd type="none" w="med" len="med"/>
                    </a:lnR>
                    <a:lnT w="12700" cap="flat" cmpd="sng" algn="ctr">
                      <a:solidFill>
                        <a:srgbClr val="6B6B6B"/>
                      </a:solidFill>
                      <a:prstDash val="solid"/>
                      <a:round/>
                      <a:headEnd type="none" w="med" len="med"/>
                      <a:tailEnd type="none" w="med" len="med"/>
                    </a:lnT>
                    <a:lnB w="12700" cap="flat" cmpd="sng" algn="ctr">
                      <a:solidFill>
                        <a:srgbClr val="6B6B6B"/>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8674"/>
                                        </p:tgtEl>
                                        <p:attrNameLst>
                                          <p:attrName>style.visibility</p:attrName>
                                        </p:attrNameLst>
                                      </p:cBhvr>
                                      <p:to>
                                        <p:strVal val="visible"/>
                                      </p:to>
                                    </p:set>
                                    <p:animEffect transition="in" filter="fade">
                                      <p:cBhvr>
                                        <p:cTn id="17" dur="1000"/>
                                        <p:tgtEl>
                                          <p:spTgt spid="28674"/>
                                        </p:tgtEl>
                                      </p:cBhvr>
                                    </p:animEffect>
                                    <p:anim calcmode="lin" valueType="num">
                                      <p:cBhvr>
                                        <p:cTn id="18" dur="1000" fill="hold"/>
                                        <p:tgtEl>
                                          <p:spTgt spid="28674"/>
                                        </p:tgtEl>
                                        <p:attrNameLst>
                                          <p:attrName>ppt_x</p:attrName>
                                        </p:attrNameLst>
                                      </p:cBhvr>
                                      <p:tavLst>
                                        <p:tav tm="0">
                                          <p:val>
                                            <p:strVal val="#ppt_x"/>
                                          </p:val>
                                        </p:tav>
                                        <p:tav tm="100000">
                                          <p:val>
                                            <p:strVal val="#ppt_x"/>
                                          </p:val>
                                        </p:tav>
                                      </p:tavLst>
                                    </p:anim>
                                    <p:anim calcmode="lin" valueType="num">
                                      <p:cBhvr>
                                        <p:cTn id="19" dur="1000" fill="hold"/>
                                        <p:tgtEl>
                                          <p:spTgt spid="2867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83996" y="1409372"/>
            <a:ext cx="10624008" cy="5031886"/>
            <a:chOff x="1065229" y="1547242"/>
            <a:chExt cx="10568601" cy="3271103"/>
          </a:xfrm>
        </p:grpSpPr>
        <p:sp>
          <p:nvSpPr>
            <p:cNvPr id="7" name="矩形 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8" name="矩形 7"/>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32770" name="Rectangle 2"/>
          <p:cNvSpPr>
            <a:spLocks noGrp="1" noChangeArrowheads="1"/>
          </p:cNvSpPr>
          <p:nvPr>
            <p:ph type="title" idx="4294967295"/>
          </p:nvPr>
        </p:nvSpPr>
        <p:spPr bwMode="auto">
          <a:xfrm>
            <a:off x="2057399" y="1913152"/>
            <a:ext cx="6424726" cy="412423"/>
          </a:xfrm>
          <a:prstGeom prst="rect">
            <a:avLst/>
          </a:prstGeom>
          <a:solidFill>
            <a:srgbClr val="B00202"/>
          </a:solidFill>
          <a:ln>
            <a:noFill/>
          </a:ln>
        </p:spPr>
        <p:txBody>
          <a:bodyPr tIns="0" anchor="ctr"/>
          <a:lstStyle/>
          <a:p>
            <a:pPr defTabSz="457200" eaLnBrk="1" fontAlgn="auto" hangingPunct="1">
              <a:lnSpc>
                <a:spcPct val="130000"/>
              </a:lnSpc>
              <a:spcBef>
                <a:spcPts val="0"/>
              </a:spcBef>
              <a:spcAft>
                <a:spcPts val="0"/>
              </a:spcAft>
            </a:pPr>
            <a:r>
              <a:rPr lang="en-US" altLang="zh-CN" sz="1800" b="1" kern="0" dirty="0">
                <a:solidFill>
                  <a:schemeClr val="bg1"/>
                </a:solidFill>
                <a:latin typeface="+mn-lt"/>
                <a:ea typeface="+mn-ea"/>
                <a:cs typeface="+mn-ea"/>
                <a:sym typeface="+mn-lt"/>
              </a:rPr>
              <a:t>&gt;</a:t>
            </a:r>
            <a:r>
              <a:rPr lang="zh-CN" altLang="en-US" sz="1800" b="1" kern="0" dirty="0">
                <a:solidFill>
                  <a:schemeClr val="bg1"/>
                </a:solidFill>
                <a:latin typeface="+mn-lt"/>
                <a:ea typeface="+mn-ea"/>
                <a:cs typeface="+mn-ea"/>
                <a:sym typeface="+mn-lt"/>
              </a:rPr>
              <a:t>道路噪音对住宅的影响和住宅的楼层之间的联系及影响</a:t>
            </a:r>
          </a:p>
        </p:txBody>
      </p:sp>
      <p:sp>
        <p:nvSpPr>
          <p:cNvPr id="80899" name="Rectangle 3"/>
          <p:cNvSpPr>
            <a:spLocks noGrp="1" noChangeArrowheads="1"/>
          </p:cNvSpPr>
          <p:nvPr>
            <p:ph type="body" idx="4294967295"/>
          </p:nvPr>
        </p:nvSpPr>
        <p:spPr>
          <a:xfrm>
            <a:off x="2035176" y="2695350"/>
            <a:ext cx="8796222" cy="1180707"/>
          </a:xfrm>
          <a:prstGeom prst="rect">
            <a:avLst/>
          </a:prstGeom>
        </p:spPr>
        <p:txBody>
          <a:bodyPr/>
          <a:lstStyle/>
          <a:p>
            <a:pPr marL="0" indent="0" eaLnBrk="1" fontAlgn="auto" hangingPunct="1">
              <a:spcAft>
                <a:spcPts val="0"/>
              </a:spcAft>
              <a:buNone/>
              <a:defRPr/>
            </a:pPr>
            <a:r>
              <a:rPr lang="zh-CN" altLang="en-US" sz="1400" b="1" dirty="0">
                <a:solidFill>
                  <a:srgbClr val="B00202"/>
                </a:solidFill>
                <a:cs typeface="+mn-ea"/>
                <a:sym typeface="+mn-lt"/>
              </a:rPr>
              <a:t>噪音影响：</a:t>
            </a:r>
            <a:r>
              <a:rPr lang="zh-CN" altLang="en-US" sz="1200" dirty="0">
                <a:solidFill>
                  <a:srgbClr val="2E3442"/>
                </a:solidFill>
                <a:cs typeface="+mn-ea"/>
                <a:sym typeface="+mn-lt"/>
              </a:rPr>
              <a:t>根据声波的传递原理来进行的。 声波是疏密波，在空气中传播时，它使空气时而变密</a:t>
            </a:r>
            <a:r>
              <a:rPr lang="en-US" altLang="zh-CN" sz="1200" dirty="0">
                <a:solidFill>
                  <a:srgbClr val="2E3442"/>
                </a:solidFill>
                <a:cs typeface="+mn-ea"/>
                <a:sym typeface="+mn-lt"/>
              </a:rPr>
              <a:t>——</a:t>
            </a:r>
            <a:r>
              <a:rPr lang="zh-CN" altLang="en-US" sz="1200" dirty="0">
                <a:solidFill>
                  <a:srgbClr val="2E3442"/>
                </a:solidFill>
                <a:cs typeface="+mn-ea"/>
                <a:sym typeface="+mn-lt"/>
              </a:rPr>
              <a:t>压强增高；时而变稀</a:t>
            </a:r>
            <a:r>
              <a:rPr lang="en-US" altLang="zh-CN" sz="1200" dirty="0">
                <a:solidFill>
                  <a:srgbClr val="2E3442"/>
                </a:solidFill>
                <a:cs typeface="+mn-ea"/>
                <a:sym typeface="+mn-lt"/>
              </a:rPr>
              <a:t>——</a:t>
            </a:r>
            <a:r>
              <a:rPr lang="zh-CN" altLang="en-US" sz="1200" dirty="0">
                <a:solidFill>
                  <a:srgbClr val="2E3442"/>
                </a:solidFill>
                <a:cs typeface="+mn-ea"/>
                <a:sym typeface="+mn-lt"/>
              </a:rPr>
              <a:t>压强降低。这种在大气压上起伏的部分就是</a:t>
            </a:r>
            <a:endParaRPr lang="en-US" altLang="zh-CN" sz="1200" dirty="0">
              <a:solidFill>
                <a:srgbClr val="2E3442"/>
              </a:solidFill>
              <a:cs typeface="+mn-ea"/>
              <a:sym typeface="+mn-lt"/>
            </a:endParaRPr>
          </a:p>
          <a:p>
            <a:pPr eaLnBrk="1" fontAlgn="auto" hangingPunct="1">
              <a:spcAft>
                <a:spcPts val="0"/>
              </a:spcAft>
              <a:buNone/>
              <a:defRPr/>
            </a:pPr>
            <a:r>
              <a:rPr lang="zh-CN" altLang="en-US" sz="1200" dirty="0">
                <a:solidFill>
                  <a:srgbClr val="2E3442"/>
                </a:solidFill>
                <a:cs typeface="+mn-ea"/>
                <a:sym typeface="+mn-lt"/>
              </a:rPr>
              <a:t>声压</a:t>
            </a:r>
            <a:r>
              <a:rPr lang="en-US" altLang="zh-CN" sz="1200" dirty="0">
                <a:solidFill>
                  <a:srgbClr val="2E3442"/>
                </a:solidFill>
                <a:cs typeface="+mn-ea"/>
                <a:sym typeface="+mn-lt"/>
              </a:rPr>
              <a:t>.</a:t>
            </a:r>
            <a:r>
              <a:rPr lang="zh-CN" altLang="en-US" sz="1200" dirty="0">
                <a:solidFill>
                  <a:srgbClr val="2E3442"/>
                </a:solidFill>
                <a:cs typeface="+mn-ea"/>
                <a:sym typeface="+mn-lt"/>
              </a:rPr>
              <a:t>声音越强，声压就越大；反之，声压就越小。由于空气分子是杂乱无序的，当它受压后，它</a:t>
            </a:r>
            <a:r>
              <a:rPr lang="en-US" altLang="zh-CN" sz="1200" dirty="0">
                <a:solidFill>
                  <a:srgbClr val="2E3442"/>
                </a:solidFill>
                <a:cs typeface="+mn-ea"/>
                <a:sym typeface="+mn-lt"/>
              </a:rPr>
              <a:t>  </a:t>
            </a:r>
            <a:r>
              <a:rPr lang="zh-CN" altLang="en-US" sz="1200" dirty="0">
                <a:solidFill>
                  <a:srgbClr val="2E3442"/>
                </a:solidFill>
                <a:cs typeface="+mn-ea"/>
                <a:sym typeface="+mn-lt"/>
              </a:rPr>
              <a:t>就会成辐射状进行传递，根据</a:t>
            </a:r>
            <a:endParaRPr lang="en-US" altLang="zh-CN" sz="1200" dirty="0">
              <a:solidFill>
                <a:srgbClr val="2E3442"/>
              </a:solidFill>
              <a:cs typeface="+mn-ea"/>
              <a:sym typeface="+mn-lt"/>
            </a:endParaRPr>
          </a:p>
          <a:p>
            <a:pPr eaLnBrk="1" fontAlgn="auto" hangingPunct="1">
              <a:spcAft>
                <a:spcPts val="0"/>
              </a:spcAft>
              <a:buNone/>
              <a:defRPr/>
            </a:pPr>
            <a:r>
              <a:rPr lang="zh-CN" altLang="en-US" sz="1200" dirty="0">
                <a:solidFill>
                  <a:srgbClr val="2E3442"/>
                </a:solidFill>
                <a:cs typeface="+mn-ea"/>
                <a:sym typeface="+mn-lt"/>
              </a:rPr>
              <a:t>声源的大小，空气分子传递的动能也有大有小，传递的范围和距离也有大有下。</a:t>
            </a:r>
          </a:p>
          <a:p>
            <a:pPr eaLnBrk="1" fontAlgn="auto" hangingPunct="1">
              <a:spcAft>
                <a:spcPts val="0"/>
              </a:spcAft>
              <a:buNone/>
              <a:defRPr/>
            </a:pPr>
            <a:r>
              <a:rPr lang="zh-CN" altLang="en-US" sz="1400" b="1" dirty="0">
                <a:solidFill>
                  <a:srgbClr val="B00202"/>
                </a:solidFill>
                <a:cs typeface="+mn-ea"/>
                <a:sym typeface="+mn-lt"/>
              </a:rPr>
              <a:t> 结论：</a:t>
            </a:r>
            <a:r>
              <a:rPr lang="zh-CN" altLang="en-US" sz="1200" dirty="0">
                <a:solidFill>
                  <a:srgbClr val="2E3442"/>
                </a:solidFill>
                <a:cs typeface="+mn-ea"/>
                <a:sym typeface="+mn-lt"/>
              </a:rPr>
              <a:t>不是楼层越高就越吵，有绿化带情况一般低层噪音小</a:t>
            </a:r>
          </a:p>
          <a:p>
            <a:pPr eaLnBrk="1" fontAlgn="auto" hangingPunct="1">
              <a:spcAft>
                <a:spcPts val="0"/>
              </a:spcAft>
              <a:buNone/>
              <a:defRPr/>
            </a:pPr>
            <a:r>
              <a:rPr lang="zh-CN" altLang="en-US" sz="1400" dirty="0">
                <a:solidFill>
                  <a:srgbClr val="2E3442"/>
                </a:solidFill>
                <a:cs typeface="+mn-ea"/>
                <a:sym typeface="+mn-lt"/>
              </a:rPr>
              <a:t>      </a:t>
            </a:r>
          </a:p>
          <a:p>
            <a:pPr eaLnBrk="1" fontAlgn="auto" hangingPunct="1">
              <a:spcAft>
                <a:spcPts val="0"/>
              </a:spcAft>
              <a:defRPr/>
            </a:pPr>
            <a:endParaRPr lang="en-US" altLang="zh-CN" sz="1400" dirty="0">
              <a:solidFill>
                <a:srgbClr val="2E3442"/>
              </a:solidFill>
              <a:cs typeface="+mn-ea"/>
              <a:sym typeface="+mn-lt"/>
            </a:endParaRPr>
          </a:p>
        </p:txBody>
      </p:sp>
      <p:sp>
        <p:nvSpPr>
          <p:cNvPr id="32772" name="Rectangle 3"/>
          <p:cNvSpPr txBox="1">
            <a:spLocks noChangeArrowheads="1"/>
          </p:cNvSpPr>
          <p:nvPr/>
        </p:nvSpPr>
        <p:spPr bwMode="auto">
          <a:xfrm>
            <a:off x="1839112" y="4432070"/>
            <a:ext cx="8796222" cy="14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30000"/>
              </a:spcBef>
              <a:buFont typeface="Arial" panose="020B0604020202020204" pitchFamily="34" charset="0"/>
              <a:buNone/>
            </a:pPr>
            <a:r>
              <a:rPr lang="zh-CN" altLang="en-US" sz="1200" dirty="0">
                <a:solidFill>
                  <a:srgbClr val="2E3442"/>
                </a:solidFill>
                <a:latin typeface="+mn-lt"/>
                <a:ea typeface="+mn-ea"/>
                <a:cs typeface="+mn-ea"/>
                <a:sym typeface="+mn-lt"/>
              </a:rPr>
              <a:t>     楼栋之间的合适间距</a:t>
            </a:r>
          </a:p>
          <a:p>
            <a:pPr eaLnBrk="1" hangingPunct="1">
              <a:spcBef>
                <a:spcPct val="30000"/>
              </a:spcBef>
              <a:buFont typeface="Wingdings" panose="05000000000000000000" pitchFamily="2" charset="2"/>
              <a:buNone/>
            </a:pPr>
            <a:r>
              <a:rPr lang="zh-CN" altLang="en-US" sz="1200" b="1" dirty="0">
                <a:solidFill>
                  <a:srgbClr val="B00202"/>
                </a:solidFill>
                <a:latin typeface="+mn-lt"/>
                <a:ea typeface="+mn-ea"/>
                <a:cs typeface="+mn-ea"/>
                <a:sym typeface="+mn-lt"/>
              </a:rPr>
              <a:t>     间距（消防要求）：</a:t>
            </a:r>
            <a:r>
              <a:rPr lang="zh-CN" altLang="en-US" sz="1200" dirty="0">
                <a:solidFill>
                  <a:srgbClr val="2E3442"/>
                </a:solidFill>
                <a:latin typeface="+mn-lt"/>
                <a:ea typeface="+mn-ea"/>
                <a:cs typeface="+mn-ea"/>
                <a:sym typeface="+mn-lt"/>
              </a:rPr>
              <a:t>高层间距不小于</a:t>
            </a:r>
            <a:r>
              <a:rPr lang="en-US" altLang="zh-CN" sz="1200" dirty="0">
                <a:solidFill>
                  <a:srgbClr val="2E3442"/>
                </a:solidFill>
                <a:latin typeface="+mn-lt"/>
                <a:ea typeface="+mn-ea"/>
                <a:cs typeface="+mn-ea"/>
                <a:sym typeface="+mn-lt"/>
              </a:rPr>
              <a:t>13</a:t>
            </a:r>
            <a:r>
              <a:rPr lang="zh-CN" altLang="en-US" sz="1200" dirty="0">
                <a:solidFill>
                  <a:srgbClr val="2E3442"/>
                </a:solidFill>
                <a:latin typeface="+mn-lt"/>
                <a:ea typeface="+mn-ea"/>
                <a:cs typeface="+mn-ea"/>
                <a:sym typeface="+mn-lt"/>
              </a:rPr>
              <a:t>米，多层间距不小于</a:t>
            </a:r>
            <a:r>
              <a:rPr lang="en-US" altLang="zh-CN" sz="1200" dirty="0">
                <a:solidFill>
                  <a:srgbClr val="2E3442"/>
                </a:solidFill>
                <a:latin typeface="+mn-lt"/>
                <a:ea typeface="+mn-ea"/>
                <a:cs typeface="+mn-ea"/>
                <a:sym typeface="+mn-lt"/>
              </a:rPr>
              <a:t>6</a:t>
            </a:r>
            <a:r>
              <a:rPr lang="zh-CN" altLang="en-US" sz="1200" dirty="0">
                <a:solidFill>
                  <a:srgbClr val="2E3442"/>
                </a:solidFill>
                <a:latin typeface="+mn-lt"/>
                <a:ea typeface="+mn-ea"/>
                <a:cs typeface="+mn-ea"/>
                <a:sym typeface="+mn-lt"/>
              </a:rPr>
              <a:t>米。</a:t>
            </a:r>
          </a:p>
          <a:p>
            <a:pPr eaLnBrk="1" hangingPunct="1">
              <a:spcBef>
                <a:spcPct val="30000"/>
              </a:spcBef>
              <a:buFont typeface="Wingdings" panose="05000000000000000000" pitchFamily="2" charset="2"/>
              <a:buNone/>
            </a:pPr>
            <a:r>
              <a:rPr lang="zh-CN" altLang="en-US" sz="1200" dirty="0">
                <a:solidFill>
                  <a:srgbClr val="2E3442"/>
                </a:solidFill>
                <a:latin typeface="+mn-lt"/>
                <a:ea typeface="+mn-ea"/>
                <a:cs typeface="+mn-ea"/>
                <a:sym typeface="+mn-lt"/>
              </a:rPr>
              <a:t>     </a:t>
            </a:r>
            <a:r>
              <a:rPr lang="zh-CN" altLang="en-US" sz="1200" b="1" dirty="0">
                <a:solidFill>
                  <a:srgbClr val="B00202"/>
                </a:solidFill>
                <a:latin typeface="+mn-lt"/>
                <a:ea typeface="+mn-ea"/>
                <a:cs typeface="+mn-ea"/>
                <a:sym typeface="+mn-lt"/>
              </a:rPr>
              <a:t>楼栋间距离（日照要求）：</a:t>
            </a:r>
            <a:r>
              <a:rPr lang="zh-CN" altLang="en-US" sz="1200" dirty="0">
                <a:solidFill>
                  <a:srgbClr val="2E3442"/>
                </a:solidFill>
                <a:latin typeface="+mn-lt"/>
                <a:ea typeface="+mn-ea"/>
                <a:cs typeface="+mn-ea"/>
                <a:sym typeface="+mn-lt"/>
              </a:rPr>
              <a:t>楼栋间南北向距离与楼高的比值为</a:t>
            </a:r>
            <a:r>
              <a:rPr lang="en-US" altLang="zh-CN" sz="1200" dirty="0">
                <a:solidFill>
                  <a:srgbClr val="2E3442"/>
                </a:solidFill>
                <a:latin typeface="+mn-lt"/>
                <a:ea typeface="+mn-ea"/>
                <a:cs typeface="+mn-ea"/>
                <a:sym typeface="+mn-lt"/>
              </a:rPr>
              <a:t>1</a:t>
            </a:r>
            <a:r>
              <a:rPr lang="zh-CN" altLang="en-US" sz="1200" dirty="0">
                <a:solidFill>
                  <a:srgbClr val="2E3442"/>
                </a:solidFill>
                <a:latin typeface="+mn-lt"/>
                <a:ea typeface="+mn-ea"/>
                <a:cs typeface="+mn-ea"/>
                <a:sym typeface="+mn-lt"/>
              </a:rPr>
              <a:t>：</a:t>
            </a:r>
            <a:r>
              <a:rPr lang="en-US" altLang="zh-CN" sz="1200" dirty="0">
                <a:solidFill>
                  <a:srgbClr val="2E3442"/>
                </a:solidFill>
                <a:latin typeface="+mn-lt"/>
                <a:ea typeface="+mn-ea"/>
                <a:cs typeface="+mn-ea"/>
                <a:sym typeface="+mn-lt"/>
              </a:rPr>
              <a:t>1</a:t>
            </a:r>
            <a:r>
              <a:rPr lang="zh-CN" altLang="en-US" sz="1200" dirty="0">
                <a:solidFill>
                  <a:srgbClr val="2E3442"/>
                </a:solidFill>
                <a:latin typeface="+mn-lt"/>
                <a:ea typeface="+mn-ea"/>
                <a:cs typeface="+mn-ea"/>
                <a:sym typeface="+mn-lt"/>
              </a:rPr>
              <a:t>；</a:t>
            </a:r>
          </a:p>
          <a:p>
            <a:pPr eaLnBrk="1" hangingPunct="1">
              <a:spcBef>
                <a:spcPct val="30000"/>
              </a:spcBef>
              <a:buFont typeface="Wingdings" panose="05000000000000000000" pitchFamily="2" charset="2"/>
              <a:buNone/>
            </a:pPr>
            <a:r>
              <a:rPr lang="zh-CN" altLang="en-US" sz="1200" dirty="0">
                <a:solidFill>
                  <a:srgbClr val="2E3442"/>
                </a:solidFill>
                <a:latin typeface="+mn-lt"/>
                <a:ea typeface="+mn-ea"/>
                <a:cs typeface="+mn-ea"/>
                <a:sym typeface="+mn-lt"/>
              </a:rPr>
              <a:t>     </a:t>
            </a:r>
            <a:r>
              <a:rPr lang="zh-CN" altLang="en-US" sz="1200" b="1" dirty="0">
                <a:solidFill>
                  <a:srgbClr val="B00202"/>
                </a:solidFill>
                <a:latin typeface="+mn-lt"/>
                <a:ea typeface="+mn-ea"/>
                <a:cs typeface="+mn-ea"/>
                <a:sym typeface="+mn-lt"/>
              </a:rPr>
              <a:t>要求依据：</a:t>
            </a:r>
            <a:r>
              <a:rPr lang="zh-CN" altLang="en-US" sz="1200" dirty="0">
                <a:solidFill>
                  <a:srgbClr val="2E3442"/>
                </a:solidFill>
                <a:latin typeface="+mn-lt"/>
                <a:ea typeface="+mn-ea"/>
                <a:cs typeface="+mn-ea"/>
                <a:sym typeface="+mn-lt"/>
              </a:rPr>
              <a:t>消防防火、通风、日照、卫生等方面的要求来确定的。</a:t>
            </a:r>
          </a:p>
          <a:p>
            <a:pPr eaLnBrk="1" hangingPunct="1">
              <a:spcBef>
                <a:spcPct val="30000"/>
              </a:spcBef>
              <a:buFont typeface="Wingdings" panose="05000000000000000000" pitchFamily="2" charset="2"/>
              <a:buNone/>
            </a:pPr>
            <a:r>
              <a:rPr lang="zh-CN" altLang="en-US" sz="1200" dirty="0">
                <a:solidFill>
                  <a:srgbClr val="2E3442"/>
                </a:solidFill>
                <a:latin typeface="+mn-lt"/>
                <a:ea typeface="+mn-ea"/>
                <a:cs typeface="+mn-ea"/>
                <a:sym typeface="+mn-lt"/>
              </a:rPr>
              <a:t>     一般来说，楼栋间的间距是越远越好，主要是有利于采光、通风、卫生以及环境绿化</a:t>
            </a:r>
            <a:r>
              <a:rPr lang="en-US" altLang="zh-CN" sz="1200" dirty="0">
                <a:solidFill>
                  <a:srgbClr val="2E3442"/>
                </a:solidFill>
                <a:latin typeface="+mn-lt"/>
                <a:ea typeface="+mn-ea"/>
                <a:cs typeface="+mn-ea"/>
                <a:sym typeface="+mn-lt"/>
              </a:rPr>
              <a:t>, </a:t>
            </a:r>
            <a:r>
              <a:rPr lang="zh-CN" altLang="en-US" sz="1200" dirty="0">
                <a:solidFill>
                  <a:srgbClr val="2E3442"/>
                </a:solidFill>
                <a:latin typeface="+mn-lt"/>
                <a:ea typeface="+mn-ea"/>
                <a:cs typeface="+mn-ea"/>
                <a:sym typeface="+mn-lt"/>
              </a:rPr>
              <a:t>但由于土地资源的贫乏，楼栋间距满足</a:t>
            </a:r>
            <a:r>
              <a:rPr lang="en-US" altLang="zh-CN" sz="1200" dirty="0">
                <a:solidFill>
                  <a:srgbClr val="2E3442"/>
                </a:solidFill>
                <a:latin typeface="+mn-lt"/>
                <a:ea typeface="+mn-ea"/>
                <a:cs typeface="+mn-ea"/>
                <a:sym typeface="+mn-lt"/>
              </a:rPr>
              <a:t>  </a:t>
            </a:r>
          </a:p>
          <a:p>
            <a:pPr eaLnBrk="1" hangingPunct="1">
              <a:spcBef>
                <a:spcPct val="30000"/>
              </a:spcBef>
              <a:buFont typeface="Wingdings" panose="05000000000000000000" pitchFamily="2" charset="2"/>
              <a:buNone/>
            </a:pPr>
            <a:r>
              <a:rPr lang="en-US" altLang="zh-CN" sz="1200" dirty="0">
                <a:solidFill>
                  <a:srgbClr val="2E3442"/>
                </a:solidFill>
                <a:latin typeface="+mn-lt"/>
                <a:ea typeface="+mn-ea"/>
                <a:cs typeface="+mn-ea"/>
                <a:sym typeface="+mn-lt"/>
              </a:rPr>
              <a:t>    </a:t>
            </a:r>
            <a:r>
              <a:rPr lang="zh-CN" altLang="en-US" sz="1200" dirty="0">
                <a:solidFill>
                  <a:srgbClr val="2E3442"/>
                </a:solidFill>
                <a:latin typeface="+mn-lt"/>
                <a:ea typeface="+mn-ea"/>
                <a:cs typeface="+mn-ea"/>
                <a:sym typeface="+mn-lt"/>
              </a:rPr>
              <a:t>消防要求即可。</a:t>
            </a:r>
          </a:p>
        </p:txBody>
      </p:sp>
      <p:sp>
        <p:nvSpPr>
          <p:cNvPr id="5" name="Rectangle 2"/>
          <p:cNvSpPr txBox="1">
            <a:spLocks noChangeArrowheads="1"/>
          </p:cNvSpPr>
          <p:nvPr/>
        </p:nvSpPr>
        <p:spPr bwMode="auto">
          <a:xfrm>
            <a:off x="2035176" y="3976487"/>
            <a:ext cx="2657018" cy="533400"/>
          </a:xfrm>
          <a:prstGeom prst="rect">
            <a:avLst/>
          </a:prstGeom>
          <a:noFill/>
          <a:ln>
            <a:noFill/>
          </a:ln>
        </p:spPr>
        <p:txBody>
          <a:bodyPr tIns="0" anchor="ctr"/>
          <a:lstStyle>
            <a:lvl1pPr algn="l" rtl="0" eaLnBrk="0" fontAlgn="base" hangingPunct="0">
              <a:lnSpc>
                <a:spcPct val="130000"/>
              </a:lnSpc>
              <a:spcBef>
                <a:spcPct val="0"/>
              </a:spcBef>
              <a:spcAft>
                <a:spcPct val="0"/>
              </a:spcAft>
              <a:defRPr sz="2400" b="1">
                <a:solidFill>
                  <a:schemeClr val="tx1"/>
                </a:solidFill>
                <a:latin typeface="+mj-lt"/>
                <a:ea typeface="+mj-ea"/>
                <a:cs typeface="+mj-cs"/>
              </a:defRPr>
            </a:lvl1pPr>
            <a:lvl2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2pPr>
            <a:lvl3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3pPr>
            <a:lvl4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4pPr>
            <a:lvl5pPr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5pPr>
            <a:lvl6pPr marL="4572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6pPr>
            <a:lvl7pPr marL="9144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7pPr>
            <a:lvl8pPr marL="13716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8pPr>
            <a:lvl9pPr marL="1828800" algn="l" rtl="0" eaLnBrk="0" fontAlgn="base" hangingPunct="0">
              <a:lnSpc>
                <a:spcPct val="130000"/>
              </a:lnSpc>
              <a:spcBef>
                <a:spcPct val="0"/>
              </a:spcBef>
              <a:spcAft>
                <a:spcPct val="0"/>
              </a:spcAft>
              <a:defRPr sz="2400" b="1">
                <a:solidFill>
                  <a:schemeClr val="tx1"/>
                </a:solidFill>
                <a:latin typeface="MHeiTGB-Medium-U" pitchFamily="34" charset="-122"/>
                <a:ea typeface="MHeiTGB-Medium-U" pitchFamily="34" charset="-122"/>
              </a:defRPr>
            </a:lvl9pPr>
          </a:lstStyle>
          <a:p>
            <a:pPr eaLnBrk="1" hangingPunct="1">
              <a:defRPr/>
            </a:pPr>
            <a:r>
              <a:rPr lang="en-US" altLang="zh-CN" sz="1600" kern="0" dirty="0">
                <a:solidFill>
                  <a:srgbClr val="B00202"/>
                </a:solidFill>
                <a:latin typeface="+mn-lt"/>
                <a:ea typeface="+mn-ea"/>
                <a:cs typeface="+mn-ea"/>
                <a:sym typeface="+mn-lt"/>
              </a:rPr>
              <a:t>&gt;</a:t>
            </a:r>
            <a:r>
              <a:rPr lang="zh-CN" altLang="en-US" sz="1600" dirty="0">
                <a:solidFill>
                  <a:srgbClr val="B00202"/>
                </a:solidFill>
                <a:latin typeface="+mn-lt"/>
                <a:ea typeface="+mn-ea"/>
                <a:cs typeface="+mn-ea"/>
                <a:sym typeface="+mn-lt"/>
              </a:rPr>
              <a:t>楼栋之间的合适间距</a:t>
            </a:r>
          </a:p>
        </p:txBody>
      </p:sp>
      <p:sp>
        <p:nvSpPr>
          <p:cNvPr id="9"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770"/>
                                        </p:tgtEl>
                                        <p:attrNameLst>
                                          <p:attrName>style.visibility</p:attrName>
                                        </p:attrNameLst>
                                      </p:cBhvr>
                                      <p:to>
                                        <p:strVal val="visible"/>
                                      </p:to>
                                    </p:set>
                                    <p:animEffect transition="in" filter="fade">
                                      <p:cBhvr>
                                        <p:cTn id="17" dur="1000"/>
                                        <p:tgtEl>
                                          <p:spTgt spid="32770"/>
                                        </p:tgtEl>
                                      </p:cBhvr>
                                    </p:animEffect>
                                    <p:anim calcmode="lin" valueType="num">
                                      <p:cBhvr>
                                        <p:cTn id="18" dur="1000" fill="hold"/>
                                        <p:tgtEl>
                                          <p:spTgt spid="32770"/>
                                        </p:tgtEl>
                                        <p:attrNameLst>
                                          <p:attrName>ppt_x</p:attrName>
                                        </p:attrNameLst>
                                      </p:cBhvr>
                                      <p:tavLst>
                                        <p:tav tm="0">
                                          <p:val>
                                            <p:strVal val="#ppt_x"/>
                                          </p:val>
                                        </p:tav>
                                        <p:tav tm="100000">
                                          <p:val>
                                            <p:strVal val="#ppt_x"/>
                                          </p:val>
                                        </p:tav>
                                      </p:tavLst>
                                    </p:anim>
                                    <p:anim calcmode="lin" valueType="num">
                                      <p:cBhvr>
                                        <p:cTn id="19" dur="1000" fill="hold"/>
                                        <p:tgtEl>
                                          <p:spTgt spid="3277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0899">
                                            <p:txEl>
                                              <p:pRg st="0" end="0"/>
                                            </p:txEl>
                                          </p:spTgt>
                                        </p:tgtEl>
                                        <p:attrNameLst>
                                          <p:attrName>style.visibility</p:attrName>
                                        </p:attrNameLst>
                                      </p:cBhvr>
                                      <p:to>
                                        <p:strVal val="visible"/>
                                      </p:to>
                                    </p:set>
                                    <p:animEffect transition="in" filter="fade">
                                      <p:cBhvr>
                                        <p:cTn id="22" dur="1000"/>
                                        <p:tgtEl>
                                          <p:spTgt spid="80899">
                                            <p:txEl>
                                              <p:pRg st="0" end="0"/>
                                            </p:txEl>
                                          </p:spTgt>
                                        </p:tgtEl>
                                      </p:cBhvr>
                                    </p:animEffect>
                                    <p:anim calcmode="lin" valueType="num">
                                      <p:cBhvr>
                                        <p:cTn id="23"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808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0899">
                                            <p:txEl>
                                              <p:pRg st="1" end="1"/>
                                            </p:txEl>
                                          </p:spTgt>
                                        </p:tgtEl>
                                        <p:attrNameLst>
                                          <p:attrName>style.visibility</p:attrName>
                                        </p:attrNameLst>
                                      </p:cBhvr>
                                      <p:to>
                                        <p:strVal val="visible"/>
                                      </p:to>
                                    </p:set>
                                    <p:animEffect transition="in" filter="fade">
                                      <p:cBhvr>
                                        <p:cTn id="29" dur="1000"/>
                                        <p:tgtEl>
                                          <p:spTgt spid="80899">
                                            <p:txEl>
                                              <p:pRg st="1" end="1"/>
                                            </p:txEl>
                                          </p:spTgt>
                                        </p:tgtEl>
                                      </p:cBhvr>
                                    </p:animEffect>
                                    <p:anim calcmode="lin" valueType="num">
                                      <p:cBhvr>
                                        <p:cTn id="30" dur="10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808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0899">
                                            <p:txEl>
                                              <p:pRg st="2" end="2"/>
                                            </p:txEl>
                                          </p:spTgt>
                                        </p:tgtEl>
                                        <p:attrNameLst>
                                          <p:attrName>style.visibility</p:attrName>
                                        </p:attrNameLst>
                                      </p:cBhvr>
                                      <p:to>
                                        <p:strVal val="visible"/>
                                      </p:to>
                                    </p:set>
                                    <p:animEffect transition="in" filter="fade">
                                      <p:cBhvr>
                                        <p:cTn id="36" dur="1000"/>
                                        <p:tgtEl>
                                          <p:spTgt spid="80899">
                                            <p:txEl>
                                              <p:pRg st="2" end="2"/>
                                            </p:txEl>
                                          </p:spTgt>
                                        </p:tgtEl>
                                      </p:cBhvr>
                                    </p:animEffect>
                                    <p:anim calcmode="lin" valueType="num">
                                      <p:cBhvr>
                                        <p:cTn id="37"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808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0899">
                                            <p:txEl>
                                              <p:pRg st="3" end="3"/>
                                            </p:txEl>
                                          </p:spTgt>
                                        </p:tgtEl>
                                        <p:attrNameLst>
                                          <p:attrName>style.visibility</p:attrName>
                                        </p:attrNameLst>
                                      </p:cBhvr>
                                      <p:to>
                                        <p:strVal val="visible"/>
                                      </p:to>
                                    </p:set>
                                    <p:animEffect transition="in" filter="fade">
                                      <p:cBhvr>
                                        <p:cTn id="43" dur="1000"/>
                                        <p:tgtEl>
                                          <p:spTgt spid="80899">
                                            <p:txEl>
                                              <p:pRg st="3" end="3"/>
                                            </p:txEl>
                                          </p:spTgt>
                                        </p:tgtEl>
                                      </p:cBhvr>
                                    </p:animEffect>
                                    <p:anim calcmode="lin" valueType="num">
                                      <p:cBhvr>
                                        <p:cTn id="44"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808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0899">
                                            <p:txEl>
                                              <p:pRg st="4" end="4"/>
                                            </p:txEl>
                                          </p:spTgt>
                                        </p:tgtEl>
                                        <p:attrNameLst>
                                          <p:attrName>style.visibility</p:attrName>
                                        </p:attrNameLst>
                                      </p:cBhvr>
                                      <p:to>
                                        <p:strVal val="visible"/>
                                      </p:to>
                                    </p:set>
                                    <p:animEffect transition="in" filter="fade">
                                      <p:cBhvr>
                                        <p:cTn id="50" dur="1000"/>
                                        <p:tgtEl>
                                          <p:spTgt spid="80899">
                                            <p:txEl>
                                              <p:pRg st="4" end="4"/>
                                            </p:txEl>
                                          </p:spTgt>
                                        </p:tgtEl>
                                      </p:cBhvr>
                                    </p:animEffect>
                                    <p:anim calcmode="lin" valueType="num">
                                      <p:cBhvr>
                                        <p:cTn id="51" dur="1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80899">
                                            <p:txEl>
                                              <p:pRg st="4" end="4"/>
                                            </p:tx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1000"/>
                                        <p:tgtEl>
                                          <p:spTgt spid="5"/>
                                        </p:tgtEl>
                                      </p:cBhvr>
                                    </p:animEffect>
                                    <p:anim calcmode="lin" valueType="num">
                                      <p:cBhvr>
                                        <p:cTn id="56" dur="1000" fill="hold"/>
                                        <p:tgtEl>
                                          <p:spTgt spid="5"/>
                                        </p:tgtEl>
                                        <p:attrNameLst>
                                          <p:attrName>ppt_x</p:attrName>
                                        </p:attrNameLst>
                                      </p:cBhvr>
                                      <p:tavLst>
                                        <p:tav tm="0">
                                          <p:val>
                                            <p:strVal val="#ppt_x"/>
                                          </p:val>
                                        </p:tav>
                                        <p:tav tm="100000">
                                          <p:val>
                                            <p:strVal val="#ppt_x"/>
                                          </p:val>
                                        </p:tav>
                                      </p:tavLst>
                                    </p:anim>
                                    <p:anim calcmode="lin" valueType="num">
                                      <p:cBhvr>
                                        <p:cTn id="57" dur="1000" fill="hold"/>
                                        <p:tgtEl>
                                          <p:spTgt spid="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32772"/>
                                        </p:tgtEl>
                                        <p:attrNameLst>
                                          <p:attrName>style.visibility</p:attrName>
                                        </p:attrNameLst>
                                      </p:cBhvr>
                                      <p:to>
                                        <p:strVal val="visible"/>
                                      </p:to>
                                    </p:set>
                                    <p:animEffect transition="in" filter="fade">
                                      <p:cBhvr>
                                        <p:cTn id="60" dur="1000"/>
                                        <p:tgtEl>
                                          <p:spTgt spid="32772"/>
                                        </p:tgtEl>
                                      </p:cBhvr>
                                    </p:animEffect>
                                    <p:anim calcmode="lin" valueType="num">
                                      <p:cBhvr>
                                        <p:cTn id="61" dur="1000" fill="hold"/>
                                        <p:tgtEl>
                                          <p:spTgt spid="32772"/>
                                        </p:tgtEl>
                                        <p:attrNameLst>
                                          <p:attrName>ppt_x</p:attrName>
                                        </p:attrNameLst>
                                      </p:cBhvr>
                                      <p:tavLst>
                                        <p:tav tm="0">
                                          <p:val>
                                            <p:strVal val="#ppt_x"/>
                                          </p:val>
                                        </p:tav>
                                        <p:tav tm="100000">
                                          <p:val>
                                            <p:strVal val="#ppt_x"/>
                                          </p:val>
                                        </p:tav>
                                      </p:tavLst>
                                    </p:anim>
                                    <p:anim calcmode="lin" valueType="num">
                                      <p:cBhvr>
                                        <p:cTn id="62" dur="1000" fill="hold"/>
                                        <p:tgtEl>
                                          <p:spTgt spid="327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80899" grpId="0" build="p"/>
      <p:bldP spid="32772" grpId="0"/>
      <p:bldP spid="5"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016956" y="6557168"/>
            <a:ext cx="1440159" cy="121920"/>
          </a:xfrm>
          <a:prstGeom prst="rect">
            <a:avLst/>
          </a:prstGeom>
          <a:noFill/>
        </p:spPr>
        <p:txBody>
          <a:bodyPr wrap="square" rtlCol="0">
            <a:spAutoFit/>
          </a:bodyPr>
          <a:lstStyle/>
          <a:p>
            <a:pPr defTabSz="914400" fontAlgn="auto">
              <a:lnSpc>
                <a:spcPct val="200000"/>
              </a:lnSpc>
              <a:spcBef>
                <a:spcPts val="0"/>
              </a:spcBef>
              <a:spcAft>
                <a:spcPts val="0"/>
              </a:spcAft>
            </a:pPr>
            <a:r>
              <a:rPr lang="zh-CN" altLang="en-US" sz="100" smtClean="0">
                <a:solidFill>
                  <a:schemeClr val="bg1"/>
                </a:solidFill>
                <a:latin typeface="微软雅黑" panose="020B0503020204020204" pitchFamily="34" charset="-122"/>
                <a:ea typeface="微软雅黑" panose="020B0503020204020204" pitchFamily="34" charset="-122"/>
                <a:cs typeface="+mn-cs"/>
              </a:rPr>
              <a:t>行业</a:t>
            </a:r>
            <a:r>
              <a:rPr lang="en-US" altLang="zh-CN" sz="100" smtClean="0">
                <a:solidFill>
                  <a:schemeClr val="bg1"/>
                </a:solidFill>
                <a:latin typeface="微软雅黑" panose="020B0503020204020204" pitchFamily="34" charset="-122"/>
                <a:ea typeface="微软雅黑" panose="020B0503020204020204" pitchFamily="34" charset="-122"/>
                <a:cs typeface="+mn-cs"/>
              </a:rPr>
              <a:t>PPT</a:t>
            </a:r>
            <a:r>
              <a:rPr lang="zh-CN" altLang="en-US" sz="100" smtClean="0">
                <a:solidFill>
                  <a:schemeClr val="bg1"/>
                </a:solidFill>
                <a:latin typeface="微软雅黑" panose="020B0503020204020204" pitchFamily="34" charset="-122"/>
                <a:ea typeface="微软雅黑" panose="020B0503020204020204" pitchFamily="34" charset="-122"/>
                <a:cs typeface="+mn-cs"/>
              </a:rPr>
              <a:t>模板</a:t>
            </a:r>
            <a:r>
              <a:rPr lang="en-US" altLang="zh-CN" sz="100" smtClean="0">
                <a:solidFill>
                  <a:schemeClr val="bg1"/>
                </a:solidFill>
                <a:latin typeface="微软雅黑" panose="020B0503020204020204" pitchFamily="34" charset="-122"/>
                <a:ea typeface="微软雅黑" panose="020B0503020204020204" pitchFamily="34" charset="-122"/>
                <a:cs typeface="+mn-cs"/>
              </a:rPr>
              <a:t>http:// www.PPT818.com/hangye/</a:t>
            </a:r>
            <a:endParaRPr lang="en-US" altLang="zh-CN" sz="100" dirty="0" smtClean="0">
              <a:solidFill>
                <a:schemeClr val="bg1"/>
              </a:solidFill>
              <a:latin typeface="微软雅黑" panose="020B0503020204020204" pitchFamily="34" charset="-122"/>
              <a:ea typeface="微软雅黑" panose="020B0503020204020204" pitchFamily="34" charset="-122"/>
              <a:cs typeface="+mn-cs"/>
            </a:endParaRPr>
          </a:p>
        </p:txBody>
      </p:sp>
      <p:sp>
        <p:nvSpPr>
          <p:cNvPr id="9" name="PA-矩形 15"/>
          <p:cNvSpPr/>
          <p:nvPr>
            <p:custDataLst>
              <p:tags r:id="rId1"/>
            </p:custDataLst>
          </p:nvPr>
        </p:nvSpPr>
        <p:spPr>
          <a:xfrm>
            <a:off x="7658100" y="0"/>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16"/>
          <p:cNvSpPr/>
          <p:nvPr>
            <p:custDataLst>
              <p:tags r:id="rId2"/>
            </p:custDataLst>
          </p:nvPr>
        </p:nvSpPr>
        <p:spPr>
          <a:xfrm>
            <a:off x="-21590" y="2334439"/>
            <a:ext cx="7600270" cy="18620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矩形 29"/>
          <p:cNvSpPr/>
          <p:nvPr>
            <p:custDataLst>
              <p:tags r:id="rId3"/>
            </p:custDataLst>
          </p:nvPr>
        </p:nvSpPr>
        <p:spPr>
          <a:xfrm>
            <a:off x="10470358" y="4109649"/>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矩形 30"/>
          <p:cNvSpPr/>
          <p:nvPr>
            <p:custDataLst>
              <p:tags r:id="rId4"/>
            </p:custDataLst>
          </p:nvPr>
        </p:nvSpPr>
        <p:spPr>
          <a:xfrm>
            <a:off x="10470358" y="742580"/>
            <a:ext cx="1710647" cy="1706853"/>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矩形 31"/>
          <p:cNvSpPr/>
          <p:nvPr>
            <p:custDataLst>
              <p:tags r:id="rId5"/>
            </p:custDataLst>
          </p:nvPr>
        </p:nvSpPr>
        <p:spPr>
          <a:xfrm>
            <a:off x="10528188" y="4524140"/>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矩形 34"/>
          <p:cNvSpPr/>
          <p:nvPr>
            <p:custDataLst>
              <p:tags r:id="rId6"/>
            </p:custDataLst>
          </p:nvPr>
        </p:nvSpPr>
        <p:spPr>
          <a:xfrm>
            <a:off x="10570406" y="5172358"/>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矩形 35"/>
          <p:cNvSpPr/>
          <p:nvPr>
            <p:custDataLst>
              <p:tags r:id="rId7"/>
            </p:custDataLst>
          </p:nvPr>
        </p:nvSpPr>
        <p:spPr>
          <a:xfrm>
            <a:off x="10073126" y="4867594"/>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文本框 36"/>
          <p:cNvSpPr txBox="1"/>
          <p:nvPr>
            <p:custDataLst>
              <p:tags r:id="rId8"/>
            </p:custDataLst>
          </p:nvPr>
        </p:nvSpPr>
        <p:spPr>
          <a:xfrm>
            <a:off x="1127740" y="1442102"/>
            <a:ext cx="2718077" cy="646331"/>
          </a:xfrm>
          <a:prstGeom prst="rect">
            <a:avLst/>
          </a:prstGeom>
          <a:noFill/>
        </p:spPr>
        <p:txBody>
          <a:bodyPr wrap="square" rtlCol="0">
            <a:spAutoFit/>
          </a:bodyPr>
          <a:lstStyle/>
          <a:p>
            <a:pPr algn="dist"/>
            <a:r>
              <a:rPr lang="zh-CN" altLang="en-US" sz="3600" b="1" dirty="0">
                <a:solidFill>
                  <a:srgbClr val="2E3442"/>
                </a:solidFill>
                <a:latin typeface="+mn-lt"/>
                <a:ea typeface="+mn-ea"/>
                <a:cs typeface="+mn-ea"/>
                <a:sym typeface="+mn-lt"/>
              </a:rPr>
              <a:t>第三部分</a:t>
            </a:r>
          </a:p>
        </p:txBody>
      </p:sp>
      <p:sp>
        <p:nvSpPr>
          <p:cNvPr id="22" name="PA-文本框 37"/>
          <p:cNvSpPr txBox="1"/>
          <p:nvPr>
            <p:custDataLst>
              <p:tags r:id="rId9"/>
            </p:custDataLst>
          </p:nvPr>
        </p:nvSpPr>
        <p:spPr>
          <a:xfrm>
            <a:off x="1315254" y="4475312"/>
            <a:ext cx="5001109" cy="338554"/>
          </a:xfrm>
          <a:prstGeom prst="rect">
            <a:avLst/>
          </a:prstGeom>
          <a:noFill/>
        </p:spPr>
        <p:txBody>
          <a:bodyPr wrap="square" rtlCol="0">
            <a:spAutoFit/>
          </a:bodyPr>
          <a:lstStyle/>
          <a:p>
            <a:pPr algn="dist"/>
            <a:r>
              <a:rPr lang="en-US" altLang="zh-CN" sz="1600" dirty="0">
                <a:solidFill>
                  <a:srgbClr val="2E3442"/>
                </a:solidFill>
                <a:latin typeface="+mn-lt"/>
                <a:ea typeface="+mn-ea"/>
                <a:cs typeface="+mn-ea"/>
                <a:sym typeface="+mn-lt"/>
              </a:rPr>
              <a:t>RUD BUSINESS YEAR END WORK SUMMARY</a:t>
            </a:r>
            <a:endParaRPr lang="zh-CN" altLang="en-US" sz="4400" dirty="0">
              <a:solidFill>
                <a:srgbClr val="2E3442"/>
              </a:solidFill>
              <a:latin typeface="+mn-lt"/>
              <a:ea typeface="+mn-ea"/>
              <a:cs typeface="+mn-ea"/>
              <a:sym typeface="+mn-lt"/>
            </a:endParaRPr>
          </a:p>
        </p:txBody>
      </p:sp>
      <p:sp>
        <p:nvSpPr>
          <p:cNvPr id="27" name="AutoShape 4" descr="åå¡å»ºç­åå¬æ¥¼å¾ç"/>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pic>
        <p:nvPicPr>
          <p:cNvPr id="31" name="图片 30"/>
          <p:cNvPicPr>
            <a:picLocks noChangeAspect="1"/>
          </p:cNvPicPr>
          <p:nvPr/>
        </p:nvPicPr>
        <p:blipFill>
          <a:blip r:embed="rId11" cstate="screen"/>
          <a:stretch>
            <a:fillRect/>
          </a:stretch>
        </p:blipFill>
        <p:spPr>
          <a:xfrm>
            <a:off x="7647105" y="2526068"/>
            <a:ext cx="2718077" cy="1839696"/>
          </a:xfrm>
          <a:prstGeom prst="rect">
            <a:avLst/>
          </a:prstGeom>
        </p:spPr>
      </p:pic>
      <p:pic>
        <p:nvPicPr>
          <p:cNvPr id="36" name="图片 35"/>
          <p:cNvPicPr>
            <a:picLocks noChangeAspect="1"/>
          </p:cNvPicPr>
          <p:nvPr/>
        </p:nvPicPr>
        <p:blipFill>
          <a:blip r:embed="rId12" cstate="screen"/>
          <a:stretch>
            <a:fillRect/>
          </a:stretch>
        </p:blipFill>
        <p:spPr>
          <a:xfrm>
            <a:off x="10473193" y="2526068"/>
            <a:ext cx="1704975" cy="1531553"/>
          </a:xfrm>
          <a:prstGeom prst="rect">
            <a:avLst/>
          </a:prstGeom>
        </p:spPr>
      </p:pic>
      <p:pic>
        <p:nvPicPr>
          <p:cNvPr id="37" name="图片 36"/>
          <p:cNvPicPr>
            <a:picLocks noChangeAspect="1"/>
          </p:cNvPicPr>
          <p:nvPr/>
        </p:nvPicPr>
        <p:blipFill rotWithShape="1">
          <a:blip r:embed="rId13" cstate="screen"/>
          <a:srcRect/>
          <a:stretch>
            <a:fillRect/>
          </a:stretch>
        </p:blipFill>
        <p:spPr>
          <a:xfrm>
            <a:off x="7647105" y="1008480"/>
            <a:ext cx="2718077" cy="1440953"/>
          </a:xfrm>
          <a:prstGeom prst="rect">
            <a:avLst/>
          </a:prstGeom>
        </p:spPr>
      </p:pic>
      <p:sp>
        <p:nvSpPr>
          <p:cNvPr id="46" name="矩形 45"/>
          <p:cNvSpPr/>
          <p:nvPr/>
        </p:nvSpPr>
        <p:spPr>
          <a:xfrm>
            <a:off x="1361742" y="2722602"/>
            <a:ext cx="4734258" cy="1107996"/>
          </a:xfrm>
          <a:prstGeom prst="rect">
            <a:avLst/>
          </a:prstGeom>
        </p:spPr>
        <p:txBody>
          <a:bodyPr wrap="square">
            <a:spAutoFit/>
          </a:bodyPr>
          <a:lstStyle/>
          <a:p>
            <a:pPr algn="dist"/>
            <a:r>
              <a:rPr lang="zh-CN" altLang="en-US" sz="6600" b="1">
                <a:solidFill>
                  <a:schemeClr val="bg1"/>
                </a:solidFill>
                <a:latin typeface="+mn-lt"/>
                <a:ea typeface="+mn-ea"/>
                <a:cs typeface="+mn-ea"/>
                <a:sym typeface="+mn-lt"/>
              </a:rPr>
              <a:t>商品房</a:t>
            </a:r>
            <a:endParaRPr lang="zh-CN" altLang="en-US" sz="6600" b="1" dirty="0">
              <a:solidFill>
                <a:schemeClr val="bg1"/>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16" presetClass="entr" presetSubtype="21" fill="hold" grpId="0" nodeType="withEffect">
                                  <p:stCondLst>
                                    <p:cond delay="367"/>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42" presetClass="entr" presetSubtype="0" fill="hold" grpId="0" nodeType="withEffect">
                                  <p:stCondLst>
                                    <p:cond delay="586"/>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22" presetClass="entr" presetSubtype="8" fill="hold" grpId="0" nodeType="withEffect">
                                  <p:stCondLst>
                                    <p:cond delay="1336"/>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2" fill="hold" grpId="0" nodeType="withEffect">
                                  <p:stCondLst>
                                    <p:cond delay="1086"/>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5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2486"/>
                            </p:stCondLst>
                            <p:childTnLst>
                              <p:par>
                                <p:cTn id="51" presetID="18"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Left)">
                                      <p:cBhvr>
                                        <p:cTn id="53" dur="500"/>
                                        <p:tgtEl>
                                          <p:spTgt spid="10"/>
                                        </p:tgtEl>
                                      </p:cBhvr>
                                    </p:animEffect>
                                  </p:childTnLst>
                                </p:cTn>
                              </p:par>
                            </p:childTnLst>
                          </p:cTn>
                        </p:par>
                        <p:par>
                          <p:cTn id="54" fill="hold">
                            <p:stCondLst>
                              <p:cond delay="2986"/>
                            </p:stCondLst>
                            <p:childTnLst>
                              <p:par>
                                <p:cTn id="55" presetID="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autoUpdateAnimBg="0"/>
      <p:bldP spid="20" grpId="0" animBg="1" autoUpdateAnimBg="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3996" y="1409372"/>
            <a:ext cx="10624008" cy="5031886"/>
            <a:chOff x="1065229" y="1547242"/>
            <a:chExt cx="10568601" cy="3271103"/>
          </a:xfrm>
        </p:grpSpPr>
        <p:sp>
          <p:nvSpPr>
            <p:cNvPr id="8" name="矩形 7"/>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9" name="矩形 8"/>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grpSp>
      <p:sp>
        <p:nvSpPr>
          <p:cNvPr id="33794" name="Rectangle 1"/>
          <p:cNvSpPr>
            <a:spLocks noChangeArrowheads="1"/>
          </p:cNvSpPr>
          <p:nvPr/>
        </p:nvSpPr>
        <p:spPr bwMode="auto">
          <a:xfrm>
            <a:off x="4821584" y="4295741"/>
            <a:ext cx="58857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25000"/>
              </a:lnSpc>
              <a:buFontTx/>
              <a:buChar char="•"/>
            </a:pPr>
            <a:r>
              <a:rPr lang="zh-CN" altLang="en-US" sz="1600" b="1" dirty="0">
                <a:solidFill>
                  <a:srgbClr val="B00202"/>
                </a:solidFill>
                <a:latin typeface="+mn-lt"/>
                <a:ea typeface="+mn-ea"/>
                <a:cs typeface="+mn-ea"/>
                <a:sym typeface="+mn-lt"/>
              </a:rPr>
              <a:t>现房：</a:t>
            </a:r>
            <a:r>
              <a:rPr lang="zh-CN" altLang="en-US" sz="1400" dirty="0">
                <a:solidFill>
                  <a:srgbClr val="2E3442"/>
                </a:solidFill>
                <a:latin typeface="+mn-lt"/>
                <a:ea typeface="+mn-ea"/>
                <a:cs typeface="+mn-ea"/>
                <a:sym typeface="+mn-lt"/>
              </a:rPr>
              <a:t>是指通过竣工验收，可以交付使用，并取得房地产权证的房屋。</a:t>
            </a:r>
            <a:endParaRPr lang="en-US" altLang="zh-CN" sz="1400" dirty="0">
              <a:solidFill>
                <a:srgbClr val="2E3442"/>
              </a:solidFill>
              <a:latin typeface="+mn-lt"/>
              <a:ea typeface="+mn-ea"/>
              <a:cs typeface="+mn-ea"/>
              <a:sym typeface="+mn-lt"/>
            </a:endParaRPr>
          </a:p>
          <a:p>
            <a:pPr>
              <a:lnSpc>
                <a:spcPct val="125000"/>
              </a:lnSpc>
            </a:pPr>
            <a:r>
              <a:rPr lang="en-US" altLang="zh-CN" sz="1400"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开发商完成房屋全部建筑工程、配套工程、使房屋具备正常使用功能，还要通过规划竣工验收，环卫环保验收、消防验收、电梯验收、建筑工程质量验收、取得新建住宅交付使用许可证，可以到房地产管理部门进行产权登记，取得房地产权证。</a:t>
            </a:r>
          </a:p>
        </p:txBody>
      </p:sp>
      <p:pic>
        <p:nvPicPr>
          <p:cNvPr id="3" name="图片 2" descr="10.jpg"/>
          <p:cNvPicPr>
            <a:picLocks noChangeAspect="1"/>
          </p:cNvPicPr>
          <p:nvPr/>
        </p:nvPicPr>
        <p:blipFill>
          <a:blip r:embed="rId2"/>
          <a:srcRect/>
          <a:stretch>
            <a:fillRect/>
          </a:stretch>
        </p:blipFill>
        <p:spPr>
          <a:xfrm>
            <a:off x="1906589" y="2549948"/>
            <a:ext cx="2346434" cy="1528340"/>
          </a:xfrm>
          <a:prstGeom prst="rect">
            <a:avLst/>
          </a:prstGeom>
          <a:ln>
            <a:noFill/>
          </a:ln>
          <a:effectLst/>
        </p:spPr>
      </p:pic>
      <p:pic>
        <p:nvPicPr>
          <p:cNvPr id="4" name="图片 3" descr="DSCF0146.JPG"/>
          <p:cNvPicPr>
            <a:picLocks noChangeAspect="1"/>
          </p:cNvPicPr>
          <p:nvPr/>
        </p:nvPicPr>
        <p:blipFill>
          <a:blip r:embed="rId3"/>
          <a:srcRect/>
          <a:stretch>
            <a:fillRect/>
          </a:stretch>
        </p:blipFill>
        <p:spPr>
          <a:xfrm>
            <a:off x="1906590" y="4400734"/>
            <a:ext cx="2376597" cy="1452706"/>
          </a:xfrm>
          <a:prstGeom prst="rect">
            <a:avLst/>
          </a:prstGeom>
          <a:ln>
            <a:noFill/>
          </a:ln>
          <a:effectLst/>
        </p:spPr>
      </p:pic>
      <p:sp>
        <p:nvSpPr>
          <p:cNvPr id="5" name="标题 14"/>
          <p:cNvSpPr txBox="1"/>
          <p:nvPr/>
        </p:nvSpPr>
        <p:spPr>
          <a:xfrm>
            <a:off x="1876426" y="1863981"/>
            <a:ext cx="2376597" cy="490159"/>
          </a:xfrm>
          <a:prstGeom prst="rect">
            <a:avLst/>
          </a:prstGeom>
          <a:solidFill>
            <a:srgbClr val="B00202"/>
          </a:solidFill>
        </p:spPr>
        <p:txBody>
          <a:bodyPr/>
          <a:lstStyle/>
          <a:p>
            <a:pPr algn="ctr" eaLnBrk="0" fontAlgn="auto" hangingPunct="0">
              <a:lnSpc>
                <a:spcPct val="130000"/>
              </a:lnSpc>
              <a:spcBef>
                <a:spcPts val="0"/>
              </a:spcBef>
              <a:spcAft>
                <a:spcPts val="0"/>
              </a:spcAft>
              <a:defRPr/>
            </a:pPr>
            <a:r>
              <a:rPr lang="en-US" altLang="zh-CN" sz="2000" b="1" kern="0" dirty="0">
                <a:solidFill>
                  <a:schemeClr val="bg1">
                    <a:lumMod val="95000"/>
                  </a:schemeClr>
                </a:solidFill>
                <a:latin typeface="+mn-lt"/>
                <a:ea typeface="+mn-ea"/>
                <a:cs typeface="+mn-ea"/>
                <a:sym typeface="+mn-lt"/>
              </a:rPr>
              <a:t>&gt;</a:t>
            </a:r>
            <a:r>
              <a:rPr lang="zh-CN" altLang="en-US" sz="2000" b="1" kern="0" dirty="0">
                <a:solidFill>
                  <a:schemeClr val="bg1">
                    <a:lumMod val="95000"/>
                  </a:schemeClr>
                </a:solidFill>
                <a:latin typeface="+mn-lt"/>
                <a:ea typeface="+mn-ea"/>
                <a:cs typeface="+mn-ea"/>
                <a:sym typeface="+mn-lt"/>
              </a:rPr>
              <a:t>商品房状态</a:t>
            </a:r>
          </a:p>
        </p:txBody>
      </p:sp>
      <p:sp>
        <p:nvSpPr>
          <p:cNvPr id="28678" name="矩形 5"/>
          <p:cNvSpPr>
            <a:spLocks noChangeArrowheads="1"/>
          </p:cNvSpPr>
          <p:nvPr/>
        </p:nvSpPr>
        <p:spPr bwMode="auto">
          <a:xfrm>
            <a:off x="4713746" y="2272878"/>
            <a:ext cx="6101441" cy="1746632"/>
          </a:xfrm>
          <a:prstGeom prst="rect">
            <a:avLst/>
          </a:prstGeom>
          <a:noFill/>
          <a:ln>
            <a:noFill/>
          </a:ln>
        </p:spPr>
        <p:txBody>
          <a:bodyPr wrap="square">
            <a:spAutoFit/>
          </a:bodyPr>
          <a:lstStyle/>
          <a:p>
            <a:pPr eaLnBrk="0" fontAlgn="auto" hangingPunct="0">
              <a:lnSpc>
                <a:spcPct val="125000"/>
              </a:lnSpc>
              <a:spcBef>
                <a:spcPts val="0"/>
              </a:spcBef>
              <a:spcAft>
                <a:spcPts val="0"/>
              </a:spcAft>
              <a:buFontTx/>
              <a:buChar char="•"/>
              <a:tabLst>
                <a:tab pos="228600" algn="l"/>
              </a:tabLst>
              <a:defRPr/>
            </a:pPr>
            <a:r>
              <a:rPr lang="zh-CN" altLang="en-US" sz="1600" b="1" dirty="0">
                <a:solidFill>
                  <a:srgbClr val="B00202"/>
                </a:solidFill>
                <a:latin typeface="+mn-lt"/>
                <a:ea typeface="+mn-ea"/>
                <a:cs typeface="+mn-ea"/>
                <a:sym typeface="+mn-lt"/>
              </a:rPr>
              <a:t>期房：</a:t>
            </a:r>
            <a:r>
              <a:rPr lang="zh-CN" altLang="en-US" sz="1400" dirty="0">
                <a:solidFill>
                  <a:srgbClr val="2E3442"/>
                </a:solidFill>
                <a:latin typeface="+mn-lt"/>
                <a:ea typeface="+mn-ea"/>
                <a:cs typeface="+mn-ea"/>
                <a:sym typeface="+mn-lt"/>
              </a:rPr>
              <a:t>习惯上把在建的、未完成建设、不能交付使用的房屋称为期房。</a:t>
            </a:r>
            <a:endParaRPr lang="en-US" altLang="zh-CN" sz="1600" dirty="0">
              <a:solidFill>
                <a:srgbClr val="2E3442"/>
              </a:solidFill>
              <a:latin typeface="+mn-lt"/>
              <a:ea typeface="+mn-ea"/>
              <a:cs typeface="+mn-ea"/>
              <a:sym typeface="+mn-lt"/>
            </a:endParaRPr>
          </a:p>
          <a:p>
            <a:pPr eaLnBrk="0" fontAlgn="auto" hangingPunct="0">
              <a:lnSpc>
                <a:spcPct val="125000"/>
              </a:lnSpc>
              <a:spcBef>
                <a:spcPts val="0"/>
              </a:spcBef>
              <a:spcAft>
                <a:spcPts val="0"/>
              </a:spcAft>
              <a:tabLst>
                <a:tab pos="228600" algn="l"/>
              </a:tabLst>
              <a:defRPr/>
            </a:pPr>
            <a:r>
              <a:rPr lang="en-US" altLang="zh-CN" sz="1400"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房屋的全面建成包括建筑工程、设备安装工程及内外装修工程结束，通过竣工验收，达到“七通一平”，即道路通、上下水通、排污通、排水通、电力通、通讯通、煤气通、场地平整。</a:t>
            </a:r>
            <a:endParaRPr lang="en-US" altLang="zh-CN" sz="1400" dirty="0">
              <a:solidFill>
                <a:srgbClr val="2E3442"/>
              </a:solidFill>
              <a:latin typeface="+mn-lt"/>
              <a:ea typeface="+mn-ea"/>
              <a:cs typeface="+mn-ea"/>
              <a:sym typeface="+mn-lt"/>
            </a:endParaRPr>
          </a:p>
          <a:p>
            <a:pPr eaLnBrk="0" fontAlgn="auto" hangingPunct="0">
              <a:lnSpc>
                <a:spcPct val="125000"/>
              </a:lnSpc>
              <a:spcBef>
                <a:spcPts val="0"/>
              </a:spcBef>
              <a:spcAft>
                <a:spcPts val="0"/>
              </a:spcAft>
              <a:tabLst>
                <a:tab pos="228600" algn="l"/>
              </a:tabLst>
              <a:defRPr/>
            </a:pPr>
            <a:r>
              <a:rPr lang="en-US" altLang="zh-CN" sz="1400"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房地产管理部门则把没有取得房地产权证的房屋统称为期房。发展商出售期房称为预售。</a:t>
            </a:r>
            <a:endParaRPr lang="zh-CN" altLang="en-US" sz="1000" dirty="0">
              <a:solidFill>
                <a:srgbClr val="2E3442"/>
              </a:solidFill>
              <a:latin typeface="+mn-lt"/>
              <a:ea typeface="+mn-ea"/>
              <a:cs typeface="+mn-ea"/>
              <a:sym typeface="+mn-lt"/>
            </a:endParaRPr>
          </a:p>
        </p:txBody>
      </p:sp>
      <p:sp>
        <p:nvSpPr>
          <p:cNvPr id="10"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商品房</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3794"/>
                                        </p:tgtEl>
                                        <p:attrNameLst>
                                          <p:attrName>style.visibility</p:attrName>
                                        </p:attrNameLst>
                                      </p:cBhvr>
                                      <p:to>
                                        <p:strVal val="visible"/>
                                      </p:to>
                                    </p:set>
                                    <p:animEffect transition="in" filter="fade">
                                      <p:cBhvr>
                                        <p:cTn id="22" dur="1000"/>
                                        <p:tgtEl>
                                          <p:spTgt spid="33794"/>
                                        </p:tgtEl>
                                      </p:cBhvr>
                                    </p:animEffect>
                                    <p:anim calcmode="lin" valueType="num">
                                      <p:cBhvr>
                                        <p:cTn id="23" dur="1000" fill="hold"/>
                                        <p:tgtEl>
                                          <p:spTgt spid="33794"/>
                                        </p:tgtEl>
                                        <p:attrNameLst>
                                          <p:attrName>ppt_x</p:attrName>
                                        </p:attrNameLst>
                                      </p:cBhvr>
                                      <p:tavLst>
                                        <p:tav tm="0">
                                          <p:val>
                                            <p:strVal val="#ppt_x"/>
                                          </p:val>
                                        </p:tav>
                                        <p:tav tm="100000">
                                          <p:val>
                                            <p:strVal val="#ppt_x"/>
                                          </p:val>
                                        </p:tav>
                                      </p:tavLst>
                                    </p:anim>
                                    <p:anim calcmode="lin" valueType="num">
                                      <p:cBhvr>
                                        <p:cTn id="24" dur="1000" fill="hold"/>
                                        <p:tgtEl>
                                          <p:spTgt spid="3379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8678"/>
                                        </p:tgtEl>
                                        <p:attrNameLst>
                                          <p:attrName>style.visibility</p:attrName>
                                        </p:attrNameLst>
                                      </p:cBhvr>
                                      <p:to>
                                        <p:strVal val="visible"/>
                                      </p:to>
                                    </p:set>
                                    <p:animEffect transition="in" filter="fade">
                                      <p:cBhvr>
                                        <p:cTn id="37" dur="1000"/>
                                        <p:tgtEl>
                                          <p:spTgt spid="28678"/>
                                        </p:tgtEl>
                                      </p:cBhvr>
                                    </p:animEffect>
                                    <p:anim calcmode="lin" valueType="num">
                                      <p:cBhvr>
                                        <p:cTn id="38" dur="1000" fill="hold"/>
                                        <p:tgtEl>
                                          <p:spTgt spid="28678"/>
                                        </p:tgtEl>
                                        <p:attrNameLst>
                                          <p:attrName>ppt_x</p:attrName>
                                        </p:attrNameLst>
                                      </p:cBhvr>
                                      <p:tavLst>
                                        <p:tav tm="0">
                                          <p:val>
                                            <p:strVal val="#ppt_x"/>
                                          </p:val>
                                        </p:tav>
                                        <p:tav tm="100000">
                                          <p:val>
                                            <p:strVal val="#ppt_x"/>
                                          </p:val>
                                        </p:tav>
                                      </p:tavLst>
                                    </p:anim>
                                    <p:anim calcmode="lin" valueType="num">
                                      <p:cBhvr>
                                        <p:cTn id="39"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5" grpId="0" animBg="1"/>
      <p:bldP spid="2867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A-矩形 15"/>
          <p:cNvSpPr/>
          <p:nvPr>
            <p:custDataLst>
              <p:tags r:id="rId1"/>
            </p:custDataLst>
          </p:nvPr>
        </p:nvSpPr>
        <p:spPr>
          <a:xfrm>
            <a:off x="0" y="-47765"/>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PA-矩形 30"/>
          <p:cNvSpPr/>
          <p:nvPr>
            <p:custDataLst>
              <p:tags r:id="rId2"/>
            </p:custDataLst>
          </p:nvPr>
        </p:nvSpPr>
        <p:spPr>
          <a:xfrm>
            <a:off x="1" y="1745607"/>
            <a:ext cx="4533900" cy="10026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PA-矩形 29"/>
          <p:cNvSpPr/>
          <p:nvPr>
            <p:custDataLst>
              <p:tags r:id="rId3"/>
            </p:custDataLst>
          </p:nvPr>
        </p:nvSpPr>
        <p:spPr>
          <a:xfrm>
            <a:off x="2823253" y="4408471"/>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PA-矩形 31"/>
          <p:cNvSpPr/>
          <p:nvPr>
            <p:custDataLst>
              <p:tags r:id="rId4"/>
            </p:custDataLst>
          </p:nvPr>
        </p:nvSpPr>
        <p:spPr>
          <a:xfrm>
            <a:off x="2881083" y="4822962"/>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PA-矩形 34"/>
          <p:cNvSpPr/>
          <p:nvPr>
            <p:custDataLst>
              <p:tags r:id="rId5"/>
            </p:custDataLst>
          </p:nvPr>
        </p:nvSpPr>
        <p:spPr>
          <a:xfrm>
            <a:off x="2923301" y="5471180"/>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PA-矩形 35"/>
          <p:cNvSpPr/>
          <p:nvPr>
            <p:custDataLst>
              <p:tags r:id="rId6"/>
            </p:custDataLst>
          </p:nvPr>
        </p:nvSpPr>
        <p:spPr>
          <a:xfrm>
            <a:off x="2426021" y="5166416"/>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8" name="图片 27"/>
          <p:cNvPicPr>
            <a:picLocks noChangeAspect="1"/>
          </p:cNvPicPr>
          <p:nvPr/>
        </p:nvPicPr>
        <p:blipFill>
          <a:blip r:embed="rId24" cstate="screen"/>
          <a:stretch>
            <a:fillRect/>
          </a:stretch>
        </p:blipFill>
        <p:spPr>
          <a:xfrm>
            <a:off x="0" y="2824890"/>
            <a:ext cx="2718077" cy="1839696"/>
          </a:xfrm>
          <a:prstGeom prst="rect">
            <a:avLst/>
          </a:prstGeom>
        </p:spPr>
      </p:pic>
      <p:pic>
        <p:nvPicPr>
          <p:cNvPr id="29" name="图片 28"/>
          <p:cNvPicPr>
            <a:picLocks noChangeAspect="1"/>
          </p:cNvPicPr>
          <p:nvPr/>
        </p:nvPicPr>
        <p:blipFill>
          <a:blip r:embed="rId25" cstate="screen"/>
          <a:stretch>
            <a:fillRect/>
          </a:stretch>
        </p:blipFill>
        <p:spPr>
          <a:xfrm>
            <a:off x="2826088" y="2824890"/>
            <a:ext cx="1704975" cy="1531553"/>
          </a:xfrm>
          <a:prstGeom prst="rect">
            <a:avLst/>
          </a:prstGeom>
        </p:spPr>
      </p:pic>
      <p:sp>
        <p:nvSpPr>
          <p:cNvPr id="30" name="矩形 29"/>
          <p:cNvSpPr/>
          <p:nvPr/>
        </p:nvSpPr>
        <p:spPr>
          <a:xfrm>
            <a:off x="393949" y="1849586"/>
            <a:ext cx="1481496" cy="769441"/>
          </a:xfrm>
          <a:prstGeom prst="rect">
            <a:avLst/>
          </a:prstGeom>
        </p:spPr>
        <p:txBody>
          <a:bodyPr wrap="none">
            <a:spAutoFit/>
          </a:bodyPr>
          <a:lstStyle/>
          <a:p>
            <a:r>
              <a:rPr lang="zh-CN" altLang="en-US" sz="4400" b="1" dirty="0">
                <a:solidFill>
                  <a:schemeClr val="bg1"/>
                </a:solidFill>
                <a:latin typeface="+mn-lt"/>
                <a:ea typeface="+mn-ea"/>
                <a:cs typeface="+mn-ea"/>
                <a:sym typeface="+mn-lt"/>
              </a:rPr>
              <a:t>目 录</a:t>
            </a:r>
          </a:p>
        </p:txBody>
      </p:sp>
      <p:grpSp>
        <p:nvGrpSpPr>
          <p:cNvPr id="3" name="组合 2"/>
          <p:cNvGrpSpPr/>
          <p:nvPr/>
        </p:nvGrpSpPr>
        <p:grpSpPr>
          <a:xfrm>
            <a:off x="5609703" y="1323275"/>
            <a:ext cx="4690446" cy="671175"/>
            <a:chOff x="5306005" y="1065229"/>
            <a:chExt cx="4690446" cy="671175"/>
          </a:xfrm>
        </p:grpSpPr>
        <p:grpSp>
          <p:nvGrpSpPr>
            <p:cNvPr id="13" name="组合 12"/>
            <p:cNvGrpSpPr/>
            <p:nvPr/>
          </p:nvGrpSpPr>
          <p:grpSpPr>
            <a:xfrm>
              <a:off x="5306005" y="1065229"/>
              <a:ext cx="4690446" cy="671175"/>
              <a:chOff x="1363759" y="2406895"/>
              <a:chExt cx="5352262" cy="453089"/>
            </a:xfrm>
          </p:grpSpPr>
          <p:sp>
            <p:nvSpPr>
              <p:cNvPr id="15" name="PA-文本框 35"/>
              <p:cNvSpPr txBox="1"/>
              <p:nvPr>
                <p:custDataLst>
                  <p:tags r:id="rId19"/>
                </p:custDataLst>
              </p:nvPr>
            </p:nvSpPr>
            <p:spPr>
              <a:xfrm rot="16200000">
                <a:off x="3804925" y="-5981"/>
                <a:ext cx="448412" cy="5274164"/>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mn-lt"/>
                    <a:ea typeface="+mn-ea"/>
                    <a:cs typeface="+mn-ea"/>
                    <a:sym typeface="+mn-lt"/>
                  </a:rPr>
                  <a:t> </a:t>
                </a:r>
              </a:p>
            </p:txBody>
          </p:sp>
          <p:grpSp>
            <p:nvGrpSpPr>
              <p:cNvPr id="16" name="组合 15"/>
              <p:cNvGrpSpPr/>
              <p:nvPr/>
            </p:nvGrpSpPr>
            <p:grpSpPr>
              <a:xfrm rot="16200000">
                <a:off x="3862646" y="-49756"/>
                <a:ext cx="354487" cy="5352262"/>
                <a:chOff x="1861559" y="2468597"/>
                <a:chExt cx="1910472" cy="5352262"/>
              </a:xfrm>
            </p:grpSpPr>
            <p:sp>
              <p:nvSpPr>
                <p:cNvPr id="18" name="PA-圆角矩形 10"/>
                <p:cNvSpPr/>
                <p:nvPr>
                  <p:custDataLst>
                    <p:tags r:id="rId21"/>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19" name="PA-圆角矩形 11"/>
                <p:cNvSpPr/>
                <p:nvPr>
                  <p:custDataLst>
                    <p:tags r:id="rId22"/>
                  </p:custDataLst>
                </p:nvPr>
              </p:nvSpPr>
              <p:spPr>
                <a:xfrm>
                  <a:off x="1899815" y="7743390"/>
                  <a:ext cx="1872216"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17" name="PA-文本框 20"/>
              <p:cNvSpPr txBox="1"/>
              <p:nvPr>
                <p:custDataLst>
                  <p:tags r:id="rId20"/>
                </p:custDataLst>
              </p:nvPr>
            </p:nvSpPr>
            <p:spPr>
              <a:xfrm>
                <a:off x="1615190" y="2410404"/>
                <a:ext cx="707698"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mn-lt"/>
                    <a:ea typeface="+mn-ea"/>
                    <a:cs typeface="+mn-ea"/>
                    <a:sym typeface="+mn-lt"/>
                  </a:rPr>
                  <a:t>01</a:t>
                </a:r>
                <a:endParaRPr kumimoji="0" lang="zh-CN" altLang="en-US" sz="2400" b="1" i="0" u="none" strike="noStrike" kern="0" cap="none" spc="0" normalizeH="0" baseline="0" noProof="0" dirty="0">
                  <a:ln>
                    <a:noFill/>
                  </a:ln>
                  <a:solidFill>
                    <a:srgbClr val="FEFDF8"/>
                  </a:solidFill>
                  <a:effectLst/>
                  <a:uLnTx/>
                  <a:uFillTx/>
                  <a:latin typeface="+mn-lt"/>
                  <a:ea typeface="+mn-ea"/>
                  <a:cs typeface="+mn-ea"/>
                  <a:sym typeface="+mn-lt"/>
                </a:endParaRPr>
              </a:p>
            </p:txBody>
          </p:sp>
        </p:grpSp>
        <p:sp>
          <p:nvSpPr>
            <p:cNvPr id="2" name="矩形 1"/>
            <p:cNvSpPr/>
            <p:nvPr/>
          </p:nvSpPr>
          <p:spPr>
            <a:xfrm>
              <a:off x="6679359" y="1172582"/>
              <a:ext cx="2689203" cy="461665"/>
            </a:xfrm>
            <a:prstGeom prst="rect">
              <a:avLst/>
            </a:prstGeom>
          </p:spPr>
          <p:txBody>
            <a:bodyPr wrap="square">
              <a:spAutoFit/>
            </a:bodyPr>
            <a:lstStyle/>
            <a:p>
              <a:pPr algn="dist"/>
              <a:r>
                <a:rPr lang="zh-CN" altLang="en-US" sz="2400" b="1" dirty="0">
                  <a:solidFill>
                    <a:srgbClr val="2E3442"/>
                  </a:solidFill>
                  <a:latin typeface="+mn-lt"/>
                  <a:ea typeface="+mn-ea"/>
                  <a:cs typeface="+mn-ea"/>
                  <a:sym typeface="+mn-lt"/>
                </a:rPr>
                <a:t>什么是房地产</a:t>
              </a:r>
              <a:endParaRPr lang="zh-CN" altLang="en-US" sz="2400" dirty="0">
                <a:latin typeface="+mn-lt"/>
                <a:ea typeface="+mn-ea"/>
                <a:cs typeface="+mn-ea"/>
                <a:sym typeface="+mn-lt"/>
              </a:endParaRPr>
            </a:p>
          </p:txBody>
        </p:sp>
      </p:grpSp>
      <p:grpSp>
        <p:nvGrpSpPr>
          <p:cNvPr id="31" name="组合 30"/>
          <p:cNvGrpSpPr/>
          <p:nvPr/>
        </p:nvGrpSpPr>
        <p:grpSpPr>
          <a:xfrm>
            <a:off x="5609703" y="2468788"/>
            <a:ext cx="4690446" cy="671175"/>
            <a:chOff x="5306005" y="1065229"/>
            <a:chExt cx="4690446" cy="671175"/>
          </a:xfrm>
        </p:grpSpPr>
        <p:grpSp>
          <p:nvGrpSpPr>
            <p:cNvPr id="33" name="组合 32"/>
            <p:cNvGrpSpPr/>
            <p:nvPr/>
          </p:nvGrpSpPr>
          <p:grpSpPr>
            <a:xfrm>
              <a:off x="5306005" y="1065229"/>
              <a:ext cx="4690446" cy="671175"/>
              <a:chOff x="1363759" y="2406895"/>
              <a:chExt cx="5352262" cy="453089"/>
            </a:xfrm>
          </p:grpSpPr>
          <p:sp>
            <p:nvSpPr>
              <p:cNvPr id="35" name="PA-文本框 35"/>
              <p:cNvSpPr txBox="1"/>
              <p:nvPr>
                <p:custDataLst>
                  <p:tags r:id="rId15"/>
                </p:custDataLst>
              </p:nvPr>
            </p:nvSpPr>
            <p:spPr>
              <a:xfrm rot="16200000">
                <a:off x="3804925" y="-5981"/>
                <a:ext cx="448412" cy="5274164"/>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mn-lt"/>
                    <a:ea typeface="+mn-ea"/>
                    <a:cs typeface="+mn-ea"/>
                    <a:sym typeface="+mn-lt"/>
                  </a:rPr>
                  <a:t> </a:t>
                </a:r>
              </a:p>
            </p:txBody>
          </p:sp>
          <p:grpSp>
            <p:nvGrpSpPr>
              <p:cNvPr id="36" name="组合 35"/>
              <p:cNvGrpSpPr/>
              <p:nvPr/>
            </p:nvGrpSpPr>
            <p:grpSpPr>
              <a:xfrm rot="16200000">
                <a:off x="3862646" y="-49756"/>
                <a:ext cx="354487" cy="5352262"/>
                <a:chOff x="1861559" y="2468597"/>
                <a:chExt cx="1910472" cy="5352262"/>
              </a:xfrm>
            </p:grpSpPr>
            <p:sp>
              <p:nvSpPr>
                <p:cNvPr id="38" name="PA-圆角矩形 10"/>
                <p:cNvSpPr/>
                <p:nvPr>
                  <p:custDataLst>
                    <p:tags r:id="rId17"/>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39" name="PA-圆角矩形 11"/>
                <p:cNvSpPr/>
                <p:nvPr>
                  <p:custDataLst>
                    <p:tags r:id="rId18"/>
                  </p:custDataLst>
                </p:nvPr>
              </p:nvSpPr>
              <p:spPr>
                <a:xfrm>
                  <a:off x="1899815" y="7743390"/>
                  <a:ext cx="1872216"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37" name="PA-文本框 20"/>
              <p:cNvSpPr txBox="1"/>
              <p:nvPr>
                <p:custDataLst>
                  <p:tags r:id="rId16"/>
                </p:custDataLst>
              </p:nvPr>
            </p:nvSpPr>
            <p:spPr>
              <a:xfrm>
                <a:off x="1615190" y="2410404"/>
                <a:ext cx="707698"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mn-lt"/>
                    <a:ea typeface="+mn-ea"/>
                    <a:cs typeface="+mn-ea"/>
                    <a:sym typeface="+mn-lt"/>
                  </a:rPr>
                  <a:t>02</a:t>
                </a:r>
                <a:endParaRPr kumimoji="0" lang="zh-CN" altLang="en-US" sz="2400" b="1" i="0" u="none" strike="noStrike" kern="0" cap="none" spc="0" normalizeH="0" baseline="0" noProof="0" dirty="0">
                  <a:ln>
                    <a:noFill/>
                  </a:ln>
                  <a:solidFill>
                    <a:srgbClr val="FEFDF8"/>
                  </a:solidFill>
                  <a:effectLst/>
                  <a:uLnTx/>
                  <a:uFillTx/>
                  <a:latin typeface="+mn-lt"/>
                  <a:ea typeface="+mn-ea"/>
                  <a:cs typeface="+mn-ea"/>
                  <a:sym typeface="+mn-lt"/>
                </a:endParaRPr>
              </a:p>
            </p:txBody>
          </p:sp>
        </p:grpSp>
        <p:sp>
          <p:nvSpPr>
            <p:cNvPr id="34" name="矩形 33"/>
            <p:cNvSpPr/>
            <p:nvPr/>
          </p:nvSpPr>
          <p:spPr>
            <a:xfrm>
              <a:off x="6692947" y="1222455"/>
              <a:ext cx="2689203" cy="461665"/>
            </a:xfrm>
            <a:prstGeom prst="rect">
              <a:avLst/>
            </a:prstGeom>
          </p:spPr>
          <p:txBody>
            <a:bodyPr wrap="square">
              <a:spAutoFit/>
            </a:bodyPr>
            <a:lstStyle/>
            <a:p>
              <a:pPr algn="dist"/>
              <a:r>
                <a:rPr lang="zh-CN" altLang="en-US" sz="2400" b="1" dirty="0">
                  <a:solidFill>
                    <a:srgbClr val="2E3442"/>
                  </a:solidFill>
                  <a:latin typeface="+mn-lt"/>
                  <a:ea typeface="+mn-ea"/>
                  <a:cs typeface="+mn-ea"/>
                  <a:sym typeface="+mn-lt"/>
                </a:rPr>
                <a:t>房地产专业术语</a:t>
              </a:r>
              <a:endParaRPr lang="zh-CN" altLang="en-US" sz="2400" dirty="0">
                <a:latin typeface="+mn-lt"/>
                <a:ea typeface="+mn-ea"/>
                <a:cs typeface="+mn-ea"/>
                <a:sym typeface="+mn-lt"/>
              </a:endParaRPr>
            </a:p>
          </p:txBody>
        </p:sp>
      </p:grpSp>
      <p:grpSp>
        <p:nvGrpSpPr>
          <p:cNvPr id="40" name="组合 39"/>
          <p:cNvGrpSpPr/>
          <p:nvPr/>
        </p:nvGrpSpPr>
        <p:grpSpPr>
          <a:xfrm>
            <a:off x="5609703" y="3614301"/>
            <a:ext cx="4690446" cy="671175"/>
            <a:chOff x="5306005" y="1065229"/>
            <a:chExt cx="4690446" cy="671175"/>
          </a:xfrm>
        </p:grpSpPr>
        <p:grpSp>
          <p:nvGrpSpPr>
            <p:cNvPr id="41" name="组合 40"/>
            <p:cNvGrpSpPr/>
            <p:nvPr/>
          </p:nvGrpSpPr>
          <p:grpSpPr>
            <a:xfrm>
              <a:off x="5306005" y="1065229"/>
              <a:ext cx="4690446" cy="671175"/>
              <a:chOff x="1363759" y="2406895"/>
              <a:chExt cx="5352262" cy="453089"/>
            </a:xfrm>
          </p:grpSpPr>
          <p:sp>
            <p:nvSpPr>
              <p:cNvPr id="43" name="PA-文本框 35"/>
              <p:cNvSpPr txBox="1"/>
              <p:nvPr>
                <p:custDataLst>
                  <p:tags r:id="rId11"/>
                </p:custDataLst>
              </p:nvPr>
            </p:nvSpPr>
            <p:spPr>
              <a:xfrm rot="16200000">
                <a:off x="3804925" y="-5981"/>
                <a:ext cx="448412" cy="5274164"/>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mn-lt"/>
                    <a:ea typeface="+mn-ea"/>
                    <a:cs typeface="+mn-ea"/>
                    <a:sym typeface="+mn-lt"/>
                  </a:rPr>
                  <a:t> </a:t>
                </a:r>
              </a:p>
            </p:txBody>
          </p:sp>
          <p:grpSp>
            <p:nvGrpSpPr>
              <p:cNvPr id="44" name="组合 43"/>
              <p:cNvGrpSpPr/>
              <p:nvPr/>
            </p:nvGrpSpPr>
            <p:grpSpPr>
              <a:xfrm rot="16200000">
                <a:off x="3862646" y="-49756"/>
                <a:ext cx="354487" cy="5352262"/>
                <a:chOff x="1861559" y="2468597"/>
                <a:chExt cx="1910472" cy="5352262"/>
              </a:xfrm>
            </p:grpSpPr>
            <p:sp>
              <p:nvSpPr>
                <p:cNvPr id="46" name="PA-圆角矩形 10"/>
                <p:cNvSpPr/>
                <p:nvPr>
                  <p:custDataLst>
                    <p:tags r:id="rId13"/>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47" name="PA-圆角矩形 11"/>
                <p:cNvSpPr/>
                <p:nvPr>
                  <p:custDataLst>
                    <p:tags r:id="rId14"/>
                  </p:custDataLst>
                </p:nvPr>
              </p:nvSpPr>
              <p:spPr>
                <a:xfrm>
                  <a:off x="1899815" y="7743390"/>
                  <a:ext cx="1872216"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45" name="PA-文本框 20"/>
              <p:cNvSpPr txBox="1"/>
              <p:nvPr>
                <p:custDataLst>
                  <p:tags r:id="rId12"/>
                </p:custDataLst>
              </p:nvPr>
            </p:nvSpPr>
            <p:spPr>
              <a:xfrm>
                <a:off x="1615190" y="2410404"/>
                <a:ext cx="707698"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mn-lt"/>
                    <a:ea typeface="+mn-ea"/>
                    <a:cs typeface="+mn-ea"/>
                    <a:sym typeface="+mn-lt"/>
                  </a:rPr>
                  <a:t>03</a:t>
                </a:r>
                <a:endParaRPr kumimoji="0" lang="zh-CN" altLang="en-US" sz="2400" b="1" i="0" u="none" strike="noStrike" kern="0" cap="none" spc="0" normalizeH="0" baseline="0" noProof="0" dirty="0">
                  <a:ln>
                    <a:noFill/>
                  </a:ln>
                  <a:solidFill>
                    <a:srgbClr val="FEFDF8"/>
                  </a:solidFill>
                  <a:effectLst/>
                  <a:uLnTx/>
                  <a:uFillTx/>
                  <a:latin typeface="+mn-lt"/>
                  <a:ea typeface="+mn-ea"/>
                  <a:cs typeface="+mn-ea"/>
                  <a:sym typeface="+mn-lt"/>
                </a:endParaRPr>
              </a:p>
            </p:txBody>
          </p:sp>
        </p:grpSp>
        <p:sp>
          <p:nvSpPr>
            <p:cNvPr id="42" name="矩形 41"/>
            <p:cNvSpPr/>
            <p:nvPr/>
          </p:nvSpPr>
          <p:spPr>
            <a:xfrm>
              <a:off x="6943433" y="1172582"/>
              <a:ext cx="2161057" cy="461665"/>
            </a:xfrm>
            <a:prstGeom prst="rect">
              <a:avLst/>
            </a:prstGeom>
          </p:spPr>
          <p:txBody>
            <a:bodyPr wrap="square">
              <a:spAutoFit/>
            </a:bodyPr>
            <a:lstStyle/>
            <a:p>
              <a:pPr algn="dist"/>
              <a:r>
                <a:rPr lang="zh-CN" altLang="en-US" sz="2400" b="1" dirty="0">
                  <a:solidFill>
                    <a:srgbClr val="2E3442"/>
                  </a:solidFill>
                  <a:latin typeface="+mn-lt"/>
                  <a:ea typeface="+mn-ea"/>
                  <a:cs typeface="+mn-ea"/>
                  <a:sym typeface="+mn-lt"/>
                </a:rPr>
                <a:t>商品房</a:t>
              </a:r>
              <a:endParaRPr lang="zh-CN" altLang="en-US" sz="2400" dirty="0">
                <a:latin typeface="+mn-lt"/>
                <a:ea typeface="+mn-ea"/>
                <a:cs typeface="+mn-ea"/>
                <a:sym typeface="+mn-lt"/>
              </a:endParaRPr>
            </a:p>
          </p:txBody>
        </p:sp>
      </p:grpSp>
      <p:grpSp>
        <p:nvGrpSpPr>
          <p:cNvPr id="48" name="组合 47"/>
          <p:cNvGrpSpPr/>
          <p:nvPr/>
        </p:nvGrpSpPr>
        <p:grpSpPr>
          <a:xfrm>
            <a:off x="5609703" y="4759814"/>
            <a:ext cx="4690446" cy="671175"/>
            <a:chOff x="5306005" y="1065229"/>
            <a:chExt cx="4690446" cy="671175"/>
          </a:xfrm>
        </p:grpSpPr>
        <p:grpSp>
          <p:nvGrpSpPr>
            <p:cNvPr id="49" name="组合 48"/>
            <p:cNvGrpSpPr/>
            <p:nvPr/>
          </p:nvGrpSpPr>
          <p:grpSpPr>
            <a:xfrm>
              <a:off x="5306005" y="1065229"/>
              <a:ext cx="4690446" cy="671175"/>
              <a:chOff x="1363759" y="2406895"/>
              <a:chExt cx="5352262" cy="453089"/>
            </a:xfrm>
          </p:grpSpPr>
          <p:sp>
            <p:nvSpPr>
              <p:cNvPr id="51" name="PA-文本框 35"/>
              <p:cNvSpPr txBox="1"/>
              <p:nvPr>
                <p:custDataLst>
                  <p:tags r:id="rId7"/>
                </p:custDataLst>
              </p:nvPr>
            </p:nvSpPr>
            <p:spPr>
              <a:xfrm rot="16200000">
                <a:off x="3804925" y="-5981"/>
                <a:ext cx="448412" cy="5274164"/>
              </a:xfrm>
              <a:prstGeom prst="rect">
                <a:avLst/>
              </a:prstGeom>
              <a:noFill/>
              <a:ln w="9525" cap="flat" cmpd="sng" algn="ctr">
                <a:solidFill>
                  <a:srgbClr val="C00000"/>
                </a:solidFill>
                <a:prstDash val="solid"/>
                <a:miter lim="800000"/>
              </a:ln>
              <a:effectLst>
                <a:innerShdw blurRad="127000" dist="88900" dir="18900000">
                  <a:prstClr val="black">
                    <a:alpha val="38000"/>
                  </a:prstClr>
                </a:innerShdw>
              </a:effectLst>
            </p:spPr>
            <p:txBody>
              <a:bodyPr vert="eaVert" lIns="0" tIns="0" rIns="0" bIns="360000" anchor="ctr"/>
              <a:lstStyle>
                <a:defPPr>
                  <a:defRPr lang="zh-CN"/>
                </a:defPPr>
                <a:lvl1pPr algn="ctr">
                  <a:defRPr sz="3200" kern="0">
                    <a:solidFill>
                      <a:prstClr val="white"/>
                    </a:solidFill>
                    <a:latin typeface="Calibri" panose="020F0502020204030204"/>
                    <a:ea typeface="宋体" panose="02010600030101010101" pitchFamily="2" charset="-122"/>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ctr" defTabSz="12192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rgbClr val="C00000"/>
                    </a:solidFill>
                    <a:effectLst/>
                    <a:uLnTx/>
                    <a:uFillTx/>
                    <a:latin typeface="+mn-lt"/>
                    <a:ea typeface="+mn-ea"/>
                    <a:cs typeface="+mn-ea"/>
                    <a:sym typeface="+mn-lt"/>
                  </a:rPr>
                  <a:t> </a:t>
                </a:r>
              </a:p>
            </p:txBody>
          </p:sp>
          <p:grpSp>
            <p:nvGrpSpPr>
              <p:cNvPr id="52" name="组合 51"/>
              <p:cNvGrpSpPr/>
              <p:nvPr/>
            </p:nvGrpSpPr>
            <p:grpSpPr>
              <a:xfrm rot="16200000">
                <a:off x="3862646" y="-49756"/>
                <a:ext cx="354487" cy="5352262"/>
                <a:chOff x="1861559" y="2468597"/>
                <a:chExt cx="1910472" cy="5352262"/>
              </a:xfrm>
            </p:grpSpPr>
            <p:sp>
              <p:nvSpPr>
                <p:cNvPr id="54" name="PA-圆角矩形 10"/>
                <p:cNvSpPr/>
                <p:nvPr>
                  <p:custDataLst>
                    <p:tags r:id="rId9"/>
                  </p:custDataLst>
                </p:nvPr>
              </p:nvSpPr>
              <p:spPr>
                <a:xfrm>
                  <a:off x="1861559" y="2468597"/>
                  <a:ext cx="1872217"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sp>
              <p:nvSpPr>
                <p:cNvPr id="55" name="PA-圆角矩形 11"/>
                <p:cNvSpPr/>
                <p:nvPr>
                  <p:custDataLst>
                    <p:tags r:id="rId10"/>
                  </p:custDataLst>
                </p:nvPr>
              </p:nvSpPr>
              <p:spPr>
                <a:xfrm>
                  <a:off x="1899815" y="7743390"/>
                  <a:ext cx="1872216" cy="77469"/>
                </a:xfrm>
                <a:prstGeom prst="roundRect">
                  <a:avLst>
                    <a:gd name="adj" fmla="val 50000"/>
                  </a:avLst>
                </a:prstGeom>
                <a:solidFill>
                  <a:srgbClr val="C0000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mn-lt"/>
                    <a:ea typeface="+mn-ea"/>
                    <a:cs typeface="+mn-ea"/>
                    <a:sym typeface="+mn-lt"/>
                  </a:endParaRPr>
                </a:p>
              </p:txBody>
            </p:sp>
          </p:grpSp>
          <p:sp>
            <p:nvSpPr>
              <p:cNvPr id="53" name="PA-文本框 20"/>
              <p:cNvSpPr txBox="1"/>
              <p:nvPr>
                <p:custDataLst>
                  <p:tags r:id="rId8"/>
                </p:custDataLst>
              </p:nvPr>
            </p:nvSpPr>
            <p:spPr>
              <a:xfrm>
                <a:off x="1615190" y="2410404"/>
                <a:ext cx="707698" cy="449580"/>
              </a:xfrm>
              <a:prstGeom prst="rect">
                <a:avLst/>
              </a:prstGeom>
              <a:solidFill>
                <a:srgbClr val="C00000"/>
              </a:solidFill>
            </p:spPr>
            <p:txBody>
              <a:bodyPr wrap="none" lIns="0" tIns="0" rIns="0" bIns="0"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EFDF8"/>
                    </a:solidFill>
                    <a:effectLst/>
                    <a:uLnTx/>
                    <a:uFillTx/>
                    <a:latin typeface="+mn-lt"/>
                    <a:ea typeface="+mn-ea"/>
                    <a:cs typeface="+mn-ea"/>
                    <a:sym typeface="+mn-lt"/>
                  </a:rPr>
                  <a:t>04</a:t>
                </a:r>
                <a:endParaRPr kumimoji="0" lang="zh-CN" altLang="en-US" sz="2400" b="1" i="0" u="none" strike="noStrike" kern="0" cap="none" spc="0" normalizeH="0" baseline="0" noProof="0" dirty="0">
                  <a:ln>
                    <a:noFill/>
                  </a:ln>
                  <a:solidFill>
                    <a:srgbClr val="FEFDF8"/>
                  </a:solidFill>
                  <a:effectLst/>
                  <a:uLnTx/>
                  <a:uFillTx/>
                  <a:latin typeface="+mn-lt"/>
                  <a:ea typeface="+mn-ea"/>
                  <a:cs typeface="+mn-ea"/>
                  <a:sym typeface="+mn-lt"/>
                </a:endParaRPr>
              </a:p>
            </p:txBody>
          </p:sp>
        </p:grpSp>
        <p:sp>
          <p:nvSpPr>
            <p:cNvPr id="50" name="矩形 49"/>
            <p:cNvSpPr/>
            <p:nvPr/>
          </p:nvSpPr>
          <p:spPr>
            <a:xfrm>
              <a:off x="6381952" y="1143438"/>
              <a:ext cx="3335433" cy="461665"/>
            </a:xfrm>
            <a:prstGeom prst="rect">
              <a:avLst/>
            </a:prstGeom>
          </p:spPr>
          <p:txBody>
            <a:bodyPr wrap="square">
              <a:spAutoFit/>
            </a:bodyPr>
            <a:lstStyle/>
            <a:p>
              <a:pPr algn="dist"/>
              <a:r>
                <a:rPr lang="zh-CN" altLang="en-US" sz="2400" b="1" dirty="0">
                  <a:solidFill>
                    <a:srgbClr val="2E3442"/>
                  </a:solidFill>
                  <a:latin typeface="+mn-lt"/>
                  <a:ea typeface="+mn-ea"/>
                  <a:cs typeface="+mn-ea"/>
                  <a:sym typeface="+mn-lt"/>
                </a:rPr>
                <a:t>项目可销售的必备条件</a:t>
              </a:r>
              <a:endParaRPr lang="zh-CN" altLang="en-US" sz="2400" dirty="0">
                <a:latin typeface="+mn-lt"/>
                <a:ea typeface="+mn-ea"/>
                <a:cs typeface="+mn-ea"/>
                <a:sym typeface="+mn-lt"/>
              </a:endParaRPr>
            </a:p>
          </p:txBody>
        </p:sp>
      </p:gr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16"/>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53" presetClass="entr" presetSubtype="16" fill="hold" grpId="0" nodeType="withEffect">
                                  <p:stCondLst>
                                    <p:cond delay="164"/>
                                  </p:stCondLst>
                                  <p:iterate type="lt">
                                    <p:tmPct val="10000"/>
                                  </p:iterate>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right)">
                                      <p:cBhvr>
                                        <p:cTn id="17" dur="500"/>
                                        <p:tgtEl>
                                          <p:spTgt spid="29"/>
                                        </p:tgtEl>
                                      </p:cBhvr>
                                    </p:animEffect>
                                  </p:childTnLst>
                                </p:cTn>
                              </p:par>
                              <p:par>
                                <p:cTn id="18" presetID="2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par>
                                <p:cTn id="21" presetID="16" presetClass="entr" presetSubtype="21" fill="hold" grpId="0" nodeType="withEffect">
                                  <p:stCondLst>
                                    <p:cond delay="531"/>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42" presetClass="entr" presetSubtype="0" fill="hold" grpId="0" nodeType="withEffect">
                                  <p:stCondLst>
                                    <p:cond delay="75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1000"/>
                                        <p:tgtEl>
                                          <p:spTgt spid="25"/>
                                        </p:tgtEl>
                                      </p:cBhvr>
                                    </p:animEffect>
                                    <p:anim calcmode="lin" valueType="num">
                                      <p:cBhvr>
                                        <p:cTn id="27" dur="1000" fill="hold"/>
                                        <p:tgtEl>
                                          <p:spTgt spid="25"/>
                                        </p:tgtEl>
                                        <p:attrNameLst>
                                          <p:attrName>ppt_x</p:attrName>
                                        </p:attrNameLst>
                                      </p:cBhvr>
                                      <p:tavLst>
                                        <p:tav tm="0">
                                          <p:val>
                                            <p:strVal val="#ppt_x"/>
                                          </p:val>
                                        </p:tav>
                                        <p:tav tm="100000">
                                          <p:val>
                                            <p:strVal val="#ppt_x"/>
                                          </p:val>
                                        </p:tav>
                                      </p:tavLst>
                                    </p:anim>
                                    <p:anim calcmode="lin" valueType="num">
                                      <p:cBhvr>
                                        <p:cTn id="28" dur="1000" fill="hold"/>
                                        <p:tgtEl>
                                          <p:spTgt spid="25"/>
                                        </p:tgtEl>
                                        <p:attrNameLst>
                                          <p:attrName>ppt_y</p:attrName>
                                        </p:attrNameLst>
                                      </p:cBhvr>
                                      <p:tavLst>
                                        <p:tav tm="0">
                                          <p:val>
                                            <p:strVal val="#ppt_y+.1"/>
                                          </p:val>
                                        </p:tav>
                                        <p:tav tm="100000">
                                          <p:val>
                                            <p:strVal val="#ppt_y"/>
                                          </p:val>
                                        </p:tav>
                                      </p:tavLst>
                                    </p:anim>
                                  </p:childTnLst>
                                </p:cTn>
                              </p:par>
                              <p:par>
                                <p:cTn id="29" presetID="22" presetClass="entr" presetSubtype="8" fill="hold" grpId="0" nodeType="withEffect">
                                  <p:stCondLst>
                                    <p:cond delay="150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2" fill="hold" grpId="0" nodeType="withEffect">
                                  <p:stCondLst>
                                    <p:cond delay="125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ppt_x"/>
                                          </p:val>
                                        </p:tav>
                                        <p:tav tm="100000">
                                          <p:val>
                                            <p:strVal val="#ppt_x"/>
                                          </p:val>
                                        </p:tav>
                                      </p:tavLst>
                                    </p:anim>
                                    <p:anim calcmode="lin" valueType="num">
                                      <p:cBhvr additive="base">
                                        <p:cTn id="55" dur="500" fill="hold"/>
                                        <p:tgtEl>
                                          <p:spTgt spid="40"/>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 calcmode="lin" valueType="num">
                                      <p:cBhvr additive="base">
                                        <p:cTn id="58" dur="500" fill="hold"/>
                                        <p:tgtEl>
                                          <p:spTgt spid="48"/>
                                        </p:tgtEl>
                                        <p:attrNameLst>
                                          <p:attrName>ppt_x</p:attrName>
                                        </p:attrNameLst>
                                      </p:cBhvr>
                                      <p:tavLst>
                                        <p:tav tm="0">
                                          <p:val>
                                            <p:strVal val="#ppt_x"/>
                                          </p:val>
                                        </p:tav>
                                        <p:tav tm="100000">
                                          <p:val>
                                            <p:strVal val="#ppt_x"/>
                                          </p:val>
                                        </p:tav>
                                      </p:tavLst>
                                    </p:anim>
                                    <p:anim calcmode="lin" valueType="num">
                                      <p:cBhvr additive="base">
                                        <p:cTn id="59"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autoUpdateAnimBg="0"/>
      <p:bldP spid="27" grpId="0" animBg="1" autoUpdateAnimBg="0"/>
      <p:bldP spid="3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83996" y="1409372"/>
            <a:ext cx="10624008" cy="5031886"/>
            <a:chOff x="1065229" y="1547242"/>
            <a:chExt cx="10568601" cy="3271103"/>
          </a:xfrm>
        </p:grpSpPr>
        <p:sp>
          <p:nvSpPr>
            <p:cNvPr id="12" name="矩形 11"/>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3" name="矩形 12"/>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34818" name="Rectangle 2"/>
          <p:cNvSpPr>
            <a:spLocks noChangeArrowheads="1"/>
          </p:cNvSpPr>
          <p:nvPr/>
        </p:nvSpPr>
        <p:spPr bwMode="auto">
          <a:xfrm>
            <a:off x="4262693" y="4494080"/>
            <a:ext cx="2141168"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buFontTx/>
              <a:buChar char="•"/>
            </a:pPr>
            <a:r>
              <a:rPr lang="zh-CN" altLang="en-US" sz="1400" b="1" dirty="0">
                <a:solidFill>
                  <a:srgbClr val="B00202"/>
                </a:solidFill>
                <a:latin typeface="+mn-lt"/>
                <a:ea typeface="+mn-ea"/>
                <a:cs typeface="+mn-ea"/>
                <a:sym typeface="+mn-lt"/>
              </a:rPr>
              <a:t>跃层：</a:t>
            </a:r>
            <a:r>
              <a:rPr lang="zh-CN" altLang="en-US" sz="1200" dirty="0">
                <a:solidFill>
                  <a:srgbClr val="2E3442"/>
                </a:solidFill>
                <a:latin typeface="+mn-lt"/>
                <a:ea typeface="+mn-ea"/>
                <a:cs typeface="+mn-ea"/>
                <a:sym typeface="+mn-lt"/>
              </a:rPr>
              <a:t>是一套住宅占两个楼层，在内部楼梯联系上下层，有的还设有室外平台。充分利用楼宇的外部造型。一般在首层安排起居室、厨房、餐厅、卫生间、二层卧室、书房、卫生间。居室之间的独立性和私密性强。</a:t>
            </a:r>
          </a:p>
        </p:txBody>
      </p:sp>
      <p:pic>
        <p:nvPicPr>
          <p:cNvPr id="34819" name="图片 4" descr="U1193P62T80D11113F1912DT20081125164534.jpg"/>
          <p:cNvPicPr>
            <a:picLocks noChangeAspect="1"/>
          </p:cNvPicPr>
          <p:nvPr/>
        </p:nvPicPr>
        <p:blipFill>
          <a:blip r:embed="rId2"/>
          <a:srcRect/>
          <a:stretch>
            <a:fillRect/>
          </a:stretch>
        </p:blipFill>
        <p:spPr bwMode="auto">
          <a:xfrm>
            <a:off x="1833233" y="4461669"/>
            <a:ext cx="2270671"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descr="跃层户型.jpg"/>
          <p:cNvPicPr>
            <a:picLocks noChangeAspect="1"/>
          </p:cNvPicPr>
          <p:nvPr/>
        </p:nvPicPr>
        <p:blipFill>
          <a:blip r:embed="rId3"/>
          <a:srcRect/>
          <a:stretch>
            <a:fillRect/>
          </a:stretch>
        </p:blipFill>
        <p:spPr>
          <a:xfrm>
            <a:off x="5641327" y="2668438"/>
            <a:ext cx="1931785" cy="1431339"/>
          </a:xfrm>
          <a:prstGeom prst="rect">
            <a:avLst/>
          </a:prstGeom>
          <a:ln>
            <a:noFill/>
          </a:ln>
          <a:effectLst/>
        </p:spPr>
      </p:pic>
      <p:sp>
        <p:nvSpPr>
          <p:cNvPr id="8" name="标题 14"/>
          <p:cNvSpPr txBox="1"/>
          <p:nvPr/>
        </p:nvSpPr>
        <p:spPr>
          <a:xfrm>
            <a:off x="1674392" y="1928645"/>
            <a:ext cx="2578450" cy="449701"/>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关于户型（</a:t>
            </a:r>
            <a:r>
              <a:rPr lang="en-US" altLang="zh-CN" dirty="0">
                <a:latin typeface="+mn-lt"/>
                <a:ea typeface="+mn-ea"/>
                <a:cs typeface="+mn-ea"/>
                <a:sym typeface="+mn-lt"/>
              </a:rPr>
              <a:t>1</a:t>
            </a:r>
            <a:r>
              <a:rPr lang="zh-CN" altLang="en-US" dirty="0">
                <a:latin typeface="+mn-lt"/>
                <a:ea typeface="+mn-ea"/>
                <a:cs typeface="+mn-ea"/>
                <a:sym typeface="+mn-lt"/>
              </a:rPr>
              <a:t>）</a:t>
            </a:r>
          </a:p>
        </p:txBody>
      </p:sp>
      <p:sp>
        <p:nvSpPr>
          <p:cNvPr id="34822" name="矩形 8"/>
          <p:cNvSpPr>
            <a:spLocks noChangeArrowheads="1"/>
          </p:cNvSpPr>
          <p:nvPr/>
        </p:nvSpPr>
        <p:spPr bwMode="auto">
          <a:xfrm>
            <a:off x="7729197" y="2621914"/>
            <a:ext cx="329339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buFontTx/>
              <a:buChar char="•"/>
            </a:pPr>
            <a:r>
              <a:rPr lang="zh-CN" altLang="en-US" sz="1400" b="1" dirty="0">
                <a:solidFill>
                  <a:srgbClr val="B00202"/>
                </a:solidFill>
                <a:latin typeface="+mn-lt"/>
                <a:ea typeface="+mn-ea"/>
                <a:cs typeface="+mn-ea"/>
                <a:sym typeface="+mn-lt"/>
              </a:rPr>
              <a:t>复式住宅：</a:t>
            </a:r>
            <a:r>
              <a:rPr lang="zh-CN" altLang="en-US" sz="1200" dirty="0">
                <a:solidFill>
                  <a:srgbClr val="2E3442"/>
                </a:solidFill>
                <a:latin typeface="+mn-lt"/>
                <a:ea typeface="+mn-ea"/>
                <a:cs typeface="+mn-ea"/>
                <a:sym typeface="+mn-lt"/>
              </a:rPr>
              <a:t>不具备完整的完整的两层空间，只是层高比普通住宅高，然后在局部做出夹层，安排卧室、书房等，用楼梯联系上、下。复式住宅上下在同一空间内，从下层室内可以看见上层墙面、栏杆、走廊等。它的缺点是明显的，主要是层高过低，底层一般不超过</a:t>
            </a:r>
            <a:r>
              <a:rPr lang="en-US" altLang="zh-CN" sz="1200" dirty="0">
                <a:solidFill>
                  <a:srgbClr val="2E3442"/>
                </a:solidFill>
                <a:latin typeface="+mn-lt"/>
                <a:ea typeface="+mn-ea"/>
                <a:cs typeface="+mn-ea"/>
                <a:sym typeface="+mn-lt"/>
              </a:rPr>
              <a:t>2.6</a:t>
            </a:r>
            <a:r>
              <a:rPr lang="zh-CN" altLang="en-US" sz="1200" dirty="0">
                <a:solidFill>
                  <a:srgbClr val="2E3442"/>
                </a:solidFill>
                <a:latin typeface="+mn-lt"/>
                <a:ea typeface="+mn-ea"/>
                <a:cs typeface="+mn-ea"/>
                <a:sym typeface="+mn-lt"/>
              </a:rPr>
              <a:t>米，上层多在</a:t>
            </a:r>
            <a:r>
              <a:rPr lang="en-US" altLang="zh-CN" sz="1200" dirty="0">
                <a:solidFill>
                  <a:srgbClr val="2E3442"/>
                </a:solidFill>
                <a:latin typeface="+mn-lt"/>
                <a:ea typeface="+mn-ea"/>
                <a:cs typeface="+mn-ea"/>
                <a:sym typeface="+mn-lt"/>
              </a:rPr>
              <a:t>2.3</a:t>
            </a:r>
            <a:r>
              <a:rPr lang="zh-CN" altLang="en-US" sz="1200" dirty="0">
                <a:solidFill>
                  <a:srgbClr val="2E3442"/>
                </a:solidFill>
                <a:latin typeface="+mn-lt"/>
                <a:ea typeface="+mn-ea"/>
                <a:cs typeface="+mn-ea"/>
                <a:sym typeface="+mn-lt"/>
              </a:rPr>
              <a:t>米以内，有的只有</a:t>
            </a:r>
            <a:r>
              <a:rPr lang="en-US" altLang="zh-CN" sz="1200" dirty="0">
                <a:solidFill>
                  <a:srgbClr val="2E3442"/>
                </a:solidFill>
                <a:latin typeface="+mn-lt"/>
                <a:ea typeface="+mn-ea"/>
                <a:cs typeface="+mn-ea"/>
                <a:sym typeface="+mn-lt"/>
              </a:rPr>
              <a:t>1.5</a:t>
            </a:r>
            <a:r>
              <a:rPr lang="zh-CN" altLang="en-US" sz="1200" dirty="0">
                <a:solidFill>
                  <a:srgbClr val="2E3442"/>
                </a:solidFill>
                <a:latin typeface="+mn-lt"/>
                <a:ea typeface="+mn-ea"/>
                <a:cs typeface="+mn-ea"/>
                <a:sym typeface="+mn-lt"/>
              </a:rPr>
              <a:t>米甚至更低。但款式新颖、实用，增大使用面积。</a:t>
            </a:r>
          </a:p>
        </p:txBody>
      </p:sp>
      <p:pic>
        <p:nvPicPr>
          <p:cNvPr id="6" name="图片 5" descr="平层模型.jpg"/>
          <p:cNvPicPr>
            <a:picLocks noChangeAspect="1"/>
          </p:cNvPicPr>
          <p:nvPr/>
        </p:nvPicPr>
        <p:blipFill>
          <a:blip r:embed="rId4"/>
          <a:srcRect/>
          <a:stretch>
            <a:fillRect/>
          </a:stretch>
        </p:blipFill>
        <p:spPr>
          <a:xfrm>
            <a:off x="1762011" y="2676662"/>
            <a:ext cx="2381250" cy="1322118"/>
          </a:xfrm>
          <a:prstGeom prst="rect">
            <a:avLst/>
          </a:prstGeom>
          <a:ln>
            <a:noFill/>
          </a:ln>
          <a:effectLst/>
        </p:spPr>
      </p:pic>
      <p:sp>
        <p:nvSpPr>
          <p:cNvPr id="34824" name="TextBox 1"/>
          <p:cNvSpPr txBox="1">
            <a:spLocks noChangeArrowheads="1"/>
          </p:cNvSpPr>
          <p:nvPr/>
        </p:nvSpPr>
        <p:spPr bwMode="auto">
          <a:xfrm>
            <a:off x="4197363" y="2768555"/>
            <a:ext cx="128170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B00202"/>
                </a:solidFill>
                <a:latin typeface="+mn-lt"/>
                <a:ea typeface="+mn-ea"/>
                <a:cs typeface="+mn-ea"/>
                <a:sym typeface="+mn-lt"/>
              </a:rPr>
              <a:t>平层：</a:t>
            </a:r>
            <a:r>
              <a:rPr lang="zh-CN" altLang="en-US" sz="1200" dirty="0">
                <a:solidFill>
                  <a:srgbClr val="2E3442"/>
                </a:solidFill>
                <a:latin typeface="+mn-lt"/>
                <a:ea typeface="+mn-ea"/>
                <a:cs typeface="+mn-ea"/>
                <a:sym typeface="+mn-lt"/>
              </a:rPr>
              <a:t>户型的一种，一般是指一套房屋的厅、卧、卫、厨等所有房间均处于同一层面上</a:t>
            </a:r>
          </a:p>
        </p:txBody>
      </p:sp>
      <p:pic>
        <p:nvPicPr>
          <p:cNvPr id="34825" name="Picture 12" descr="C:\Documents and Settings\wangying\桌面\图片\201102172152569518.jpg"/>
          <p:cNvPicPr>
            <a:picLocks noChangeAspect="1" noChangeArrowheads="1"/>
          </p:cNvPicPr>
          <p:nvPr/>
        </p:nvPicPr>
        <p:blipFill>
          <a:blip r:embed="rId5" cstate="screen"/>
          <a:srcRect/>
          <a:stretch>
            <a:fillRect/>
          </a:stretch>
        </p:blipFill>
        <p:spPr bwMode="auto">
          <a:xfrm>
            <a:off x="6407093" y="4476939"/>
            <a:ext cx="2270671"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TextBox 2"/>
          <p:cNvSpPr txBox="1">
            <a:spLocks noChangeArrowheads="1"/>
          </p:cNvSpPr>
          <p:nvPr/>
        </p:nvSpPr>
        <p:spPr bwMode="auto">
          <a:xfrm>
            <a:off x="8944664" y="4609547"/>
            <a:ext cx="175895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Char char="•"/>
            </a:pPr>
            <a:r>
              <a:rPr lang="zh-CN" altLang="en-US" sz="1400" b="1" dirty="0">
                <a:solidFill>
                  <a:srgbClr val="B00202"/>
                </a:solidFill>
                <a:latin typeface="+mn-lt"/>
                <a:ea typeface="+mn-ea"/>
                <a:cs typeface="+mn-ea"/>
                <a:sym typeface="+mn-lt"/>
              </a:rPr>
              <a:t>错层式住宅</a:t>
            </a:r>
            <a:r>
              <a:rPr lang="zh-CN" altLang="en-US" sz="1200" dirty="0">
                <a:solidFill>
                  <a:srgbClr val="2E3442"/>
                </a:solidFill>
                <a:latin typeface="+mn-lt"/>
                <a:ea typeface="+mn-ea"/>
                <a:cs typeface="+mn-ea"/>
                <a:sym typeface="+mn-lt"/>
              </a:rPr>
              <a:t>主要指的是房内的客堂、寝室、厨房等处于几个高度差别的平面上，各个空间是用几级台阶关联在一起的。</a:t>
            </a:r>
          </a:p>
          <a:p>
            <a:pPr eaLnBrk="1" hangingPunct="1"/>
            <a:endParaRPr lang="zh-CN" altLang="en-US" sz="1200" dirty="0">
              <a:solidFill>
                <a:srgbClr val="2E3442"/>
              </a:solidFill>
              <a:latin typeface="+mn-lt"/>
              <a:ea typeface="+mn-ea"/>
              <a:cs typeface="+mn-ea"/>
              <a:sym typeface="+mn-lt"/>
            </a:endParaRPr>
          </a:p>
        </p:txBody>
      </p:sp>
      <p:sp>
        <p:nvSpPr>
          <p:cNvPr id="14"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a:solidFill>
                  <a:srgbClr val="2E3442"/>
                </a:solidFill>
                <a:latin typeface="+mn-lt"/>
                <a:ea typeface="+mn-ea"/>
                <a:cs typeface="+mn-ea"/>
                <a:sym typeface="+mn-lt"/>
              </a:rPr>
              <a:t>商品房</a:t>
            </a:r>
            <a:endParaRPr lang="zh-CN" altLang="en-US" sz="2400" b="1"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4818"/>
                                        </p:tgtEl>
                                        <p:attrNameLst>
                                          <p:attrName>style.visibility</p:attrName>
                                        </p:attrNameLst>
                                      </p:cBhvr>
                                      <p:to>
                                        <p:strVal val="visible"/>
                                      </p:to>
                                    </p:set>
                                    <p:animEffect transition="in" filter="fade">
                                      <p:cBhvr>
                                        <p:cTn id="22" dur="1000"/>
                                        <p:tgtEl>
                                          <p:spTgt spid="34818"/>
                                        </p:tgtEl>
                                      </p:cBhvr>
                                    </p:animEffect>
                                    <p:anim calcmode="lin" valueType="num">
                                      <p:cBhvr>
                                        <p:cTn id="23" dur="1000" fill="hold"/>
                                        <p:tgtEl>
                                          <p:spTgt spid="34818"/>
                                        </p:tgtEl>
                                        <p:attrNameLst>
                                          <p:attrName>ppt_x</p:attrName>
                                        </p:attrNameLst>
                                      </p:cBhvr>
                                      <p:tavLst>
                                        <p:tav tm="0">
                                          <p:val>
                                            <p:strVal val="#ppt_x"/>
                                          </p:val>
                                        </p:tav>
                                        <p:tav tm="100000">
                                          <p:val>
                                            <p:strVal val="#ppt_x"/>
                                          </p:val>
                                        </p:tav>
                                      </p:tavLst>
                                    </p:anim>
                                    <p:anim calcmode="lin" valueType="num">
                                      <p:cBhvr>
                                        <p:cTn id="24" dur="1000" fill="hold"/>
                                        <p:tgtEl>
                                          <p:spTgt spid="348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4819"/>
                                        </p:tgtEl>
                                        <p:attrNameLst>
                                          <p:attrName>style.visibility</p:attrName>
                                        </p:attrNameLst>
                                      </p:cBhvr>
                                      <p:to>
                                        <p:strVal val="visible"/>
                                      </p:to>
                                    </p:set>
                                    <p:animEffect transition="in" filter="fade">
                                      <p:cBhvr>
                                        <p:cTn id="27" dur="1000"/>
                                        <p:tgtEl>
                                          <p:spTgt spid="34819"/>
                                        </p:tgtEl>
                                      </p:cBhvr>
                                    </p:animEffect>
                                    <p:anim calcmode="lin" valueType="num">
                                      <p:cBhvr>
                                        <p:cTn id="28" dur="1000" fill="hold"/>
                                        <p:tgtEl>
                                          <p:spTgt spid="34819"/>
                                        </p:tgtEl>
                                        <p:attrNameLst>
                                          <p:attrName>ppt_x</p:attrName>
                                        </p:attrNameLst>
                                      </p:cBhvr>
                                      <p:tavLst>
                                        <p:tav tm="0">
                                          <p:val>
                                            <p:strVal val="#ppt_x"/>
                                          </p:val>
                                        </p:tav>
                                        <p:tav tm="100000">
                                          <p:val>
                                            <p:strVal val="#ppt_x"/>
                                          </p:val>
                                        </p:tav>
                                      </p:tavLst>
                                    </p:anim>
                                    <p:anim calcmode="lin" valueType="num">
                                      <p:cBhvr>
                                        <p:cTn id="29" dur="1000" fill="hold"/>
                                        <p:tgtEl>
                                          <p:spTgt spid="348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4822"/>
                                        </p:tgtEl>
                                        <p:attrNameLst>
                                          <p:attrName>style.visibility</p:attrName>
                                        </p:attrNameLst>
                                      </p:cBhvr>
                                      <p:to>
                                        <p:strVal val="visible"/>
                                      </p:to>
                                    </p:set>
                                    <p:animEffect transition="in" filter="fade">
                                      <p:cBhvr>
                                        <p:cTn id="37" dur="1000"/>
                                        <p:tgtEl>
                                          <p:spTgt spid="34822"/>
                                        </p:tgtEl>
                                      </p:cBhvr>
                                    </p:animEffect>
                                    <p:anim calcmode="lin" valueType="num">
                                      <p:cBhvr>
                                        <p:cTn id="38" dur="1000" fill="hold"/>
                                        <p:tgtEl>
                                          <p:spTgt spid="34822"/>
                                        </p:tgtEl>
                                        <p:attrNameLst>
                                          <p:attrName>ppt_x</p:attrName>
                                        </p:attrNameLst>
                                      </p:cBhvr>
                                      <p:tavLst>
                                        <p:tav tm="0">
                                          <p:val>
                                            <p:strVal val="#ppt_x"/>
                                          </p:val>
                                        </p:tav>
                                        <p:tav tm="100000">
                                          <p:val>
                                            <p:strVal val="#ppt_x"/>
                                          </p:val>
                                        </p:tav>
                                      </p:tavLst>
                                    </p:anim>
                                    <p:anim calcmode="lin" valueType="num">
                                      <p:cBhvr>
                                        <p:cTn id="39" dur="1000" fill="hold"/>
                                        <p:tgtEl>
                                          <p:spTgt spid="3482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4824"/>
                                        </p:tgtEl>
                                        <p:attrNameLst>
                                          <p:attrName>style.visibility</p:attrName>
                                        </p:attrNameLst>
                                      </p:cBhvr>
                                      <p:to>
                                        <p:strVal val="visible"/>
                                      </p:to>
                                    </p:set>
                                    <p:animEffect transition="in" filter="fade">
                                      <p:cBhvr>
                                        <p:cTn id="47" dur="1000"/>
                                        <p:tgtEl>
                                          <p:spTgt spid="34824"/>
                                        </p:tgtEl>
                                      </p:cBhvr>
                                    </p:animEffect>
                                    <p:anim calcmode="lin" valueType="num">
                                      <p:cBhvr>
                                        <p:cTn id="48" dur="1000" fill="hold"/>
                                        <p:tgtEl>
                                          <p:spTgt spid="34824"/>
                                        </p:tgtEl>
                                        <p:attrNameLst>
                                          <p:attrName>ppt_x</p:attrName>
                                        </p:attrNameLst>
                                      </p:cBhvr>
                                      <p:tavLst>
                                        <p:tav tm="0">
                                          <p:val>
                                            <p:strVal val="#ppt_x"/>
                                          </p:val>
                                        </p:tav>
                                        <p:tav tm="100000">
                                          <p:val>
                                            <p:strVal val="#ppt_x"/>
                                          </p:val>
                                        </p:tav>
                                      </p:tavLst>
                                    </p:anim>
                                    <p:anim calcmode="lin" valueType="num">
                                      <p:cBhvr>
                                        <p:cTn id="49" dur="1000" fill="hold"/>
                                        <p:tgtEl>
                                          <p:spTgt spid="34824"/>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4825"/>
                                        </p:tgtEl>
                                        <p:attrNameLst>
                                          <p:attrName>style.visibility</p:attrName>
                                        </p:attrNameLst>
                                      </p:cBhvr>
                                      <p:to>
                                        <p:strVal val="visible"/>
                                      </p:to>
                                    </p:set>
                                    <p:animEffect transition="in" filter="fade">
                                      <p:cBhvr>
                                        <p:cTn id="52" dur="1000"/>
                                        <p:tgtEl>
                                          <p:spTgt spid="34825"/>
                                        </p:tgtEl>
                                      </p:cBhvr>
                                    </p:animEffect>
                                    <p:anim calcmode="lin" valueType="num">
                                      <p:cBhvr>
                                        <p:cTn id="53" dur="1000" fill="hold"/>
                                        <p:tgtEl>
                                          <p:spTgt spid="34825"/>
                                        </p:tgtEl>
                                        <p:attrNameLst>
                                          <p:attrName>ppt_x</p:attrName>
                                        </p:attrNameLst>
                                      </p:cBhvr>
                                      <p:tavLst>
                                        <p:tav tm="0">
                                          <p:val>
                                            <p:strVal val="#ppt_x"/>
                                          </p:val>
                                        </p:tav>
                                        <p:tav tm="100000">
                                          <p:val>
                                            <p:strVal val="#ppt_x"/>
                                          </p:val>
                                        </p:tav>
                                      </p:tavLst>
                                    </p:anim>
                                    <p:anim calcmode="lin" valueType="num">
                                      <p:cBhvr>
                                        <p:cTn id="54" dur="1000" fill="hold"/>
                                        <p:tgtEl>
                                          <p:spTgt spid="348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4826"/>
                                        </p:tgtEl>
                                        <p:attrNameLst>
                                          <p:attrName>style.visibility</p:attrName>
                                        </p:attrNameLst>
                                      </p:cBhvr>
                                      <p:to>
                                        <p:strVal val="visible"/>
                                      </p:to>
                                    </p:set>
                                    <p:animEffect transition="in" filter="fade">
                                      <p:cBhvr>
                                        <p:cTn id="57" dur="1000"/>
                                        <p:tgtEl>
                                          <p:spTgt spid="34826"/>
                                        </p:tgtEl>
                                      </p:cBhvr>
                                    </p:animEffect>
                                    <p:anim calcmode="lin" valueType="num">
                                      <p:cBhvr>
                                        <p:cTn id="58" dur="1000" fill="hold"/>
                                        <p:tgtEl>
                                          <p:spTgt spid="34826"/>
                                        </p:tgtEl>
                                        <p:attrNameLst>
                                          <p:attrName>ppt_x</p:attrName>
                                        </p:attrNameLst>
                                      </p:cBhvr>
                                      <p:tavLst>
                                        <p:tav tm="0">
                                          <p:val>
                                            <p:strVal val="#ppt_x"/>
                                          </p:val>
                                        </p:tav>
                                        <p:tav tm="100000">
                                          <p:val>
                                            <p:strVal val="#ppt_x"/>
                                          </p:val>
                                        </p:tav>
                                      </p:tavLst>
                                    </p:anim>
                                    <p:anim calcmode="lin" valueType="num">
                                      <p:cBhvr>
                                        <p:cTn id="59" dur="1000" fill="hold"/>
                                        <p:tgtEl>
                                          <p:spTgt spid="348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8" grpId="0" animBg="1"/>
      <p:bldP spid="34822" grpId="0"/>
      <p:bldP spid="34824" grpId="0"/>
      <p:bldP spid="34826"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83996" y="1409372"/>
            <a:ext cx="10624008" cy="5031886"/>
            <a:chOff x="1065229" y="1547242"/>
            <a:chExt cx="10568601" cy="3271103"/>
          </a:xfrm>
        </p:grpSpPr>
        <p:sp>
          <p:nvSpPr>
            <p:cNvPr id="12" name="矩形 11"/>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3" name="矩形 12"/>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8" name="标题 14"/>
          <p:cNvSpPr txBox="1"/>
          <p:nvPr/>
        </p:nvSpPr>
        <p:spPr>
          <a:xfrm>
            <a:off x="1432771" y="2018457"/>
            <a:ext cx="2920592" cy="538113"/>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关于户型（</a:t>
            </a:r>
            <a:r>
              <a:rPr lang="en-US" altLang="zh-CN" dirty="0">
                <a:latin typeface="+mn-lt"/>
                <a:ea typeface="+mn-ea"/>
                <a:cs typeface="+mn-ea"/>
                <a:sym typeface="+mn-lt"/>
              </a:rPr>
              <a:t>2</a:t>
            </a:r>
            <a:r>
              <a:rPr lang="zh-CN" altLang="en-US" dirty="0">
                <a:latin typeface="+mn-lt"/>
                <a:ea typeface="+mn-ea"/>
                <a:cs typeface="+mn-ea"/>
                <a:sym typeface="+mn-lt"/>
              </a:rPr>
              <a:t>）</a:t>
            </a:r>
          </a:p>
        </p:txBody>
      </p:sp>
      <p:sp>
        <p:nvSpPr>
          <p:cNvPr id="35843" name="矩形 1"/>
          <p:cNvSpPr>
            <a:spLocks noChangeArrowheads="1"/>
          </p:cNvSpPr>
          <p:nvPr/>
        </p:nvSpPr>
        <p:spPr bwMode="auto">
          <a:xfrm>
            <a:off x="6288803" y="4495562"/>
            <a:ext cx="2697439"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2E3442"/>
                </a:solidFill>
                <a:latin typeface="+mn-lt"/>
                <a:ea typeface="+mn-ea"/>
                <a:cs typeface="+mn-ea"/>
                <a:sym typeface="+mn-lt"/>
              </a:rPr>
              <a:t>　</a:t>
            </a:r>
            <a:r>
              <a:rPr lang="zh-CN" altLang="en-US" sz="1400" b="1" dirty="0">
                <a:solidFill>
                  <a:srgbClr val="B00202"/>
                </a:solidFill>
                <a:latin typeface="+mn-lt"/>
                <a:ea typeface="+mn-ea"/>
                <a:cs typeface="+mn-ea"/>
                <a:sym typeface="+mn-lt"/>
              </a:rPr>
              <a:t>　叠拼别墅</a:t>
            </a:r>
            <a:r>
              <a:rPr lang="en-US" altLang="zh-CN" sz="1400" b="1" dirty="0">
                <a:solidFill>
                  <a:srgbClr val="B00202"/>
                </a:solidFill>
                <a:latin typeface="+mn-lt"/>
                <a:ea typeface="+mn-ea"/>
                <a:cs typeface="+mn-ea"/>
                <a:sym typeface="+mn-lt"/>
              </a:rPr>
              <a:t>(</a:t>
            </a:r>
            <a:r>
              <a:rPr lang="zh-CN" altLang="en-US" sz="1400" b="1" dirty="0">
                <a:solidFill>
                  <a:srgbClr val="B00202"/>
                </a:solidFill>
                <a:latin typeface="+mn-lt"/>
                <a:ea typeface="+mn-ea"/>
                <a:cs typeface="+mn-ea"/>
                <a:sym typeface="+mn-lt"/>
              </a:rPr>
              <a:t>容积率</a:t>
            </a:r>
            <a:r>
              <a:rPr lang="en-US" altLang="zh-CN" sz="1400" b="1" dirty="0">
                <a:solidFill>
                  <a:srgbClr val="B00202"/>
                </a:solidFill>
                <a:latin typeface="+mn-lt"/>
                <a:ea typeface="+mn-ea"/>
                <a:cs typeface="+mn-ea"/>
                <a:sym typeface="+mn-lt"/>
              </a:rPr>
              <a:t>0.8</a:t>
            </a:r>
            <a:r>
              <a:rPr lang="zh-CN" altLang="en-US" sz="1400" b="1" dirty="0">
                <a:solidFill>
                  <a:srgbClr val="B00202"/>
                </a:solidFill>
                <a:latin typeface="+mn-lt"/>
                <a:ea typeface="+mn-ea"/>
                <a:cs typeface="+mn-ea"/>
                <a:sym typeface="+mn-lt"/>
              </a:rPr>
              <a:t>～</a:t>
            </a:r>
            <a:r>
              <a:rPr lang="en-US" altLang="zh-CN" sz="1400" b="1" dirty="0">
                <a:solidFill>
                  <a:srgbClr val="B00202"/>
                </a:solidFill>
                <a:latin typeface="+mn-lt"/>
                <a:ea typeface="+mn-ea"/>
                <a:cs typeface="+mn-ea"/>
                <a:sym typeface="+mn-lt"/>
              </a:rPr>
              <a:t>1)</a:t>
            </a:r>
          </a:p>
          <a:p>
            <a:pPr eaLnBrk="1" hangingPunct="1"/>
            <a:r>
              <a:rPr lang="zh-CN" altLang="en-US" sz="1200" dirty="0">
                <a:solidFill>
                  <a:srgbClr val="2E3442"/>
                </a:solidFill>
                <a:latin typeface="+mn-lt"/>
                <a:ea typeface="+mn-ea"/>
                <a:cs typeface="+mn-ea"/>
                <a:sym typeface="+mn-lt"/>
              </a:rPr>
              <a:t>　　叠拼别墅实在联排别墅的基础上产生的，由多层的复式住宅上下叠加在一起组合而成，下层有花园，上层有屋顶花园，一般为四层带阁楼建筑，这种开间与联排别墅相比，独立面造型可丰富一些，同时一定程度上克服了联排别墅窄进深的缺点。</a:t>
            </a:r>
          </a:p>
        </p:txBody>
      </p:sp>
      <p:sp>
        <p:nvSpPr>
          <p:cNvPr id="35844" name="TextBox 2"/>
          <p:cNvSpPr txBox="1">
            <a:spLocks noChangeArrowheads="1"/>
          </p:cNvSpPr>
          <p:nvPr/>
        </p:nvSpPr>
        <p:spPr bwMode="auto">
          <a:xfrm>
            <a:off x="1689592" y="2697259"/>
            <a:ext cx="256437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B00202"/>
                </a:solidFill>
                <a:latin typeface="+mn-lt"/>
                <a:ea typeface="+mn-ea"/>
                <a:cs typeface="+mn-ea"/>
                <a:sym typeface="+mn-lt"/>
              </a:rPr>
              <a:t>独栋别墅</a:t>
            </a:r>
            <a:r>
              <a:rPr lang="en-US" altLang="zh-CN" sz="1400" b="1" dirty="0">
                <a:solidFill>
                  <a:srgbClr val="B00202"/>
                </a:solidFill>
                <a:latin typeface="+mn-lt"/>
                <a:ea typeface="+mn-ea"/>
                <a:cs typeface="+mn-ea"/>
                <a:sym typeface="+mn-lt"/>
              </a:rPr>
              <a:t>(</a:t>
            </a:r>
            <a:r>
              <a:rPr lang="zh-CN" altLang="en-US" sz="1400" b="1" dirty="0">
                <a:solidFill>
                  <a:srgbClr val="B00202"/>
                </a:solidFill>
                <a:latin typeface="+mn-lt"/>
                <a:ea typeface="+mn-ea"/>
                <a:cs typeface="+mn-ea"/>
                <a:sym typeface="+mn-lt"/>
              </a:rPr>
              <a:t>容积率不高于</a:t>
            </a:r>
            <a:r>
              <a:rPr lang="en-US" altLang="zh-CN" sz="1400" b="1" dirty="0">
                <a:solidFill>
                  <a:srgbClr val="B00202"/>
                </a:solidFill>
                <a:latin typeface="+mn-lt"/>
                <a:ea typeface="+mn-ea"/>
                <a:cs typeface="+mn-ea"/>
                <a:sym typeface="+mn-lt"/>
              </a:rPr>
              <a:t>0.4)</a:t>
            </a:r>
          </a:p>
          <a:p>
            <a:pPr eaLnBrk="1" hangingPunct="1"/>
            <a:r>
              <a:rPr lang="zh-CN" altLang="en-US" sz="1200" dirty="0">
                <a:solidFill>
                  <a:srgbClr val="2E3442"/>
                </a:solidFill>
                <a:latin typeface="+mn-lt"/>
                <a:ea typeface="+mn-ea"/>
                <a:cs typeface="+mn-ea"/>
                <a:sym typeface="+mn-lt"/>
              </a:rPr>
              <a:t>　　独栋别墅即独门独院，上有独立空间，下有私家花园领地，是私密性很强的独立式住宅，表现为上下左右前后都属于独立空间，一般房屋周围都有面积不等的绿地、院落。这一类型是别墅历史最悠久的一种，也是别墅建筑的终极形式。</a:t>
            </a:r>
          </a:p>
          <a:p>
            <a:pPr eaLnBrk="1" hangingPunct="1"/>
            <a:endParaRPr lang="zh-CN" altLang="en-US" sz="1200" dirty="0">
              <a:solidFill>
                <a:srgbClr val="2E3442"/>
              </a:solidFill>
              <a:latin typeface="+mn-lt"/>
              <a:ea typeface="+mn-ea"/>
              <a:cs typeface="+mn-ea"/>
              <a:sym typeface="+mn-lt"/>
            </a:endParaRPr>
          </a:p>
        </p:txBody>
      </p:sp>
      <p:sp>
        <p:nvSpPr>
          <p:cNvPr id="35845" name="TextBox 3"/>
          <p:cNvSpPr txBox="1">
            <a:spLocks noChangeArrowheads="1"/>
          </p:cNvSpPr>
          <p:nvPr/>
        </p:nvSpPr>
        <p:spPr bwMode="auto">
          <a:xfrm>
            <a:off x="1563836" y="4592274"/>
            <a:ext cx="267870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2E3442"/>
                </a:solidFill>
                <a:latin typeface="+mn-lt"/>
                <a:ea typeface="+mn-ea"/>
                <a:cs typeface="+mn-ea"/>
                <a:sym typeface="+mn-lt"/>
              </a:rPr>
              <a:t>　</a:t>
            </a:r>
            <a:r>
              <a:rPr lang="zh-CN" altLang="en-US" sz="1400" b="1" dirty="0">
                <a:solidFill>
                  <a:srgbClr val="B00202"/>
                </a:solidFill>
                <a:latin typeface="+mn-lt"/>
                <a:ea typeface="+mn-ea"/>
                <a:cs typeface="+mn-ea"/>
                <a:sym typeface="+mn-lt"/>
              </a:rPr>
              <a:t>　双拼别墅</a:t>
            </a:r>
            <a:r>
              <a:rPr lang="en-US" altLang="zh-CN" sz="1400" b="1" dirty="0">
                <a:solidFill>
                  <a:srgbClr val="B00202"/>
                </a:solidFill>
                <a:latin typeface="+mn-lt"/>
                <a:ea typeface="+mn-ea"/>
                <a:cs typeface="+mn-ea"/>
                <a:sym typeface="+mn-lt"/>
              </a:rPr>
              <a:t>(</a:t>
            </a:r>
            <a:r>
              <a:rPr lang="zh-CN" altLang="en-US" sz="1400" b="1" dirty="0">
                <a:solidFill>
                  <a:srgbClr val="B00202"/>
                </a:solidFill>
                <a:latin typeface="+mn-lt"/>
                <a:ea typeface="+mn-ea"/>
                <a:cs typeface="+mn-ea"/>
                <a:sym typeface="+mn-lt"/>
              </a:rPr>
              <a:t>容积率</a:t>
            </a:r>
            <a:r>
              <a:rPr lang="en-US" altLang="zh-CN" sz="1400" b="1" dirty="0">
                <a:solidFill>
                  <a:srgbClr val="B00202"/>
                </a:solidFill>
                <a:latin typeface="+mn-lt"/>
                <a:ea typeface="+mn-ea"/>
                <a:cs typeface="+mn-ea"/>
                <a:sym typeface="+mn-lt"/>
              </a:rPr>
              <a:t>0.5</a:t>
            </a:r>
            <a:r>
              <a:rPr lang="zh-CN" altLang="en-US" sz="1400" b="1" dirty="0">
                <a:solidFill>
                  <a:srgbClr val="B00202"/>
                </a:solidFill>
                <a:latin typeface="+mn-lt"/>
                <a:ea typeface="+mn-ea"/>
                <a:cs typeface="+mn-ea"/>
                <a:sym typeface="+mn-lt"/>
              </a:rPr>
              <a:t>～</a:t>
            </a:r>
            <a:r>
              <a:rPr lang="en-US" altLang="zh-CN" sz="1400" b="1" dirty="0">
                <a:solidFill>
                  <a:srgbClr val="B00202"/>
                </a:solidFill>
                <a:latin typeface="+mn-lt"/>
                <a:ea typeface="+mn-ea"/>
                <a:cs typeface="+mn-ea"/>
                <a:sym typeface="+mn-lt"/>
              </a:rPr>
              <a:t>0.7</a:t>
            </a:r>
            <a:r>
              <a:rPr lang="en-US" altLang="zh-CN" sz="1200" dirty="0">
                <a:solidFill>
                  <a:srgbClr val="2E3442"/>
                </a:solidFill>
                <a:latin typeface="+mn-lt"/>
                <a:ea typeface="+mn-ea"/>
                <a:cs typeface="+mn-ea"/>
                <a:sym typeface="+mn-lt"/>
              </a:rPr>
              <a:t>)</a:t>
            </a:r>
          </a:p>
          <a:p>
            <a:pPr eaLnBrk="1" hangingPunct="1"/>
            <a:r>
              <a:rPr lang="zh-CN" altLang="en-US" sz="1200" dirty="0">
                <a:solidFill>
                  <a:srgbClr val="2E3442"/>
                </a:solidFill>
                <a:latin typeface="+mn-lt"/>
                <a:ea typeface="+mn-ea"/>
                <a:cs typeface="+mn-ea"/>
                <a:sym typeface="+mn-lt"/>
              </a:rPr>
              <a:t>　　双拼别墅是联排队别墅与独栋别墅之间的中间产品，由两个单元的别墅拼联组成的单栋别墅。与联排相对比而言，双拼别墅除了有天、有地、有独立的院落外，最关键是降低了社区密度，增加了住宅采光面，使其拥有了更宽阔的室外空间。</a:t>
            </a:r>
          </a:p>
          <a:p>
            <a:pPr eaLnBrk="1" hangingPunct="1"/>
            <a:endParaRPr lang="zh-CN" altLang="en-US" sz="1200" dirty="0">
              <a:solidFill>
                <a:srgbClr val="2E3442"/>
              </a:solidFill>
              <a:latin typeface="+mn-lt"/>
              <a:ea typeface="+mn-ea"/>
              <a:cs typeface="+mn-ea"/>
              <a:sym typeface="+mn-lt"/>
            </a:endParaRPr>
          </a:p>
        </p:txBody>
      </p:sp>
      <p:sp>
        <p:nvSpPr>
          <p:cNvPr id="35846" name="TextBox 8"/>
          <p:cNvSpPr txBox="1">
            <a:spLocks noChangeArrowheads="1"/>
          </p:cNvSpPr>
          <p:nvPr/>
        </p:nvSpPr>
        <p:spPr bwMode="auto">
          <a:xfrm>
            <a:off x="6259096" y="2556570"/>
            <a:ext cx="2579781"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rgbClr val="B00202"/>
                </a:solidFill>
                <a:latin typeface="+mn-lt"/>
                <a:ea typeface="+mn-ea"/>
                <a:cs typeface="+mn-ea"/>
                <a:sym typeface="+mn-lt"/>
              </a:rPr>
              <a:t>　　联排别墅</a:t>
            </a:r>
            <a:r>
              <a:rPr lang="en-US" altLang="zh-CN" sz="1400" b="1" dirty="0">
                <a:solidFill>
                  <a:srgbClr val="B00202"/>
                </a:solidFill>
                <a:latin typeface="+mn-lt"/>
                <a:ea typeface="+mn-ea"/>
                <a:cs typeface="+mn-ea"/>
                <a:sym typeface="+mn-lt"/>
              </a:rPr>
              <a:t>(</a:t>
            </a:r>
            <a:r>
              <a:rPr lang="zh-CN" altLang="en-US" sz="1400" b="1" dirty="0">
                <a:solidFill>
                  <a:srgbClr val="B00202"/>
                </a:solidFill>
                <a:latin typeface="+mn-lt"/>
                <a:ea typeface="+mn-ea"/>
                <a:cs typeface="+mn-ea"/>
                <a:sym typeface="+mn-lt"/>
              </a:rPr>
              <a:t>容积率</a:t>
            </a:r>
            <a:r>
              <a:rPr lang="en-US" altLang="zh-CN" sz="1400" b="1" dirty="0">
                <a:solidFill>
                  <a:srgbClr val="B00202"/>
                </a:solidFill>
                <a:latin typeface="+mn-lt"/>
                <a:ea typeface="+mn-ea"/>
                <a:cs typeface="+mn-ea"/>
                <a:sym typeface="+mn-lt"/>
              </a:rPr>
              <a:t>0.5</a:t>
            </a:r>
            <a:r>
              <a:rPr lang="zh-CN" altLang="en-US" sz="1400" b="1" dirty="0">
                <a:solidFill>
                  <a:srgbClr val="B00202"/>
                </a:solidFill>
                <a:latin typeface="+mn-lt"/>
                <a:ea typeface="+mn-ea"/>
                <a:cs typeface="+mn-ea"/>
                <a:sym typeface="+mn-lt"/>
              </a:rPr>
              <a:t>～</a:t>
            </a:r>
            <a:r>
              <a:rPr lang="en-US" altLang="zh-CN" sz="1400" b="1" dirty="0">
                <a:solidFill>
                  <a:srgbClr val="B00202"/>
                </a:solidFill>
                <a:latin typeface="+mn-lt"/>
                <a:ea typeface="+mn-ea"/>
                <a:cs typeface="+mn-ea"/>
                <a:sym typeface="+mn-lt"/>
              </a:rPr>
              <a:t>0.7)</a:t>
            </a:r>
          </a:p>
          <a:p>
            <a:pPr eaLnBrk="1" hangingPunct="1"/>
            <a:r>
              <a:rPr lang="zh-CN" altLang="en-US" sz="1200" dirty="0">
                <a:solidFill>
                  <a:srgbClr val="2E3442"/>
                </a:solidFill>
                <a:latin typeface="+mn-lt"/>
                <a:ea typeface="+mn-ea"/>
                <a:cs typeface="+mn-ea"/>
                <a:sym typeface="+mn-lt"/>
              </a:rPr>
              <a:t>　　又称</a:t>
            </a:r>
            <a:r>
              <a:rPr lang="en-US" altLang="zh-CN" sz="1200" dirty="0">
                <a:solidFill>
                  <a:srgbClr val="2E3442"/>
                </a:solidFill>
                <a:latin typeface="+mn-lt"/>
                <a:ea typeface="+mn-ea"/>
                <a:cs typeface="+mn-ea"/>
                <a:sym typeface="+mn-lt"/>
              </a:rPr>
              <a:t>TOWNHOUSE</a:t>
            </a:r>
            <a:r>
              <a:rPr lang="zh-CN" altLang="en-US" sz="1200" dirty="0">
                <a:solidFill>
                  <a:srgbClr val="2E3442"/>
                </a:solidFill>
                <a:latin typeface="+mn-lt"/>
                <a:ea typeface="+mn-ea"/>
                <a:cs typeface="+mn-ea"/>
                <a:sym typeface="+mn-lt"/>
              </a:rPr>
              <a:t>，有天有地，每户独门独院，设有</a:t>
            </a:r>
            <a:r>
              <a:rPr lang="en-US" altLang="zh-CN" sz="1200" dirty="0">
                <a:solidFill>
                  <a:srgbClr val="2E3442"/>
                </a:solidFill>
                <a:latin typeface="+mn-lt"/>
                <a:ea typeface="+mn-ea"/>
                <a:cs typeface="+mn-ea"/>
                <a:sym typeface="+mn-lt"/>
              </a:rPr>
              <a:t>1</a:t>
            </a:r>
            <a:r>
              <a:rPr lang="zh-CN" altLang="en-US" sz="1200" dirty="0">
                <a:solidFill>
                  <a:srgbClr val="2E3442"/>
                </a:solidFill>
                <a:latin typeface="+mn-lt"/>
                <a:ea typeface="+mn-ea"/>
                <a:cs typeface="+mn-ea"/>
                <a:sym typeface="+mn-lt"/>
              </a:rPr>
              <a:t>至</a:t>
            </a:r>
            <a:r>
              <a:rPr lang="en-US" altLang="zh-CN" sz="1200" dirty="0">
                <a:solidFill>
                  <a:srgbClr val="2E3442"/>
                </a:solidFill>
                <a:latin typeface="+mn-lt"/>
                <a:ea typeface="+mn-ea"/>
                <a:cs typeface="+mn-ea"/>
                <a:sym typeface="+mn-lt"/>
              </a:rPr>
              <a:t>2</a:t>
            </a:r>
            <a:r>
              <a:rPr lang="zh-CN" altLang="en-US" sz="1200" dirty="0">
                <a:solidFill>
                  <a:srgbClr val="2E3442"/>
                </a:solidFill>
                <a:latin typeface="+mn-lt"/>
                <a:ea typeface="+mn-ea"/>
                <a:cs typeface="+mn-ea"/>
                <a:sym typeface="+mn-lt"/>
              </a:rPr>
              <a:t>个车位，还有地下室。它是由几幢小于三层的单户别墅并联组成的联排或住宅，一排二至四层联结在一起，每几个单元共用外墙，有统一的平面设计和独立的门户。建筑面积一般是每户</a:t>
            </a:r>
            <a:r>
              <a:rPr lang="en-US" altLang="zh-CN" sz="1200" dirty="0">
                <a:solidFill>
                  <a:srgbClr val="2E3442"/>
                </a:solidFill>
                <a:latin typeface="+mn-lt"/>
                <a:ea typeface="+mn-ea"/>
                <a:cs typeface="+mn-ea"/>
                <a:sym typeface="+mn-lt"/>
              </a:rPr>
              <a:t>250</a:t>
            </a:r>
            <a:r>
              <a:rPr lang="zh-CN" altLang="en-US" sz="1200" dirty="0">
                <a:solidFill>
                  <a:srgbClr val="2E3442"/>
                </a:solidFill>
                <a:latin typeface="+mn-lt"/>
                <a:ea typeface="+mn-ea"/>
                <a:cs typeface="+mn-ea"/>
                <a:sym typeface="+mn-lt"/>
              </a:rPr>
              <a:t>平方米左右。</a:t>
            </a:r>
          </a:p>
          <a:p>
            <a:pPr eaLnBrk="1" hangingPunct="1"/>
            <a:endParaRPr lang="zh-CN" altLang="en-US" sz="1200" dirty="0">
              <a:solidFill>
                <a:srgbClr val="2E3442"/>
              </a:solidFill>
              <a:latin typeface="+mn-lt"/>
              <a:ea typeface="+mn-ea"/>
              <a:cs typeface="+mn-ea"/>
              <a:sym typeface="+mn-lt"/>
            </a:endParaRPr>
          </a:p>
        </p:txBody>
      </p:sp>
      <p:pic>
        <p:nvPicPr>
          <p:cNvPr id="35847" name="Picture 2" descr="C:\Documents and Settings\wangying\桌面\图片\1271393917303_000.jpg"/>
          <p:cNvPicPr>
            <a:picLocks noChangeAspect="1" noChangeArrowheads="1"/>
          </p:cNvPicPr>
          <p:nvPr/>
        </p:nvPicPr>
        <p:blipFill>
          <a:blip r:embed="rId2" cstate="screen"/>
          <a:srcRect/>
          <a:stretch>
            <a:fillRect/>
          </a:stretch>
        </p:blipFill>
        <p:spPr bwMode="auto">
          <a:xfrm>
            <a:off x="4452756" y="2638220"/>
            <a:ext cx="1532409" cy="158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3" descr="C:\Documents and Settings\wangying\桌面\图片\133161.jpg"/>
          <p:cNvPicPr>
            <a:picLocks noChangeAspect="1" noChangeArrowheads="1"/>
          </p:cNvPicPr>
          <p:nvPr/>
        </p:nvPicPr>
        <p:blipFill>
          <a:blip r:embed="rId3" cstate="screen"/>
          <a:srcRect/>
          <a:stretch>
            <a:fillRect/>
          </a:stretch>
        </p:blipFill>
        <p:spPr bwMode="auto">
          <a:xfrm>
            <a:off x="4432653" y="4662747"/>
            <a:ext cx="1582219" cy="139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4" descr="C:\Documents and Settings\wangying\桌面\图片\110131155984236d2649955db8.jpg"/>
          <p:cNvPicPr>
            <a:picLocks noChangeAspect="1" noChangeArrowheads="1"/>
          </p:cNvPicPr>
          <p:nvPr/>
        </p:nvPicPr>
        <p:blipFill>
          <a:blip r:embed="rId4" cstate="screen"/>
          <a:srcRect/>
          <a:stretch>
            <a:fillRect/>
          </a:stretch>
        </p:blipFill>
        <p:spPr bwMode="auto">
          <a:xfrm>
            <a:off x="9105366" y="2675434"/>
            <a:ext cx="1584214"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0" name="Picture 5" descr="C:\Documents and Settings\wangying\桌面\图片\1_200901070937111Aeun.jpg"/>
          <p:cNvPicPr>
            <a:picLocks noChangeAspect="1" noChangeArrowheads="1"/>
          </p:cNvPicPr>
          <p:nvPr/>
        </p:nvPicPr>
        <p:blipFill>
          <a:blip r:embed="rId5" cstate="screen"/>
          <a:srcRect/>
          <a:stretch>
            <a:fillRect/>
          </a:stretch>
        </p:blipFill>
        <p:spPr bwMode="auto">
          <a:xfrm>
            <a:off x="9112809" y="4495562"/>
            <a:ext cx="1582219" cy="150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商品房</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5843"/>
                                        </p:tgtEl>
                                        <p:attrNameLst>
                                          <p:attrName>style.visibility</p:attrName>
                                        </p:attrNameLst>
                                      </p:cBhvr>
                                      <p:to>
                                        <p:strVal val="visible"/>
                                      </p:to>
                                    </p:set>
                                    <p:animEffect transition="in" filter="fade">
                                      <p:cBhvr>
                                        <p:cTn id="22" dur="1000"/>
                                        <p:tgtEl>
                                          <p:spTgt spid="35843"/>
                                        </p:tgtEl>
                                      </p:cBhvr>
                                    </p:animEffect>
                                    <p:anim calcmode="lin" valueType="num">
                                      <p:cBhvr>
                                        <p:cTn id="23" dur="1000" fill="hold"/>
                                        <p:tgtEl>
                                          <p:spTgt spid="35843"/>
                                        </p:tgtEl>
                                        <p:attrNameLst>
                                          <p:attrName>ppt_x</p:attrName>
                                        </p:attrNameLst>
                                      </p:cBhvr>
                                      <p:tavLst>
                                        <p:tav tm="0">
                                          <p:val>
                                            <p:strVal val="#ppt_x"/>
                                          </p:val>
                                        </p:tav>
                                        <p:tav tm="100000">
                                          <p:val>
                                            <p:strVal val="#ppt_x"/>
                                          </p:val>
                                        </p:tav>
                                      </p:tavLst>
                                    </p:anim>
                                    <p:anim calcmode="lin" valueType="num">
                                      <p:cBhvr>
                                        <p:cTn id="24" dur="1000" fill="hold"/>
                                        <p:tgtEl>
                                          <p:spTgt spid="358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5844"/>
                                        </p:tgtEl>
                                        <p:attrNameLst>
                                          <p:attrName>style.visibility</p:attrName>
                                        </p:attrNameLst>
                                      </p:cBhvr>
                                      <p:to>
                                        <p:strVal val="visible"/>
                                      </p:to>
                                    </p:set>
                                    <p:animEffect transition="in" filter="fade">
                                      <p:cBhvr>
                                        <p:cTn id="27" dur="1000"/>
                                        <p:tgtEl>
                                          <p:spTgt spid="35844"/>
                                        </p:tgtEl>
                                      </p:cBhvr>
                                    </p:animEffect>
                                    <p:anim calcmode="lin" valueType="num">
                                      <p:cBhvr>
                                        <p:cTn id="28" dur="1000" fill="hold"/>
                                        <p:tgtEl>
                                          <p:spTgt spid="35844"/>
                                        </p:tgtEl>
                                        <p:attrNameLst>
                                          <p:attrName>ppt_x</p:attrName>
                                        </p:attrNameLst>
                                      </p:cBhvr>
                                      <p:tavLst>
                                        <p:tav tm="0">
                                          <p:val>
                                            <p:strVal val="#ppt_x"/>
                                          </p:val>
                                        </p:tav>
                                        <p:tav tm="100000">
                                          <p:val>
                                            <p:strVal val="#ppt_x"/>
                                          </p:val>
                                        </p:tav>
                                      </p:tavLst>
                                    </p:anim>
                                    <p:anim calcmode="lin" valueType="num">
                                      <p:cBhvr>
                                        <p:cTn id="29" dur="1000" fill="hold"/>
                                        <p:tgtEl>
                                          <p:spTgt spid="3584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5845"/>
                                        </p:tgtEl>
                                        <p:attrNameLst>
                                          <p:attrName>style.visibility</p:attrName>
                                        </p:attrNameLst>
                                      </p:cBhvr>
                                      <p:to>
                                        <p:strVal val="visible"/>
                                      </p:to>
                                    </p:set>
                                    <p:animEffect transition="in" filter="fade">
                                      <p:cBhvr>
                                        <p:cTn id="32" dur="1000"/>
                                        <p:tgtEl>
                                          <p:spTgt spid="35845"/>
                                        </p:tgtEl>
                                      </p:cBhvr>
                                    </p:animEffect>
                                    <p:anim calcmode="lin" valueType="num">
                                      <p:cBhvr>
                                        <p:cTn id="33" dur="1000" fill="hold"/>
                                        <p:tgtEl>
                                          <p:spTgt spid="35845"/>
                                        </p:tgtEl>
                                        <p:attrNameLst>
                                          <p:attrName>ppt_x</p:attrName>
                                        </p:attrNameLst>
                                      </p:cBhvr>
                                      <p:tavLst>
                                        <p:tav tm="0">
                                          <p:val>
                                            <p:strVal val="#ppt_x"/>
                                          </p:val>
                                        </p:tav>
                                        <p:tav tm="100000">
                                          <p:val>
                                            <p:strVal val="#ppt_x"/>
                                          </p:val>
                                        </p:tav>
                                      </p:tavLst>
                                    </p:anim>
                                    <p:anim calcmode="lin" valueType="num">
                                      <p:cBhvr>
                                        <p:cTn id="34" dur="1000" fill="hold"/>
                                        <p:tgtEl>
                                          <p:spTgt spid="3584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5846"/>
                                        </p:tgtEl>
                                        <p:attrNameLst>
                                          <p:attrName>style.visibility</p:attrName>
                                        </p:attrNameLst>
                                      </p:cBhvr>
                                      <p:to>
                                        <p:strVal val="visible"/>
                                      </p:to>
                                    </p:set>
                                    <p:animEffect transition="in" filter="fade">
                                      <p:cBhvr>
                                        <p:cTn id="37" dur="1000"/>
                                        <p:tgtEl>
                                          <p:spTgt spid="35846"/>
                                        </p:tgtEl>
                                      </p:cBhvr>
                                    </p:animEffect>
                                    <p:anim calcmode="lin" valueType="num">
                                      <p:cBhvr>
                                        <p:cTn id="38" dur="1000" fill="hold"/>
                                        <p:tgtEl>
                                          <p:spTgt spid="35846"/>
                                        </p:tgtEl>
                                        <p:attrNameLst>
                                          <p:attrName>ppt_x</p:attrName>
                                        </p:attrNameLst>
                                      </p:cBhvr>
                                      <p:tavLst>
                                        <p:tav tm="0">
                                          <p:val>
                                            <p:strVal val="#ppt_x"/>
                                          </p:val>
                                        </p:tav>
                                        <p:tav tm="100000">
                                          <p:val>
                                            <p:strVal val="#ppt_x"/>
                                          </p:val>
                                        </p:tav>
                                      </p:tavLst>
                                    </p:anim>
                                    <p:anim calcmode="lin" valueType="num">
                                      <p:cBhvr>
                                        <p:cTn id="39" dur="1000" fill="hold"/>
                                        <p:tgtEl>
                                          <p:spTgt spid="3584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5847"/>
                                        </p:tgtEl>
                                        <p:attrNameLst>
                                          <p:attrName>style.visibility</p:attrName>
                                        </p:attrNameLst>
                                      </p:cBhvr>
                                      <p:to>
                                        <p:strVal val="visible"/>
                                      </p:to>
                                    </p:set>
                                    <p:animEffect transition="in" filter="fade">
                                      <p:cBhvr>
                                        <p:cTn id="42" dur="1000"/>
                                        <p:tgtEl>
                                          <p:spTgt spid="35847"/>
                                        </p:tgtEl>
                                      </p:cBhvr>
                                    </p:animEffect>
                                    <p:anim calcmode="lin" valueType="num">
                                      <p:cBhvr>
                                        <p:cTn id="43" dur="1000" fill="hold"/>
                                        <p:tgtEl>
                                          <p:spTgt spid="35847"/>
                                        </p:tgtEl>
                                        <p:attrNameLst>
                                          <p:attrName>ppt_x</p:attrName>
                                        </p:attrNameLst>
                                      </p:cBhvr>
                                      <p:tavLst>
                                        <p:tav tm="0">
                                          <p:val>
                                            <p:strVal val="#ppt_x"/>
                                          </p:val>
                                        </p:tav>
                                        <p:tav tm="100000">
                                          <p:val>
                                            <p:strVal val="#ppt_x"/>
                                          </p:val>
                                        </p:tav>
                                      </p:tavLst>
                                    </p:anim>
                                    <p:anim calcmode="lin" valueType="num">
                                      <p:cBhvr>
                                        <p:cTn id="44" dur="1000" fill="hold"/>
                                        <p:tgtEl>
                                          <p:spTgt spid="3584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5848"/>
                                        </p:tgtEl>
                                        <p:attrNameLst>
                                          <p:attrName>style.visibility</p:attrName>
                                        </p:attrNameLst>
                                      </p:cBhvr>
                                      <p:to>
                                        <p:strVal val="visible"/>
                                      </p:to>
                                    </p:set>
                                    <p:animEffect transition="in" filter="fade">
                                      <p:cBhvr>
                                        <p:cTn id="47" dur="1000"/>
                                        <p:tgtEl>
                                          <p:spTgt spid="35848"/>
                                        </p:tgtEl>
                                      </p:cBhvr>
                                    </p:animEffect>
                                    <p:anim calcmode="lin" valueType="num">
                                      <p:cBhvr>
                                        <p:cTn id="48" dur="1000" fill="hold"/>
                                        <p:tgtEl>
                                          <p:spTgt spid="35848"/>
                                        </p:tgtEl>
                                        <p:attrNameLst>
                                          <p:attrName>ppt_x</p:attrName>
                                        </p:attrNameLst>
                                      </p:cBhvr>
                                      <p:tavLst>
                                        <p:tav tm="0">
                                          <p:val>
                                            <p:strVal val="#ppt_x"/>
                                          </p:val>
                                        </p:tav>
                                        <p:tav tm="100000">
                                          <p:val>
                                            <p:strVal val="#ppt_x"/>
                                          </p:val>
                                        </p:tav>
                                      </p:tavLst>
                                    </p:anim>
                                    <p:anim calcmode="lin" valueType="num">
                                      <p:cBhvr>
                                        <p:cTn id="49" dur="1000" fill="hold"/>
                                        <p:tgtEl>
                                          <p:spTgt spid="3584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5849"/>
                                        </p:tgtEl>
                                        <p:attrNameLst>
                                          <p:attrName>style.visibility</p:attrName>
                                        </p:attrNameLst>
                                      </p:cBhvr>
                                      <p:to>
                                        <p:strVal val="visible"/>
                                      </p:to>
                                    </p:set>
                                    <p:animEffect transition="in" filter="fade">
                                      <p:cBhvr>
                                        <p:cTn id="52" dur="1000"/>
                                        <p:tgtEl>
                                          <p:spTgt spid="35849"/>
                                        </p:tgtEl>
                                      </p:cBhvr>
                                    </p:animEffect>
                                    <p:anim calcmode="lin" valueType="num">
                                      <p:cBhvr>
                                        <p:cTn id="53" dur="1000" fill="hold"/>
                                        <p:tgtEl>
                                          <p:spTgt spid="35849"/>
                                        </p:tgtEl>
                                        <p:attrNameLst>
                                          <p:attrName>ppt_x</p:attrName>
                                        </p:attrNameLst>
                                      </p:cBhvr>
                                      <p:tavLst>
                                        <p:tav tm="0">
                                          <p:val>
                                            <p:strVal val="#ppt_x"/>
                                          </p:val>
                                        </p:tav>
                                        <p:tav tm="100000">
                                          <p:val>
                                            <p:strVal val="#ppt_x"/>
                                          </p:val>
                                        </p:tav>
                                      </p:tavLst>
                                    </p:anim>
                                    <p:anim calcmode="lin" valueType="num">
                                      <p:cBhvr>
                                        <p:cTn id="54" dur="1000" fill="hold"/>
                                        <p:tgtEl>
                                          <p:spTgt spid="3584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5850"/>
                                        </p:tgtEl>
                                        <p:attrNameLst>
                                          <p:attrName>style.visibility</p:attrName>
                                        </p:attrNameLst>
                                      </p:cBhvr>
                                      <p:to>
                                        <p:strVal val="visible"/>
                                      </p:to>
                                    </p:set>
                                    <p:animEffect transition="in" filter="fade">
                                      <p:cBhvr>
                                        <p:cTn id="57" dur="1000"/>
                                        <p:tgtEl>
                                          <p:spTgt spid="35850"/>
                                        </p:tgtEl>
                                      </p:cBhvr>
                                    </p:animEffect>
                                    <p:anim calcmode="lin" valueType="num">
                                      <p:cBhvr>
                                        <p:cTn id="58" dur="1000" fill="hold"/>
                                        <p:tgtEl>
                                          <p:spTgt spid="35850"/>
                                        </p:tgtEl>
                                        <p:attrNameLst>
                                          <p:attrName>ppt_x</p:attrName>
                                        </p:attrNameLst>
                                      </p:cBhvr>
                                      <p:tavLst>
                                        <p:tav tm="0">
                                          <p:val>
                                            <p:strVal val="#ppt_x"/>
                                          </p:val>
                                        </p:tav>
                                        <p:tav tm="100000">
                                          <p:val>
                                            <p:strVal val="#ppt_x"/>
                                          </p:val>
                                        </p:tav>
                                      </p:tavLst>
                                    </p:anim>
                                    <p:anim calcmode="lin" valueType="num">
                                      <p:cBhvr>
                                        <p:cTn id="59" dur="1000" fill="hold"/>
                                        <p:tgtEl>
                                          <p:spTgt spid="358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843" grpId="0"/>
      <p:bldP spid="35844" grpId="0"/>
      <p:bldP spid="35845" grpId="0"/>
      <p:bldP spid="35846"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83996" y="1409372"/>
            <a:ext cx="10624008" cy="5031886"/>
            <a:chOff x="1065229" y="1547242"/>
            <a:chExt cx="10568601" cy="3271103"/>
          </a:xfrm>
        </p:grpSpPr>
        <p:sp>
          <p:nvSpPr>
            <p:cNvPr id="21" name="矩形 20"/>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22" name="矩形 21"/>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 name="标题 14"/>
          <p:cNvSpPr txBox="1"/>
          <p:nvPr/>
        </p:nvSpPr>
        <p:spPr>
          <a:xfrm>
            <a:off x="1794759" y="1943191"/>
            <a:ext cx="2825749" cy="490159"/>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关于户型（</a:t>
            </a:r>
            <a:r>
              <a:rPr lang="en-US" altLang="zh-CN" dirty="0">
                <a:latin typeface="+mn-lt"/>
                <a:ea typeface="+mn-ea"/>
                <a:cs typeface="+mn-ea"/>
                <a:sym typeface="+mn-lt"/>
              </a:rPr>
              <a:t>2</a:t>
            </a:r>
            <a:r>
              <a:rPr lang="zh-CN" altLang="en-US" dirty="0">
                <a:latin typeface="+mn-lt"/>
                <a:ea typeface="+mn-ea"/>
                <a:cs typeface="+mn-ea"/>
                <a:sym typeface="+mn-lt"/>
              </a:rPr>
              <a:t>）</a:t>
            </a:r>
          </a:p>
        </p:txBody>
      </p:sp>
      <p:sp>
        <p:nvSpPr>
          <p:cNvPr id="36867" name="矩形 3"/>
          <p:cNvSpPr>
            <a:spLocks noChangeArrowheads="1"/>
          </p:cNvSpPr>
          <p:nvPr/>
        </p:nvSpPr>
        <p:spPr bwMode="auto">
          <a:xfrm>
            <a:off x="4959600" y="3278953"/>
            <a:ext cx="55966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600" b="1" dirty="0">
                <a:solidFill>
                  <a:srgbClr val="B00202"/>
                </a:solidFill>
                <a:latin typeface="+mn-lt"/>
                <a:ea typeface="+mn-ea"/>
                <a:cs typeface="+mn-ea"/>
                <a:sym typeface="+mn-lt"/>
              </a:rPr>
              <a:t>进深：</a:t>
            </a:r>
            <a:r>
              <a:rPr lang="zh-CN" altLang="en-US" sz="1600" dirty="0">
                <a:solidFill>
                  <a:srgbClr val="2E3442"/>
                </a:solidFill>
                <a:latin typeface="+mn-lt"/>
                <a:ea typeface="+mn-ea"/>
                <a:cs typeface="+mn-ea"/>
                <a:sym typeface="+mn-lt"/>
              </a:rPr>
              <a:t>在建筑学上是指一间独立的房屋或一幢居住建筑从前墙皮到后墙壁之间的实际长度。进深大的住宅可以有效地节约用地。</a:t>
            </a:r>
            <a:endParaRPr lang="en-US" altLang="zh-CN" sz="1600" dirty="0">
              <a:solidFill>
                <a:srgbClr val="2E3442"/>
              </a:solidFill>
              <a:latin typeface="+mn-lt"/>
              <a:ea typeface="+mn-ea"/>
              <a:cs typeface="+mn-ea"/>
              <a:sym typeface="+mn-lt"/>
            </a:endParaRPr>
          </a:p>
        </p:txBody>
      </p:sp>
      <p:sp>
        <p:nvSpPr>
          <p:cNvPr id="36868" name="矩形 4"/>
          <p:cNvSpPr>
            <a:spLocks noChangeArrowheads="1"/>
          </p:cNvSpPr>
          <p:nvPr/>
        </p:nvSpPr>
        <p:spPr bwMode="auto">
          <a:xfrm>
            <a:off x="4961454" y="4250956"/>
            <a:ext cx="58199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1600" b="1" dirty="0">
                <a:solidFill>
                  <a:srgbClr val="B00202"/>
                </a:solidFill>
                <a:latin typeface="+mn-lt"/>
                <a:ea typeface="+mn-ea"/>
                <a:cs typeface="+mn-ea"/>
                <a:sym typeface="+mn-lt"/>
              </a:rPr>
              <a:t>玄关</a:t>
            </a:r>
            <a:r>
              <a:rPr lang="zh-CN" altLang="en-US" sz="1600" dirty="0">
                <a:solidFill>
                  <a:srgbClr val="B00202"/>
                </a:solidFill>
                <a:latin typeface="+mn-lt"/>
                <a:ea typeface="+mn-ea"/>
                <a:cs typeface="+mn-ea"/>
                <a:sym typeface="+mn-lt"/>
              </a:rPr>
              <a:t>：</a:t>
            </a:r>
            <a:r>
              <a:rPr lang="zh-CN" altLang="en-US" sz="1600" dirty="0">
                <a:solidFill>
                  <a:srgbClr val="2E3442"/>
                </a:solidFill>
                <a:latin typeface="+mn-lt"/>
                <a:ea typeface="+mn-ea"/>
                <a:cs typeface="+mn-ea"/>
                <a:sym typeface="+mn-lt"/>
              </a:rPr>
              <a:t>玄关就是登堂入室第一步所在的位置，它是一个缓冲过渡的地段。居室是家庭的“领地”，讲究一定的私密性，大门一开，有玄关阻隔，外人对室内就不能一览无余。玄关一般与厅相连，由于功能不同，需调度装饰手段加以分割就是自己人回家，也要有一块放雨伞、挂雨衣、换鞋、放包的地方。平时，玄关也是接受邮件、简单会客的场所。</a:t>
            </a:r>
            <a:endParaRPr lang="en-US" altLang="zh-CN" sz="1600" dirty="0">
              <a:solidFill>
                <a:srgbClr val="2E3442"/>
              </a:solidFill>
              <a:latin typeface="+mn-lt"/>
              <a:ea typeface="+mn-ea"/>
              <a:cs typeface="+mn-ea"/>
              <a:sym typeface="+mn-lt"/>
            </a:endParaRPr>
          </a:p>
        </p:txBody>
      </p:sp>
      <p:grpSp>
        <p:nvGrpSpPr>
          <p:cNvPr id="5" name="组合 4"/>
          <p:cNvGrpSpPr/>
          <p:nvPr/>
        </p:nvGrpSpPr>
        <p:grpSpPr>
          <a:xfrm>
            <a:off x="1876426" y="2548578"/>
            <a:ext cx="2825749" cy="3623622"/>
            <a:chOff x="1876426" y="1752600"/>
            <a:chExt cx="3446463" cy="4419600"/>
          </a:xfrm>
        </p:grpSpPr>
        <p:grpSp>
          <p:nvGrpSpPr>
            <p:cNvPr id="4" name="组合 3"/>
            <p:cNvGrpSpPr/>
            <p:nvPr/>
          </p:nvGrpSpPr>
          <p:grpSpPr>
            <a:xfrm>
              <a:off x="1876426" y="1752600"/>
              <a:ext cx="3446463" cy="4419600"/>
              <a:chOff x="1876426" y="1752600"/>
              <a:chExt cx="3446463" cy="4419600"/>
            </a:xfrm>
          </p:grpSpPr>
          <p:grpSp>
            <p:nvGrpSpPr>
              <p:cNvPr id="3" name="组合 2"/>
              <p:cNvGrpSpPr/>
              <p:nvPr/>
            </p:nvGrpSpPr>
            <p:grpSpPr>
              <a:xfrm>
                <a:off x="1876426" y="1752600"/>
                <a:ext cx="3446463" cy="4419600"/>
                <a:chOff x="1876426" y="1752600"/>
                <a:chExt cx="3446463" cy="4419600"/>
              </a:xfrm>
            </p:grpSpPr>
            <p:pic>
              <p:nvPicPr>
                <p:cNvPr id="36869" name="图片 8" descr="007.jpg"/>
                <p:cNvPicPr>
                  <a:picLocks noChangeAspect="1"/>
                </p:cNvPicPr>
                <p:nvPr/>
              </p:nvPicPr>
              <p:blipFill>
                <a:blip r:embed="rId2">
                  <a:lum bright="20000" contrast="-20000"/>
                </a:blip>
                <a:srcRect/>
                <a:stretch>
                  <a:fillRect/>
                </a:stretch>
              </p:blipFill>
              <p:spPr bwMode="auto">
                <a:xfrm>
                  <a:off x="1876426" y="1752600"/>
                  <a:ext cx="344646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bwMode="auto">
                <a:xfrm>
                  <a:off x="1946276" y="1828800"/>
                  <a:ext cx="3305175" cy="22098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sp>
            <p:nvSpPr>
              <p:cNvPr id="20" name="矩形 19"/>
              <p:cNvSpPr/>
              <p:nvPr/>
            </p:nvSpPr>
            <p:spPr bwMode="auto">
              <a:xfrm>
                <a:off x="3011488" y="5129213"/>
                <a:ext cx="42862" cy="381000"/>
              </a:xfrm>
              <a:prstGeom prst="rect">
                <a:avLst/>
              </a:prstGeom>
              <a:solidFill>
                <a:srgbClr val="B00202"/>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cs typeface="+mn-ea"/>
                  <a:sym typeface="+mn-lt"/>
                </a:endParaRPr>
              </a:p>
            </p:txBody>
          </p:sp>
          <p:sp>
            <p:nvSpPr>
              <p:cNvPr id="36875" name="TextBox 21"/>
              <p:cNvSpPr txBox="1">
                <a:spLocks noChangeArrowheads="1"/>
              </p:cNvSpPr>
              <p:nvPr/>
            </p:nvSpPr>
            <p:spPr bwMode="auto">
              <a:xfrm>
                <a:off x="3000375" y="3886200"/>
                <a:ext cx="663179" cy="375384"/>
              </a:xfrm>
              <a:prstGeom prst="rect">
                <a:avLst/>
              </a:prstGeom>
              <a:solidFill>
                <a:srgbClr val="B00202"/>
              </a:solidFill>
              <a:ln w="9525">
                <a:solidFill>
                  <a:srgbClr val="C00000"/>
                </a:solidFill>
                <a:miter lim="800000"/>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进深</a:t>
                </a:r>
              </a:p>
            </p:txBody>
          </p:sp>
          <p:sp>
            <p:nvSpPr>
              <p:cNvPr id="36876" name="TextBox 22"/>
              <p:cNvSpPr txBox="1">
                <a:spLocks noChangeArrowheads="1"/>
              </p:cNvSpPr>
              <p:nvPr/>
            </p:nvSpPr>
            <p:spPr bwMode="auto">
              <a:xfrm>
                <a:off x="3190710" y="5143170"/>
                <a:ext cx="663179" cy="375384"/>
              </a:xfrm>
              <a:prstGeom prst="rect">
                <a:avLst/>
              </a:prstGeom>
              <a:solidFill>
                <a:srgbClr val="B00202"/>
              </a:solidFill>
              <a:ln w="9525">
                <a:solidFill>
                  <a:srgbClr val="C00000"/>
                </a:solidFill>
                <a:miter lim="800000"/>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玄关</a:t>
                </a:r>
              </a:p>
            </p:txBody>
          </p:sp>
          <p:cxnSp>
            <p:nvCxnSpPr>
              <p:cNvPr id="28" name="直接箭头连接符 27"/>
              <p:cNvCxnSpPr/>
              <p:nvPr/>
            </p:nvCxnSpPr>
            <p:spPr bwMode="auto">
              <a:xfrm>
                <a:off x="2227264" y="5410200"/>
                <a:ext cx="492125" cy="15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bwMode="auto">
              <a:xfrm>
                <a:off x="3463469" y="4736022"/>
                <a:ext cx="984250" cy="1588"/>
              </a:xfrm>
              <a:prstGeom prst="straightConnector1">
                <a:avLst/>
              </a:prstGeom>
              <a:ln w="38100">
                <a:solidFill>
                  <a:srgbClr val="B0020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6880" name="TextBox 20"/>
              <p:cNvSpPr txBox="1">
                <a:spLocks noChangeArrowheads="1"/>
              </p:cNvSpPr>
              <p:nvPr/>
            </p:nvSpPr>
            <p:spPr bwMode="auto">
              <a:xfrm>
                <a:off x="2830483" y="4627035"/>
                <a:ext cx="663179" cy="375384"/>
              </a:xfrm>
              <a:prstGeom prst="rect">
                <a:avLst/>
              </a:prstGeom>
              <a:solidFill>
                <a:srgbClr val="B00202"/>
              </a:solidFill>
              <a:ln w="9525">
                <a:solidFill>
                  <a:srgbClr val="C00000"/>
                </a:solidFill>
                <a:miter lim="800000"/>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dirty="0">
                    <a:solidFill>
                      <a:schemeClr val="bg1"/>
                    </a:solidFill>
                    <a:latin typeface="+mn-lt"/>
                    <a:ea typeface="+mn-ea"/>
                    <a:cs typeface="+mn-ea"/>
                    <a:sym typeface="+mn-lt"/>
                  </a:rPr>
                  <a:t>开间</a:t>
                </a:r>
              </a:p>
            </p:txBody>
          </p:sp>
          <p:sp>
            <p:nvSpPr>
              <p:cNvPr id="36881" name="TextBox 21"/>
              <p:cNvSpPr txBox="1">
                <a:spLocks noChangeArrowheads="1"/>
              </p:cNvSpPr>
              <p:nvPr/>
            </p:nvSpPr>
            <p:spPr bwMode="auto">
              <a:xfrm>
                <a:off x="4197349" y="4200412"/>
                <a:ext cx="663179" cy="375384"/>
              </a:xfrm>
              <a:prstGeom prst="rect">
                <a:avLst/>
              </a:prstGeom>
              <a:solidFill>
                <a:srgbClr val="B00202"/>
              </a:solidFill>
              <a:ln w="9525">
                <a:solidFill>
                  <a:srgbClr val="C00000"/>
                </a:solidFill>
                <a:miter lim="800000"/>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b="1">
                    <a:solidFill>
                      <a:schemeClr val="bg1"/>
                    </a:solidFill>
                    <a:latin typeface="+mn-lt"/>
                    <a:ea typeface="+mn-ea"/>
                    <a:cs typeface="+mn-ea"/>
                    <a:sym typeface="+mn-lt"/>
                  </a:rPr>
                  <a:t>进深</a:t>
                </a:r>
              </a:p>
            </p:txBody>
          </p:sp>
        </p:grpSp>
        <p:cxnSp>
          <p:nvCxnSpPr>
            <p:cNvPr id="11" name="直接箭头连接符 10"/>
            <p:cNvCxnSpPr/>
            <p:nvPr/>
          </p:nvCxnSpPr>
          <p:spPr bwMode="auto">
            <a:xfrm>
              <a:off x="3137181" y="4472078"/>
              <a:ext cx="985837" cy="1587"/>
            </a:xfrm>
            <a:prstGeom prst="straightConnector1">
              <a:avLst/>
            </a:prstGeom>
            <a:ln w="38100">
              <a:solidFill>
                <a:srgbClr val="B0020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bwMode="auto">
            <a:xfrm rot="5400000">
              <a:off x="3298365" y="4634707"/>
              <a:ext cx="989012" cy="0"/>
            </a:xfrm>
            <a:prstGeom prst="straightConnector1">
              <a:avLst/>
            </a:prstGeom>
            <a:ln w="38100">
              <a:solidFill>
                <a:srgbClr val="B00202"/>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6878" name="矩形 29"/>
          <p:cNvSpPr>
            <a:spLocks noChangeArrowheads="1"/>
          </p:cNvSpPr>
          <p:nvPr/>
        </p:nvSpPr>
        <p:spPr bwMode="auto">
          <a:xfrm>
            <a:off x="4959600" y="2225144"/>
            <a:ext cx="54690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buFont typeface="Arial" panose="020B0604020202020204" pitchFamily="34" charset="0"/>
              <a:buNone/>
            </a:pPr>
            <a:r>
              <a:rPr lang="zh-CN" altLang="en-US" sz="1600" b="1" dirty="0">
                <a:solidFill>
                  <a:srgbClr val="B00202"/>
                </a:solidFill>
                <a:latin typeface="+mn-lt"/>
                <a:ea typeface="+mn-ea"/>
                <a:cs typeface="+mn-ea"/>
                <a:sym typeface="+mn-lt"/>
              </a:rPr>
              <a:t>开间</a:t>
            </a:r>
            <a:r>
              <a:rPr lang="zh-CN" altLang="en-US" sz="1600" dirty="0">
                <a:solidFill>
                  <a:srgbClr val="B00202"/>
                </a:solidFill>
                <a:latin typeface="+mn-lt"/>
                <a:ea typeface="+mn-ea"/>
                <a:cs typeface="+mn-ea"/>
                <a:sym typeface="+mn-lt"/>
              </a:rPr>
              <a:t>：</a:t>
            </a:r>
            <a:r>
              <a:rPr lang="zh-CN" altLang="en-US" sz="1600" dirty="0">
                <a:solidFill>
                  <a:srgbClr val="2E3442"/>
                </a:solidFill>
                <a:latin typeface="+mn-lt"/>
                <a:ea typeface="+mn-ea"/>
                <a:cs typeface="+mn-ea"/>
                <a:sym typeface="+mn-lt"/>
              </a:rPr>
              <a:t>住宅设计中，住宅的宽度是指一间房屋内一面墙皮到另一面墙皮之间的实际距离。因为是就一自然间的宽度而言，故又称开间。</a:t>
            </a:r>
          </a:p>
        </p:txBody>
      </p:sp>
      <p:sp>
        <p:nvSpPr>
          <p:cNvPr id="23"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商品房</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868"/>
                                        </p:tgtEl>
                                        <p:attrNameLst>
                                          <p:attrName>style.visibility</p:attrName>
                                        </p:attrNameLst>
                                      </p:cBhvr>
                                      <p:to>
                                        <p:strVal val="visible"/>
                                      </p:to>
                                    </p:set>
                                    <p:anim calcmode="lin" valueType="num">
                                      <p:cBhvr additive="base">
                                        <p:cTn id="29" dur="500" fill="hold"/>
                                        <p:tgtEl>
                                          <p:spTgt spid="36868"/>
                                        </p:tgtEl>
                                        <p:attrNameLst>
                                          <p:attrName>ppt_x</p:attrName>
                                        </p:attrNameLst>
                                      </p:cBhvr>
                                      <p:tavLst>
                                        <p:tav tm="0">
                                          <p:val>
                                            <p:strVal val="0-#ppt_w/2"/>
                                          </p:val>
                                        </p:tav>
                                        <p:tav tm="100000">
                                          <p:val>
                                            <p:strVal val="#ppt_x"/>
                                          </p:val>
                                        </p:tav>
                                      </p:tavLst>
                                    </p:anim>
                                    <p:anim calcmode="lin" valueType="num">
                                      <p:cBhvr additive="base">
                                        <p:cTn id="30" dur="500" fill="hold"/>
                                        <p:tgtEl>
                                          <p:spTgt spid="36868"/>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6867"/>
                                        </p:tgtEl>
                                        <p:attrNameLst>
                                          <p:attrName>style.visibility</p:attrName>
                                        </p:attrNameLst>
                                      </p:cBhvr>
                                      <p:to>
                                        <p:strVal val="visible"/>
                                      </p:to>
                                    </p:set>
                                    <p:anim calcmode="lin" valueType="num">
                                      <p:cBhvr additive="base">
                                        <p:cTn id="33" dur="500" fill="hold"/>
                                        <p:tgtEl>
                                          <p:spTgt spid="36867"/>
                                        </p:tgtEl>
                                        <p:attrNameLst>
                                          <p:attrName>ppt_x</p:attrName>
                                        </p:attrNameLst>
                                      </p:cBhvr>
                                      <p:tavLst>
                                        <p:tav tm="0">
                                          <p:val>
                                            <p:strVal val="0-#ppt_w/2"/>
                                          </p:val>
                                        </p:tav>
                                        <p:tav tm="100000">
                                          <p:val>
                                            <p:strVal val="#ppt_x"/>
                                          </p:val>
                                        </p:tav>
                                      </p:tavLst>
                                    </p:anim>
                                    <p:anim calcmode="lin" valueType="num">
                                      <p:cBhvr additive="base">
                                        <p:cTn id="34" dur="500" fill="hold"/>
                                        <p:tgtEl>
                                          <p:spTgt spid="3686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6878"/>
                                        </p:tgtEl>
                                        <p:attrNameLst>
                                          <p:attrName>style.visibility</p:attrName>
                                        </p:attrNameLst>
                                      </p:cBhvr>
                                      <p:to>
                                        <p:strVal val="visible"/>
                                      </p:to>
                                    </p:set>
                                    <p:anim calcmode="lin" valueType="num">
                                      <p:cBhvr additive="base">
                                        <p:cTn id="37" dur="500" fill="hold"/>
                                        <p:tgtEl>
                                          <p:spTgt spid="36878"/>
                                        </p:tgtEl>
                                        <p:attrNameLst>
                                          <p:attrName>ppt_x</p:attrName>
                                        </p:attrNameLst>
                                      </p:cBhvr>
                                      <p:tavLst>
                                        <p:tav tm="0">
                                          <p:val>
                                            <p:strVal val="0-#ppt_w/2"/>
                                          </p:val>
                                        </p:tav>
                                        <p:tav tm="100000">
                                          <p:val>
                                            <p:strVal val="#ppt_x"/>
                                          </p:val>
                                        </p:tav>
                                      </p:tavLst>
                                    </p:anim>
                                    <p:anim calcmode="lin" valueType="num">
                                      <p:cBhvr additive="base">
                                        <p:cTn id="38" dur="500" fill="hold"/>
                                        <p:tgtEl>
                                          <p:spTgt spid="368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867" grpId="0"/>
      <p:bldP spid="36868" grpId="0"/>
      <p:bldP spid="36878"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783996" y="1409372"/>
            <a:ext cx="10624008" cy="5031886"/>
            <a:chOff x="1065229" y="1547242"/>
            <a:chExt cx="10568601" cy="3271103"/>
          </a:xfrm>
        </p:grpSpPr>
        <p:sp>
          <p:nvSpPr>
            <p:cNvPr id="27" name="矩形 2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29" name="矩形 28"/>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grpSp>
      <p:sp>
        <p:nvSpPr>
          <p:cNvPr id="2" name="标题 14"/>
          <p:cNvSpPr txBox="1"/>
          <p:nvPr/>
        </p:nvSpPr>
        <p:spPr>
          <a:xfrm>
            <a:off x="2010946" y="1871424"/>
            <a:ext cx="2481664" cy="448408"/>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关于户型（</a:t>
            </a:r>
            <a:r>
              <a:rPr lang="en-US" altLang="zh-CN" dirty="0">
                <a:latin typeface="+mn-lt"/>
                <a:ea typeface="+mn-ea"/>
                <a:cs typeface="+mn-ea"/>
                <a:sym typeface="+mn-lt"/>
              </a:rPr>
              <a:t>3</a:t>
            </a:r>
            <a:r>
              <a:rPr lang="zh-CN" altLang="en-US" dirty="0">
                <a:latin typeface="+mn-lt"/>
                <a:ea typeface="+mn-ea"/>
                <a:cs typeface="+mn-ea"/>
                <a:sym typeface="+mn-lt"/>
              </a:rPr>
              <a:t>）</a:t>
            </a:r>
          </a:p>
        </p:txBody>
      </p:sp>
      <p:grpSp>
        <p:nvGrpSpPr>
          <p:cNvPr id="6" name="组合 5"/>
          <p:cNvGrpSpPr/>
          <p:nvPr/>
        </p:nvGrpSpPr>
        <p:grpSpPr>
          <a:xfrm>
            <a:off x="2030199" y="2498670"/>
            <a:ext cx="3298663" cy="3466423"/>
            <a:chOff x="1804989" y="1925737"/>
            <a:chExt cx="4618037" cy="4852897"/>
          </a:xfrm>
        </p:grpSpPr>
        <p:pic>
          <p:nvPicPr>
            <p:cNvPr id="38917" name="图片 5" descr="1239262539095_000.jpg"/>
            <p:cNvPicPr>
              <a:picLocks noChangeAspect="1"/>
            </p:cNvPicPr>
            <p:nvPr/>
          </p:nvPicPr>
          <p:blipFill>
            <a:blip r:embed="rId2" cstate="screen"/>
            <a:srcRect/>
            <a:stretch>
              <a:fillRect/>
            </a:stretch>
          </p:blipFill>
          <p:spPr bwMode="auto">
            <a:xfrm>
              <a:off x="1804989" y="1925737"/>
              <a:ext cx="4618037" cy="259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箭头连接符 8"/>
            <p:cNvCxnSpPr/>
            <p:nvPr/>
          </p:nvCxnSpPr>
          <p:spPr>
            <a:xfrm rot="5400000">
              <a:off x="2278857" y="3718818"/>
              <a:ext cx="609601"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rot="5400000">
              <a:off x="2624933" y="3871220"/>
              <a:ext cx="609601" cy="1587"/>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8920" name="TextBox 10"/>
            <p:cNvSpPr txBox="1">
              <a:spLocks noChangeArrowheads="1"/>
            </p:cNvSpPr>
            <p:nvPr/>
          </p:nvSpPr>
          <p:spPr bwMode="auto">
            <a:xfrm>
              <a:off x="1992393" y="3099020"/>
              <a:ext cx="824056" cy="355475"/>
            </a:xfrm>
            <a:prstGeom prst="rect">
              <a:avLst/>
            </a:prstGeom>
            <a:solidFill>
              <a:srgbClr val="B002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dirty="0">
                  <a:solidFill>
                    <a:schemeClr val="bg1"/>
                  </a:solidFill>
                  <a:latin typeface="+mn-lt"/>
                  <a:ea typeface="+mn-ea"/>
                  <a:cs typeface="+mn-ea"/>
                  <a:sym typeface="+mn-lt"/>
                </a:rPr>
                <a:t>地下室</a:t>
              </a:r>
            </a:p>
          </p:txBody>
        </p:sp>
        <p:sp>
          <p:nvSpPr>
            <p:cNvPr id="38921" name="TextBox 11"/>
            <p:cNvSpPr txBox="1">
              <a:spLocks noChangeArrowheads="1"/>
            </p:cNvSpPr>
            <p:nvPr/>
          </p:nvSpPr>
          <p:spPr bwMode="auto">
            <a:xfrm>
              <a:off x="2734869" y="3298169"/>
              <a:ext cx="976659" cy="344703"/>
            </a:xfrm>
            <a:prstGeom prst="rect">
              <a:avLst/>
            </a:prstGeom>
            <a:solidFill>
              <a:srgbClr val="B0020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mn-lt"/>
                  <a:ea typeface="+mn-ea"/>
                  <a:cs typeface="+mn-ea"/>
                  <a:sym typeface="+mn-lt"/>
                </a:rPr>
                <a:t>半地下室</a:t>
              </a:r>
            </a:p>
          </p:txBody>
        </p:sp>
        <p:sp>
          <p:nvSpPr>
            <p:cNvPr id="11" name="矩形 10"/>
            <p:cNvSpPr/>
            <p:nvPr/>
          </p:nvSpPr>
          <p:spPr>
            <a:xfrm>
              <a:off x="3844925" y="4572000"/>
              <a:ext cx="69850" cy="1600200"/>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cxnSp>
          <p:nvCxnSpPr>
            <p:cNvPr id="13" name="直接连接符 12"/>
            <p:cNvCxnSpPr>
              <a:stCxn id="11" idx="2"/>
            </p:cNvCxnSpPr>
            <p:nvPr/>
          </p:nvCxnSpPr>
          <p:spPr>
            <a:xfrm rot="16200000" flipH="1">
              <a:off x="4776789" y="5275264"/>
              <a:ext cx="3175" cy="1793875"/>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297113" y="5357814"/>
              <a:ext cx="1547812" cy="1587"/>
            </a:xfrm>
            <a:prstGeom prst="line">
              <a:avLst/>
            </a:prstGeom>
            <a:ln w="25400">
              <a:solidFill>
                <a:srgbClr val="B0020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297113" y="5637214"/>
              <a:ext cx="1547812" cy="1587"/>
            </a:xfrm>
            <a:prstGeom prst="line">
              <a:avLst/>
            </a:prstGeom>
            <a:ln w="25400">
              <a:solidFill>
                <a:srgbClr val="B0020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844925" y="5105400"/>
              <a:ext cx="6985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844925" y="5638800"/>
              <a:ext cx="6985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rot="5400000">
              <a:off x="4418013" y="5372100"/>
              <a:ext cx="160020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929" name="TextBox 26"/>
            <p:cNvSpPr txBox="1">
              <a:spLocks noChangeArrowheads="1"/>
            </p:cNvSpPr>
            <p:nvPr/>
          </p:nvSpPr>
          <p:spPr bwMode="auto">
            <a:xfrm>
              <a:off x="4867276" y="5257801"/>
              <a:ext cx="1369387" cy="473966"/>
            </a:xfrm>
            <a:prstGeom prst="rect">
              <a:avLst/>
            </a:prstGeom>
            <a:solidFill>
              <a:srgbClr val="2E34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mn-lt"/>
                  <a:ea typeface="+mn-ea"/>
                  <a:cs typeface="+mn-ea"/>
                  <a:sym typeface="+mn-lt"/>
                </a:rPr>
                <a:t>房间净高    </a:t>
              </a:r>
              <a:r>
                <a:rPr lang="en-US" altLang="zh-CN" sz="1600" dirty="0">
                  <a:solidFill>
                    <a:schemeClr val="bg1"/>
                  </a:solidFill>
                  <a:latin typeface="+mn-lt"/>
                  <a:ea typeface="+mn-ea"/>
                  <a:cs typeface="+mn-ea"/>
                  <a:sym typeface="+mn-lt"/>
                </a:rPr>
                <a:t>h</a:t>
              </a:r>
              <a:endParaRPr lang="zh-CN" altLang="en-US" sz="1600" dirty="0">
                <a:solidFill>
                  <a:schemeClr val="bg1"/>
                </a:solidFill>
                <a:latin typeface="+mn-lt"/>
                <a:ea typeface="+mn-ea"/>
                <a:cs typeface="+mn-ea"/>
                <a:sym typeface="+mn-lt"/>
              </a:endParaRPr>
            </a:p>
          </p:txBody>
        </p:sp>
        <p:cxnSp>
          <p:nvCxnSpPr>
            <p:cNvPr id="28" name="直接箭头连接符 27"/>
            <p:cNvCxnSpPr/>
            <p:nvPr/>
          </p:nvCxnSpPr>
          <p:spPr>
            <a:xfrm rot="5400000">
              <a:off x="3700463" y="5759450"/>
              <a:ext cx="850900" cy="0"/>
            </a:xfrm>
            <a:prstGeom prst="straightConnector1">
              <a:avLst/>
            </a:prstGeom>
            <a:ln w="25400">
              <a:solidFill>
                <a:schemeClr val="tx1"/>
              </a:solidFill>
              <a:prstDash val="sys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16200000" flipH="1">
              <a:off x="4741070" y="3664745"/>
              <a:ext cx="1587" cy="1793875"/>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3941764" y="5345114"/>
              <a:ext cx="395287" cy="158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941764" y="5637214"/>
              <a:ext cx="395287" cy="1587"/>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8934" name="TextBox 39"/>
            <p:cNvSpPr txBox="1">
              <a:spLocks noChangeArrowheads="1"/>
            </p:cNvSpPr>
            <p:nvPr/>
          </p:nvSpPr>
          <p:spPr bwMode="auto">
            <a:xfrm>
              <a:off x="2256852" y="6261579"/>
              <a:ext cx="2961255" cy="517055"/>
            </a:xfrm>
            <a:prstGeom prst="rect">
              <a:avLst/>
            </a:prstGeom>
            <a:solidFill>
              <a:srgbClr val="2E34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mn-lt"/>
                  <a:ea typeface="+mn-ea"/>
                  <a:cs typeface="+mn-ea"/>
                  <a:sym typeface="+mn-lt"/>
                </a:rPr>
                <a:t>室内地面与室外地面高度差     </a:t>
              </a:r>
              <a:r>
                <a:rPr lang="en-US" altLang="zh-CN" dirty="0">
                  <a:solidFill>
                    <a:schemeClr val="bg1"/>
                  </a:solidFill>
                  <a:latin typeface="+mn-lt"/>
                  <a:ea typeface="+mn-ea"/>
                  <a:cs typeface="+mn-ea"/>
                  <a:sym typeface="+mn-lt"/>
                </a:rPr>
                <a:t>m</a:t>
              </a:r>
              <a:endParaRPr lang="zh-CN" altLang="en-US" dirty="0">
                <a:solidFill>
                  <a:schemeClr val="bg1"/>
                </a:solidFill>
                <a:latin typeface="+mn-lt"/>
                <a:ea typeface="+mn-ea"/>
                <a:cs typeface="+mn-ea"/>
                <a:sym typeface="+mn-lt"/>
              </a:endParaRPr>
            </a:p>
          </p:txBody>
        </p:sp>
        <p:sp>
          <p:nvSpPr>
            <p:cNvPr id="38935" name="TextBox 40"/>
            <p:cNvSpPr txBox="1">
              <a:spLocks noChangeArrowheads="1"/>
            </p:cNvSpPr>
            <p:nvPr/>
          </p:nvSpPr>
          <p:spPr bwMode="auto">
            <a:xfrm>
              <a:off x="2085975" y="5029200"/>
              <a:ext cx="1012565" cy="355475"/>
            </a:xfrm>
            <a:prstGeom prst="rect">
              <a:avLst/>
            </a:prstGeom>
            <a:solidFill>
              <a:srgbClr val="2E344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a:solidFill>
                    <a:schemeClr val="bg1"/>
                  </a:solidFill>
                  <a:latin typeface="+mn-lt"/>
                  <a:ea typeface="+mn-ea"/>
                  <a:cs typeface="+mn-ea"/>
                  <a:sym typeface="+mn-lt"/>
                </a:rPr>
                <a:t>室外地面</a:t>
              </a:r>
            </a:p>
          </p:txBody>
        </p:sp>
      </p:grpSp>
      <p:grpSp>
        <p:nvGrpSpPr>
          <p:cNvPr id="8" name="组合 7"/>
          <p:cNvGrpSpPr/>
          <p:nvPr/>
        </p:nvGrpSpPr>
        <p:grpSpPr>
          <a:xfrm>
            <a:off x="6168025" y="4380958"/>
            <a:ext cx="4231756" cy="1266779"/>
            <a:chOff x="6729413" y="4419601"/>
            <a:chExt cx="3516312" cy="1266779"/>
          </a:xfrm>
        </p:grpSpPr>
        <p:sp>
          <p:nvSpPr>
            <p:cNvPr id="38916" name="矩形 3"/>
            <p:cNvSpPr>
              <a:spLocks noChangeArrowheads="1"/>
            </p:cNvSpPr>
            <p:nvPr/>
          </p:nvSpPr>
          <p:spPr bwMode="auto">
            <a:xfrm>
              <a:off x="6729413" y="4419601"/>
              <a:ext cx="3516312" cy="83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dirty="0">
                  <a:solidFill>
                    <a:srgbClr val="B00202"/>
                  </a:solidFill>
                  <a:latin typeface="+mn-lt"/>
                  <a:ea typeface="+mn-ea"/>
                  <a:cs typeface="+mn-ea"/>
                  <a:sym typeface="+mn-lt"/>
                </a:rPr>
                <a:t>半地下室</a:t>
              </a:r>
              <a:r>
                <a:rPr lang="zh-CN" altLang="en-US" dirty="0">
                  <a:solidFill>
                    <a:srgbClr val="B00202"/>
                  </a:solidFill>
                  <a:latin typeface="+mn-lt"/>
                  <a:ea typeface="+mn-ea"/>
                  <a:cs typeface="+mn-ea"/>
                  <a:sym typeface="+mn-lt"/>
                </a:rPr>
                <a:t>：</a:t>
              </a:r>
              <a:r>
                <a:rPr lang="zh-CN" altLang="en-US" sz="1600" dirty="0">
                  <a:solidFill>
                    <a:srgbClr val="2E3442"/>
                  </a:solidFill>
                  <a:latin typeface="+mn-lt"/>
                  <a:ea typeface="+mn-ea"/>
                  <a:cs typeface="+mn-ea"/>
                  <a:sym typeface="+mn-lt"/>
                </a:rPr>
                <a:t>房间室内地面低于室外地面的高度等于或超过该房间净高</a:t>
              </a:r>
              <a:r>
                <a:rPr lang="en-US" altLang="zh-CN" sz="1600" dirty="0">
                  <a:solidFill>
                    <a:srgbClr val="2E3442"/>
                  </a:solidFill>
                  <a:latin typeface="+mn-lt"/>
                  <a:ea typeface="+mn-ea"/>
                  <a:cs typeface="+mn-ea"/>
                  <a:sym typeface="+mn-lt"/>
                </a:rPr>
                <a:t>1/3</a:t>
              </a:r>
              <a:r>
                <a:rPr lang="zh-CN" altLang="en-US" sz="1600" dirty="0">
                  <a:solidFill>
                    <a:srgbClr val="2E3442"/>
                  </a:solidFill>
                  <a:latin typeface="+mn-lt"/>
                  <a:ea typeface="+mn-ea"/>
                  <a:cs typeface="+mn-ea"/>
                  <a:sym typeface="+mn-lt"/>
                </a:rPr>
                <a:t>且不超过</a:t>
              </a:r>
              <a:r>
                <a:rPr lang="en-US" altLang="zh-CN" sz="1600" dirty="0">
                  <a:solidFill>
                    <a:srgbClr val="2E3442"/>
                  </a:solidFill>
                  <a:latin typeface="+mn-lt"/>
                  <a:ea typeface="+mn-ea"/>
                  <a:cs typeface="+mn-ea"/>
                  <a:sym typeface="+mn-lt"/>
                </a:rPr>
                <a:t>1/2</a:t>
              </a:r>
              <a:r>
                <a:rPr lang="zh-CN" altLang="en-US" sz="1600" dirty="0">
                  <a:solidFill>
                    <a:srgbClr val="2E3442"/>
                  </a:solidFill>
                  <a:latin typeface="+mn-lt"/>
                  <a:ea typeface="+mn-ea"/>
                  <a:cs typeface="+mn-ea"/>
                  <a:sym typeface="+mn-lt"/>
                </a:rPr>
                <a:t>者。</a:t>
              </a:r>
              <a:endParaRPr lang="zh-CN" altLang="en-US" dirty="0">
                <a:solidFill>
                  <a:srgbClr val="2E3442"/>
                </a:solidFill>
                <a:latin typeface="+mn-lt"/>
                <a:ea typeface="+mn-ea"/>
                <a:cs typeface="+mn-ea"/>
                <a:sym typeface="+mn-lt"/>
              </a:endParaRPr>
            </a:p>
          </p:txBody>
        </p:sp>
        <p:sp>
          <p:nvSpPr>
            <p:cNvPr id="38936" name="TextBox 41"/>
            <p:cNvSpPr txBox="1">
              <a:spLocks noChangeArrowheads="1"/>
            </p:cNvSpPr>
            <p:nvPr/>
          </p:nvSpPr>
          <p:spPr bwMode="auto">
            <a:xfrm>
              <a:off x="6845326" y="5286270"/>
              <a:ext cx="18184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rgbClr val="2E3442"/>
                  </a:solidFill>
                  <a:latin typeface="+mn-lt"/>
                  <a:ea typeface="+mn-ea"/>
                  <a:cs typeface="+mn-ea"/>
                  <a:sym typeface="+mn-lt"/>
                </a:rPr>
                <a:t>⅓ h ≤  m </a:t>
              </a:r>
              <a:r>
                <a:rPr lang="zh-CN" altLang="en-US" sz="2000" dirty="0">
                  <a:solidFill>
                    <a:srgbClr val="2E3442"/>
                  </a:solidFill>
                  <a:latin typeface="+mn-lt"/>
                  <a:ea typeface="+mn-ea"/>
                  <a:cs typeface="+mn-ea"/>
                  <a:sym typeface="+mn-lt"/>
                </a:rPr>
                <a:t>＜ </a:t>
              </a:r>
              <a:r>
                <a:rPr lang="en-US" altLang="zh-CN" sz="2000" dirty="0">
                  <a:solidFill>
                    <a:srgbClr val="2E3442"/>
                  </a:solidFill>
                  <a:latin typeface="+mn-lt"/>
                  <a:ea typeface="+mn-ea"/>
                  <a:cs typeface="+mn-ea"/>
                  <a:sym typeface="+mn-lt"/>
                </a:rPr>
                <a:t>½ h</a:t>
              </a:r>
              <a:endParaRPr lang="zh-CN" altLang="en-US" sz="2000" dirty="0">
                <a:solidFill>
                  <a:srgbClr val="2E3442"/>
                </a:solidFill>
                <a:latin typeface="+mn-lt"/>
                <a:ea typeface="+mn-ea"/>
                <a:cs typeface="+mn-ea"/>
                <a:sym typeface="+mn-lt"/>
              </a:endParaRPr>
            </a:p>
          </p:txBody>
        </p:sp>
      </p:grpSp>
      <p:grpSp>
        <p:nvGrpSpPr>
          <p:cNvPr id="7" name="组合 6"/>
          <p:cNvGrpSpPr/>
          <p:nvPr/>
        </p:nvGrpSpPr>
        <p:grpSpPr>
          <a:xfrm>
            <a:off x="6176287" y="2553789"/>
            <a:ext cx="4147694" cy="1301335"/>
            <a:chOff x="6729413" y="2424113"/>
            <a:chExt cx="3446462" cy="1301335"/>
          </a:xfrm>
        </p:grpSpPr>
        <p:sp>
          <p:nvSpPr>
            <p:cNvPr id="38915" name="矩形 2"/>
            <p:cNvSpPr>
              <a:spLocks noChangeArrowheads="1"/>
            </p:cNvSpPr>
            <p:nvPr/>
          </p:nvSpPr>
          <p:spPr bwMode="auto">
            <a:xfrm>
              <a:off x="6729413" y="2424113"/>
              <a:ext cx="3446462" cy="83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b="1" dirty="0">
                  <a:solidFill>
                    <a:srgbClr val="B00202"/>
                  </a:solidFill>
                  <a:latin typeface="+mn-lt"/>
                  <a:ea typeface="+mn-ea"/>
                  <a:cs typeface="+mn-ea"/>
                  <a:sym typeface="+mn-lt"/>
                </a:rPr>
                <a:t>地下室</a:t>
              </a:r>
              <a:r>
                <a:rPr lang="zh-CN" altLang="en-US" dirty="0">
                  <a:solidFill>
                    <a:srgbClr val="B00202"/>
                  </a:solidFill>
                  <a:latin typeface="+mn-lt"/>
                  <a:ea typeface="+mn-ea"/>
                  <a:cs typeface="+mn-ea"/>
                  <a:sym typeface="+mn-lt"/>
                </a:rPr>
                <a:t>：</a:t>
              </a:r>
              <a:r>
                <a:rPr lang="zh-CN" altLang="en-US" sz="1600" dirty="0">
                  <a:solidFill>
                    <a:srgbClr val="2E3442"/>
                  </a:solidFill>
                  <a:latin typeface="+mn-lt"/>
                  <a:ea typeface="+mn-ea"/>
                  <a:cs typeface="+mn-ea"/>
                  <a:sym typeface="+mn-lt"/>
                </a:rPr>
                <a:t>房间室内地面低于室外地面的高度等于或超过该房间净高</a:t>
              </a:r>
              <a:r>
                <a:rPr lang="en-US" altLang="zh-CN" sz="1600" dirty="0">
                  <a:solidFill>
                    <a:srgbClr val="2E3442"/>
                  </a:solidFill>
                  <a:latin typeface="+mn-lt"/>
                  <a:ea typeface="+mn-ea"/>
                  <a:cs typeface="+mn-ea"/>
                  <a:sym typeface="+mn-lt"/>
                </a:rPr>
                <a:t>1/2</a:t>
              </a:r>
              <a:r>
                <a:rPr lang="zh-CN" altLang="en-US" sz="1600" dirty="0">
                  <a:solidFill>
                    <a:srgbClr val="2E3442"/>
                  </a:solidFill>
                  <a:latin typeface="+mn-lt"/>
                  <a:ea typeface="+mn-ea"/>
                  <a:cs typeface="+mn-ea"/>
                  <a:sym typeface="+mn-lt"/>
                </a:rPr>
                <a:t>者。 </a:t>
              </a:r>
              <a:endParaRPr lang="zh-CN" altLang="en-US" dirty="0">
                <a:solidFill>
                  <a:srgbClr val="2E3442"/>
                </a:solidFill>
                <a:latin typeface="+mn-lt"/>
                <a:ea typeface="+mn-ea"/>
                <a:cs typeface="+mn-ea"/>
                <a:sym typeface="+mn-lt"/>
              </a:endParaRPr>
            </a:p>
          </p:txBody>
        </p:sp>
        <p:sp>
          <p:nvSpPr>
            <p:cNvPr id="38937" name="TextBox 42"/>
            <p:cNvSpPr txBox="1">
              <a:spLocks noChangeArrowheads="1"/>
            </p:cNvSpPr>
            <p:nvPr/>
          </p:nvSpPr>
          <p:spPr bwMode="auto">
            <a:xfrm>
              <a:off x="6769860" y="3325338"/>
              <a:ext cx="11084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dirty="0">
                  <a:solidFill>
                    <a:srgbClr val="2E3442"/>
                  </a:solidFill>
                  <a:latin typeface="+mn-lt"/>
                  <a:ea typeface="+mn-ea"/>
                  <a:cs typeface="+mn-ea"/>
                  <a:sym typeface="+mn-lt"/>
                </a:rPr>
                <a:t> m ≥ ½ h</a:t>
              </a:r>
              <a:endParaRPr lang="zh-CN" altLang="en-US" sz="2000" dirty="0">
                <a:solidFill>
                  <a:srgbClr val="2E3442"/>
                </a:solidFill>
                <a:latin typeface="+mn-lt"/>
                <a:ea typeface="+mn-ea"/>
                <a:cs typeface="+mn-ea"/>
                <a:sym typeface="+mn-lt"/>
              </a:endParaRPr>
            </a:p>
          </p:txBody>
        </p:sp>
      </p:grpSp>
      <p:sp>
        <p:nvSpPr>
          <p:cNvPr id="30"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商品房</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3996" y="1409372"/>
            <a:ext cx="10624008" cy="5031886"/>
            <a:chOff x="1065229" y="1547242"/>
            <a:chExt cx="10568601" cy="3271103"/>
          </a:xfrm>
        </p:grpSpPr>
        <p:sp>
          <p:nvSpPr>
            <p:cNvPr id="8" name="矩形 7"/>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9" name="矩形 8"/>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6" name="标题 14"/>
          <p:cNvSpPr txBox="1"/>
          <p:nvPr/>
        </p:nvSpPr>
        <p:spPr>
          <a:xfrm>
            <a:off x="1906590" y="1767674"/>
            <a:ext cx="3218304" cy="538113"/>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关于面积（</a:t>
            </a:r>
            <a:r>
              <a:rPr lang="en-US" altLang="zh-CN" dirty="0">
                <a:latin typeface="+mn-lt"/>
                <a:ea typeface="+mn-ea"/>
                <a:cs typeface="+mn-ea"/>
                <a:sym typeface="+mn-lt"/>
              </a:rPr>
              <a:t>1</a:t>
            </a:r>
            <a:r>
              <a:rPr lang="zh-CN" altLang="en-US" dirty="0">
                <a:latin typeface="+mn-lt"/>
                <a:ea typeface="+mn-ea"/>
                <a:cs typeface="+mn-ea"/>
                <a:sym typeface="+mn-lt"/>
              </a:rPr>
              <a:t>）</a:t>
            </a:r>
          </a:p>
        </p:txBody>
      </p:sp>
      <p:sp>
        <p:nvSpPr>
          <p:cNvPr id="34819" name="矩形 6"/>
          <p:cNvSpPr>
            <a:spLocks noChangeArrowheads="1"/>
          </p:cNvSpPr>
          <p:nvPr/>
        </p:nvSpPr>
        <p:spPr bwMode="auto">
          <a:xfrm>
            <a:off x="2118795" y="2660828"/>
            <a:ext cx="8116664" cy="700576"/>
          </a:xfrm>
          <a:prstGeom prst="rect">
            <a:avLst/>
          </a:prstGeom>
          <a:noFill/>
          <a:ln>
            <a:noFill/>
          </a:ln>
        </p:spPr>
        <p:txBody>
          <a:bodyPr wrap="square">
            <a:spAutoFit/>
          </a:bodyPr>
          <a:lstStyle/>
          <a:p>
            <a:pPr eaLnBrk="0" fontAlgn="auto" hangingPunct="0">
              <a:lnSpc>
                <a:spcPct val="150000"/>
              </a:lnSpc>
              <a:spcBef>
                <a:spcPts val="0"/>
              </a:spcBef>
              <a:spcAft>
                <a:spcPts val="0"/>
              </a:spcAft>
              <a:buFontTx/>
              <a:buChar char="•"/>
              <a:tabLst>
                <a:tab pos="228600" algn="l"/>
              </a:tabLst>
              <a:defRPr/>
            </a:pPr>
            <a:r>
              <a:rPr lang="zh-CN" altLang="en-US" sz="1400" b="1" dirty="0">
                <a:solidFill>
                  <a:srgbClr val="B00202"/>
                </a:solidFill>
                <a:latin typeface="+mn-lt"/>
                <a:ea typeface="+mn-ea"/>
                <a:cs typeface="+mn-ea"/>
                <a:sym typeface="+mn-lt"/>
              </a:rPr>
              <a:t>商品房销售面积：</a:t>
            </a:r>
            <a:r>
              <a:rPr lang="zh-CN" altLang="en-US" sz="1400" dirty="0">
                <a:solidFill>
                  <a:srgbClr val="2E3442"/>
                </a:solidFill>
                <a:latin typeface="+mn-lt"/>
                <a:ea typeface="+mn-ea"/>
                <a:cs typeface="+mn-ea"/>
                <a:sym typeface="+mn-lt"/>
              </a:rPr>
              <a:t>商品房整栋出售，其销售面积为整栋的建筑面积；商品房按“套”或“单元”出售，其销售面积为购房者所购买的套内或单元内建筑面积与应分摊的共有建筑面积之和。</a:t>
            </a:r>
            <a:endParaRPr lang="zh-CN" altLang="en-US" sz="1000" dirty="0">
              <a:solidFill>
                <a:srgbClr val="2E3442"/>
              </a:solidFill>
              <a:latin typeface="+mn-lt"/>
              <a:ea typeface="+mn-ea"/>
              <a:cs typeface="+mn-ea"/>
              <a:sym typeface="+mn-lt"/>
            </a:endParaRPr>
          </a:p>
        </p:txBody>
      </p:sp>
      <p:sp>
        <p:nvSpPr>
          <p:cNvPr id="34820" name="矩形 7"/>
          <p:cNvSpPr>
            <a:spLocks noChangeArrowheads="1"/>
          </p:cNvSpPr>
          <p:nvPr/>
        </p:nvSpPr>
        <p:spPr bwMode="auto">
          <a:xfrm>
            <a:off x="2153720" y="3385427"/>
            <a:ext cx="8046814" cy="1061829"/>
          </a:xfrm>
          <a:prstGeom prst="rect">
            <a:avLst/>
          </a:prstGeom>
          <a:noFill/>
          <a:ln>
            <a:noFill/>
          </a:ln>
        </p:spPr>
        <p:txBody>
          <a:bodyPr wrap="square">
            <a:spAutoFit/>
          </a:bodyPr>
          <a:lstStyle/>
          <a:p>
            <a:pPr eaLnBrk="0" fontAlgn="auto" hangingPunct="0">
              <a:lnSpc>
                <a:spcPct val="150000"/>
              </a:lnSpc>
              <a:spcBef>
                <a:spcPts val="0"/>
              </a:spcBef>
              <a:spcAft>
                <a:spcPts val="0"/>
              </a:spcAft>
              <a:buFontTx/>
              <a:buChar char="•"/>
              <a:tabLst>
                <a:tab pos="228600" algn="l"/>
              </a:tabLst>
              <a:defRPr/>
            </a:pPr>
            <a:r>
              <a:rPr lang="zh-CN" altLang="en-US" sz="1400" b="1" dirty="0">
                <a:solidFill>
                  <a:srgbClr val="B00202"/>
                </a:solidFill>
                <a:latin typeface="+mn-lt"/>
                <a:ea typeface="+mn-ea"/>
                <a:cs typeface="+mn-ea"/>
                <a:sym typeface="+mn-lt"/>
              </a:rPr>
              <a:t>整栋房屋建筑面积：</a:t>
            </a:r>
            <a:r>
              <a:rPr lang="zh-CN" altLang="en-US" sz="1400" dirty="0">
                <a:solidFill>
                  <a:srgbClr val="2E3442"/>
                </a:solidFill>
                <a:latin typeface="+mn-lt"/>
                <a:ea typeface="+mn-ea"/>
                <a:cs typeface="+mn-ea"/>
                <a:sym typeface="+mn-lt"/>
              </a:rPr>
              <a:t>是指房屋外墙（柱）或勒脚以上各层的外围水平投影面积之和，包括阳台、挑廊，地下室、室外楼梯等，且具有上盖，结构牢固，层</a:t>
            </a:r>
            <a:r>
              <a:rPr lang="en-US" altLang="zh-CN" sz="1400" dirty="0">
                <a:solidFill>
                  <a:srgbClr val="2E3442"/>
                </a:solidFill>
                <a:latin typeface="+mn-lt"/>
                <a:ea typeface="+mn-ea"/>
                <a:cs typeface="+mn-ea"/>
                <a:sym typeface="+mn-lt"/>
              </a:rPr>
              <a:t>2.2</a:t>
            </a:r>
            <a:r>
              <a:rPr lang="zh-CN" altLang="en-US" sz="1400" dirty="0">
                <a:solidFill>
                  <a:srgbClr val="2E3442"/>
                </a:solidFill>
                <a:latin typeface="+mn-lt"/>
                <a:ea typeface="+mn-ea"/>
                <a:cs typeface="+mn-ea"/>
                <a:sym typeface="+mn-lt"/>
              </a:rPr>
              <a:t>米以上（</a:t>
            </a:r>
            <a:r>
              <a:rPr lang="en-US" altLang="zh-CN" sz="1400" dirty="0">
                <a:solidFill>
                  <a:srgbClr val="2E3442"/>
                </a:solidFill>
                <a:latin typeface="+mn-lt"/>
                <a:ea typeface="+mn-ea"/>
                <a:cs typeface="+mn-ea"/>
                <a:sym typeface="+mn-lt"/>
              </a:rPr>
              <a:t>2.2</a:t>
            </a:r>
            <a:r>
              <a:rPr lang="zh-CN" altLang="en-US" sz="1400" dirty="0">
                <a:solidFill>
                  <a:srgbClr val="2E3442"/>
                </a:solidFill>
                <a:latin typeface="+mn-lt"/>
                <a:ea typeface="+mn-ea"/>
                <a:cs typeface="+mn-ea"/>
                <a:sym typeface="+mn-lt"/>
              </a:rPr>
              <a:t>米）的永久性建筑。对每一单元来说，每套单元的建筑面积等于套内建筑面积与分摊的公共建筑面积之和。</a:t>
            </a:r>
            <a:endParaRPr lang="zh-CN" altLang="en-US" sz="1000" dirty="0">
              <a:solidFill>
                <a:srgbClr val="2E3442"/>
              </a:solidFill>
              <a:latin typeface="+mn-lt"/>
              <a:ea typeface="+mn-ea"/>
              <a:cs typeface="+mn-ea"/>
              <a:sym typeface="+mn-lt"/>
            </a:endParaRPr>
          </a:p>
        </p:txBody>
      </p:sp>
      <p:sp>
        <p:nvSpPr>
          <p:cNvPr id="39941" name="矩形 4"/>
          <p:cNvSpPr>
            <a:spLocks noChangeArrowheads="1"/>
          </p:cNvSpPr>
          <p:nvPr/>
        </p:nvSpPr>
        <p:spPr bwMode="auto">
          <a:xfrm>
            <a:off x="2153720" y="4682245"/>
            <a:ext cx="482678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600" b="1" dirty="0">
                <a:solidFill>
                  <a:srgbClr val="B00202"/>
                </a:solidFill>
                <a:latin typeface="+mn-lt"/>
                <a:ea typeface="+mn-ea"/>
                <a:cs typeface="+mn-ea"/>
                <a:sym typeface="+mn-lt"/>
              </a:rPr>
              <a:t>注意：</a:t>
            </a:r>
            <a:r>
              <a:rPr lang="zh-CN" altLang="en-US" sz="1400" dirty="0">
                <a:latin typeface="+mn-lt"/>
                <a:ea typeface="+mn-ea"/>
                <a:cs typeface="+mn-ea"/>
                <a:sym typeface="+mn-lt"/>
              </a:rPr>
              <a:t>建筑面积有预售面积和竣工建筑面积之分，预售建筑面积的计算依据是建筑施工图，竣工建筑面积的计算依据是竣工后的实际建筑物尺寸。</a:t>
            </a:r>
          </a:p>
        </p:txBody>
      </p:sp>
      <p:sp>
        <p:nvSpPr>
          <p:cNvPr id="10"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商品房</a:t>
            </a:r>
          </a:p>
        </p:txBody>
      </p:sp>
      <p:pic>
        <p:nvPicPr>
          <p:cNvPr id="3" name="图片 2"/>
          <p:cNvPicPr>
            <a:picLocks noChangeAspect="1"/>
          </p:cNvPicPr>
          <p:nvPr/>
        </p:nvPicPr>
        <p:blipFill>
          <a:blip r:embed="rId2" cstate="screen"/>
          <a:stretch>
            <a:fillRect/>
          </a:stretch>
        </p:blipFill>
        <p:spPr>
          <a:xfrm>
            <a:off x="8682355" y="4282943"/>
            <a:ext cx="1074789" cy="1964763"/>
          </a:xfrm>
          <a:prstGeom prst="rect">
            <a:avLst/>
          </a:prstGeom>
        </p:spPr>
      </p:pic>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4819"/>
                                        </p:tgtEl>
                                        <p:attrNameLst>
                                          <p:attrName>style.visibility</p:attrName>
                                        </p:attrNameLst>
                                      </p:cBhvr>
                                      <p:to>
                                        <p:strVal val="visible"/>
                                      </p:to>
                                    </p:set>
                                    <p:animEffect transition="in" filter="fade">
                                      <p:cBhvr>
                                        <p:cTn id="22" dur="1000"/>
                                        <p:tgtEl>
                                          <p:spTgt spid="34819"/>
                                        </p:tgtEl>
                                      </p:cBhvr>
                                    </p:animEffect>
                                    <p:anim calcmode="lin" valueType="num">
                                      <p:cBhvr>
                                        <p:cTn id="23" dur="1000" fill="hold"/>
                                        <p:tgtEl>
                                          <p:spTgt spid="34819"/>
                                        </p:tgtEl>
                                        <p:attrNameLst>
                                          <p:attrName>ppt_x</p:attrName>
                                        </p:attrNameLst>
                                      </p:cBhvr>
                                      <p:tavLst>
                                        <p:tav tm="0">
                                          <p:val>
                                            <p:strVal val="#ppt_x"/>
                                          </p:val>
                                        </p:tav>
                                        <p:tav tm="100000">
                                          <p:val>
                                            <p:strVal val="#ppt_x"/>
                                          </p:val>
                                        </p:tav>
                                      </p:tavLst>
                                    </p:anim>
                                    <p:anim calcmode="lin" valueType="num">
                                      <p:cBhvr>
                                        <p:cTn id="24" dur="1000" fill="hold"/>
                                        <p:tgtEl>
                                          <p:spTgt spid="348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4820"/>
                                        </p:tgtEl>
                                        <p:attrNameLst>
                                          <p:attrName>style.visibility</p:attrName>
                                        </p:attrNameLst>
                                      </p:cBhvr>
                                      <p:to>
                                        <p:strVal val="visible"/>
                                      </p:to>
                                    </p:set>
                                    <p:animEffect transition="in" filter="fade">
                                      <p:cBhvr>
                                        <p:cTn id="27" dur="1000"/>
                                        <p:tgtEl>
                                          <p:spTgt spid="34820"/>
                                        </p:tgtEl>
                                      </p:cBhvr>
                                    </p:animEffect>
                                    <p:anim calcmode="lin" valueType="num">
                                      <p:cBhvr>
                                        <p:cTn id="28" dur="1000" fill="hold"/>
                                        <p:tgtEl>
                                          <p:spTgt spid="34820"/>
                                        </p:tgtEl>
                                        <p:attrNameLst>
                                          <p:attrName>ppt_x</p:attrName>
                                        </p:attrNameLst>
                                      </p:cBhvr>
                                      <p:tavLst>
                                        <p:tav tm="0">
                                          <p:val>
                                            <p:strVal val="#ppt_x"/>
                                          </p:val>
                                        </p:tav>
                                        <p:tav tm="100000">
                                          <p:val>
                                            <p:strVal val="#ppt_x"/>
                                          </p:val>
                                        </p:tav>
                                      </p:tavLst>
                                    </p:anim>
                                    <p:anim calcmode="lin" valueType="num">
                                      <p:cBhvr>
                                        <p:cTn id="29" dur="1000" fill="hold"/>
                                        <p:tgtEl>
                                          <p:spTgt spid="348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9941"/>
                                        </p:tgtEl>
                                        <p:attrNameLst>
                                          <p:attrName>style.visibility</p:attrName>
                                        </p:attrNameLst>
                                      </p:cBhvr>
                                      <p:to>
                                        <p:strVal val="visible"/>
                                      </p:to>
                                    </p:set>
                                    <p:animEffect transition="in" filter="fade">
                                      <p:cBhvr>
                                        <p:cTn id="32" dur="1000"/>
                                        <p:tgtEl>
                                          <p:spTgt spid="39941"/>
                                        </p:tgtEl>
                                      </p:cBhvr>
                                    </p:animEffect>
                                    <p:anim calcmode="lin" valueType="num">
                                      <p:cBhvr>
                                        <p:cTn id="33" dur="1000" fill="hold"/>
                                        <p:tgtEl>
                                          <p:spTgt spid="39941"/>
                                        </p:tgtEl>
                                        <p:attrNameLst>
                                          <p:attrName>ppt_x</p:attrName>
                                        </p:attrNameLst>
                                      </p:cBhvr>
                                      <p:tavLst>
                                        <p:tav tm="0">
                                          <p:val>
                                            <p:strVal val="#ppt_x"/>
                                          </p:val>
                                        </p:tav>
                                        <p:tav tm="100000">
                                          <p:val>
                                            <p:strVal val="#ppt_x"/>
                                          </p:val>
                                        </p:tav>
                                      </p:tavLst>
                                    </p:anim>
                                    <p:anim calcmode="lin" valueType="num">
                                      <p:cBhvr>
                                        <p:cTn id="34" dur="1000" fill="hold"/>
                                        <p:tgtEl>
                                          <p:spTgt spid="3994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4819" grpId="0"/>
      <p:bldP spid="34820" grpId="0"/>
      <p:bldP spid="39941"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83996" y="1409372"/>
            <a:ext cx="10624008" cy="5031886"/>
            <a:chOff x="1065229" y="1547242"/>
            <a:chExt cx="10568601" cy="3271103"/>
          </a:xfrm>
        </p:grpSpPr>
        <p:sp>
          <p:nvSpPr>
            <p:cNvPr id="12" name="矩形 11"/>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3" name="矩形 12"/>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 name="标题 14"/>
          <p:cNvSpPr txBox="1"/>
          <p:nvPr/>
        </p:nvSpPr>
        <p:spPr>
          <a:xfrm>
            <a:off x="1870957" y="1984064"/>
            <a:ext cx="2878062" cy="490159"/>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关于面积（</a:t>
            </a:r>
            <a:r>
              <a:rPr lang="en-US" altLang="zh-CN" dirty="0">
                <a:latin typeface="+mn-lt"/>
                <a:ea typeface="+mn-ea"/>
                <a:cs typeface="+mn-ea"/>
                <a:sym typeface="+mn-lt"/>
              </a:rPr>
              <a:t>2</a:t>
            </a:r>
            <a:r>
              <a:rPr lang="zh-CN" altLang="en-US" dirty="0">
                <a:latin typeface="+mn-lt"/>
                <a:ea typeface="+mn-ea"/>
                <a:cs typeface="+mn-ea"/>
                <a:sym typeface="+mn-lt"/>
              </a:rPr>
              <a:t>）</a:t>
            </a:r>
          </a:p>
        </p:txBody>
      </p:sp>
      <p:sp>
        <p:nvSpPr>
          <p:cNvPr id="35843" name="矩形 3"/>
          <p:cNvSpPr>
            <a:spLocks noChangeArrowheads="1"/>
          </p:cNvSpPr>
          <p:nvPr/>
        </p:nvSpPr>
        <p:spPr bwMode="auto">
          <a:xfrm>
            <a:off x="5453011" y="1984064"/>
            <a:ext cx="4998793" cy="787523"/>
          </a:xfrm>
          <a:prstGeom prst="rect">
            <a:avLst/>
          </a:prstGeom>
          <a:noFill/>
          <a:ln>
            <a:noFill/>
          </a:ln>
        </p:spPr>
        <p:txBody>
          <a:bodyPr wrap="square">
            <a:spAutoFit/>
          </a:bodyPr>
          <a:lstStyle/>
          <a:p>
            <a:pPr eaLnBrk="0" fontAlgn="auto" hangingPunct="0">
              <a:lnSpc>
                <a:spcPct val="150000"/>
              </a:lnSpc>
              <a:spcBef>
                <a:spcPts val="0"/>
              </a:spcBef>
              <a:spcAft>
                <a:spcPts val="0"/>
              </a:spcAft>
              <a:buFontTx/>
              <a:buChar char="•"/>
              <a:tabLst>
                <a:tab pos="228600" algn="l"/>
              </a:tabLst>
              <a:defRPr/>
            </a:pPr>
            <a:r>
              <a:rPr lang="zh-CN" altLang="en-US" sz="1600" b="1" dirty="0">
                <a:solidFill>
                  <a:srgbClr val="B00202"/>
                </a:solidFill>
                <a:latin typeface="+mn-lt"/>
                <a:ea typeface="+mn-ea"/>
                <a:cs typeface="+mn-ea"/>
                <a:sym typeface="+mn-lt"/>
              </a:rPr>
              <a:t>套内建筑面积：</a:t>
            </a:r>
            <a:r>
              <a:rPr lang="zh-CN" altLang="en-US" sz="1600" dirty="0">
                <a:solidFill>
                  <a:srgbClr val="2E3442"/>
                </a:solidFill>
                <a:latin typeface="+mn-lt"/>
                <a:ea typeface="+mn-ea"/>
                <a:cs typeface="+mn-ea"/>
                <a:sym typeface="+mn-lt"/>
              </a:rPr>
              <a:t>套内建筑面积系指套内使用面积、套内墙体面积及套内阳台建筑面积之和。</a:t>
            </a:r>
            <a:endParaRPr lang="zh-CN" altLang="en-US" sz="1050" dirty="0">
              <a:solidFill>
                <a:srgbClr val="2E3442"/>
              </a:solidFill>
              <a:latin typeface="+mn-lt"/>
              <a:ea typeface="+mn-ea"/>
              <a:cs typeface="+mn-ea"/>
              <a:sym typeface="+mn-lt"/>
            </a:endParaRPr>
          </a:p>
        </p:txBody>
      </p:sp>
      <p:sp>
        <p:nvSpPr>
          <p:cNvPr id="35844" name="矩形 4"/>
          <p:cNvSpPr>
            <a:spLocks noChangeArrowheads="1"/>
          </p:cNvSpPr>
          <p:nvPr/>
        </p:nvSpPr>
        <p:spPr bwMode="auto">
          <a:xfrm>
            <a:off x="5453012" y="2898463"/>
            <a:ext cx="5296504" cy="1200329"/>
          </a:xfrm>
          <a:prstGeom prst="rect">
            <a:avLst/>
          </a:prstGeom>
          <a:noFill/>
          <a:ln>
            <a:noFill/>
          </a:ln>
        </p:spPr>
        <p:txBody>
          <a:bodyPr wrap="square">
            <a:spAutoFit/>
          </a:bodyPr>
          <a:lstStyle/>
          <a:p>
            <a:pPr eaLnBrk="0" fontAlgn="auto" hangingPunct="0">
              <a:lnSpc>
                <a:spcPct val="150000"/>
              </a:lnSpc>
              <a:spcBef>
                <a:spcPts val="0"/>
              </a:spcBef>
              <a:spcAft>
                <a:spcPts val="0"/>
              </a:spcAft>
              <a:buFontTx/>
              <a:buChar char="•"/>
              <a:tabLst>
                <a:tab pos="228600" algn="l"/>
              </a:tabLst>
              <a:defRPr/>
            </a:pPr>
            <a:r>
              <a:rPr lang="zh-CN" altLang="en-US" sz="1600" b="1" dirty="0">
                <a:solidFill>
                  <a:srgbClr val="B00202"/>
                </a:solidFill>
                <a:latin typeface="+mn-lt"/>
                <a:ea typeface="+mn-ea"/>
                <a:cs typeface="+mn-ea"/>
                <a:sym typeface="+mn-lt"/>
              </a:rPr>
              <a:t>套内使用面积：</a:t>
            </a:r>
            <a:r>
              <a:rPr lang="zh-CN" altLang="en-US" sz="1600" dirty="0">
                <a:solidFill>
                  <a:srgbClr val="2E3442"/>
                </a:solidFill>
                <a:latin typeface="+mn-lt"/>
                <a:ea typeface="+mn-ea"/>
                <a:cs typeface="+mn-ea"/>
                <a:sym typeface="+mn-lt"/>
              </a:rPr>
              <a:t>又称“地毯面积”，指房屋户内全部可供使用的空间面积，按房屋的内墙的水平投影计算，不包括墙体、柱子等结构面积和阳台面积。</a:t>
            </a:r>
            <a:endParaRPr lang="zh-CN" altLang="en-US" sz="1050" dirty="0">
              <a:solidFill>
                <a:srgbClr val="2E3442"/>
              </a:solidFill>
              <a:latin typeface="+mn-lt"/>
              <a:ea typeface="+mn-ea"/>
              <a:cs typeface="+mn-ea"/>
              <a:sym typeface="+mn-lt"/>
            </a:endParaRPr>
          </a:p>
        </p:txBody>
      </p:sp>
      <p:grpSp>
        <p:nvGrpSpPr>
          <p:cNvPr id="40965" name="组合 12"/>
          <p:cNvGrpSpPr/>
          <p:nvPr/>
        </p:nvGrpSpPr>
        <p:grpSpPr bwMode="auto">
          <a:xfrm>
            <a:off x="1939181" y="2701482"/>
            <a:ext cx="2671763" cy="2821172"/>
            <a:chOff x="381000" y="1600200"/>
            <a:chExt cx="3733800" cy="4800600"/>
          </a:xfrm>
        </p:grpSpPr>
        <p:pic>
          <p:nvPicPr>
            <p:cNvPr id="40969" name="图片 8" descr="001.jpg"/>
            <p:cNvPicPr>
              <a:picLocks noChangeAspect="1"/>
            </p:cNvPicPr>
            <p:nvPr/>
          </p:nvPicPr>
          <p:blipFill>
            <a:blip r:embed="rId2"/>
            <a:srcRect/>
            <a:stretch>
              <a:fillRect/>
            </a:stretch>
          </p:blipFill>
          <p:spPr bwMode="auto">
            <a:xfrm>
              <a:off x="381000" y="1600200"/>
              <a:ext cx="3733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任意多边形 9"/>
            <p:cNvSpPr/>
            <p:nvPr/>
          </p:nvSpPr>
          <p:spPr>
            <a:xfrm>
              <a:off x="1132157" y="2351142"/>
              <a:ext cx="2207669" cy="3052923"/>
            </a:xfrm>
            <a:custGeom>
              <a:avLst/>
              <a:gdLst>
                <a:gd name="connsiteX0" fmla="*/ 391886 w 2208811"/>
                <a:gd name="connsiteY0" fmla="*/ 380011 h 3051959"/>
                <a:gd name="connsiteX1" fmla="*/ 902525 w 2208811"/>
                <a:gd name="connsiteY1" fmla="*/ 391886 h 3051959"/>
                <a:gd name="connsiteX2" fmla="*/ 902525 w 2208811"/>
                <a:gd name="connsiteY2" fmla="*/ 475013 h 3051959"/>
                <a:gd name="connsiteX3" fmla="*/ 1021278 w 2208811"/>
                <a:gd name="connsiteY3" fmla="*/ 475013 h 3051959"/>
                <a:gd name="connsiteX4" fmla="*/ 1021278 w 2208811"/>
                <a:gd name="connsiteY4" fmla="*/ 1341912 h 3051959"/>
                <a:gd name="connsiteX5" fmla="*/ 1151907 w 2208811"/>
                <a:gd name="connsiteY5" fmla="*/ 1353787 h 3051959"/>
                <a:gd name="connsiteX6" fmla="*/ 1151907 w 2208811"/>
                <a:gd name="connsiteY6" fmla="*/ 0 h 3051959"/>
                <a:gd name="connsiteX7" fmla="*/ 1603169 w 2208811"/>
                <a:gd name="connsiteY7" fmla="*/ 0 h 3051959"/>
                <a:gd name="connsiteX8" fmla="*/ 1591294 w 2208811"/>
                <a:gd name="connsiteY8" fmla="*/ 106878 h 3051959"/>
                <a:gd name="connsiteX9" fmla="*/ 1710047 w 2208811"/>
                <a:gd name="connsiteY9" fmla="*/ 106878 h 3051959"/>
                <a:gd name="connsiteX10" fmla="*/ 1721922 w 2208811"/>
                <a:gd name="connsiteY10" fmla="*/ 819398 h 3051959"/>
                <a:gd name="connsiteX11" fmla="*/ 2208811 w 2208811"/>
                <a:gd name="connsiteY11" fmla="*/ 855024 h 3051959"/>
                <a:gd name="connsiteX12" fmla="*/ 2196935 w 2208811"/>
                <a:gd name="connsiteY12" fmla="*/ 2909455 h 3051959"/>
                <a:gd name="connsiteX13" fmla="*/ 1983179 w 2208811"/>
                <a:gd name="connsiteY13" fmla="*/ 2921330 h 3051959"/>
                <a:gd name="connsiteX14" fmla="*/ 1995055 w 2208811"/>
                <a:gd name="connsiteY14" fmla="*/ 3040083 h 3051959"/>
                <a:gd name="connsiteX15" fmla="*/ 1318161 w 2208811"/>
                <a:gd name="connsiteY15" fmla="*/ 3051959 h 3051959"/>
                <a:gd name="connsiteX16" fmla="*/ 1318161 w 2208811"/>
                <a:gd name="connsiteY16" fmla="*/ 2945081 h 3051959"/>
                <a:gd name="connsiteX17" fmla="*/ 1128156 w 2208811"/>
                <a:gd name="connsiteY17" fmla="*/ 2921330 h 3051959"/>
                <a:gd name="connsiteX18" fmla="*/ 1151907 w 2208811"/>
                <a:gd name="connsiteY18" fmla="*/ 1816925 h 3051959"/>
                <a:gd name="connsiteX19" fmla="*/ 1021278 w 2208811"/>
                <a:gd name="connsiteY19" fmla="*/ 1816925 h 3051959"/>
                <a:gd name="connsiteX20" fmla="*/ 1021278 w 2208811"/>
                <a:gd name="connsiteY20" fmla="*/ 2933205 h 3051959"/>
                <a:gd name="connsiteX21" fmla="*/ 843148 w 2208811"/>
                <a:gd name="connsiteY21" fmla="*/ 2933205 h 3051959"/>
                <a:gd name="connsiteX22" fmla="*/ 819398 w 2208811"/>
                <a:gd name="connsiteY22" fmla="*/ 3040083 h 3051959"/>
                <a:gd name="connsiteX23" fmla="*/ 154379 w 2208811"/>
                <a:gd name="connsiteY23" fmla="*/ 3040083 h 3051959"/>
                <a:gd name="connsiteX24" fmla="*/ 142504 w 2208811"/>
                <a:gd name="connsiteY24" fmla="*/ 2921330 h 3051959"/>
                <a:gd name="connsiteX25" fmla="*/ 0 w 2208811"/>
                <a:gd name="connsiteY25" fmla="*/ 2909455 h 3051959"/>
                <a:gd name="connsiteX26" fmla="*/ 0 w 2208811"/>
                <a:gd name="connsiteY26" fmla="*/ 1246909 h 3051959"/>
                <a:gd name="connsiteX27" fmla="*/ 225631 w 2208811"/>
                <a:gd name="connsiteY27" fmla="*/ 1258785 h 3051959"/>
                <a:gd name="connsiteX28" fmla="*/ 225631 w 2208811"/>
                <a:gd name="connsiteY28" fmla="*/ 1377538 h 3051959"/>
                <a:gd name="connsiteX29" fmla="*/ 795647 w 2208811"/>
                <a:gd name="connsiteY29" fmla="*/ 1377538 h 3051959"/>
                <a:gd name="connsiteX30" fmla="*/ 771896 w 2208811"/>
                <a:gd name="connsiteY30" fmla="*/ 1235034 h 3051959"/>
                <a:gd name="connsiteX31" fmla="*/ 380011 w 2208811"/>
                <a:gd name="connsiteY31" fmla="*/ 1235034 h 3051959"/>
                <a:gd name="connsiteX32" fmla="*/ 368135 w 2208811"/>
                <a:gd name="connsiteY32" fmla="*/ 486889 h 3051959"/>
                <a:gd name="connsiteX33" fmla="*/ 427512 w 2208811"/>
                <a:gd name="connsiteY33" fmla="*/ 486889 h 3051959"/>
                <a:gd name="connsiteX34" fmla="*/ 391886 w 2208811"/>
                <a:gd name="connsiteY34" fmla="*/ 380011 h 305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208811" h="3051959">
                  <a:moveTo>
                    <a:pt x="391886" y="380011"/>
                  </a:moveTo>
                  <a:lnTo>
                    <a:pt x="902525" y="391886"/>
                  </a:lnTo>
                  <a:lnTo>
                    <a:pt x="902525" y="475013"/>
                  </a:lnTo>
                  <a:lnTo>
                    <a:pt x="1021278" y="475013"/>
                  </a:lnTo>
                  <a:lnTo>
                    <a:pt x="1021278" y="1341912"/>
                  </a:lnTo>
                  <a:lnTo>
                    <a:pt x="1151907" y="1353787"/>
                  </a:lnTo>
                  <a:lnTo>
                    <a:pt x="1151907" y="0"/>
                  </a:lnTo>
                  <a:lnTo>
                    <a:pt x="1603169" y="0"/>
                  </a:lnTo>
                  <a:lnTo>
                    <a:pt x="1591294" y="106878"/>
                  </a:lnTo>
                  <a:lnTo>
                    <a:pt x="1710047" y="106878"/>
                  </a:lnTo>
                  <a:lnTo>
                    <a:pt x="1721922" y="819398"/>
                  </a:lnTo>
                  <a:lnTo>
                    <a:pt x="2208811" y="855024"/>
                  </a:lnTo>
                  <a:cubicBezTo>
                    <a:pt x="2204852" y="1539834"/>
                    <a:pt x="2200894" y="2224645"/>
                    <a:pt x="2196935" y="2909455"/>
                  </a:cubicBezTo>
                  <a:lnTo>
                    <a:pt x="1983179" y="2921330"/>
                  </a:lnTo>
                  <a:lnTo>
                    <a:pt x="1995055" y="3040083"/>
                  </a:lnTo>
                  <a:lnTo>
                    <a:pt x="1318161" y="3051959"/>
                  </a:lnTo>
                  <a:lnTo>
                    <a:pt x="1318161" y="2945081"/>
                  </a:lnTo>
                  <a:lnTo>
                    <a:pt x="1128156" y="2921330"/>
                  </a:lnTo>
                  <a:lnTo>
                    <a:pt x="1151907" y="1816925"/>
                  </a:lnTo>
                  <a:lnTo>
                    <a:pt x="1021278" y="1816925"/>
                  </a:lnTo>
                  <a:lnTo>
                    <a:pt x="1021278" y="2933205"/>
                  </a:lnTo>
                  <a:lnTo>
                    <a:pt x="843148" y="2933205"/>
                  </a:lnTo>
                  <a:lnTo>
                    <a:pt x="819398" y="3040083"/>
                  </a:lnTo>
                  <a:lnTo>
                    <a:pt x="154379" y="3040083"/>
                  </a:lnTo>
                  <a:lnTo>
                    <a:pt x="142504" y="2921330"/>
                  </a:lnTo>
                  <a:lnTo>
                    <a:pt x="0" y="2909455"/>
                  </a:lnTo>
                  <a:lnTo>
                    <a:pt x="0" y="1246909"/>
                  </a:lnTo>
                  <a:lnTo>
                    <a:pt x="225631" y="1258785"/>
                  </a:lnTo>
                  <a:lnTo>
                    <a:pt x="225631" y="1377538"/>
                  </a:lnTo>
                  <a:lnTo>
                    <a:pt x="795647" y="1377538"/>
                  </a:lnTo>
                  <a:lnTo>
                    <a:pt x="771896" y="1235034"/>
                  </a:lnTo>
                  <a:lnTo>
                    <a:pt x="380011" y="1235034"/>
                  </a:lnTo>
                  <a:lnTo>
                    <a:pt x="368135" y="486889"/>
                  </a:lnTo>
                  <a:lnTo>
                    <a:pt x="427512" y="486889"/>
                  </a:lnTo>
                  <a:lnTo>
                    <a:pt x="391886" y="380011"/>
                  </a:lnTo>
                  <a:close/>
                </a:path>
              </a:pathLst>
            </a:custGeom>
            <a:noFill/>
            <a:ln w="34925"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grpSp>
      <p:sp>
        <p:nvSpPr>
          <p:cNvPr id="40966" name="Rectangle 17"/>
          <p:cNvSpPr>
            <a:spLocks noChangeArrowheads="1"/>
          </p:cNvSpPr>
          <p:nvPr/>
        </p:nvSpPr>
        <p:spPr bwMode="auto">
          <a:xfrm>
            <a:off x="5463876" y="5073314"/>
            <a:ext cx="3868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pPr>
            <a:r>
              <a:rPr lang="en-US" altLang="zh-CN" sz="1600" b="1" i="1" dirty="0">
                <a:solidFill>
                  <a:srgbClr val="2E3442"/>
                </a:solidFill>
                <a:latin typeface="+mn-lt"/>
                <a:ea typeface="+mn-ea"/>
                <a:cs typeface="+mn-ea"/>
                <a:sym typeface="+mn-lt"/>
              </a:rPr>
              <a:t>  </a:t>
            </a:r>
            <a:r>
              <a:rPr lang="zh-CN" altLang="en-US" sz="1600" b="1" u="sng" dirty="0">
                <a:solidFill>
                  <a:srgbClr val="2E3442"/>
                </a:solidFill>
                <a:latin typeface="+mn-lt"/>
                <a:ea typeface="+mn-ea"/>
                <a:cs typeface="+mn-ea"/>
                <a:sym typeface="+mn-lt"/>
              </a:rPr>
              <a:t>套总建筑面积</a:t>
            </a:r>
            <a:r>
              <a:rPr lang="zh-CN" altLang="en-US" sz="1600" b="1" i="1" dirty="0">
                <a:solidFill>
                  <a:srgbClr val="2E3442"/>
                </a:solidFill>
                <a:latin typeface="+mn-lt"/>
                <a:ea typeface="+mn-ea"/>
                <a:cs typeface="+mn-ea"/>
                <a:sym typeface="+mn-lt"/>
              </a:rPr>
              <a:t> </a:t>
            </a:r>
            <a:r>
              <a:rPr lang="zh-CN" altLang="en-US" sz="1600" b="1" dirty="0">
                <a:solidFill>
                  <a:srgbClr val="2E3442"/>
                </a:solidFill>
                <a:latin typeface="+mn-lt"/>
                <a:ea typeface="+mn-ea"/>
                <a:cs typeface="+mn-ea"/>
                <a:sym typeface="+mn-lt"/>
              </a:rPr>
              <a:t>（即目前的建筑面积 ）</a:t>
            </a:r>
          </a:p>
          <a:p>
            <a:pPr eaLnBrk="1" hangingPunct="1">
              <a:lnSpc>
                <a:spcPct val="125000"/>
              </a:lnSpc>
              <a:spcBef>
                <a:spcPct val="50000"/>
              </a:spcBef>
            </a:pPr>
            <a:r>
              <a:rPr lang="zh-CN" altLang="en-US" sz="1600" b="1" dirty="0">
                <a:solidFill>
                  <a:srgbClr val="2E3442"/>
                </a:solidFill>
                <a:latin typeface="+mn-lt"/>
                <a:ea typeface="+mn-ea"/>
                <a:cs typeface="+mn-ea"/>
                <a:sym typeface="+mn-lt"/>
              </a:rPr>
              <a:t>   </a:t>
            </a:r>
            <a:r>
              <a:rPr lang="en-US" altLang="zh-CN" sz="1600" b="1" dirty="0">
                <a:solidFill>
                  <a:srgbClr val="2E3442"/>
                </a:solidFill>
                <a:latin typeface="+mn-lt"/>
                <a:ea typeface="+mn-ea"/>
                <a:cs typeface="+mn-ea"/>
                <a:sym typeface="+mn-lt"/>
              </a:rPr>
              <a:t>= </a:t>
            </a:r>
            <a:r>
              <a:rPr lang="zh-CN" altLang="en-US" sz="1600" b="1" dirty="0">
                <a:solidFill>
                  <a:srgbClr val="2E3442"/>
                </a:solidFill>
                <a:latin typeface="+mn-lt"/>
                <a:ea typeface="+mn-ea"/>
                <a:cs typeface="+mn-ea"/>
                <a:sym typeface="+mn-lt"/>
              </a:rPr>
              <a:t>套内建筑面积</a:t>
            </a:r>
            <a:r>
              <a:rPr lang="en-US" altLang="zh-CN" sz="1600" b="1" dirty="0">
                <a:solidFill>
                  <a:srgbClr val="2E3442"/>
                </a:solidFill>
                <a:latin typeface="+mn-lt"/>
                <a:ea typeface="+mn-ea"/>
                <a:cs typeface="+mn-ea"/>
                <a:sym typeface="+mn-lt"/>
              </a:rPr>
              <a:t>+</a:t>
            </a:r>
            <a:r>
              <a:rPr lang="zh-CN" altLang="en-US" sz="1600" b="1" dirty="0">
                <a:solidFill>
                  <a:srgbClr val="2E3442"/>
                </a:solidFill>
                <a:latin typeface="+mn-lt"/>
                <a:ea typeface="+mn-ea"/>
                <a:cs typeface="+mn-ea"/>
                <a:sym typeface="+mn-lt"/>
              </a:rPr>
              <a:t>应分摊公共建筑面积</a:t>
            </a:r>
            <a:endParaRPr lang="en-US" altLang="zh-CN" sz="1600" b="1" dirty="0">
              <a:solidFill>
                <a:srgbClr val="2E3442"/>
              </a:solidFill>
              <a:latin typeface="+mn-lt"/>
              <a:ea typeface="+mn-ea"/>
              <a:cs typeface="+mn-ea"/>
              <a:sym typeface="+mn-lt"/>
            </a:endParaRPr>
          </a:p>
        </p:txBody>
      </p:sp>
      <p:pic>
        <p:nvPicPr>
          <p:cNvPr id="40967" name="图片 11" descr="001.jpg"/>
          <p:cNvPicPr>
            <a:picLocks noChangeAspect="1"/>
          </p:cNvPicPr>
          <p:nvPr/>
        </p:nvPicPr>
        <p:blipFill>
          <a:blip r:embed="rId3"/>
          <a:srcRect/>
          <a:stretch>
            <a:fillRect/>
          </a:stretch>
        </p:blipFill>
        <p:spPr bwMode="auto">
          <a:xfrm>
            <a:off x="2051050" y="5489239"/>
            <a:ext cx="22510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2"/>
          <p:cNvSpPr txBox="1">
            <a:spLocks noChangeArrowheads="1"/>
          </p:cNvSpPr>
          <p:nvPr/>
        </p:nvSpPr>
        <p:spPr bwMode="auto">
          <a:xfrm>
            <a:off x="5463876" y="4257434"/>
            <a:ext cx="492894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1600" b="1" dirty="0">
                <a:solidFill>
                  <a:srgbClr val="2E3442"/>
                </a:solidFill>
                <a:latin typeface="+mn-lt"/>
                <a:ea typeface="+mn-ea"/>
                <a:cs typeface="+mn-ea"/>
                <a:sym typeface="+mn-lt"/>
              </a:rPr>
              <a:t>  </a:t>
            </a:r>
            <a:r>
              <a:rPr lang="zh-CN" altLang="en-US" sz="1600" b="1" u="sng" dirty="0">
                <a:solidFill>
                  <a:srgbClr val="2E3442"/>
                </a:solidFill>
                <a:latin typeface="+mn-lt"/>
                <a:ea typeface="+mn-ea"/>
                <a:cs typeface="+mn-ea"/>
                <a:sym typeface="+mn-lt"/>
              </a:rPr>
              <a:t>套内建筑面积</a:t>
            </a:r>
            <a:endParaRPr lang="en-US" altLang="zh-CN" sz="1600" b="1" u="sng" dirty="0">
              <a:solidFill>
                <a:srgbClr val="2E3442"/>
              </a:solidFill>
              <a:latin typeface="+mn-lt"/>
              <a:ea typeface="+mn-ea"/>
              <a:cs typeface="+mn-ea"/>
              <a:sym typeface="+mn-lt"/>
            </a:endParaRPr>
          </a:p>
          <a:p>
            <a:pPr eaLnBrk="1" hangingPunct="1">
              <a:spcBef>
                <a:spcPct val="50000"/>
              </a:spcBef>
            </a:pPr>
            <a:r>
              <a:rPr lang="zh-CN" altLang="en-US" sz="1600" b="1" i="1" dirty="0">
                <a:solidFill>
                  <a:srgbClr val="2E3442"/>
                </a:solidFill>
                <a:latin typeface="+mn-lt"/>
                <a:ea typeface="+mn-ea"/>
                <a:cs typeface="+mn-ea"/>
                <a:sym typeface="+mn-lt"/>
              </a:rPr>
              <a:t> </a:t>
            </a:r>
            <a:r>
              <a:rPr lang="en-US" altLang="zh-CN" sz="1600" b="1" dirty="0">
                <a:solidFill>
                  <a:srgbClr val="2E3442"/>
                </a:solidFill>
                <a:latin typeface="+mn-lt"/>
                <a:ea typeface="+mn-ea"/>
                <a:cs typeface="+mn-ea"/>
                <a:sym typeface="+mn-lt"/>
              </a:rPr>
              <a:t>=</a:t>
            </a:r>
            <a:r>
              <a:rPr lang="zh-CN" altLang="en-US" sz="1600" b="1" dirty="0">
                <a:solidFill>
                  <a:srgbClr val="2E3442"/>
                </a:solidFill>
                <a:latin typeface="+mn-lt"/>
                <a:ea typeface="+mn-ea"/>
                <a:cs typeface="+mn-ea"/>
                <a:sym typeface="+mn-lt"/>
              </a:rPr>
              <a:t>套内使用面积</a:t>
            </a:r>
            <a:r>
              <a:rPr lang="en-US" altLang="zh-CN" sz="1600" b="1" dirty="0">
                <a:solidFill>
                  <a:srgbClr val="2E3442"/>
                </a:solidFill>
                <a:latin typeface="+mn-lt"/>
                <a:ea typeface="+mn-ea"/>
                <a:cs typeface="+mn-ea"/>
                <a:sym typeface="+mn-lt"/>
              </a:rPr>
              <a:t>+</a:t>
            </a:r>
            <a:r>
              <a:rPr lang="zh-CN" altLang="en-US" sz="1600" b="1" dirty="0">
                <a:solidFill>
                  <a:srgbClr val="2E3442"/>
                </a:solidFill>
                <a:latin typeface="+mn-lt"/>
                <a:ea typeface="+mn-ea"/>
                <a:cs typeface="+mn-ea"/>
                <a:sym typeface="+mn-lt"/>
              </a:rPr>
              <a:t>套内墙体面积</a:t>
            </a:r>
            <a:r>
              <a:rPr lang="en-US" altLang="zh-CN" sz="1600" b="1" dirty="0">
                <a:solidFill>
                  <a:srgbClr val="2E3442"/>
                </a:solidFill>
                <a:latin typeface="+mn-lt"/>
                <a:ea typeface="+mn-ea"/>
                <a:cs typeface="+mn-ea"/>
                <a:sym typeface="+mn-lt"/>
              </a:rPr>
              <a:t>+</a:t>
            </a:r>
            <a:r>
              <a:rPr lang="zh-CN" altLang="en-US" sz="1600" b="1" dirty="0">
                <a:solidFill>
                  <a:srgbClr val="2E3442"/>
                </a:solidFill>
                <a:latin typeface="+mn-lt"/>
                <a:ea typeface="+mn-ea"/>
                <a:cs typeface="+mn-ea"/>
                <a:sym typeface="+mn-lt"/>
              </a:rPr>
              <a:t>套内阳台面积                         </a:t>
            </a:r>
          </a:p>
        </p:txBody>
      </p:sp>
      <p:sp>
        <p:nvSpPr>
          <p:cNvPr id="14"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a:solidFill>
                  <a:srgbClr val="2E3442"/>
                </a:solidFill>
                <a:latin typeface="+mn-lt"/>
                <a:ea typeface="+mn-ea"/>
                <a:cs typeface="+mn-ea"/>
                <a:sym typeface="+mn-lt"/>
              </a:rPr>
              <a:t>商品房</a:t>
            </a:r>
            <a:endParaRPr lang="zh-CN" altLang="en-US" sz="2400" b="1"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0965"/>
                                        </p:tgtEl>
                                        <p:attrNameLst>
                                          <p:attrName>style.visibility</p:attrName>
                                        </p:attrNameLst>
                                      </p:cBhvr>
                                      <p:to>
                                        <p:strVal val="visible"/>
                                      </p:to>
                                    </p:set>
                                    <p:animEffect transition="in" filter="fade">
                                      <p:cBhvr>
                                        <p:cTn id="22" dur="1000"/>
                                        <p:tgtEl>
                                          <p:spTgt spid="40965"/>
                                        </p:tgtEl>
                                      </p:cBhvr>
                                    </p:animEffect>
                                    <p:anim calcmode="lin" valueType="num">
                                      <p:cBhvr>
                                        <p:cTn id="23" dur="1000" fill="hold"/>
                                        <p:tgtEl>
                                          <p:spTgt spid="40965"/>
                                        </p:tgtEl>
                                        <p:attrNameLst>
                                          <p:attrName>ppt_x</p:attrName>
                                        </p:attrNameLst>
                                      </p:cBhvr>
                                      <p:tavLst>
                                        <p:tav tm="0">
                                          <p:val>
                                            <p:strVal val="#ppt_x"/>
                                          </p:val>
                                        </p:tav>
                                        <p:tav tm="100000">
                                          <p:val>
                                            <p:strVal val="#ppt_x"/>
                                          </p:val>
                                        </p:tav>
                                      </p:tavLst>
                                    </p:anim>
                                    <p:anim calcmode="lin" valueType="num">
                                      <p:cBhvr>
                                        <p:cTn id="24" dur="1000" fill="hold"/>
                                        <p:tgtEl>
                                          <p:spTgt spid="4096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0967"/>
                                        </p:tgtEl>
                                        <p:attrNameLst>
                                          <p:attrName>style.visibility</p:attrName>
                                        </p:attrNameLst>
                                      </p:cBhvr>
                                      <p:to>
                                        <p:strVal val="visible"/>
                                      </p:to>
                                    </p:set>
                                    <p:animEffect transition="in" filter="fade">
                                      <p:cBhvr>
                                        <p:cTn id="27" dur="1000"/>
                                        <p:tgtEl>
                                          <p:spTgt spid="40967"/>
                                        </p:tgtEl>
                                      </p:cBhvr>
                                    </p:animEffect>
                                    <p:anim calcmode="lin" valueType="num">
                                      <p:cBhvr>
                                        <p:cTn id="28" dur="1000" fill="hold"/>
                                        <p:tgtEl>
                                          <p:spTgt spid="40967"/>
                                        </p:tgtEl>
                                        <p:attrNameLst>
                                          <p:attrName>ppt_x</p:attrName>
                                        </p:attrNameLst>
                                      </p:cBhvr>
                                      <p:tavLst>
                                        <p:tav tm="0">
                                          <p:val>
                                            <p:strVal val="#ppt_x"/>
                                          </p:val>
                                        </p:tav>
                                        <p:tav tm="100000">
                                          <p:val>
                                            <p:strVal val="#ppt_x"/>
                                          </p:val>
                                        </p:tav>
                                      </p:tavLst>
                                    </p:anim>
                                    <p:anim calcmode="lin" valueType="num">
                                      <p:cBhvr>
                                        <p:cTn id="29" dur="1000" fill="hold"/>
                                        <p:tgtEl>
                                          <p:spTgt spid="4096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5844"/>
                                        </p:tgtEl>
                                        <p:attrNameLst>
                                          <p:attrName>style.visibility</p:attrName>
                                        </p:attrNameLst>
                                      </p:cBhvr>
                                      <p:to>
                                        <p:strVal val="visible"/>
                                      </p:to>
                                    </p:set>
                                    <p:animEffect transition="in" filter="fade">
                                      <p:cBhvr>
                                        <p:cTn id="34" dur="500"/>
                                        <p:tgtEl>
                                          <p:spTgt spid="358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843"/>
                                        </p:tgtEl>
                                        <p:attrNameLst>
                                          <p:attrName>style.visibility</p:attrName>
                                        </p:attrNameLst>
                                      </p:cBhvr>
                                      <p:to>
                                        <p:strVal val="visible"/>
                                      </p:to>
                                    </p:set>
                                    <p:animEffect transition="in" filter="fade">
                                      <p:cBhvr>
                                        <p:cTn id="37" dur="500"/>
                                        <p:tgtEl>
                                          <p:spTgt spid="3584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968"/>
                                        </p:tgtEl>
                                        <p:attrNameLst>
                                          <p:attrName>style.visibility</p:attrName>
                                        </p:attrNameLst>
                                      </p:cBhvr>
                                      <p:to>
                                        <p:strVal val="visible"/>
                                      </p:to>
                                    </p:set>
                                    <p:animEffect transition="in" filter="fade">
                                      <p:cBhvr>
                                        <p:cTn id="40" dur="500"/>
                                        <p:tgtEl>
                                          <p:spTgt spid="409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966"/>
                                        </p:tgtEl>
                                        <p:attrNameLst>
                                          <p:attrName>style.visibility</p:attrName>
                                        </p:attrNameLst>
                                      </p:cBhvr>
                                      <p:to>
                                        <p:strVal val="visible"/>
                                      </p:to>
                                    </p:set>
                                    <p:animEffect transition="in" filter="fade">
                                      <p:cBhvr>
                                        <p:cTn id="43"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843" grpId="0"/>
      <p:bldP spid="35844" grpId="0"/>
      <p:bldP spid="40966" grpId="0"/>
      <p:bldP spid="40968"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3996" y="1409372"/>
            <a:ext cx="10624008" cy="5031886"/>
            <a:chOff x="1065229" y="1547242"/>
            <a:chExt cx="10568601" cy="3271103"/>
          </a:xfrm>
        </p:grpSpPr>
        <p:sp>
          <p:nvSpPr>
            <p:cNvPr id="6" name="矩形 5"/>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7" name="矩形 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 name="标题 14"/>
          <p:cNvSpPr txBox="1"/>
          <p:nvPr/>
        </p:nvSpPr>
        <p:spPr>
          <a:xfrm>
            <a:off x="1704572" y="1885879"/>
            <a:ext cx="2484658" cy="538114"/>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关于面积（</a:t>
            </a:r>
            <a:r>
              <a:rPr lang="en-US" altLang="zh-CN" dirty="0">
                <a:latin typeface="+mn-lt"/>
                <a:ea typeface="+mn-ea"/>
                <a:cs typeface="+mn-ea"/>
                <a:sym typeface="+mn-lt"/>
              </a:rPr>
              <a:t>3</a:t>
            </a:r>
            <a:r>
              <a:rPr lang="zh-CN" altLang="en-US" dirty="0">
                <a:latin typeface="+mn-lt"/>
                <a:ea typeface="+mn-ea"/>
                <a:cs typeface="+mn-ea"/>
                <a:sym typeface="+mn-lt"/>
              </a:rPr>
              <a:t>）</a:t>
            </a:r>
          </a:p>
        </p:txBody>
      </p:sp>
      <p:sp>
        <p:nvSpPr>
          <p:cNvPr id="36867" name="矩形 2"/>
          <p:cNvSpPr>
            <a:spLocks noChangeArrowheads="1"/>
          </p:cNvSpPr>
          <p:nvPr/>
        </p:nvSpPr>
        <p:spPr bwMode="auto">
          <a:xfrm>
            <a:off x="1977732" y="4298642"/>
            <a:ext cx="8236535" cy="1569660"/>
          </a:xfrm>
          <a:prstGeom prst="rect">
            <a:avLst/>
          </a:prstGeom>
          <a:noFill/>
          <a:ln>
            <a:noFill/>
          </a:ln>
        </p:spPr>
        <p:txBody>
          <a:bodyPr wrap="square">
            <a:spAutoFit/>
          </a:bodyPr>
          <a:lstStyle/>
          <a:p>
            <a:pPr eaLnBrk="0" fontAlgn="auto" hangingPunct="0">
              <a:lnSpc>
                <a:spcPct val="150000"/>
              </a:lnSpc>
              <a:spcBef>
                <a:spcPts val="0"/>
              </a:spcBef>
              <a:spcAft>
                <a:spcPts val="0"/>
              </a:spcAft>
              <a:buFontTx/>
              <a:buChar char="•"/>
              <a:tabLst>
                <a:tab pos="228600" algn="l"/>
              </a:tabLst>
              <a:defRPr/>
            </a:pPr>
            <a:r>
              <a:rPr lang="zh-CN" altLang="en-US" sz="1600" b="1" dirty="0">
                <a:solidFill>
                  <a:srgbClr val="B00202"/>
                </a:solidFill>
                <a:latin typeface="+mn-lt"/>
                <a:ea typeface="+mn-ea"/>
                <a:cs typeface="+mn-ea"/>
                <a:sym typeface="+mn-lt"/>
              </a:rPr>
              <a:t>共有建筑面积分摊系数</a:t>
            </a:r>
            <a:r>
              <a:rPr lang="en-US" altLang="zh-CN" sz="1600" b="1" dirty="0">
                <a:solidFill>
                  <a:srgbClr val="B00202"/>
                </a:solidFill>
                <a:latin typeface="+mn-lt"/>
                <a:ea typeface="+mn-ea"/>
                <a:cs typeface="+mn-ea"/>
                <a:sym typeface="+mn-lt"/>
              </a:rPr>
              <a:t>=</a:t>
            </a:r>
          </a:p>
          <a:p>
            <a:pPr eaLnBrk="0" fontAlgn="auto" hangingPunct="0">
              <a:lnSpc>
                <a:spcPct val="150000"/>
              </a:lnSpc>
              <a:spcBef>
                <a:spcPts val="0"/>
              </a:spcBef>
              <a:spcAft>
                <a:spcPts val="0"/>
              </a:spcAft>
              <a:tabLst>
                <a:tab pos="228600" algn="l"/>
              </a:tabLst>
              <a:defRPr/>
            </a:pPr>
            <a:r>
              <a:rPr lang="en-US" altLang="zh-CN" sz="1600" dirty="0">
                <a:solidFill>
                  <a:srgbClr val="2E3442"/>
                </a:solidFill>
                <a:latin typeface="+mn-lt"/>
                <a:ea typeface="+mn-ea"/>
                <a:cs typeface="+mn-ea"/>
                <a:sym typeface="+mn-lt"/>
              </a:rPr>
              <a:t>        </a:t>
            </a:r>
            <a:r>
              <a:rPr lang="zh-CN" altLang="en-US" sz="1600" dirty="0">
                <a:solidFill>
                  <a:srgbClr val="2E3442"/>
                </a:solidFill>
                <a:latin typeface="+mn-lt"/>
                <a:ea typeface="+mn-ea"/>
                <a:cs typeface="+mn-ea"/>
                <a:sym typeface="+mn-lt"/>
              </a:rPr>
              <a:t>整栋建筑物的共有建筑面积 </a:t>
            </a:r>
            <a:r>
              <a:rPr lang="en-US" altLang="zh-CN" sz="1600" dirty="0">
                <a:solidFill>
                  <a:srgbClr val="2E3442"/>
                </a:solidFill>
                <a:latin typeface="+mn-lt"/>
                <a:ea typeface="+mn-ea"/>
                <a:cs typeface="+mn-ea"/>
                <a:sym typeface="+mn-lt"/>
              </a:rPr>
              <a:t>÷ </a:t>
            </a:r>
            <a:r>
              <a:rPr lang="zh-CN" altLang="en-US" sz="1600" dirty="0">
                <a:solidFill>
                  <a:srgbClr val="2E3442"/>
                </a:solidFill>
                <a:latin typeface="+mn-lt"/>
                <a:ea typeface="+mn-ea"/>
                <a:cs typeface="+mn-ea"/>
                <a:sym typeface="+mn-lt"/>
              </a:rPr>
              <a:t>整栋建筑物各套内面积之和</a:t>
            </a:r>
            <a:endParaRPr lang="en-US" altLang="zh-CN" sz="1600" dirty="0">
              <a:solidFill>
                <a:srgbClr val="2E3442"/>
              </a:solidFill>
              <a:latin typeface="+mn-lt"/>
              <a:ea typeface="+mn-ea"/>
              <a:cs typeface="+mn-ea"/>
              <a:sym typeface="+mn-lt"/>
            </a:endParaRPr>
          </a:p>
          <a:p>
            <a:pPr eaLnBrk="0" fontAlgn="auto" hangingPunct="0">
              <a:lnSpc>
                <a:spcPct val="150000"/>
              </a:lnSpc>
              <a:spcBef>
                <a:spcPts val="0"/>
              </a:spcBef>
              <a:spcAft>
                <a:spcPts val="0"/>
              </a:spcAft>
              <a:buFont typeface="Arial" panose="020B0604020202020204" pitchFamily="34" charset="0"/>
              <a:buChar char="•"/>
              <a:tabLst>
                <a:tab pos="228600" algn="l"/>
              </a:tabLst>
              <a:defRPr/>
            </a:pPr>
            <a:r>
              <a:rPr lang="en-US" altLang="zh-CN" sz="1600" b="1" dirty="0">
                <a:solidFill>
                  <a:srgbClr val="B00202"/>
                </a:solidFill>
                <a:latin typeface="+mn-lt"/>
                <a:ea typeface="+mn-ea"/>
                <a:cs typeface="+mn-ea"/>
                <a:sym typeface="+mn-lt"/>
              </a:rPr>
              <a:t>   </a:t>
            </a:r>
            <a:r>
              <a:rPr lang="zh-CN" altLang="en-US" sz="1600" b="1" dirty="0">
                <a:solidFill>
                  <a:srgbClr val="B00202"/>
                </a:solidFill>
                <a:latin typeface="+mn-lt"/>
                <a:ea typeface="+mn-ea"/>
                <a:cs typeface="+mn-ea"/>
                <a:sym typeface="+mn-lt"/>
              </a:rPr>
              <a:t>应分摊的共有建筑面积</a:t>
            </a:r>
            <a:r>
              <a:rPr lang="en-US" altLang="zh-CN" sz="1600" b="1" dirty="0">
                <a:solidFill>
                  <a:srgbClr val="B00202"/>
                </a:solidFill>
                <a:latin typeface="+mn-lt"/>
                <a:ea typeface="+mn-ea"/>
                <a:cs typeface="+mn-ea"/>
                <a:sym typeface="+mn-lt"/>
              </a:rPr>
              <a:t>=</a:t>
            </a:r>
          </a:p>
          <a:p>
            <a:pPr eaLnBrk="0" fontAlgn="auto" hangingPunct="0">
              <a:lnSpc>
                <a:spcPct val="150000"/>
              </a:lnSpc>
              <a:spcBef>
                <a:spcPts val="0"/>
              </a:spcBef>
              <a:spcAft>
                <a:spcPts val="0"/>
              </a:spcAft>
              <a:tabLst>
                <a:tab pos="228600" algn="l"/>
              </a:tabLst>
              <a:defRPr/>
            </a:pPr>
            <a:r>
              <a:rPr lang="zh-CN" altLang="en-US" sz="1600" dirty="0">
                <a:solidFill>
                  <a:srgbClr val="2E3442"/>
                </a:solidFill>
                <a:latin typeface="+mn-lt"/>
                <a:ea typeface="+mn-ea"/>
                <a:cs typeface="+mn-ea"/>
                <a:sym typeface="+mn-lt"/>
              </a:rPr>
              <a:t>         套内建筑面积 </a:t>
            </a:r>
            <a:r>
              <a:rPr lang="en-US" altLang="zh-CN" sz="1600" dirty="0">
                <a:solidFill>
                  <a:srgbClr val="2E3442"/>
                </a:solidFill>
                <a:latin typeface="+mn-lt"/>
                <a:ea typeface="+mn-ea"/>
                <a:cs typeface="+mn-ea"/>
                <a:sym typeface="+mn-lt"/>
              </a:rPr>
              <a:t>× </a:t>
            </a:r>
            <a:r>
              <a:rPr lang="zh-CN" altLang="en-US" sz="1600" dirty="0">
                <a:solidFill>
                  <a:srgbClr val="2E3442"/>
                </a:solidFill>
                <a:latin typeface="+mn-lt"/>
                <a:ea typeface="+mn-ea"/>
                <a:cs typeface="+mn-ea"/>
                <a:sym typeface="+mn-lt"/>
              </a:rPr>
              <a:t>共有建筑面积分摊系数</a:t>
            </a:r>
            <a:r>
              <a:rPr lang="zh-CN" altLang="en-US" sz="1050" dirty="0">
                <a:solidFill>
                  <a:srgbClr val="2E3442"/>
                </a:solidFill>
                <a:latin typeface="+mn-lt"/>
                <a:ea typeface="+mn-ea"/>
                <a:cs typeface="+mn-ea"/>
                <a:sym typeface="+mn-lt"/>
              </a:rPr>
              <a:t> </a:t>
            </a:r>
            <a:endParaRPr lang="zh-CN" altLang="en-US" dirty="0">
              <a:solidFill>
                <a:srgbClr val="2E3442"/>
              </a:solidFill>
              <a:latin typeface="+mn-lt"/>
              <a:ea typeface="+mn-ea"/>
              <a:cs typeface="+mn-ea"/>
              <a:sym typeface="+mn-lt"/>
            </a:endParaRPr>
          </a:p>
        </p:txBody>
      </p:sp>
      <p:sp>
        <p:nvSpPr>
          <p:cNvPr id="36868" name="矩形 3"/>
          <p:cNvSpPr>
            <a:spLocks noChangeArrowheads="1"/>
          </p:cNvSpPr>
          <p:nvPr/>
        </p:nvSpPr>
        <p:spPr bwMode="auto">
          <a:xfrm>
            <a:off x="1874572" y="2709380"/>
            <a:ext cx="8936129" cy="1477328"/>
          </a:xfrm>
          <a:prstGeom prst="rect">
            <a:avLst/>
          </a:prstGeom>
          <a:noFill/>
          <a:ln>
            <a:noFill/>
          </a:ln>
        </p:spPr>
        <p:txBody>
          <a:bodyPr wrap="square">
            <a:spAutoFit/>
          </a:bodyPr>
          <a:lstStyle/>
          <a:p>
            <a:pPr eaLnBrk="0" fontAlgn="auto" hangingPunct="0">
              <a:lnSpc>
                <a:spcPct val="150000"/>
              </a:lnSpc>
              <a:spcBef>
                <a:spcPts val="0"/>
              </a:spcBef>
              <a:spcAft>
                <a:spcPts val="0"/>
              </a:spcAft>
              <a:buFontTx/>
              <a:buChar char="•"/>
              <a:tabLst>
                <a:tab pos="228600" algn="l"/>
              </a:tabLst>
              <a:defRPr/>
            </a:pPr>
            <a:r>
              <a:rPr lang="zh-CN" altLang="en-US" b="1" dirty="0">
                <a:solidFill>
                  <a:srgbClr val="B00202"/>
                </a:solidFill>
                <a:latin typeface="+mn-lt"/>
                <a:ea typeface="+mn-ea"/>
                <a:cs typeface="+mn-ea"/>
                <a:sym typeface="+mn-lt"/>
              </a:rPr>
              <a:t>共用建筑面积：</a:t>
            </a:r>
            <a:r>
              <a:rPr lang="zh-CN" altLang="en-US" sz="1400" dirty="0">
                <a:latin typeface="+mn-lt"/>
                <a:ea typeface="+mn-ea"/>
                <a:cs typeface="+mn-ea"/>
                <a:sym typeface="+mn-lt"/>
              </a:rPr>
              <a:t>是指各产权人共同占有或使用的建筑面积，由两部分组成：电梯井、楼梯间、垃圾道、变电室、设备间、公用门厅和过道、地下室、值班室以及其他功能上为整栋建筑服务的公共用房和管理用房的建筑面积。套（单元）与公共建筑之间的分隔墙以及外墙（包括山墙）墙体水平投影面积的一半。经作为独立使用空间销售或出租的地下室、车棚等，不计入公用建筑面积部分，作为人防工程的地下室也不计入公用建筑面积。</a:t>
            </a:r>
            <a:endParaRPr lang="zh-CN" altLang="en-US" sz="1050" dirty="0">
              <a:latin typeface="+mn-lt"/>
              <a:ea typeface="+mn-ea"/>
              <a:cs typeface="+mn-ea"/>
              <a:sym typeface="+mn-lt"/>
            </a:endParaRPr>
          </a:p>
        </p:txBody>
      </p:sp>
      <p:sp>
        <p:nvSpPr>
          <p:cNvPr id="8"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a:solidFill>
                  <a:srgbClr val="2E3442"/>
                </a:solidFill>
                <a:latin typeface="+mn-lt"/>
                <a:ea typeface="+mn-ea"/>
                <a:cs typeface="+mn-ea"/>
                <a:sym typeface="+mn-lt"/>
              </a:rPr>
              <a:t>商品房</a:t>
            </a:r>
            <a:endParaRPr lang="zh-CN" altLang="en-US" sz="2400" b="1"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6868"/>
                                        </p:tgtEl>
                                        <p:attrNameLst>
                                          <p:attrName>style.visibility</p:attrName>
                                        </p:attrNameLst>
                                      </p:cBhvr>
                                      <p:to>
                                        <p:strVal val="visible"/>
                                      </p:to>
                                    </p:set>
                                    <p:animEffect transition="in" filter="fade">
                                      <p:cBhvr>
                                        <p:cTn id="22" dur="1000"/>
                                        <p:tgtEl>
                                          <p:spTgt spid="36868"/>
                                        </p:tgtEl>
                                      </p:cBhvr>
                                    </p:animEffect>
                                    <p:anim calcmode="lin" valueType="num">
                                      <p:cBhvr>
                                        <p:cTn id="23" dur="1000" fill="hold"/>
                                        <p:tgtEl>
                                          <p:spTgt spid="36868"/>
                                        </p:tgtEl>
                                        <p:attrNameLst>
                                          <p:attrName>ppt_x</p:attrName>
                                        </p:attrNameLst>
                                      </p:cBhvr>
                                      <p:tavLst>
                                        <p:tav tm="0">
                                          <p:val>
                                            <p:strVal val="#ppt_x"/>
                                          </p:val>
                                        </p:tav>
                                        <p:tav tm="100000">
                                          <p:val>
                                            <p:strVal val="#ppt_x"/>
                                          </p:val>
                                        </p:tav>
                                      </p:tavLst>
                                    </p:anim>
                                    <p:anim calcmode="lin" valueType="num">
                                      <p:cBhvr>
                                        <p:cTn id="24" dur="1000" fill="hold"/>
                                        <p:tgtEl>
                                          <p:spTgt spid="368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867"/>
                                        </p:tgtEl>
                                        <p:attrNameLst>
                                          <p:attrName>style.visibility</p:attrName>
                                        </p:attrNameLst>
                                      </p:cBhvr>
                                      <p:to>
                                        <p:strVal val="visible"/>
                                      </p:to>
                                    </p:set>
                                    <p:animEffect transition="in" filter="fade">
                                      <p:cBhvr>
                                        <p:cTn id="27" dur="1000"/>
                                        <p:tgtEl>
                                          <p:spTgt spid="36867"/>
                                        </p:tgtEl>
                                      </p:cBhvr>
                                    </p:animEffect>
                                    <p:anim calcmode="lin" valueType="num">
                                      <p:cBhvr>
                                        <p:cTn id="28" dur="1000" fill="hold"/>
                                        <p:tgtEl>
                                          <p:spTgt spid="36867"/>
                                        </p:tgtEl>
                                        <p:attrNameLst>
                                          <p:attrName>ppt_x</p:attrName>
                                        </p:attrNameLst>
                                      </p:cBhvr>
                                      <p:tavLst>
                                        <p:tav tm="0">
                                          <p:val>
                                            <p:strVal val="#ppt_x"/>
                                          </p:val>
                                        </p:tav>
                                        <p:tav tm="100000">
                                          <p:val>
                                            <p:strVal val="#ppt_x"/>
                                          </p:val>
                                        </p:tav>
                                      </p:tavLst>
                                    </p:anim>
                                    <p:anim calcmode="lin" valueType="num">
                                      <p:cBhvr>
                                        <p:cTn id="2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6867" grpId="0"/>
      <p:bldP spid="36868"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783996" y="1409372"/>
            <a:ext cx="10624008" cy="5031886"/>
            <a:chOff x="1065229" y="1547242"/>
            <a:chExt cx="10568601" cy="3271103"/>
          </a:xfrm>
        </p:grpSpPr>
        <p:sp>
          <p:nvSpPr>
            <p:cNvPr id="9" name="矩形 8"/>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0" name="矩形 9"/>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2" name="标题 14"/>
          <p:cNvSpPr txBox="1"/>
          <p:nvPr/>
        </p:nvSpPr>
        <p:spPr>
          <a:xfrm>
            <a:off x="1748283" y="1926868"/>
            <a:ext cx="2995019" cy="538114"/>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阳台面积</a:t>
            </a:r>
          </a:p>
        </p:txBody>
      </p:sp>
      <p:sp>
        <p:nvSpPr>
          <p:cNvPr id="37891" name="矩形 2"/>
          <p:cNvSpPr>
            <a:spLocks noChangeArrowheads="1"/>
          </p:cNvSpPr>
          <p:nvPr/>
        </p:nvSpPr>
        <p:spPr bwMode="auto">
          <a:xfrm>
            <a:off x="7208808" y="3132461"/>
            <a:ext cx="3797048" cy="2308324"/>
          </a:xfrm>
          <a:prstGeom prst="rect">
            <a:avLst/>
          </a:prstGeom>
          <a:noFill/>
          <a:ln>
            <a:noFill/>
          </a:ln>
        </p:spPr>
        <p:txBody>
          <a:bodyPr wrap="square">
            <a:spAutoFit/>
          </a:bodyPr>
          <a:lstStyle/>
          <a:p>
            <a:pPr eaLnBrk="0" fontAlgn="auto" hangingPunct="0">
              <a:lnSpc>
                <a:spcPct val="150000"/>
              </a:lnSpc>
              <a:spcBef>
                <a:spcPts val="0"/>
              </a:spcBef>
              <a:spcAft>
                <a:spcPts val="0"/>
              </a:spcAft>
              <a:buFontTx/>
              <a:buChar char="•"/>
              <a:tabLst>
                <a:tab pos="228600" algn="l"/>
              </a:tabLst>
              <a:defRPr/>
            </a:pPr>
            <a:r>
              <a:rPr lang="zh-CN" altLang="en-US" sz="1600" b="1" dirty="0">
                <a:solidFill>
                  <a:srgbClr val="B00202"/>
                </a:solidFill>
                <a:latin typeface="+mn-lt"/>
                <a:ea typeface="+mn-ea"/>
                <a:cs typeface="+mn-ea"/>
                <a:sym typeface="+mn-lt"/>
              </a:rPr>
              <a:t>阳台建筑面积：</a:t>
            </a:r>
            <a:r>
              <a:rPr lang="zh-CN" altLang="en-US" sz="1600" dirty="0">
                <a:solidFill>
                  <a:srgbClr val="2E3442"/>
                </a:solidFill>
                <a:latin typeface="+mn-lt"/>
                <a:ea typeface="+mn-ea"/>
                <a:cs typeface="+mn-ea"/>
                <a:sym typeface="+mn-lt"/>
              </a:rPr>
              <a:t>指阳台地面底板外沿水平面的投影，套内有多个阳台的，全部计算。</a:t>
            </a:r>
            <a:endParaRPr lang="en-US" altLang="zh-CN" sz="1600" dirty="0">
              <a:solidFill>
                <a:srgbClr val="2E3442"/>
              </a:solidFill>
              <a:latin typeface="+mn-lt"/>
              <a:ea typeface="+mn-ea"/>
              <a:cs typeface="+mn-ea"/>
              <a:sym typeface="+mn-lt"/>
            </a:endParaRPr>
          </a:p>
          <a:p>
            <a:pPr eaLnBrk="0" fontAlgn="auto" hangingPunct="0">
              <a:lnSpc>
                <a:spcPct val="150000"/>
              </a:lnSpc>
              <a:spcBef>
                <a:spcPts val="0"/>
              </a:spcBef>
              <a:spcAft>
                <a:spcPts val="0"/>
              </a:spcAft>
              <a:buFontTx/>
              <a:buChar char="•"/>
              <a:tabLst>
                <a:tab pos="228600" algn="l"/>
              </a:tabLst>
              <a:defRPr/>
            </a:pPr>
            <a:r>
              <a:rPr lang="zh-CN" altLang="en-US" sz="1600" dirty="0">
                <a:solidFill>
                  <a:srgbClr val="2E3442"/>
                </a:solidFill>
                <a:latin typeface="+mn-lt"/>
                <a:ea typeface="+mn-ea"/>
                <a:cs typeface="+mn-ea"/>
                <a:sym typeface="+mn-lt"/>
              </a:rPr>
              <a:t>原始设计为封闭阳台的，全部计算建筑面积；</a:t>
            </a:r>
            <a:endParaRPr lang="en-US" altLang="zh-CN" sz="1600" dirty="0">
              <a:solidFill>
                <a:srgbClr val="2E3442"/>
              </a:solidFill>
              <a:latin typeface="+mn-lt"/>
              <a:ea typeface="+mn-ea"/>
              <a:cs typeface="+mn-ea"/>
              <a:sym typeface="+mn-lt"/>
            </a:endParaRPr>
          </a:p>
          <a:p>
            <a:pPr eaLnBrk="0" fontAlgn="auto" hangingPunct="0">
              <a:lnSpc>
                <a:spcPct val="150000"/>
              </a:lnSpc>
              <a:spcBef>
                <a:spcPts val="0"/>
              </a:spcBef>
              <a:spcAft>
                <a:spcPts val="0"/>
              </a:spcAft>
              <a:buFontTx/>
              <a:buChar char="•"/>
              <a:tabLst>
                <a:tab pos="228600" algn="l"/>
              </a:tabLst>
              <a:defRPr/>
            </a:pPr>
            <a:r>
              <a:rPr lang="zh-CN" altLang="en-US" sz="1600" dirty="0">
                <a:solidFill>
                  <a:srgbClr val="2E3442"/>
                </a:solidFill>
                <a:latin typeface="+mn-lt"/>
                <a:ea typeface="+mn-ea"/>
                <a:cs typeface="+mn-ea"/>
                <a:sym typeface="+mn-lt"/>
              </a:rPr>
              <a:t>原始设计为开放式阳台的，计算一半。</a:t>
            </a:r>
            <a:endParaRPr lang="zh-CN" altLang="en-US" sz="1050" dirty="0">
              <a:solidFill>
                <a:srgbClr val="2E3442"/>
              </a:solidFill>
              <a:latin typeface="+mn-lt"/>
              <a:ea typeface="+mn-ea"/>
              <a:cs typeface="+mn-ea"/>
              <a:sym typeface="+mn-lt"/>
            </a:endParaRPr>
          </a:p>
        </p:txBody>
      </p:sp>
      <p:pic>
        <p:nvPicPr>
          <p:cNvPr id="4" name="图片 3" descr="5a99dccd1bd773a0011beaa653a701cd.jpg"/>
          <p:cNvPicPr>
            <a:picLocks noChangeAspect="1"/>
          </p:cNvPicPr>
          <p:nvPr/>
        </p:nvPicPr>
        <p:blipFill>
          <a:blip r:embed="rId2"/>
          <a:stretch>
            <a:fillRect/>
          </a:stretch>
        </p:blipFill>
        <p:spPr>
          <a:xfrm>
            <a:off x="1885950" y="2832210"/>
            <a:ext cx="2284110" cy="2693877"/>
          </a:xfrm>
          <a:prstGeom prst="rect">
            <a:avLst/>
          </a:prstGeom>
          <a:ln>
            <a:noFill/>
          </a:ln>
          <a:effectLst/>
        </p:spPr>
      </p:pic>
      <p:pic>
        <p:nvPicPr>
          <p:cNvPr id="5" name="图片 4" descr="200905110612488437430851.jpg"/>
          <p:cNvPicPr>
            <a:picLocks noChangeAspect="1"/>
          </p:cNvPicPr>
          <p:nvPr/>
        </p:nvPicPr>
        <p:blipFill>
          <a:blip r:embed="rId3"/>
          <a:stretch>
            <a:fillRect/>
          </a:stretch>
        </p:blipFill>
        <p:spPr>
          <a:xfrm>
            <a:off x="4478338" y="2835546"/>
            <a:ext cx="2422192" cy="2701653"/>
          </a:xfrm>
          <a:prstGeom prst="rect">
            <a:avLst/>
          </a:prstGeom>
          <a:ln>
            <a:noFill/>
          </a:ln>
          <a:effectLst/>
        </p:spPr>
      </p:pic>
      <p:sp>
        <p:nvSpPr>
          <p:cNvPr id="43014" name="TextBox 7"/>
          <p:cNvSpPr txBox="1">
            <a:spLocks noChangeArrowheads="1"/>
          </p:cNvSpPr>
          <p:nvPr/>
        </p:nvSpPr>
        <p:spPr bwMode="auto">
          <a:xfrm>
            <a:off x="4478338" y="5014120"/>
            <a:ext cx="1210588" cy="338554"/>
          </a:xfrm>
          <a:prstGeom prst="rect">
            <a:avLst/>
          </a:prstGeom>
          <a:solidFill>
            <a:srgbClr val="2E3442"/>
          </a:solid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chemeClr val="bg1"/>
                </a:solidFill>
                <a:latin typeface="+mn-lt"/>
                <a:ea typeface="+mn-ea"/>
                <a:cs typeface="+mn-ea"/>
                <a:sym typeface="+mn-lt"/>
              </a:rPr>
              <a:t>封闭式阳台</a:t>
            </a:r>
          </a:p>
        </p:txBody>
      </p:sp>
      <p:sp>
        <p:nvSpPr>
          <p:cNvPr id="43015" name="TextBox 8"/>
          <p:cNvSpPr txBox="1">
            <a:spLocks noChangeArrowheads="1"/>
          </p:cNvSpPr>
          <p:nvPr/>
        </p:nvSpPr>
        <p:spPr bwMode="auto">
          <a:xfrm>
            <a:off x="1844675" y="5020470"/>
            <a:ext cx="1210588" cy="338554"/>
          </a:xfrm>
          <a:prstGeom prst="rect">
            <a:avLst/>
          </a:prstGeom>
          <a:solidFill>
            <a:srgbClr val="2E3442"/>
          </a:solidFill>
          <a:ln>
            <a:noFill/>
          </a:ln>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a:solidFill>
                  <a:schemeClr val="bg1"/>
                </a:solidFill>
                <a:latin typeface="+mn-lt"/>
                <a:ea typeface="+mn-ea"/>
                <a:cs typeface="+mn-ea"/>
                <a:sym typeface="+mn-lt"/>
              </a:rPr>
              <a:t>开放式阳台</a:t>
            </a:r>
          </a:p>
        </p:txBody>
      </p:sp>
      <p:sp>
        <p:nvSpPr>
          <p:cNvPr id="11"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商品房</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014"/>
                                        </p:tgtEl>
                                        <p:attrNameLst>
                                          <p:attrName>style.visibility</p:attrName>
                                        </p:attrNameLst>
                                      </p:cBhvr>
                                      <p:to>
                                        <p:strVal val="visible"/>
                                      </p:to>
                                    </p:set>
                                    <p:animEffect transition="in" filter="fade">
                                      <p:cBhvr>
                                        <p:cTn id="32" dur="1000"/>
                                        <p:tgtEl>
                                          <p:spTgt spid="43014"/>
                                        </p:tgtEl>
                                      </p:cBhvr>
                                    </p:animEffect>
                                    <p:anim calcmode="lin" valueType="num">
                                      <p:cBhvr>
                                        <p:cTn id="33" dur="1000" fill="hold"/>
                                        <p:tgtEl>
                                          <p:spTgt spid="43014"/>
                                        </p:tgtEl>
                                        <p:attrNameLst>
                                          <p:attrName>ppt_x</p:attrName>
                                        </p:attrNameLst>
                                      </p:cBhvr>
                                      <p:tavLst>
                                        <p:tav tm="0">
                                          <p:val>
                                            <p:strVal val="#ppt_x"/>
                                          </p:val>
                                        </p:tav>
                                        <p:tav tm="100000">
                                          <p:val>
                                            <p:strVal val="#ppt_x"/>
                                          </p:val>
                                        </p:tav>
                                      </p:tavLst>
                                    </p:anim>
                                    <p:anim calcmode="lin" valueType="num">
                                      <p:cBhvr>
                                        <p:cTn id="34" dur="1000" fill="hold"/>
                                        <p:tgtEl>
                                          <p:spTgt spid="430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3015"/>
                                        </p:tgtEl>
                                        <p:attrNameLst>
                                          <p:attrName>style.visibility</p:attrName>
                                        </p:attrNameLst>
                                      </p:cBhvr>
                                      <p:to>
                                        <p:strVal val="visible"/>
                                      </p:to>
                                    </p:set>
                                    <p:animEffect transition="in" filter="fade">
                                      <p:cBhvr>
                                        <p:cTn id="37" dur="1000"/>
                                        <p:tgtEl>
                                          <p:spTgt spid="43015"/>
                                        </p:tgtEl>
                                      </p:cBhvr>
                                    </p:animEffect>
                                    <p:anim calcmode="lin" valueType="num">
                                      <p:cBhvr>
                                        <p:cTn id="38" dur="1000" fill="hold"/>
                                        <p:tgtEl>
                                          <p:spTgt spid="43015"/>
                                        </p:tgtEl>
                                        <p:attrNameLst>
                                          <p:attrName>ppt_x</p:attrName>
                                        </p:attrNameLst>
                                      </p:cBhvr>
                                      <p:tavLst>
                                        <p:tav tm="0">
                                          <p:val>
                                            <p:strVal val="#ppt_x"/>
                                          </p:val>
                                        </p:tav>
                                        <p:tav tm="100000">
                                          <p:val>
                                            <p:strVal val="#ppt_x"/>
                                          </p:val>
                                        </p:tav>
                                      </p:tavLst>
                                    </p:anim>
                                    <p:anim calcmode="lin" valueType="num">
                                      <p:cBhvr>
                                        <p:cTn id="39" dur="1000" fill="hold"/>
                                        <p:tgtEl>
                                          <p:spTgt spid="430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891"/>
                                        </p:tgtEl>
                                        <p:attrNameLst>
                                          <p:attrName>style.visibility</p:attrName>
                                        </p:attrNameLst>
                                      </p:cBhvr>
                                      <p:to>
                                        <p:strVal val="visible"/>
                                      </p:to>
                                    </p:set>
                                    <p:animEffect transition="in" filter="fade">
                                      <p:cBhvr>
                                        <p:cTn id="44"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891" grpId="0"/>
      <p:bldP spid="43014" grpId="0" animBg="1"/>
      <p:bldP spid="43015" grpId="0" animBg="1"/>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783996" y="1409372"/>
            <a:ext cx="10624008" cy="5031886"/>
            <a:chOff x="1065229" y="1547242"/>
            <a:chExt cx="10568601" cy="3271103"/>
          </a:xfrm>
        </p:grpSpPr>
        <p:sp>
          <p:nvSpPr>
            <p:cNvPr id="32" name="矩形 31"/>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35" name="矩形 3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3" name="标题 14"/>
          <p:cNvSpPr txBox="1"/>
          <p:nvPr/>
        </p:nvSpPr>
        <p:spPr>
          <a:xfrm>
            <a:off x="1759232" y="2201283"/>
            <a:ext cx="3043236" cy="478166"/>
          </a:xfrm>
          <a:prstGeom prst="rect">
            <a:avLst/>
          </a:prstGeom>
          <a:solidFill>
            <a:srgbClr val="B00202"/>
          </a:solidFill>
        </p:spPr>
        <p:txBody>
          <a:bodyPr/>
          <a:lstStyle>
            <a:defPPr>
              <a:defRPr lang="zh-CN"/>
            </a:defPPr>
            <a:lvl1pPr algn="ctr" eaLnBrk="0" fontAlgn="auto" hangingPunct="0">
              <a:lnSpc>
                <a:spcPct val="130000"/>
              </a:lnSpc>
              <a:spcBef>
                <a:spcPts val="0"/>
              </a:spcBef>
              <a:spcAft>
                <a:spcPts val="0"/>
              </a:spcAft>
              <a:defRPr sz="2000" b="1" kern="0">
                <a:solidFill>
                  <a:schemeClr val="bg1">
                    <a:lumMod val="95000"/>
                  </a:schemeClr>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en-US" altLang="zh-CN" dirty="0">
                <a:latin typeface="+mn-lt"/>
                <a:ea typeface="+mn-ea"/>
                <a:cs typeface="+mn-ea"/>
                <a:sym typeface="+mn-lt"/>
              </a:rPr>
              <a:t>&gt;</a:t>
            </a:r>
            <a:r>
              <a:rPr lang="zh-CN" altLang="en-US" dirty="0">
                <a:latin typeface="+mn-lt"/>
                <a:ea typeface="+mn-ea"/>
                <a:cs typeface="+mn-ea"/>
                <a:sym typeface="+mn-lt"/>
              </a:rPr>
              <a:t>关于层高的理解</a:t>
            </a:r>
          </a:p>
        </p:txBody>
      </p:sp>
      <p:grpSp>
        <p:nvGrpSpPr>
          <p:cNvPr id="44035" name="组合 39"/>
          <p:cNvGrpSpPr/>
          <p:nvPr/>
        </p:nvGrpSpPr>
        <p:grpSpPr bwMode="auto">
          <a:xfrm>
            <a:off x="5991798" y="1970701"/>
            <a:ext cx="5041900" cy="4343400"/>
            <a:chOff x="2971800" y="1066800"/>
            <a:chExt cx="5615813" cy="4800600"/>
          </a:xfrm>
        </p:grpSpPr>
        <p:sp>
          <p:nvSpPr>
            <p:cNvPr id="4" name="矩形 3"/>
            <p:cNvSpPr/>
            <p:nvPr/>
          </p:nvSpPr>
          <p:spPr bwMode="auto">
            <a:xfrm>
              <a:off x="7381698" y="1066800"/>
              <a:ext cx="533997" cy="4725151"/>
            </a:xfrm>
            <a:prstGeom prst="rect">
              <a:avLst/>
            </a:prstGeom>
            <a:solidFill>
              <a:srgbClr val="B00202"/>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cs typeface="+mn-ea"/>
                <a:sym typeface="+mn-lt"/>
              </a:endParaRPr>
            </a:p>
          </p:txBody>
        </p:sp>
        <p:sp>
          <p:nvSpPr>
            <p:cNvPr id="5" name="矩形 4"/>
            <p:cNvSpPr/>
            <p:nvPr/>
          </p:nvSpPr>
          <p:spPr bwMode="auto">
            <a:xfrm>
              <a:off x="3419155" y="1905501"/>
              <a:ext cx="3962544" cy="1526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6" name="矩形 5"/>
            <p:cNvSpPr/>
            <p:nvPr/>
          </p:nvSpPr>
          <p:spPr bwMode="auto">
            <a:xfrm>
              <a:off x="3419155" y="2058151"/>
              <a:ext cx="3962544" cy="45619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7" name="矩形 6"/>
            <p:cNvSpPr/>
            <p:nvPr/>
          </p:nvSpPr>
          <p:spPr bwMode="auto">
            <a:xfrm>
              <a:off x="3801087" y="2514349"/>
              <a:ext cx="608262" cy="38075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9" name="矩形 8"/>
            <p:cNvSpPr/>
            <p:nvPr/>
          </p:nvSpPr>
          <p:spPr bwMode="auto">
            <a:xfrm>
              <a:off x="3419155" y="4419850"/>
              <a:ext cx="3962544" cy="15265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0" name="矩形 9"/>
            <p:cNvSpPr/>
            <p:nvPr/>
          </p:nvSpPr>
          <p:spPr bwMode="auto">
            <a:xfrm>
              <a:off x="3419155" y="4572501"/>
              <a:ext cx="3962544" cy="456197"/>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2" name="任意多边形 11"/>
            <p:cNvSpPr/>
            <p:nvPr/>
          </p:nvSpPr>
          <p:spPr bwMode="auto">
            <a:xfrm>
              <a:off x="6202306" y="3811003"/>
              <a:ext cx="1163478" cy="761499"/>
            </a:xfrm>
            <a:custGeom>
              <a:avLst/>
              <a:gdLst>
                <a:gd name="connsiteX0" fmla="*/ 0 w 1163782"/>
                <a:gd name="connsiteY0" fmla="*/ 0 h 760020"/>
                <a:gd name="connsiteX1" fmla="*/ 1163782 w 1163782"/>
                <a:gd name="connsiteY1" fmla="*/ 0 h 760020"/>
                <a:gd name="connsiteX2" fmla="*/ 1163782 w 1163782"/>
                <a:gd name="connsiteY2" fmla="*/ 273132 h 760020"/>
                <a:gd name="connsiteX3" fmla="*/ 368135 w 1163782"/>
                <a:gd name="connsiteY3" fmla="*/ 273132 h 760020"/>
                <a:gd name="connsiteX4" fmla="*/ 368135 w 1163782"/>
                <a:gd name="connsiteY4" fmla="*/ 760020 h 760020"/>
                <a:gd name="connsiteX5" fmla="*/ 47502 w 1163782"/>
                <a:gd name="connsiteY5" fmla="*/ 760020 h 760020"/>
                <a:gd name="connsiteX6" fmla="*/ 47502 w 1163782"/>
                <a:gd name="connsiteY6" fmla="*/ 23750 h 760020"/>
                <a:gd name="connsiteX7" fmla="*/ 59377 w 1163782"/>
                <a:gd name="connsiteY7" fmla="*/ 23750 h 7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3782" h="760020">
                  <a:moveTo>
                    <a:pt x="0" y="0"/>
                  </a:moveTo>
                  <a:lnTo>
                    <a:pt x="1163782" y="0"/>
                  </a:lnTo>
                  <a:lnTo>
                    <a:pt x="1163782" y="273132"/>
                  </a:lnTo>
                  <a:lnTo>
                    <a:pt x="368135" y="273132"/>
                  </a:lnTo>
                  <a:lnTo>
                    <a:pt x="368135" y="760020"/>
                  </a:lnTo>
                  <a:lnTo>
                    <a:pt x="47502" y="760020"/>
                  </a:lnTo>
                  <a:lnTo>
                    <a:pt x="47502" y="23750"/>
                  </a:lnTo>
                  <a:lnTo>
                    <a:pt x="59377" y="23750"/>
                  </a:lnTo>
                </a:path>
              </a:pathLst>
            </a:custGeom>
            <a:solidFill>
              <a:schemeClr val="bg1">
                <a:lumMod val="75000"/>
              </a:schemeClr>
            </a:solidFill>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cs typeface="+mn-ea"/>
                <a:sym typeface="+mn-lt"/>
              </a:endParaRPr>
            </a:p>
          </p:txBody>
        </p:sp>
        <p:sp>
          <p:nvSpPr>
            <p:cNvPr id="14" name="矩形 13"/>
            <p:cNvSpPr/>
            <p:nvPr/>
          </p:nvSpPr>
          <p:spPr bwMode="auto">
            <a:xfrm>
              <a:off x="7314507" y="5639301"/>
              <a:ext cx="686063" cy="228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5" name="矩形 14"/>
            <p:cNvSpPr/>
            <p:nvPr/>
          </p:nvSpPr>
          <p:spPr bwMode="auto">
            <a:xfrm>
              <a:off x="3811696" y="2361699"/>
              <a:ext cx="587043" cy="22985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6" name="矩形 15"/>
            <p:cNvSpPr/>
            <p:nvPr/>
          </p:nvSpPr>
          <p:spPr bwMode="auto">
            <a:xfrm>
              <a:off x="3801087" y="5028699"/>
              <a:ext cx="608262" cy="380749"/>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7" name="矩形 16"/>
            <p:cNvSpPr/>
            <p:nvPr/>
          </p:nvSpPr>
          <p:spPr bwMode="auto">
            <a:xfrm>
              <a:off x="3811696" y="4876047"/>
              <a:ext cx="587043" cy="22985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sp>
          <p:nvSpPr>
            <p:cNvPr id="18" name="矩形 17"/>
            <p:cNvSpPr/>
            <p:nvPr/>
          </p:nvSpPr>
          <p:spPr bwMode="auto">
            <a:xfrm>
              <a:off x="6250049" y="4465470"/>
              <a:ext cx="304131" cy="2280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cs typeface="+mn-ea"/>
                <a:sym typeface="+mn-lt"/>
              </a:endParaRPr>
            </a:p>
          </p:txBody>
        </p:sp>
        <p:cxnSp>
          <p:nvCxnSpPr>
            <p:cNvPr id="21" name="直接箭头连接符 20"/>
            <p:cNvCxnSpPr>
              <a:stCxn id="6" idx="2"/>
            </p:cNvCxnSpPr>
            <p:nvPr/>
          </p:nvCxnSpPr>
          <p:spPr>
            <a:xfrm flipH="1">
              <a:off x="5397775" y="2514349"/>
              <a:ext cx="3536" cy="1884446"/>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rot="5400000">
              <a:off x="3458958" y="3237239"/>
              <a:ext cx="2514350" cy="1768"/>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4051" name="TextBox 25"/>
            <p:cNvSpPr txBox="1">
              <a:spLocks noChangeArrowheads="1"/>
            </p:cNvSpPr>
            <p:nvPr/>
          </p:nvSpPr>
          <p:spPr bwMode="auto">
            <a:xfrm>
              <a:off x="8067675" y="2819400"/>
              <a:ext cx="519938" cy="289148"/>
            </a:xfrm>
            <a:prstGeom prst="rect">
              <a:avLst/>
            </a:prstGeom>
            <a:noFill/>
            <a:ln w="19050">
              <a:solidFill>
                <a:srgbClr val="B00202"/>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rgbClr val="B00202"/>
                  </a:solidFill>
                  <a:latin typeface="+mn-lt"/>
                  <a:ea typeface="+mn-ea"/>
                  <a:cs typeface="+mn-ea"/>
                  <a:sym typeface="+mn-lt"/>
                </a:rPr>
                <a:t>外墙</a:t>
              </a:r>
            </a:p>
          </p:txBody>
        </p:sp>
        <p:sp>
          <p:nvSpPr>
            <p:cNvPr id="44052" name="TextBox 26"/>
            <p:cNvSpPr txBox="1">
              <a:spLocks noChangeArrowheads="1"/>
            </p:cNvSpPr>
            <p:nvPr/>
          </p:nvSpPr>
          <p:spPr bwMode="auto">
            <a:xfrm>
              <a:off x="5781675" y="2667000"/>
              <a:ext cx="834188" cy="289148"/>
            </a:xfrm>
            <a:prstGeom prst="rect">
              <a:avLst/>
            </a:prstGeom>
            <a:noFill/>
            <a:ln w="19050">
              <a:solidFill>
                <a:srgbClr val="B00202"/>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a:solidFill>
                    <a:srgbClr val="B00202"/>
                  </a:solidFill>
                  <a:latin typeface="+mn-lt"/>
                  <a:ea typeface="+mn-ea"/>
                  <a:cs typeface="+mn-ea"/>
                  <a:sym typeface="+mn-lt"/>
                </a:rPr>
                <a:t>结构楼板</a:t>
              </a:r>
            </a:p>
          </p:txBody>
        </p:sp>
        <p:sp>
          <p:nvSpPr>
            <p:cNvPr id="44053" name="TextBox 27"/>
            <p:cNvSpPr txBox="1">
              <a:spLocks noChangeArrowheads="1"/>
            </p:cNvSpPr>
            <p:nvPr/>
          </p:nvSpPr>
          <p:spPr bwMode="auto">
            <a:xfrm>
              <a:off x="2971800" y="2819400"/>
              <a:ext cx="677064" cy="289148"/>
            </a:xfrm>
            <a:prstGeom prst="rect">
              <a:avLst/>
            </a:prstGeom>
            <a:noFill/>
            <a:ln w="19050">
              <a:solidFill>
                <a:srgbClr val="B00202"/>
              </a:solidFill>
              <a:miter lim="800000"/>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rgbClr val="B00202"/>
                  </a:solidFill>
                  <a:latin typeface="+mn-lt"/>
                  <a:ea typeface="+mn-ea"/>
                  <a:cs typeface="+mn-ea"/>
                  <a:sym typeface="+mn-lt"/>
                </a:rPr>
                <a:t>结构梁</a:t>
              </a:r>
            </a:p>
          </p:txBody>
        </p:sp>
        <p:cxnSp>
          <p:nvCxnSpPr>
            <p:cNvPr id="30" name="直接连接符 29"/>
            <p:cNvCxnSpPr/>
            <p:nvPr/>
          </p:nvCxnSpPr>
          <p:spPr>
            <a:xfrm>
              <a:off x="4637447" y="4484771"/>
              <a:ext cx="153833" cy="17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37447" y="1980949"/>
              <a:ext cx="153833" cy="17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7" idx="1"/>
            </p:cNvCxnSpPr>
            <p:nvPr/>
          </p:nvCxnSpPr>
          <p:spPr>
            <a:xfrm rot="10800000" flipV="1">
              <a:off x="3571220" y="2705601"/>
              <a:ext cx="229866" cy="91239"/>
            </a:xfrm>
            <a:prstGeom prst="straightConnector1">
              <a:avLst/>
            </a:prstGeom>
            <a:ln w="19050">
              <a:solidFill>
                <a:srgbClr val="B00202"/>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endCxn id="44052" idx="0"/>
            </p:cNvCxnSpPr>
            <p:nvPr/>
          </p:nvCxnSpPr>
          <p:spPr>
            <a:xfrm rot="5400000">
              <a:off x="6142187" y="2495484"/>
              <a:ext cx="228099" cy="114934"/>
            </a:xfrm>
            <a:prstGeom prst="straightConnector1">
              <a:avLst/>
            </a:prstGeom>
            <a:ln w="19050">
              <a:solidFill>
                <a:srgbClr val="B00202"/>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endCxn id="44051" idx="1"/>
            </p:cNvCxnSpPr>
            <p:nvPr/>
          </p:nvCxnSpPr>
          <p:spPr>
            <a:xfrm>
              <a:off x="7839663" y="2742447"/>
              <a:ext cx="228099" cy="221080"/>
            </a:xfrm>
            <a:prstGeom prst="straightConnector1">
              <a:avLst/>
            </a:prstGeom>
            <a:ln w="19050">
              <a:solidFill>
                <a:srgbClr val="B00202"/>
              </a:solidFill>
              <a:tailEnd type="arrow"/>
            </a:ln>
          </p:spPr>
          <p:style>
            <a:lnRef idx="1">
              <a:schemeClr val="accent1"/>
            </a:lnRef>
            <a:fillRef idx="0">
              <a:schemeClr val="accent1"/>
            </a:fillRef>
            <a:effectRef idx="0">
              <a:schemeClr val="accent1"/>
            </a:effectRef>
            <a:fontRef idx="minor">
              <a:schemeClr val="tx1"/>
            </a:fontRef>
          </p:style>
        </p:cxnSp>
        <p:sp>
          <p:nvSpPr>
            <p:cNvPr id="44059" name="TextBox 38"/>
            <p:cNvSpPr txBox="1">
              <a:spLocks noChangeArrowheads="1"/>
            </p:cNvSpPr>
            <p:nvPr/>
          </p:nvSpPr>
          <p:spPr bwMode="auto">
            <a:xfrm>
              <a:off x="5163915" y="3172326"/>
              <a:ext cx="519938" cy="289148"/>
            </a:xfrm>
            <a:prstGeom prst="rect">
              <a:avLst/>
            </a:prstGeom>
            <a:solidFill>
              <a:srgbClr val="2E344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净高</a:t>
              </a:r>
            </a:p>
          </p:txBody>
        </p:sp>
        <p:sp>
          <p:nvSpPr>
            <p:cNvPr id="44060" name="TextBox 39"/>
            <p:cNvSpPr txBox="1">
              <a:spLocks noChangeArrowheads="1"/>
            </p:cNvSpPr>
            <p:nvPr/>
          </p:nvSpPr>
          <p:spPr bwMode="auto">
            <a:xfrm>
              <a:off x="4275168" y="3582903"/>
              <a:ext cx="834188" cy="289148"/>
            </a:xfrm>
            <a:prstGeom prst="rect">
              <a:avLst/>
            </a:prstGeom>
            <a:solidFill>
              <a:srgbClr val="2E344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00" dirty="0">
                  <a:solidFill>
                    <a:schemeClr val="bg1"/>
                  </a:solidFill>
                  <a:latin typeface="+mn-lt"/>
                  <a:ea typeface="+mn-ea"/>
                  <a:cs typeface="+mn-ea"/>
                  <a:sym typeface="+mn-lt"/>
                </a:rPr>
                <a:t>建筑层高</a:t>
              </a:r>
            </a:p>
          </p:txBody>
        </p:sp>
      </p:grpSp>
      <p:sp>
        <p:nvSpPr>
          <p:cNvPr id="34" name="内容占位符 2"/>
          <p:cNvSpPr txBox="1"/>
          <p:nvPr/>
        </p:nvSpPr>
        <p:spPr bwMode="auto">
          <a:xfrm>
            <a:off x="1868997" y="3074013"/>
            <a:ext cx="3959471" cy="2825750"/>
          </a:xfrm>
          <a:prstGeom prst="rect">
            <a:avLst/>
          </a:prstGeom>
          <a:noFill/>
          <a:ln>
            <a:noFill/>
          </a:ln>
        </p:spPr>
        <p:txBody>
          <a:bodyPr/>
          <a:lstStyle>
            <a:lvl1pPr marL="174625" indent="-174625" eaLnBrk="0" hangingPunct="0">
              <a:defRPr sz="1400">
                <a:solidFill>
                  <a:schemeClr val="tx1"/>
                </a:solidFill>
                <a:latin typeface="Arial" panose="020B0604020202020204" pitchFamily="34" charset="0"/>
                <a:ea typeface="MHeiTGB-Medium-U" pitchFamily="34" charset="-122"/>
              </a:defRPr>
            </a:lvl1pPr>
            <a:lvl2pPr marL="742950" indent="-285750" eaLnBrk="0" hangingPunct="0">
              <a:defRPr sz="1400">
                <a:solidFill>
                  <a:schemeClr val="tx1"/>
                </a:solidFill>
                <a:latin typeface="Arial" panose="020B0604020202020204" pitchFamily="34" charset="0"/>
                <a:ea typeface="MHeiTGB-Medium-U" pitchFamily="34" charset="-122"/>
              </a:defRPr>
            </a:lvl2pPr>
            <a:lvl3pPr marL="1143000" indent="-228600" eaLnBrk="0" hangingPunct="0">
              <a:defRPr sz="1400">
                <a:solidFill>
                  <a:schemeClr val="tx1"/>
                </a:solidFill>
                <a:latin typeface="Arial" panose="020B0604020202020204" pitchFamily="34" charset="0"/>
                <a:ea typeface="MHeiTGB-Medium-U" pitchFamily="34" charset="-122"/>
              </a:defRPr>
            </a:lvl3pPr>
            <a:lvl4pPr marL="1600200" indent="-228600" eaLnBrk="0" hangingPunct="0">
              <a:defRPr sz="1400">
                <a:solidFill>
                  <a:schemeClr val="tx1"/>
                </a:solidFill>
                <a:latin typeface="Arial" panose="020B0604020202020204" pitchFamily="34" charset="0"/>
                <a:ea typeface="MHeiTGB-Medium-U" pitchFamily="34" charset="-122"/>
              </a:defRPr>
            </a:lvl4pPr>
            <a:lvl5pPr marL="2057400" indent="-228600" eaLnBrk="0" hangingPunct="0">
              <a:defRPr sz="1400">
                <a:solidFill>
                  <a:schemeClr val="tx1"/>
                </a:solidFill>
                <a:latin typeface="Arial" panose="020B0604020202020204" pitchFamily="34" charset="0"/>
                <a:ea typeface="MHeiTGB-Medium-U" pitchFamily="34"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9pPr>
          </a:lstStyle>
          <a:p>
            <a:pPr marL="342900" indent="-342900" eaLnBrk="1" fontAlgn="auto" hangingPunct="1">
              <a:lnSpc>
                <a:spcPct val="120000"/>
              </a:lnSpc>
              <a:spcBef>
                <a:spcPct val="30000"/>
              </a:spcBef>
              <a:spcAft>
                <a:spcPts val="0"/>
              </a:spcAft>
              <a:buFont typeface="Arial" panose="020B0604020202020204" pitchFamily="34" charset="0"/>
              <a:buChar char="•"/>
              <a:defRPr/>
            </a:pPr>
            <a:r>
              <a:rPr lang="zh-CN" altLang="en-US" sz="1600" b="1" dirty="0">
                <a:solidFill>
                  <a:srgbClr val="B00202"/>
                </a:solidFill>
                <a:latin typeface="+mn-lt"/>
                <a:ea typeface="+mn-ea"/>
                <a:cs typeface="+mn-ea"/>
                <a:sym typeface="+mn-lt"/>
              </a:rPr>
              <a:t>层高：</a:t>
            </a:r>
          </a:p>
          <a:p>
            <a:pPr marL="0" indent="0" eaLnBrk="1" fontAlgn="auto" hangingPunct="1">
              <a:lnSpc>
                <a:spcPct val="120000"/>
              </a:lnSpc>
              <a:spcBef>
                <a:spcPct val="30000"/>
              </a:spcBef>
              <a:spcAft>
                <a:spcPts val="0"/>
              </a:spcAft>
              <a:defRPr/>
            </a:pPr>
            <a:r>
              <a:rPr lang="zh-CN" altLang="en-US" sz="1600" dirty="0">
                <a:solidFill>
                  <a:srgbClr val="2E3442"/>
                </a:solidFill>
                <a:latin typeface="+mn-lt"/>
                <a:ea typeface="+mn-ea"/>
                <a:cs typeface="+mn-ea"/>
                <a:sym typeface="+mn-lt"/>
              </a:rPr>
              <a:t> </a:t>
            </a:r>
            <a:r>
              <a:rPr lang="zh-CN" altLang="en-US" dirty="0">
                <a:solidFill>
                  <a:srgbClr val="2E3442"/>
                </a:solidFill>
                <a:latin typeface="+mn-lt"/>
                <a:ea typeface="+mn-ea"/>
                <a:cs typeface="+mn-ea"/>
                <a:sym typeface="+mn-lt"/>
              </a:rPr>
              <a:t>指上下层楼面或楼面与地面之间的垂直距离也就是一层房屋的高度（本层楼地面至上层楼地面 ）</a:t>
            </a:r>
            <a:endParaRPr lang="en-US" altLang="zh-CN" sz="1600" dirty="0">
              <a:solidFill>
                <a:srgbClr val="2E3442"/>
              </a:solidFill>
              <a:latin typeface="+mn-lt"/>
              <a:ea typeface="+mn-ea"/>
              <a:cs typeface="+mn-ea"/>
              <a:sym typeface="+mn-lt"/>
            </a:endParaRPr>
          </a:p>
          <a:p>
            <a:pPr marL="342900" indent="-342900" eaLnBrk="1" fontAlgn="auto" hangingPunct="1">
              <a:lnSpc>
                <a:spcPct val="120000"/>
              </a:lnSpc>
              <a:spcBef>
                <a:spcPct val="30000"/>
              </a:spcBef>
              <a:spcAft>
                <a:spcPts val="0"/>
              </a:spcAft>
              <a:buFont typeface="Arial" panose="020B0604020202020204" pitchFamily="34" charset="0"/>
              <a:buChar char="•"/>
              <a:defRPr/>
            </a:pPr>
            <a:r>
              <a:rPr lang="zh-CN" altLang="en-US" sz="1600" b="1" dirty="0">
                <a:solidFill>
                  <a:srgbClr val="B00202"/>
                </a:solidFill>
                <a:latin typeface="+mn-lt"/>
                <a:ea typeface="+mn-ea"/>
                <a:cs typeface="+mn-ea"/>
                <a:sym typeface="+mn-lt"/>
              </a:rPr>
              <a:t>净高：</a:t>
            </a:r>
          </a:p>
          <a:p>
            <a:pPr marL="0" indent="0" eaLnBrk="1" fontAlgn="auto" hangingPunct="1">
              <a:lnSpc>
                <a:spcPct val="120000"/>
              </a:lnSpc>
              <a:spcBef>
                <a:spcPct val="30000"/>
              </a:spcBef>
              <a:spcAft>
                <a:spcPts val="0"/>
              </a:spcAft>
              <a:defRPr/>
            </a:pPr>
            <a:r>
              <a:rPr lang="zh-CN" altLang="en-US" dirty="0">
                <a:solidFill>
                  <a:srgbClr val="2E3442"/>
                </a:solidFill>
                <a:latin typeface="+mn-lt"/>
                <a:ea typeface="+mn-ea"/>
                <a:cs typeface="+mn-ea"/>
                <a:sym typeface="+mn-lt"/>
              </a:rPr>
              <a:t>指楼面或地面至上部楼板底面或吊顶底面之间的垂直距离，净高和层高的关系可以用公式来表示：</a:t>
            </a:r>
            <a:endParaRPr lang="en-US" altLang="zh-CN" dirty="0">
              <a:solidFill>
                <a:srgbClr val="2E3442"/>
              </a:solidFill>
              <a:latin typeface="+mn-lt"/>
              <a:ea typeface="+mn-ea"/>
              <a:cs typeface="+mn-ea"/>
              <a:sym typeface="+mn-lt"/>
            </a:endParaRPr>
          </a:p>
          <a:p>
            <a:pPr marL="0" indent="0" eaLnBrk="1" fontAlgn="auto" hangingPunct="1">
              <a:lnSpc>
                <a:spcPct val="120000"/>
              </a:lnSpc>
              <a:spcBef>
                <a:spcPct val="30000"/>
              </a:spcBef>
              <a:spcAft>
                <a:spcPts val="0"/>
              </a:spcAft>
              <a:defRPr/>
            </a:pPr>
            <a:r>
              <a:rPr lang="zh-CN" altLang="en-US" dirty="0">
                <a:solidFill>
                  <a:srgbClr val="2E3442"/>
                </a:solidFill>
                <a:latin typeface="+mn-lt"/>
                <a:ea typeface="+mn-ea"/>
                <a:cs typeface="+mn-ea"/>
                <a:sym typeface="+mn-lt"/>
              </a:rPr>
              <a:t>净高</a:t>
            </a:r>
            <a:r>
              <a:rPr lang="en-US" altLang="zh-CN" dirty="0">
                <a:solidFill>
                  <a:srgbClr val="2E3442"/>
                </a:solidFill>
                <a:latin typeface="+mn-lt"/>
                <a:ea typeface="+mn-ea"/>
                <a:cs typeface="+mn-ea"/>
                <a:sym typeface="+mn-lt"/>
              </a:rPr>
              <a:t>=</a:t>
            </a:r>
            <a:r>
              <a:rPr lang="zh-CN" altLang="en-US" dirty="0">
                <a:solidFill>
                  <a:srgbClr val="2E3442"/>
                </a:solidFill>
                <a:latin typeface="+mn-lt"/>
                <a:ea typeface="+mn-ea"/>
                <a:cs typeface="+mn-ea"/>
                <a:sym typeface="+mn-lt"/>
              </a:rPr>
              <a:t>层高 </a:t>
            </a:r>
            <a:r>
              <a:rPr lang="en-US" altLang="zh-CN" dirty="0">
                <a:solidFill>
                  <a:srgbClr val="2E3442"/>
                </a:solidFill>
                <a:latin typeface="+mn-lt"/>
                <a:ea typeface="+mn-ea"/>
                <a:cs typeface="+mn-ea"/>
                <a:sym typeface="+mn-lt"/>
              </a:rPr>
              <a:t>- </a:t>
            </a:r>
            <a:r>
              <a:rPr lang="zh-CN" altLang="en-US" dirty="0">
                <a:solidFill>
                  <a:srgbClr val="2E3442"/>
                </a:solidFill>
                <a:latin typeface="+mn-lt"/>
                <a:ea typeface="+mn-ea"/>
                <a:cs typeface="+mn-ea"/>
                <a:sym typeface="+mn-lt"/>
              </a:rPr>
              <a:t>楼板厚度。（本层楼地面至本层楼天花板 ）</a:t>
            </a:r>
          </a:p>
          <a:p>
            <a:pPr eaLnBrk="1" fontAlgn="auto" hangingPunct="1">
              <a:lnSpc>
                <a:spcPct val="120000"/>
              </a:lnSpc>
              <a:spcBef>
                <a:spcPct val="30000"/>
              </a:spcBef>
              <a:spcAft>
                <a:spcPts val="0"/>
              </a:spcAft>
              <a:buFont typeface="Arial" panose="020B0604020202020204" pitchFamily="34" charset="0"/>
              <a:buChar char="&gt;"/>
              <a:defRPr/>
            </a:pPr>
            <a:endParaRPr lang="zh-CN" altLang="en-US" sz="1600" dirty="0">
              <a:solidFill>
                <a:srgbClr val="2E3442"/>
              </a:solidFill>
              <a:latin typeface="+mn-lt"/>
              <a:ea typeface="+mn-ea"/>
              <a:cs typeface="+mn-ea"/>
              <a:sym typeface="+mn-lt"/>
            </a:endParaRPr>
          </a:p>
          <a:p>
            <a:pPr eaLnBrk="1" fontAlgn="auto" hangingPunct="1">
              <a:lnSpc>
                <a:spcPct val="130000"/>
              </a:lnSpc>
              <a:spcBef>
                <a:spcPct val="30000"/>
              </a:spcBef>
              <a:spcAft>
                <a:spcPts val="0"/>
              </a:spcAft>
              <a:buFont typeface="Arial" panose="020B0604020202020204" pitchFamily="34" charset="0"/>
              <a:buChar char="&gt;"/>
              <a:defRPr/>
            </a:pPr>
            <a:endParaRPr lang="zh-CN" altLang="en-US" sz="1600" dirty="0">
              <a:solidFill>
                <a:srgbClr val="2E3442"/>
              </a:solidFill>
              <a:latin typeface="+mn-lt"/>
              <a:ea typeface="+mn-ea"/>
              <a:cs typeface="+mn-ea"/>
              <a:sym typeface="+mn-lt"/>
            </a:endParaRPr>
          </a:p>
        </p:txBody>
      </p:sp>
      <p:sp>
        <p:nvSpPr>
          <p:cNvPr id="37"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a:solidFill>
                  <a:srgbClr val="2E3442"/>
                </a:solidFill>
                <a:latin typeface="+mn-lt"/>
                <a:ea typeface="+mn-ea"/>
                <a:cs typeface="+mn-ea"/>
                <a:sym typeface="+mn-lt"/>
              </a:rPr>
              <a:t>商品房</a:t>
            </a:r>
            <a:endParaRPr lang="zh-CN" altLang="en-US" sz="2400" b="1"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2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4035"/>
                                        </p:tgtEl>
                                        <p:attrNameLst>
                                          <p:attrName>style.visibility</p:attrName>
                                        </p:attrNameLst>
                                      </p:cBhvr>
                                      <p:to>
                                        <p:strVal val="visible"/>
                                      </p:to>
                                    </p:set>
                                    <p:animEffect transition="in" filter="fade">
                                      <p:cBhvr>
                                        <p:cTn id="25" dur="1000"/>
                                        <p:tgtEl>
                                          <p:spTgt spid="44035"/>
                                        </p:tgtEl>
                                      </p:cBhvr>
                                    </p:animEffect>
                                    <p:anim calcmode="lin" valueType="num">
                                      <p:cBhvr>
                                        <p:cTn id="26" dur="1000" fill="hold"/>
                                        <p:tgtEl>
                                          <p:spTgt spid="44035"/>
                                        </p:tgtEl>
                                        <p:attrNameLst>
                                          <p:attrName>ppt_x</p:attrName>
                                        </p:attrNameLst>
                                      </p:cBhvr>
                                      <p:tavLst>
                                        <p:tav tm="0">
                                          <p:val>
                                            <p:strVal val="#ppt_x"/>
                                          </p:val>
                                        </p:tav>
                                        <p:tav tm="100000">
                                          <p:val>
                                            <p:strVal val="#ppt_x"/>
                                          </p:val>
                                        </p:tav>
                                      </p:tavLst>
                                    </p:anim>
                                    <p:anim calcmode="lin" valueType="num">
                                      <p:cBhvr>
                                        <p:cTn id="27" dur="1000" fill="hold"/>
                                        <p:tgtEl>
                                          <p:spTgt spid="440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4" grpId="0"/>
      <p:bldP spid="3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83996" y="1409372"/>
            <a:ext cx="10624008" cy="5031886"/>
            <a:chOff x="1065229" y="1547242"/>
            <a:chExt cx="10568601" cy="3271103"/>
          </a:xfrm>
        </p:grpSpPr>
        <p:sp>
          <p:nvSpPr>
            <p:cNvPr id="4" name="矩形 3"/>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5" name="矩形 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57346" name="内容占位符 2"/>
          <p:cNvSpPr txBox="1"/>
          <p:nvPr/>
        </p:nvSpPr>
        <p:spPr bwMode="auto">
          <a:xfrm>
            <a:off x="2035878" y="2467601"/>
            <a:ext cx="8447824" cy="3062357"/>
          </a:xfrm>
          <a:prstGeom prst="rect">
            <a:avLst/>
          </a:prstGeom>
          <a:noFill/>
          <a:ln>
            <a:noFill/>
          </a:ln>
        </p:spPr>
        <p:txBody>
          <a:bodyPr/>
          <a:lstStyle>
            <a:lvl1pPr marL="174625" indent="-174625" eaLnBrk="0" hangingPunct="0">
              <a:defRPr sz="1400">
                <a:solidFill>
                  <a:schemeClr val="tx1"/>
                </a:solidFill>
                <a:latin typeface="Arial" panose="020B0604020202020204" pitchFamily="34" charset="0"/>
                <a:ea typeface="MHeiTGB-Medium-U" pitchFamily="34" charset="-122"/>
              </a:defRPr>
            </a:lvl1pPr>
            <a:lvl2pPr marL="742950" indent="-285750" eaLnBrk="0" hangingPunct="0">
              <a:defRPr sz="1400">
                <a:solidFill>
                  <a:schemeClr val="tx1"/>
                </a:solidFill>
                <a:latin typeface="Arial" panose="020B0604020202020204" pitchFamily="34" charset="0"/>
                <a:ea typeface="MHeiTGB-Medium-U" pitchFamily="34" charset="-122"/>
              </a:defRPr>
            </a:lvl2pPr>
            <a:lvl3pPr marL="1143000" indent="-228600" eaLnBrk="0" hangingPunct="0">
              <a:defRPr sz="1400">
                <a:solidFill>
                  <a:schemeClr val="tx1"/>
                </a:solidFill>
                <a:latin typeface="Arial" panose="020B0604020202020204" pitchFamily="34" charset="0"/>
                <a:ea typeface="MHeiTGB-Medium-U" pitchFamily="34" charset="-122"/>
              </a:defRPr>
            </a:lvl3pPr>
            <a:lvl4pPr marL="1600200" indent="-228600" eaLnBrk="0" hangingPunct="0">
              <a:defRPr sz="1400">
                <a:solidFill>
                  <a:schemeClr val="tx1"/>
                </a:solidFill>
                <a:latin typeface="Arial" panose="020B0604020202020204" pitchFamily="34" charset="0"/>
                <a:ea typeface="MHeiTGB-Medium-U" pitchFamily="34" charset="-122"/>
              </a:defRPr>
            </a:lvl4pPr>
            <a:lvl5pPr marL="2057400" indent="-228600" eaLnBrk="0" hangingPunct="0">
              <a:defRPr sz="1400">
                <a:solidFill>
                  <a:schemeClr val="tx1"/>
                </a:solidFill>
                <a:latin typeface="Arial" panose="020B0604020202020204" pitchFamily="34" charset="0"/>
                <a:ea typeface="MHeiTGB-Medium-U" pitchFamily="34"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9pPr>
          </a:lstStyle>
          <a:p>
            <a:pPr marL="0" indent="0" eaLnBrk="1" fontAlgn="auto" hangingPunct="1">
              <a:lnSpc>
                <a:spcPct val="150000"/>
              </a:lnSpc>
              <a:spcBef>
                <a:spcPct val="30000"/>
              </a:spcBef>
              <a:spcAft>
                <a:spcPts val="0"/>
              </a:spcAft>
              <a:defRPr/>
            </a:pPr>
            <a:r>
              <a:rPr lang="en-US" altLang="zh-CN" sz="1800" b="1" kern="0" dirty="0">
                <a:solidFill>
                  <a:srgbClr val="B00202"/>
                </a:solidFill>
                <a:latin typeface="+mn-lt"/>
                <a:ea typeface="+mn-ea"/>
                <a:cs typeface="+mn-ea"/>
                <a:sym typeface="+mn-lt"/>
              </a:rPr>
              <a:t>&gt;</a:t>
            </a:r>
            <a:r>
              <a:rPr lang="zh-CN" altLang="en-US" sz="1800" b="1" dirty="0">
                <a:solidFill>
                  <a:srgbClr val="B00202"/>
                </a:solidFill>
                <a:latin typeface="+mn-lt"/>
                <a:ea typeface="+mn-ea"/>
                <a:cs typeface="+mn-ea"/>
                <a:sym typeface="+mn-lt"/>
              </a:rPr>
              <a:t>什么叫做按揭</a:t>
            </a:r>
            <a:endParaRPr lang="en-US" altLang="zh-CN" sz="1800" b="1" dirty="0">
              <a:solidFill>
                <a:srgbClr val="B00202"/>
              </a:solidFill>
              <a:latin typeface="+mn-lt"/>
              <a:ea typeface="+mn-ea"/>
              <a:cs typeface="+mn-ea"/>
              <a:sym typeface="+mn-lt"/>
            </a:endParaRPr>
          </a:p>
          <a:p>
            <a:pPr marL="342900" indent="-342900" eaLnBrk="1" fontAlgn="auto" hangingPunct="1">
              <a:lnSpc>
                <a:spcPct val="150000"/>
              </a:lnSpc>
              <a:spcBef>
                <a:spcPct val="30000"/>
              </a:spcBef>
              <a:spcAft>
                <a:spcPts val="0"/>
              </a:spcAft>
              <a:buFont typeface="Arial" panose="020B0604020202020204" pitchFamily="34" charset="0"/>
              <a:buChar char="•"/>
              <a:defRPr/>
            </a:pPr>
            <a:r>
              <a:rPr lang="zh-CN" altLang="en-US" sz="1600" dirty="0">
                <a:solidFill>
                  <a:srgbClr val="2E3442"/>
                </a:solidFill>
                <a:latin typeface="+mn-lt"/>
                <a:ea typeface="+mn-ea"/>
                <a:cs typeface="+mn-ea"/>
                <a:sym typeface="+mn-lt"/>
              </a:rPr>
              <a:t>购房者与银行达成房地产抵押贷款的一种经济行为。购房者先付一部分楼款，并向银行（抵押权人）申请取得贷款，购房者的房地产产权押在银行，由购房者分期偿还银行的贷款及利息。</a:t>
            </a:r>
            <a:endParaRPr lang="en-US" altLang="zh-CN" sz="1600" dirty="0">
              <a:solidFill>
                <a:srgbClr val="2E3442"/>
              </a:solidFill>
              <a:latin typeface="+mn-lt"/>
              <a:ea typeface="+mn-ea"/>
              <a:cs typeface="+mn-ea"/>
              <a:sym typeface="+mn-lt"/>
            </a:endParaRPr>
          </a:p>
          <a:p>
            <a:pPr eaLnBrk="1" fontAlgn="auto" hangingPunct="1">
              <a:lnSpc>
                <a:spcPct val="150000"/>
              </a:lnSpc>
              <a:spcBef>
                <a:spcPct val="30000"/>
              </a:spcBef>
              <a:spcAft>
                <a:spcPts val="0"/>
              </a:spcAft>
              <a:buFont typeface="Arial" panose="020B0604020202020204" pitchFamily="34" charset="0"/>
              <a:buChar char="&gt;"/>
              <a:defRPr/>
            </a:pPr>
            <a:r>
              <a:rPr lang="en-US" altLang="zh-CN" sz="1800" b="1" dirty="0">
                <a:solidFill>
                  <a:srgbClr val="B00202"/>
                </a:solidFill>
                <a:latin typeface="+mn-lt"/>
                <a:ea typeface="+mn-ea"/>
                <a:cs typeface="+mn-ea"/>
                <a:sym typeface="+mn-lt"/>
              </a:rPr>
              <a:t> </a:t>
            </a:r>
            <a:r>
              <a:rPr lang="zh-CN" altLang="en-US" sz="1800" b="1" dirty="0">
                <a:solidFill>
                  <a:srgbClr val="B00202"/>
                </a:solidFill>
                <a:latin typeface="+mn-lt"/>
                <a:ea typeface="+mn-ea"/>
                <a:cs typeface="+mn-ea"/>
                <a:sym typeface="+mn-lt"/>
              </a:rPr>
              <a:t>住房公积金</a:t>
            </a:r>
            <a:endParaRPr lang="en-US" altLang="zh-CN" sz="1800" b="1" dirty="0">
              <a:solidFill>
                <a:srgbClr val="B00202"/>
              </a:solidFill>
              <a:latin typeface="+mn-lt"/>
              <a:ea typeface="+mn-ea"/>
              <a:cs typeface="+mn-ea"/>
              <a:sym typeface="+mn-lt"/>
            </a:endParaRPr>
          </a:p>
          <a:p>
            <a:pPr marL="285750" indent="-285750" eaLnBrk="1" fontAlgn="auto" hangingPunct="1">
              <a:lnSpc>
                <a:spcPct val="150000"/>
              </a:lnSpc>
              <a:spcBef>
                <a:spcPct val="30000"/>
              </a:spcBef>
              <a:spcAft>
                <a:spcPts val="0"/>
              </a:spcAft>
              <a:buFont typeface="Arial" panose="020B0604020202020204" pitchFamily="34" charset="0"/>
              <a:buChar char="•"/>
              <a:defRPr/>
            </a:pPr>
            <a:r>
              <a:rPr lang="zh-CN" altLang="en-US" sz="1600" dirty="0">
                <a:solidFill>
                  <a:srgbClr val="2E3442"/>
                </a:solidFill>
                <a:latin typeface="+mn-lt"/>
                <a:ea typeface="+mn-ea"/>
                <a:cs typeface="+mn-ea"/>
                <a:sym typeface="+mn-lt"/>
              </a:rPr>
              <a:t>一种义务性住房储金，它是按照国家政策规定，通过“个人存储、单位资助”的办法建立的一笔属于个人的住房消费资金，专项用于个人支付住房方面的费用。</a:t>
            </a:r>
          </a:p>
          <a:p>
            <a:pPr marL="342900" indent="-342900" eaLnBrk="1" fontAlgn="auto" hangingPunct="1">
              <a:lnSpc>
                <a:spcPct val="150000"/>
              </a:lnSpc>
              <a:spcBef>
                <a:spcPct val="30000"/>
              </a:spcBef>
              <a:spcAft>
                <a:spcPts val="0"/>
              </a:spcAft>
              <a:buFont typeface="Arial" panose="020B0604020202020204" pitchFamily="34" charset="0"/>
              <a:buChar char="•"/>
              <a:defRPr/>
            </a:pPr>
            <a:endParaRPr lang="zh-CN" altLang="en-US" sz="1800" dirty="0">
              <a:solidFill>
                <a:srgbClr val="2E3442"/>
              </a:solidFill>
              <a:latin typeface="+mn-lt"/>
              <a:ea typeface="+mn-ea"/>
              <a:cs typeface="+mn-ea"/>
              <a:sym typeface="+mn-lt"/>
            </a:endParaRPr>
          </a:p>
          <a:p>
            <a:pPr eaLnBrk="1" fontAlgn="auto" hangingPunct="1">
              <a:lnSpc>
                <a:spcPct val="150000"/>
              </a:lnSpc>
              <a:spcBef>
                <a:spcPct val="30000"/>
              </a:spcBef>
              <a:spcAft>
                <a:spcPts val="0"/>
              </a:spcAft>
              <a:buFont typeface="Arial" panose="020B0604020202020204" pitchFamily="34" charset="0"/>
              <a:buChar char="&gt;"/>
              <a:defRPr/>
            </a:pPr>
            <a:endParaRPr lang="zh-CN" altLang="en-US" sz="2400" dirty="0">
              <a:solidFill>
                <a:srgbClr val="2E3442"/>
              </a:solidFill>
              <a:latin typeface="+mn-lt"/>
              <a:ea typeface="+mn-ea"/>
              <a:cs typeface="+mn-ea"/>
              <a:sym typeface="+mn-lt"/>
            </a:endParaRPr>
          </a:p>
        </p:txBody>
      </p:sp>
      <p:sp>
        <p:nvSpPr>
          <p:cNvPr id="6"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商品房</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fade">
                                      <p:cBhvr>
                                        <p:cTn id="17" dur="1000"/>
                                        <p:tgtEl>
                                          <p:spTgt spid="57346"/>
                                        </p:tgtEl>
                                      </p:cBhvr>
                                    </p:animEffect>
                                    <p:anim calcmode="lin" valueType="num">
                                      <p:cBhvr>
                                        <p:cTn id="18" dur="1000" fill="hold"/>
                                        <p:tgtEl>
                                          <p:spTgt spid="57346"/>
                                        </p:tgtEl>
                                        <p:attrNameLst>
                                          <p:attrName>ppt_x</p:attrName>
                                        </p:attrNameLst>
                                      </p:cBhvr>
                                      <p:tavLst>
                                        <p:tav tm="0">
                                          <p:val>
                                            <p:strVal val="#ppt_x"/>
                                          </p:val>
                                        </p:tav>
                                        <p:tav tm="100000">
                                          <p:val>
                                            <p:strVal val="#ppt_x"/>
                                          </p:val>
                                        </p:tav>
                                      </p:tavLst>
                                    </p:anim>
                                    <p:anim calcmode="lin" valueType="num">
                                      <p:cBhvr>
                                        <p:cTn id="19"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矩形 15"/>
          <p:cNvSpPr/>
          <p:nvPr>
            <p:custDataLst>
              <p:tags r:id="rId1"/>
            </p:custDataLst>
          </p:nvPr>
        </p:nvSpPr>
        <p:spPr>
          <a:xfrm>
            <a:off x="7658100" y="0"/>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16"/>
          <p:cNvSpPr/>
          <p:nvPr>
            <p:custDataLst>
              <p:tags r:id="rId2"/>
            </p:custDataLst>
          </p:nvPr>
        </p:nvSpPr>
        <p:spPr>
          <a:xfrm>
            <a:off x="-21590" y="2334439"/>
            <a:ext cx="7600270" cy="18620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矩形 29"/>
          <p:cNvSpPr/>
          <p:nvPr>
            <p:custDataLst>
              <p:tags r:id="rId3"/>
            </p:custDataLst>
          </p:nvPr>
        </p:nvSpPr>
        <p:spPr>
          <a:xfrm>
            <a:off x="10470358" y="4109649"/>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矩形 30"/>
          <p:cNvSpPr/>
          <p:nvPr>
            <p:custDataLst>
              <p:tags r:id="rId4"/>
            </p:custDataLst>
          </p:nvPr>
        </p:nvSpPr>
        <p:spPr>
          <a:xfrm>
            <a:off x="10470358" y="742580"/>
            <a:ext cx="1710647" cy="1706853"/>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矩形 31"/>
          <p:cNvSpPr/>
          <p:nvPr>
            <p:custDataLst>
              <p:tags r:id="rId5"/>
            </p:custDataLst>
          </p:nvPr>
        </p:nvSpPr>
        <p:spPr>
          <a:xfrm>
            <a:off x="10528188" y="4524140"/>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矩形 34"/>
          <p:cNvSpPr/>
          <p:nvPr>
            <p:custDataLst>
              <p:tags r:id="rId6"/>
            </p:custDataLst>
          </p:nvPr>
        </p:nvSpPr>
        <p:spPr>
          <a:xfrm>
            <a:off x="10570406" y="5172358"/>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矩形 35"/>
          <p:cNvSpPr/>
          <p:nvPr>
            <p:custDataLst>
              <p:tags r:id="rId7"/>
            </p:custDataLst>
          </p:nvPr>
        </p:nvSpPr>
        <p:spPr>
          <a:xfrm>
            <a:off x="10073126" y="4867594"/>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文本框 36"/>
          <p:cNvSpPr txBox="1"/>
          <p:nvPr>
            <p:custDataLst>
              <p:tags r:id="rId8"/>
            </p:custDataLst>
          </p:nvPr>
        </p:nvSpPr>
        <p:spPr>
          <a:xfrm>
            <a:off x="1127740" y="1442102"/>
            <a:ext cx="2718077" cy="646331"/>
          </a:xfrm>
          <a:prstGeom prst="rect">
            <a:avLst/>
          </a:prstGeom>
          <a:noFill/>
        </p:spPr>
        <p:txBody>
          <a:bodyPr wrap="square" rtlCol="0">
            <a:spAutoFit/>
          </a:bodyPr>
          <a:lstStyle/>
          <a:p>
            <a:pPr algn="dist"/>
            <a:r>
              <a:rPr lang="zh-CN" altLang="en-US" sz="3600" b="1" dirty="0">
                <a:solidFill>
                  <a:srgbClr val="2E3442"/>
                </a:solidFill>
                <a:latin typeface="+mn-lt"/>
                <a:ea typeface="+mn-ea"/>
                <a:cs typeface="+mn-ea"/>
                <a:sym typeface="+mn-lt"/>
              </a:rPr>
              <a:t>第一部分</a:t>
            </a:r>
          </a:p>
        </p:txBody>
      </p:sp>
      <p:sp>
        <p:nvSpPr>
          <p:cNvPr id="22" name="PA-文本框 37"/>
          <p:cNvSpPr txBox="1"/>
          <p:nvPr>
            <p:custDataLst>
              <p:tags r:id="rId9"/>
            </p:custDataLst>
          </p:nvPr>
        </p:nvSpPr>
        <p:spPr>
          <a:xfrm>
            <a:off x="1315254" y="4475312"/>
            <a:ext cx="5001109" cy="338554"/>
          </a:xfrm>
          <a:prstGeom prst="rect">
            <a:avLst/>
          </a:prstGeom>
          <a:noFill/>
        </p:spPr>
        <p:txBody>
          <a:bodyPr wrap="square" rtlCol="0">
            <a:spAutoFit/>
          </a:bodyPr>
          <a:lstStyle/>
          <a:p>
            <a:pPr algn="dist"/>
            <a:r>
              <a:rPr lang="en-US" altLang="zh-CN" sz="1600" dirty="0">
                <a:solidFill>
                  <a:srgbClr val="2E3442"/>
                </a:solidFill>
                <a:latin typeface="+mn-lt"/>
                <a:ea typeface="+mn-ea"/>
                <a:cs typeface="+mn-ea"/>
                <a:sym typeface="+mn-lt"/>
              </a:rPr>
              <a:t>RUD BUSINESS YEAR END WORK SUMMARY</a:t>
            </a:r>
            <a:endParaRPr lang="zh-CN" altLang="en-US" sz="4400" dirty="0">
              <a:solidFill>
                <a:srgbClr val="2E3442"/>
              </a:solidFill>
              <a:latin typeface="+mn-lt"/>
              <a:ea typeface="+mn-ea"/>
              <a:cs typeface="+mn-ea"/>
              <a:sym typeface="+mn-lt"/>
            </a:endParaRPr>
          </a:p>
        </p:txBody>
      </p:sp>
      <p:sp>
        <p:nvSpPr>
          <p:cNvPr id="27" name="AutoShape 4" descr="åå¡å»ºç­åå¬æ¥¼å¾ç"/>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pic>
        <p:nvPicPr>
          <p:cNvPr id="31" name="图片 30"/>
          <p:cNvPicPr>
            <a:picLocks noChangeAspect="1"/>
          </p:cNvPicPr>
          <p:nvPr/>
        </p:nvPicPr>
        <p:blipFill>
          <a:blip r:embed="rId11" cstate="screen"/>
          <a:stretch>
            <a:fillRect/>
          </a:stretch>
        </p:blipFill>
        <p:spPr>
          <a:xfrm>
            <a:off x="7647105" y="2526068"/>
            <a:ext cx="2718077" cy="1839696"/>
          </a:xfrm>
          <a:prstGeom prst="rect">
            <a:avLst/>
          </a:prstGeom>
        </p:spPr>
      </p:pic>
      <p:pic>
        <p:nvPicPr>
          <p:cNvPr id="36" name="图片 35"/>
          <p:cNvPicPr>
            <a:picLocks noChangeAspect="1"/>
          </p:cNvPicPr>
          <p:nvPr/>
        </p:nvPicPr>
        <p:blipFill>
          <a:blip r:embed="rId12" cstate="screen"/>
          <a:stretch>
            <a:fillRect/>
          </a:stretch>
        </p:blipFill>
        <p:spPr>
          <a:xfrm>
            <a:off x="10473193" y="2526068"/>
            <a:ext cx="1704975" cy="1531553"/>
          </a:xfrm>
          <a:prstGeom prst="rect">
            <a:avLst/>
          </a:prstGeom>
        </p:spPr>
      </p:pic>
      <p:pic>
        <p:nvPicPr>
          <p:cNvPr id="37" name="图片 36"/>
          <p:cNvPicPr>
            <a:picLocks noChangeAspect="1"/>
          </p:cNvPicPr>
          <p:nvPr/>
        </p:nvPicPr>
        <p:blipFill rotWithShape="1">
          <a:blip r:embed="rId13" cstate="screen"/>
          <a:srcRect/>
          <a:stretch>
            <a:fillRect/>
          </a:stretch>
        </p:blipFill>
        <p:spPr>
          <a:xfrm>
            <a:off x="7647105" y="1008480"/>
            <a:ext cx="2718077" cy="1440953"/>
          </a:xfrm>
          <a:prstGeom prst="rect">
            <a:avLst/>
          </a:prstGeom>
        </p:spPr>
      </p:pic>
      <p:sp>
        <p:nvSpPr>
          <p:cNvPr id="46" name="矩形 45"/>
          <p:cNvSpPr/>
          <p:nvPr/>
        </p:nvSpPr>
        <p:spPr>
          <a:xfrm>
            <a:off x="613456" y="2687594"/>
            <a:ext cx="6647974" cy="1200329"/>
          </a:xfrm>
          <a:prstGeom prst="rect">
            <a:avLst/>
          </a:prstGeom>
        </p:spPr>
        <p:txBody>
          <a:bodyPr wrap="none">
            <a:spAutoFit/>
          </a:bodyPr>
          <a:lstStyle/>
          <a:p>
            <a:r>
              <a:rPr lang="zh-CN" altLang="en-US" sz="7200" b="1" dirty="0">
                <a:solidFill>
                  <a:schemeClr val="bg1"/>
                </a:solidFill>
                <a:latin typeface="+mn-lt"/>
                <a:ea typeface="+mn-ea"/>
                <a:cs typeface="+mn-ea"/>
                <a:sym typeface="+mn-lt"/>
              </a:rPr>
              <a:t>什么是房地产？</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16" presetClass="entr" presetSubtype="21" fill="hold" grpId="0" nodeType="withEffect">
                                  <p:stCondLst>
                                    <p:cond delay="367"/>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par>
                                <p:cTn id="33" presetID="42" presetClass="entr" presetSubtype="0" fill="hold" grpId="0" nodeType="withEffect">
                                  <p:stCondLst>
                                    <p:cond delay="586"/>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1336"/>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2" fill="hold" grpId="0" nodeType="withEffect">
                                  <p:stCondLst>
                                    <p:cond delay="1086"/>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5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2486"/>
                            </p:stCondLst>
                            <p:childTnLst>
                              <p:par>
                                <p:cTn id="51" presetID="18"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Left)">
                                      <p:cBhvr>
                                        <p:cTn id="53" dur="500"/>
                                        <p:tgtEl>
                                          <p:spTgt spid="10"/>
                                        </p:tgtEl>
                                      </p:cBhvr>
                                    </p:animEffect>
                                  </p:childTnLst>
                                </p:cTn>
                              </p:par>
                            </p:childTnLst>
                          </p:cTn>
                        </p:par>
                        <p:par>
                          <p:cTn id="54" fill="hold">
                            <p:stCondLst>
                              <p:cond delay="2986"/>
                            </p:stCondLst>
                            <p:childTnLst>
                              <p:par>
                                <p:cTn id="55" presetID="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autoUpdateAnimBg="0"/>
      <p:bldP spid="20" grpId="0" animBg="1" autoUpdateAnimBg="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3996" y="1409372"/>
            <a:ext cx="10624008" cy="5031886"/>
            <a:chOff x="1065229" y="1547242"/>
            <a:chExt cx="10568601" cy="3271103"/>
          </a:xfrm>
        </p:grpSpPr>
        <p:sp>
          <p:nvSpPr>
            <p:cNvPr id="6" name="矩形 5"/>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7" name="矩形 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3" name="灯片编号占位符 2"/>
          <p:cNvSpPr>
            <a:spLocks noGrp="1"/>
          </p:cNvSpPr>
          <p:nvPr>
            <p:ph type="sldNum" sz="quarter" idx="12"/>
          </p:nvPr>
        </p:nvSpPr>
        <p:spPr bwMode="auto">
          <a:xfrm>
            <a:off x="5375275" y="6381751"/>
            <a:ext cx="1512888" cy="360363"/>
          </a:xfrm>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fld id="{3290D369-481E-43CF-B868-2134EFAB6393}" type="slidenum">
              <a:rPr lang="en-US" altLang="zh-CN">
                <a:solidFill>
                  <a:schemeClr val="bg1"/>
                </a:solidFill>
                <a:latin typeface="+mn-lt"/>
                <a:ea typeface="+mn-ea"/>
                <a:cs typeface="+mn-ea"/>
                <a:sym typeface="+mn-lt"/>
              </a:rPr>
              <a:t>40</a:t>
            </a:fld>
            <a:endParaRPr lang="en-US" altLang="zh-CN">
              <a:solidFill>
                <a:schemeClr val="bg1"/>
              </a:solidFill>
              <a:latin typeface="+mn-lt"/>
              <a:ea typeface="+mn-ea"/>
              <a:cs typeface="+mn-ea"/>
              <a:sym typeface="+mn-lt"/>
            </a:endParaRPr>
          </a:p>
        </p:txBody>
      </p:sp>
      <p:sp>
        <p:nvSpPr>
          <p:cNvPr id="46083" name="Rectangle 6"/>
          <p:cNvSpPr>
            <a:spLocks noChangeArrowheads="1"/>
          </p:cNvSpPr>
          <p:nvPr/>
        </p:nvSpPr>
        <p:spPr bwMode="auto">
          <a:xfrm>
            <a:off x="8745539" y="6477000"/>
            <a:ext cx="1570037"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58372" name="内容占位符 2"/>
          <p:cNvSpPr txBox="1"/>
          <p:nvPr/>
        </p:nvSpPr>
        <p:spPr bwMode="auto">
          <a:xfrm>
            <a:off x="2072353" y="2296633"/>
            <a:ext cx="8709061" cy="3487479"/>
          </a:xfrm>
          <a:prstGeom prst="rect">
            <a:avLst/>
          </a:prstGeom>
          <a:noFill/>
          <a:ln>
            <a:noFill/>
          </a:ln>
        </p:spPr>
        <p:txBody>
          <a:bodyPr/>
          <a:lstStyle>
            <a:lvl1pPr marL="174625" indent="-174625" eaLnBrk="0" hangingPunct="0">
              <a:defRPr sz="1400">
                <a:solidFill>
                  <a:schemeClr val="tx1"/>
                </a:solidFill>
                <a:latin typeface="Arial" panose="020B0604020202020204" pitchFamily="34" charset="0"/>
                <a:ea typeface="MHeiTGB-Medium-U" pitchFamily="34" charset="-122"/>
              </a:defRPr>
            </a:lvl1pPr>
            <a:lvl2pPr marL="742950" indent="-285750" eaLnBrk="0" hangingPunct="0">
              <a:defRPr sz="1400">
                <a:solidFill>
                  <a:schemeClr val="tx1"/>
                </a:solidFill>
                <a:latin typeface="Arial" panose="020B0604020202020204" pitchFamily="34" charset="0"/>
                <a:ea typeface="MHeiTGB-Medium-U" pitchFamily="34" charset="-122"/>
              </a:defRPr>
            </a:lvl2pPr>
            <a:lvl3pPr marL="1143000" indent="-228600" eaLnBrk="0" hangingPunct="0">
              <a:defRPr sz="1400">
                <a:solidFill>
                  <a:schemeClr val="tx1"/>
                </a:solidFill>
                <a:latin typeface="Arial" panose="020B0604020202020204" pitchFamily="34" charset="0"/>
                <a:ea typeface="MHeiTGB-Medium-U" pitchFamily="34" charset="-122"/>
              </a:defRPr>
            </a:lvl3pPr>
            <a:lvl4pPr marL="1600200" indent="-228600" eaLnBrk="0" hangingPunct="0">
              <a:defRPr sz="1400">
                <a:solidFill>
                  <a:schemeClr val="tx1"/>
                </a:solidFill>
                <a:latin typeface="Arial" panose="020B0604020202020204" pitchFamily="34" charset="0"/>
                <a:ea typeface="MHeiTGB-Medium-U" pitchFamily="34" charset="-122"/>
              </a:defRPr>
            </a:lvl4pPr>
            <a:lvl5pPr marL="2057400" indent="-228600" eaLnBrk="0" hangingPunct="0">
              <a:defRPr sz="1400">
                <a:solidFill>
                  <a:schemeClr val="tx1"/>
                </a:solidFill>
                <a:latin typeface="Arial" panose="020B0604020202020204" pitchFamily="34" charset="0"/>
                <a:ea typeface="MHeiTGB-Medium-U" pitchFamily="34" charset="-122"/>
              </a:defRPr>
            </a:lvl5pPr>
            <a:lvl6pPr marL="25146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6pPr>
            <a:lvl7pPr marL="29718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7pPr>
            <a:lvl8pPr marL="34290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8pPr>
            <a:lvl9pPr marL="3886200" indent="-228600" eaLnBrk="0" fontAlgn="base" hangingPunct="0">
              <a:spcBef>
                <a:spcPct val="0"/>
              </a:spcBef>
              <a:spcAft>
                <a:spcPct val="0"/>
              </a:spcAft>
              <a:defRPr sz="1400">
                <a:solidFill>
                  <a:schemeClr val="tx1"/>
                </a:solidFill>
                <a:latin typeface="Arial" panose="020B0604020202020204" pitchFamily="34" charset="0"/>
                <a:ea typeface="MHeiTGB-Medium-U" pitchFamily="34" charset="-122"/>
              </a:defRPr>
            </a:lvl9pPr>
          </a:lstStyle>
          <a:p>
            <a:pPr eaLnBrk="1" fontAlgn="auto" hangingPunct="1">
              <a:lnSpc>
                <a:spcPct val="130000"/>
              </a:lnSpc>
              <a:spcBef>
                <a:spcPct val="30000"/>
              </a:spcBef>
              <a:spcAft>
                <a:spcPts val="0"/>
              </a:spcAft>
              <a:buFont typeface="Arial" panose="020B0604020202020204" pitchFamily="34" charset="0"/>
              <a:buChar char="&gt;"/>
              <a:defRPr/>
            </a:pPr>
            <a:r>
              <a:rPr lang="zh-CN" altLang="en-US" sz="1600" b="1" dirty="0">
                <a:solidFill>
                  <a:srgbClr val="B00202"/>
                </a:solidFill>
                <a:latin typeface="+mn-lt"/>
                <a:ea typeface="+mn-ea"/>
                <a:cs typeface="+mn-ea"/>
                <a:sym typeface="+mn-lt"/>
              </a:rPr>
              <a:t>印花税：</a:t>
            </a:r>
            <a:r>
              <a:rPr lang="zh-CN" altLang="en-US" sz="1600" dirty="0">
                <a:solidFill>
                  <a:srgbClr val="B00202"/>
                </a:solidFill>
                <a:latin typeface="+mn-lt"/>
                <a:ea typeface="+mn-ea"/>
                <a:cs typeface="+mn-ea"/>
                <a:sym typeface="+mn-lt"/>
              </a:rPr>
              <a:t> </a:t>
            </a:r>
            <a:r>
              <a:rPr lang="zh-CN" altLang="en-US" sz="1600" dirty="0">
                <a:solidFill>
                  <a:srgbClr val="2E3442"/>
                </a:solidFill>
                <a:latin typeface="+mn-lt"/>
                <a:ea typeface="+mn-ea"/>
                <a:cs typeface="+mn-ea"/>
                <a:sym typeface="+mn-lt"/>
              </a:rPr>
              <a:t>客税对象是房地产交易中的各种凭证，包括房屋因买卖、继承、赠与、交换、分割等发生产权转移时所书立的产权转移书据，税率为万分之五。</a:t>
            </a:r>
          </a:p>
          <a:p>
            <a:pPr eaLnBrk="1" fontAlgn="auto" hangingPunct="1">
              <a:lnSpc>
                <a:spcPct val="130000"/>
              </a:lnSpc>
              <a:spcBef>
                <a:spcPct val="30000"/>
              </a:spcBef>
              <a:spcAft>
                <a:spcPts val="0"/>
              </a:spcAft>
              <a:buFont typeface="Arial" panose="020B0604020202020204" pitchFamily="34" charset="0"/>
              <a:buChar char="&gt;"/>
              <a:defRPr/>
            </a:pPr>
            <a:r>
              <a:rPr lang="zh-CN" altLang="en-US" sz="1600" b="1" dirty="0">
                <a:solidFill>
                  <a:srgbClr val="B00202"/>
                </a:solidFill>
                <a:latin typeface="+mn-lt"/>
                <a:ea typeface="+mn-ea"/>
                <a:cs typeface="+mn-ea"/>
                <a:sym typeface="+mn-lt"/>
              </a:rPr>
              <a:t>契税：</a:t>
            </a:r>
            <a:r>
              <a:rPr lang="zh-CN" altLang="en-US" sz="1600" dirty="0">
                <a:solidFill>
                  <a:srgbClr val="2E3442"/>
                </a:solidFill>
                <a:latin typeface="+mn-lt"/>
                <a:ea typeface="+mn-ea"/>
                <a:cs typeface="+mn-ea"/>
                <a:sym typeface="+mn-lt"/>
              </a:rPr>
              <a:t>指房屋所有权发生变更时，就当事人所订契约按房价的一定比例向新业主（产权承受人）征收的一次性税收。税率为</a:t>
            </a:r>
            <a:r>
              <a:rPr lang="en-US" altLang="zh-CN" sz="1600" dirty="0">
                <a:solidFill>
                  <a:srgbClr val="2E3442"/>
                </a:solidFill>
                <a:latin typeface="+mn-lt"/>
                <a:ea typeface="+mn-ea"/>
                <a:cs typeface="+mn-ea"/>
                <a:sym typeface="+mn-lt"/>
              </a:rPr>
              <a:t>1.5%--3%</a:t>
            </a:r>
            <a:r>
              <a:rPr lang="zh-CN" altLang="en-US" sz="1600" dirty="0">
                <a:solidFill>
                  <a:srgbClr val="2E3442"/>
                </a:solidFill>
                <a:latin typeface="+mn-lt"/>
                <a:ea typeface="+mn-ea"/>
                <a:cs typeface="+mn-ea"/>
                <a:sym typeface="+mn-lt"/>
              </a:rPr>
              <a:t>。</a:t>
            </a:r>
          </a:p>
          <a:p>
            <a:pPr eaLnBrk="1" fontAlgn="auto" hangingPunct="1">
              <a:lnSpc>
                <a:spcPct val="130000"/>
              </a:lnSpc>
              <a:spcBef>
                <a:spcPct val="30000"/>
              </a:spcBef>
              <a:spcAft>
                <a:spcPts val="0"/>
              </a:spcAft>
              <a:buFont typeface="Arial" panose="020B0604020202020204" pitchFamily="34" charset="0"/>
              <a:buChar char="&gt;"/>
              <a:defRPr/>
            </a:pPr>
            <a:r>
              <a:rPr lang="zh-CN" altLang="en-US" sz="1600" b="1" dirty="0">
                <a:solidFill>
                  <a:srgbClr val="B00202"/>
                </a:solidFill>
                <a:latin typeface="+mn-lt"/>
                <a:ea typeface="+mn-ea"/>
                <a:cs typeface="+mn-ea"/>
                <a:sym typeface="+mn-lt"/>
              </a:rPr>
              <a:t>营业税：</a:t>
            </a:r>
            <a:r>
              <a:rPr lang="zh-CN" altLang="en-US" sz="1600" dirty="0">
                <a:solidFill>
                  <a:srgbClr val="2E3442"/>
                </a:solidFill>
                <a:latin typeface="+mn-lt"/>
                <a:ea typeface="+mn-ea"/>
                <a:cs typeface="+mn-ea"/>
                <a:sym typeface="+mn-lt"/>
              </a:rPr>
              <a:t>指对销售房地产的单位和个人，就其营业额按率计证的一种税。</a:t>
            </a:r>
            <a:endParaRPr lang="en-US" altLang="zh-CN" sz="1600" dirty="0">
              <a:solidFill>
                <a:srgbClr val="2E3442"/>
              </a:solidFill>
              <a:latin typeface="+mn-lt"/>
              <a:ea typeface="+mn-ea"/>
              <a:cs typeface="+mn-ea"/>
              <a:sym typeface="+mn-lt"/>
            </a:endParaRPr>
          </a:p>
          <a:p>
            <a:pPr eaLnBrk="1" fontAlgn="auto" hangingPunct="1">
              <a:lnSpc>
                <a:spcPct val="130000"/>
              </a:lnSpc>
              <a:spcBef>
                <a:spcPct val="30000"/>
              </a:spcBef>
              <a:spcAft>
                <a:spcPts val="0"/>
              </a:spcAft>
              <a:buFont typeface="Arial" panose="020B0604020202020204" pitchFamily="34" charset="0"/>
              <a:buChar char="&gt;"/>
              <a:defRPr/>
            </a:pPr>
            <a:r>
              <a:rPr lang="zh-CN" altLang="en-US" sz="1600" b="1" dirty="0">
                <a:solidFill>
                  <a:srgbClr val="B00202"/>
                </a:solidFill>
                <a:latin typeface="+mn-lt"/>
                <a:ea typeface="+mn-ea"/>
                <a:cs typeface="+mn-ea"/>
                <a:sym typeface="+mn-lt"/>
              </a:rPr>
              <a:t>个人所得税：</a:t>
            </a:r>
            <a:r>
              <a:rPr lang="zh-CN" altLang="en-US" sz="1600" dirty="0">
                <a:solidFill>
                  <a:srgbClr val="2E3442"/>
                </a:solidFill>
                <a:latin typeface="+mn-lt"/>
                <a:ea typeface="+mn-ea"/>
                <a:cs typeface="+mn-ea"/>
                <a:sym typeface="+mn-lt"/>
              </a:rPr>
              <a:t>指个人将拥有合法产权的房屋转让、出租或其他活动并取得收入，就其所得计算征收的一种税赋。</a:t>
            </a:r>
          </a:p>
          <a:p>
            <a:pPr eaLnBrk="1" fontAlgn="auto" hangingPunct="1">
              <a:lnSpc>
                <a:spcPct val="130000"/>
              </a:lnSpc>
              <a:spcBef>
                <a:spcPct val="30000"/>
              </a:spcBef>
              <a:spcAft>
                <a:spcPts val="0"/>
              </a:spcAft>
              <a:buFont typeface="Arial" panose="020B0604020202020204" pitchFamily="34" charset="0"/>
              <a:buChar char="&gt;"/>
              <a:defRPr/>
            </a:pPr>
            <a:r>
              <a:rPr lang="zh-CN" altLang="en-US" sz="1600" b="1" dirty="0">
                <a:solidFill>
                  <a:srgbClr val="B00202"/>
                </a:solidFill>
                <a:latin typeface="+mn-lt"/>
                <a:ea typeface="+mn-ea"/>
                <a:cs typeface="+mn-ea"/>
                <a:sym typeface="+mn-lt"/>
              </a:rPr>
              <a:t>公共维修基金</a:t>
            </a:r>
            <a:endParaRPr lang="en-US" altLang="zh-CN" sz="1600" b="1" dirty="0">
              <a:solidFill>
                <a:srgbClr val="B00202"/>
              </a:solidFill>
              <a:latin typeface="+mn-lt"/>
              <a:ea typeface="+mn-ea"/>
              <a:cs typeface="+mn-ea"/>
              <a:sym typeface="+mn-lt"/>
            </a:endParaRPr>
          </a:p>
          <a:p>
            <a:pPr marL="0" indent="0" eaLnBrk="1" fontAlgn="auto" hangingPunct="1">
              <a:lnSpc>
                <a:spcPct val="130000"/>
              </a:lnSpc>
              <a:spcBef>
                <a:spcPct val="30000"/>
              </a:spcBef>
              <a:spcAft>
                <a:spcPts val="0"/>
              </a:spcAft>
              <a:defRPr/>
            </a:pPr>
            <a:r>
              <a:rPr lang="zh-CN" altLang="en-US" sz="1600" dirty="0">
                <a:solidFill>
                  <a:srgbClr val="2E3442"/>
                </a:solidFill>
                <a:latin typeface="+mn-lt"/>
                <a:ea typeface="+mn-ea"/>
                <a:cs typeface="+mn-ea"/>
                <a:sym typeface="+mn-lt"/>
              </a:rPr>
              <a:t>维修基金是维修物业公共部位、共用设备的专项资金，属全体业主所有，专项用于物业。</a:t>
            </a:r>
          </a:p>
          <a:p>
            <a:pPr eaLnBrk="1" fontAlgn="auto" hangingPunct="1">
              <a:lnSpc>
                <a:spcPct val="130000"/>
              </a:lnSpc>
              <a:spcBef>
                <a:spcPct val="30000"/>
              </a:spcBef>
              <a:spcAft>
                <a:spcPts val="0"/>
              </a:spcAft>
              <a:buFont typeface="Arial" panose="020B0604020202020204" pitchFamily="34" charset="0"/>
              <a:buChar char="&gt;"/>
              <a:defRPr/>
            </a:pPr>
            <a:endParaRPr lang="zh-CN" altLang="en-US" dirty="0">
              <a:solidFill>
                <a:srgbClr val="2E3442"/>
              </a:solidFill>
              <a:latin typeface="+mn-lt"/>
              <a:ea typeface="+mn-ea"/>
              <a:cs typeface="+mn-ea"/>
              <a:sym typeface="+mn-lt"/>
            </a:endParaRPr>
          </a:p>
          <a:p>
            <a:pPr eaLnBrk="1" fontAlgn="auto" hangingPunct="1">
              <a:lnSpc>
                <a:spcPct val="130000"/>
              </a:lnSpc>
              <a:spcBef>
                <a:spcPct val="30000"/>
              </a:spcBef>
              <a:spcAft>
                <a:spcPts val="0"/>
              </a:spcAft>
              <a:buFont typeface="Arial" panose="020B0604020202020204" pitchFamily="34" charset="0"/>
              <a:buChar char="&gt;"/>
              <a:defRPr/>
            </a:pPr>
            <a:endParaRPr lang="zh-CN" altLang="en-US" dirty="0">
              <a:solidFill>
                <a:srgbClr val="2E3442"/>
              </a:solidFill>
              <a:latin typeface="+mn-lt"/>
              <a:ea typeface="+mn-ea"/>
              <a:cs typeface="+mn-ea"/>
              <a:sym typeface="+mn-lt"/>
            </a:endParaRPr>
          </a:p>
        </p:txBody>
      </p:sp>
      <p:sp>
        <p:nvSpPr>
          <p:cNvPr id="8"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a:solidFill>
                  <a:srgbClr val="2E3442"/>
                </a:solidFill>
                <a:latin typeface="+mn-lt"/>
                <a:ea typeface="+mn-ea"/>
                <a:cs typeface="+mn-ea"/>
                <a:sym typeface="+mn-lt"/>
              </a:rPr>
              <a:t>商品房</a:t>
            </a:r>
            <a:endParaRPr lang="zh-CN" altLang="en-US" sz="2400" b="1"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8372"/>
                                        </p:tgtEl>
                                        <p:attrNameLst>
                                          <p:attrName>style.visibility</p:attrName>
                                        </p:attrNameLst>
                                      </p:cBhvr>
                                      <p:to>
                                        <p:strVal val="visible"/>
                                      </p:to>
                                    </p:set>
                                    <p:animEffect transition="in" filter="fade">
                                      <p:cBhvr>
                                        <p:cTn id="17" dur="1000"/>
                                        <p:tgtEl>
                                          <p:spTgt spid="58372"/>
                                        </p:tgtEl>
                                      </p:cBhvr>
                                    </p:animEffect>
                                    <p:anim calcmode="lin" valueType="num">
                                      <p:cBhvr>
                                        <p:cTn id="18" dur="1000" fill="hold"/>
                                        <p:tgtEl>
                                          <p:spTgt spid="58372"/>
                                        </p:tgtEl>
                                        <p:attrNameLst>
                                          <p:attrName>ppt_x</p:attrName>
                                        </p:attrNameLst>
                                      </p:cBhvr>
                                      <p:tavLst>
                                        <p:tav tm="0">
                                          <p:val>
                                            <p:strVal val="#ppt_x"/>
                                          </p:val>
                                        </p:tav>
                                        <p:tav tm="100000">
                                          <p:val>
                                            <p:strVal val="#ppt_x"/>
                                          </p:val>
                                        </p:tav>
                                      </p:tavLst>
                                    </p:anim>
                                    <p:anim calcmode="lin" valueType="num">
                                      <p:cBhvr>
                                        <p:cTn id="19" dur="1000" fill="hold"/>
                                        <p:tgtEl>
                                          <p:spTgt spid="583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3996" y="1409372"/>
            <a:ext cx="10624008" cy="5031886"/>
            <a:chOff x="1065229" y="1547242"/>
            <a:chExt cx="10568601" cy="3271103"/>
          </a:xfrm>
        </p:grpSpPr>
        <p:sp>
          <p:nvSpPr>
            <p:cNvPr id="5" name="矩形 4"/>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6" name="矩形 5"/>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47106" name="Rectangle 2"/>
          <p:cNvSpPr>
            <a:spLocks noGrp="1" noChangeArrowheads="1"/>
          </p:cNvSpPr>
          <p:nvPr>
            <p:ph type="title"/>
          </p:nvPr>
        </p:nvSpPr>
        <p:spPr bwMode="auto">
          <a:xfrm>
            <a:off x="1906590" y="2020187"/>
            <a:ext cx="5429875" cy="413406"/>
          </a:xfrm>
          <a:solidFill>
            <a:srgbClr val="B00202"/>
          </a:solidFill>
        </p:spPr>
        <p:txBody>
          <a:bodyPr/>
          <a:lstStyle/>
          <a:p>
            <a:pPr defTabSz="457200" fontAlgn="auto">
              <a:lnSpc>
                <a:spcPct val="130000"/>
              </a:lnSpc>
              <a:spcBef>
                <a:spcPts val="0"/>
              </a:spcBef>
              <a:spcAft>
                <a:spcPts val="0"/>
              </a:spcAft>
            </a:pPr>
            <a:r>
              <a:rPr lang="zh-CN" altLang="en-US" sz="1800" b="1" kern="0" dirty="0">
                <a:solidFill>
                  <a:schemeClr val="bg1">
                    <a:lumMod val="95000"/>
                  </a:schemeClr>
                </a:solidFill>
                <a:latin typeface="+mn-lt"/>
                <a:ea typeface="+mn-ea"/>
                <a:cs typeface="+mn-ea"/>
                <a:sym typeface="+mn-lt"/>
              </a:rPr>
              <a:t>武汉市印花税，契税，维修基金的缴纳标准</a:t>
            </a:r>
            <a:r>
              <a:rPr lang="en-US" altLang="zh-CN" sz="1800" b="1" kern="0" dirty="0">
                <a:solidFill>
                  <a:schemeClr val="bg1">
                    <a:lumMod val="95000"/>
                  </a:schemeClr>
                </a:solidFill>
                <a:latin typeface="+mn-lt"/>
                <a:ea typeface="+mn-ea"/>
                <a:cs typeface="+mn-ea"/>
                <a:sym typeface="+mn-lt"/>
              </a:rPr>
              <a:t>:</a:t>
            </a:r>
          </a:p>
        </p:txBody>
      </p:sp>
      <p:sp>
        <p:nvSpPr>
          <p:cNvPr id="47107" name="Rectangle 3"/>
          <p:cNvSpPr>
            <a:spLocks noGrp="1" noChangeArrowheads="1"/>
          </p:cNvSpPr>
          <p:nvPr>
            <p:ph type="body" idx="1"/>
          </p:nvPr>
        </p:nvSpPr>
        <p:spPr bwMode="auto">
          <a:xfrm>
            <a:off x="1906590" y="2671512"/>
            <a:ext cx="8555847" cy="35057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1600" b="1" dirty="0">
                <a:solidFill>
                  <a:srgbClr val="B00202"/>
                </a:solidFill>
                <a:latin typeface="+mn-lt"/>
                <a:ea typeface="+mn-ea"/>
                <a:cs typeface="+mn-ea"/>
                <a:sym typeface="+mn-lt"/>
              </a:rPr>
              <a:t>维修基金：</a:t>
            </a:r>
            <a:r>
              <a:rPr lang="zh-CN" altLang="en-US" sz="1400" dirty="0">
                <a:solidFill>
                  <a:srgbClr val="2E3442"/>
                </a:solidFill>
                <a:latin typeface="+mn-lt"/>
                <a:ea typeface="+mn-ea"/>
                <a:cs typeface="+mn-ea"/>
                <a:sym typeface="+mn-lt"/>
              </a:rPr>
              <a:t>砖混结构住宅</a:t>
            </a:r>
            <a:r>
              <a:rPr lang="en-US" altLang="zh-CN" sz="1400" dirty="0">
                <a:solidFill>
                  <a:srgbClr val="2E3442"/>
                </a:solidFill>
                <a:latin typeface="+mn-lt"/>
                <a:ea typeface="+mn-ea"/>
                <a:cs typeface="+mn-ea"/>
                <a:sym typeface="+mn-lt"/>
              </a:rPr>
              <a:t>49</a:t>
            </a:r>
            <a:r>
              <a:rPr lang="zh-CN" altLang="en-US" sz="1400" dirty="0">
                <a:solidFill>
                  <a:srgbClr val="2E3442"/>
                </a:solidFill>
                <a:latin typeface="+mn-lt"/>
                <a:ea typeface="+mn-ea"/>
                <a:cs typeface="+mn-ea"/>
                <a:sym typeface="+mn-lt"/>
              </a:rPr>
              <a:t>元</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平米，无电梯框架结构住宅</a:t>
            </a:r>
            <a:r>
              <a:rPr lang="en-US" altLang="zh-CN" sz="1400" dirty="0">
                <a:solidFill>
                  <a:srgbClr val="2E3442"/>
                </a:solidFill>
                <a:latin typeface="+mn-lt"/>
                <a:ea typeface="+mn-ea"/>
                <a:cs typeface="+mn-ea"/>
                <a:sym typeface="+mn-lt"/>
              </a:rPr>
              <a:t>55</a:t>
            </a:r>
            <a:r>
              <a:rPr lang="zh-CN" altLang="en-US" sz="1400" dirty="0">
                <a:solidFill>
                  <a:srgbClr val="2E3442"/>
                </a:solidFill>
                <a:latin typeface="+mn-lt"/>
                <a:ea typeface="+mn-ea"/>
                <a:cs typeface="+mn-ea"/>
                <a:sym typeface="+mn-lt"/>
              </a:rPr>
              <a:t>元</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平米，有电梯</a:t>
            </a:r>
            <a:r>
              <a:rPr lang="en-US" altLang="zh-CN" sz="1400" dirty="0">
                <a:solidFill>
                  <a:srgbClr val="2E3442"/>
                </a:solidFill>
                <a:latin typeface="+mn-lt"/>
                <a:ea typeface="+mn-ea"/>
                <a:cs typeface="+mn-ea"/>
                <a:sym typeface="+mn-lt"/>
              </a:rPr>
              <a:t>14</a:t>
            </a:r>
            <a:r>
              <a:rPr lang="zh-CN" altLang="en-US" sz="1400" dirty="0">
                <a:solidFill>
                  <a:srgbClr val="2E3442"/>
                </a:solidFill>
                <a:latin typeface="+mn-lt"/>
                <a:ea typeface="+mn-ea"/>
                <a:cs typeface="+mn-ea"/>
                <a:sym typeface="+mn-lt"/>
              </a:rPr>
              <a:t>层以下框架结构住宅</a:t>
            </a:r>
            <a:r>
              <a:rPr lang="en-US" altLang="zh-CN" sz="1400" dirty="0">
                <a:solidFill>
                  <a:srgbClr val="2E3442"/>
                </a:solidFill>
                <a:latin typeface="+mn-lt"/>
                <a:ea typeface="+mn-ea"/>
                <a:cs typeface="+mn-ea"/>
                <a:sym typeface="+mn-lt"/>
              </a:rPr>
              <a:t>61</a:t>
            </a:r>
            <a:r>
              <a:rPr lang="zh-CN" altLang="en-US" sz="1400" dirty="0">
                <a:solidFill>
                  <a:srgbClr val="2E3442"/>
                </a:solidFill>
                <a:latin typeface="+mn-lt"/>
                <a:ea typeface="+mn-ea"/>
                <a:cs typeface="+mn-ea"/>
                <a:sym typeface="+mn-lt"/>
              </a:rPr>
              <a:t>元</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平米，有电梯</a:t>
            </a:r>
            <a:r>
              <a:rPr lang="en-US" altLang="zh-CN" sz="1400" dirty="0">
                <a:solidFill>
                  <a:srgbClr val="2E3442"/>
                </a:solidFill>
                <a:latin typeface="+mn-lt"/>
                <a:ea typeface="+mn-ea"/>
                <a:cs typeface="+mn-ea"/>
                <a:sym typeface="+mn-lt"/>
              </a:rPr>
              <a:t>15</a:t>
            </a:r>
            <a:r>
              <a:rPr lang="zh-CN" altLang="en-US" sz="1400" dirty="0">
                <a:solidFill>
                  <a:srgbClr val="2E3442"/>
                </a:solidFill>
                <a:latin typeface="+mn-lt"/>
                <a:ea typeface="+mn-ea"/>
                <a:cs typeface="+mn-ea"/>
                <a:sym typeface="+mn-lt"/>
              </a:rPr>
              <a:t>层（含</a:t>
            </a:r>
            <a:r>
              <a:rPr lang="en-US" altLang="zh-CN" sz="1400" dirty="0">
                <a:solidFill>
                  <a:srgbClr val="2E3442"/>
                </a:solidFill>
                <a:latin typeface="+mn-lt"/>
                <a:ea typeface="+mn-ea"/>
                <a:cs typeface="+mn-ea"/>
                <a:sym typeface="+mn-lt"/>
              </a:rPr>
              <a:t>15</a:t>
            </a:r>
            <a:r>
              <a:rPr lang="zh-CN" altLang="en-US" sz="1400" dirty="0">
                <a:solidFill>
                  <a:srgbClr val="2E3442"/>
                </a:solidFill>
                <a:latin typeface="+mn-lt"/>
                <a:ea typeface="+mn-ea"/>
                <a:cs typeface="+mn-ea"/>
                <a:sym typeface="+mn-lt"/>
              </a:rPr>
              <a:t>）</a:t>
            </a:r>
            <a:r>
              <a:rPr lang="en-US" altLang="zh-CN" sz="1400" dirty="0">
                <a:solidFill>
                  <a:srgbClr val="2E3442"/>
                </a:solidFill>
                <a:latin typeface="+mn-lt"/>
                <a:ea typeface="+mn-ea"/>
                <a:cs typeface="+mn-ea"/>
                <a:sym typeface="+mn-lt"/>
              </a:rPr>
              <a:t>73</a:t>
            </a:r>
            <a:r>
              <a:rPr lang="zh-CN" altLang="en-US" sz="1400" dirty="0">
                <a:solidFill>
                  <a:srgbClr val="2E3442"/>
                </a:solidFill>
                <a:latin typeface="+mn-lt"/>
                <a:ea typeface="+mn-ea"/>
                <a:cs typeface="+mn-ea"/>
                <a:sym typeface="+mn-lt"/>
              </a:rPr>
              <a:t>元</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平米</a:t>
            </a:r>
          </a:p>
          <a:p>
            <a:pPr eaLnBrk="1" hangingPunct="1"/>
            <a:r>
              <a:rPr lang="zh-CN" altLang="en-US" sz="1600" b="1" dirty="0">
                <a:solidFill>
                  <a:srgbClr val="B00202"/>
                </a:solidFill>
                <a:latin typeface="+mn-lt"/>
                <a:ea typeface="+mn-ea"/>
                <a:cs typeface="+mn-ea"/>
                <a:sym typeface="+mn-lt"/>
              </a:rPr>
              <a:t>契税：</a:t>
            </a:r>
            <a:r>
              <a:rPr lang="zh-CN" altLang="en-US" sz="1400" dirty="0">
                <a:solidFill>
                  <a:srgbClr val="2E3442"/>
                </a:solidFill>
                <a:latin typeface="+mn-lt"/>
                <a:ea typeface="+mn-ea"/>
                <a:cs typeface="+mn-ea"/>
                <a:sym typeface="+mn-lt"/>
              </a:rPr>
              <a:t>非普通住宅 </a:t>
            </a:r>
            <a:r>
              <a:rPr lang="en-US" altLang="zh-CN" sz="1400" dirty="0">
                <a:solidFill>
                  <a:srgbClr val="2E3442"/>
                </a:solidFill>
                <a:latin typeface="+mn-lt"/>
                <a:ea typeface="+mn-ea"/>
                <a:cs typeface="+mn-ea"/>
                <a:sym typeface="+mn-lt"/>
              </a:rPr>
              <a:t>3%   </a:t>
            </a:r>
            <a:r>
              <a:rPr lang="zh-CN" altLang="en-US" sz="1400" dirty="0">
                <a:solidFill>
                  <a:srgbClr val="2E3442"/>
                </a:solidFill>
                <a:latin typeface="+mn-lt"/>
                <a:ea typeface="+mn-ea"/>
                <a:cs typeface="+mn-ea"/>
                <a:sym typeface="+mn-lt"/>
              </a:rPr>
              <a:t>普通住宅 </a:t>
            </a:r>
            <a:r>
              <a:rPr lang="en-US" altLang="zh-CN" sz="1400" dirty="0">
                <a:solidFill>
                  <a:srgbClr val="2E3442"/>
                </a:solidFill>
                <a:latin typeface="+mn-lt"/>
                <a:ea typeface="+mn-ea"/>
                <a:cs typeface="+mn-ea"/>
                <a:sym typeface="+mn-lt"/>
              </a:rPr>
              <a:t>1.5%     </a:t>
            </a:r>
            <a:r>
              <a:rPr lang="zh-CN" altLang="en-US" sz="1400" dirty="0">
                <a:solidFill>
                  <a:srgbClr val="2E3442"/>
                </a:solidFill>
                <a:latin typeface="+mn-lt"/>
                <a:ea typeface="+mn-ea"/>
                <a:cs typeface="+mn-ea"/>
                <a:sym typeface="+mn-lt"/>
              </a:rPr>
              <a:t>首次购买</a:t>
            </a:r>
            <a:r>
              <a:rPr lang="en-US" altLang="zh-CN" sz="1400" dirty="0">
                <a:solidFill>
                  <a:srgbClr val="2E3442"/>
                </a:solidFill>
                <a:latin typeface="+mn-lt"/>
                <a:ea typeface="+mn-ea"/>
                <a:cs typeface="+mn-ea"/>
                <a:sym typeface="+mn-lt"/>
              </a:rPr>
              <a:t>90</a:t>
            </a:r>
            <a:r>
              <a:rPr lang="zh-CN" altLang="en-US" sz="1400" dirty="0">
                <a:solidFill>
                  <a:srgbClr val="2E3442"/>
                </a:solidFill>
                <a:latin typeface="+mn-lt"/>
                <a:ea typeface="+mn-ea"/>
                <a:cs typeface="+mn-ea"/>
                <a:sym typeface="+mn-lt"/>
              </a:rPr>
              <a:t>平以下的普通住宅 </a:t>
            </a:r>
            <a:r>
              <a:rPr lang="en-US" altLang="zh-CN" sz="1400" dirty="0">
                <a:solidFill>
                  <a:srgbClr val="2E3442"/>
                </a:solidFill>
                <a:latin typeface="+mn-lt"/>
                <a:ea typeface="+mn-ea"/>
                <a:cs typeface="+mn-ea"/>
                <a:sym typeface="+mn-lt"/>
              </a:rPr>
              <a:t>1%</a:t>
            </a:r>
          </a:p>
          <a:p>
            <a:pPr eaLnBrk="1" hangingPunct="1">
              <a:buFont typeface="Arial" panose="020B0604020202020204" pitchFamily="34" charset="0"/>
              <a:buNone/>
            </a:pPr>
            <a:r>
              <a:rPr lang="zh-CN" altLang="en-US" sz="1600" b="1" dirty="0">
                <a:solidFill>
                  <a:srgbClr val="B00202"/>
                </a:solidFill>
                <a:latin typeface="+mn-lt"/>
                <a:ea typeface="+mn-ea"/>
                <a:cs typeface="+mn-ea"/>
                <a:sym typeface="+mn-lt"/>
              </a:rPr>
              <a:t>普通住宅的标准：</a:t>
            </a:r>
          </a:p>
          <a:p>
            <a:pPr eaLnBrk="1" hangingPunct="1"/>
            <a:r>
              <a:rPr lang="zh-CN" altLang="en-US" sz="1400" dirty="0">
                <a:solidFill>
                  <a:srgbClr val="2E3442"/>
                </a:solidFill>
                <a:latin typeface="+mn-lt"/>
                <a:ea typeface="+mn-ea"/>
                <a:cs typeface="+mn-ea"/>
                <a:sym typeface="+mn-lt"/>
              </a:rPr>
              <a:t>中心城区（七个中心城区，东湖高新，武汉经济技术开发区）</a:t>
            </a:r>
          </a:p>
          <a:p>
            <a:pPr eaLnBrk="1" hangingPunct="1"/>
            <a:r>
              <a:rPr lang="zh-CN" altLang="en-US" sz="1400" dirty="0">
                <a:solidFill>
                  <a:srgbClr val="2E3442"/>
                </a:solidFill>
                <a:latin typeface="+mn-lt"/>
                <a:ea typeface="+mn-ea"/>
                <a:cs typeface="+mn-ea"/>
                <a:sym typeface="+mn-lt"/>
              </a:rPr>
              <a:t>住宅小区建筑容积率在</a:t>
            </a:r>
            <a:r>
              <a:rPr lang="en-US" altLang="zh-CN" sz="1400" dirty="0">
                <a:solidFill>
                  <a:srgbClr val="2E3442"/>
                </a:solidFill>
                <a:latin typeface="+mn-lt"/>
                <a:ea typeface="+mn-ea"/>
                <a:cs typeface="+mn-ea"/>
                <a:sym typeface="+mn-lt"/>
              </a:rPr>
              <a:t>1.5</a:t>
            </a:r>
            <a:r>
              <a:rPr lang="zh-CN" altLang="en-US" sz="1400" dirty="0">
                <a:solidFill>
                  <a:srgbClr val="2E3442"/>
                </a:solidFill>
                <a:latin typeface="+mn-lt"/>
                <a:ea typeface="+mn-ea"/>
                <a:cs typeface="+mn-ea"/>
                <a:sym typeface="+mn-lt"/>
              </a:rPr>
              <a:t>以上</a:t>
            </a:r>
            <a:r>
              <a:rPr lang="en-US" altLang="zh-CN" sz="1400" dirty="0">
                <a:solidFill>
                  <a:srgbClr val="2E3442"/>
                </a:solidFill>
                <a:latin typeface="+mn-lt"/>
                <a:ea typeface="+mn-ea"/>
                <a:cs typeface="+mn-ea"/>
                <a:sym typeface="+mn-lt"/>
              </a:rPr>
              <a:t>;</a:t>
            </a:r>
          </a:p>
          <a:p>
            <a:pPr eaLnBrk="1" hangingPunct="1"/>
            <a:r>
              <a:rPr lang="zh-CN" altLang="en-US" sz="1400" dirty="0">
                <a:solidFill>
                  <a:srgbClr val="2E3442"/>
                </a:solidFill>
                <a:latin typeface="+mn-lt"/>
                <a:ea typeface="+mn-ea"/>
                <a:cs typeface="+mn-ea"/>
                <a:sym typeface="+mn-lt"/>
              </a:rPr>
              <a:t>单套建筑面积在</a:t>
            </a:r>
            <a:r>
              <a:rPr lang="en-US" altLang="zh-CN" sz="1400" dirty="0">
                <a:solidFill>
                  <a:srgbClr val="2E3442"/>
                </a:solidFill>
                <a:latin typeface="+mn-lt"/>
                <a:ea typeface="+mn-ea"/>
                <a:cs typeface="+mn-ea"/>
                <a:sym typeface="+mn-lt"/>
              </a:rPr>
              <a:t>140</a:t>
            </a:r>
            <a:r>
              <a:rPr lang="zh-CN" altLang="en-US" sz="1400" dirty="0">
                <a:solidFill>
                  <a:srgbClr val="2E3442"/>
                </a:solidFill>
                <a:latin typeface="+mn-lt"/>
                <a:ea typeface="+mn-ea"/>
                <a:cs typeface="+mn-ea"/>
                <a:sym typeface="+mn-lt"/>
              </a:rPr>
              <a:t>平方米</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含</a:t>
            </a:r>
            <a:r>
              <a:rPr lang="en-US" altLang="zh-CN" sz="1400" dirty="0">
                <a:solidFill>
                  <a:srgbClr val="2E3442"/>
                </a:solidFill>
                <a:latin typeface="+mn-lt"/>
                <a:ea typeface="+mn-ea"/>
                <a:cs typeface="+mn-ea"/>
                <a:sym typeface="+mn-lt"/>
              </a:rPr>
              <a:t>140</a:t>
            </a:r>
            <a:r>
              <a:rPr lang="zh-CN" altLang="en-US" sz="1400" dirty="0">
                <a:solidFill>
                  <a:srgbClr val="2E3442"/>
                </a:solidFill>
                <a:latin typeface="+mn-lt"/>
                <a:ea typeface="+mn-ea"/>
                <a:cs typeface="+mn-ea"/>
                <a:sym typeface="+mn-lt"/>
              </a:rPr>
              <a:t>平方米</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以下</a:t>
            </a:r>
            <a:r>
              <a:rPr lang="en-US" altLang="zh-CN" sz="1400" dirty="0">
                <a:solidFill>
                  <a:srgbClr val="2E3442"/>
                </a:solidFill>
                <a:latin typeface="+mn-lt"/>
                <a:ea typeface="+mn-ea"/>
                <a:cs typeface="+mn-ea"/>
                <a:sym typeface="+mn-lt"/>
              </a:rPr>
              <a:t>;</a:t>
            </a:r>
          </a:p>
          <a:p>
            <a:pPr eaLnBrk="1" hangingPunct="1"/>
            <a:r>
              <a:rPr lang="zh-CN" altLang="en-US" sz="1400" dirty="0">
                <a:solidFill>
                  <a:srgbClr val="2E3442"/>
                </a:solidFill>
                <a:latin typeface="+mn-lt"/>
                <a:ea typeface="+mn-ea"/>
                <a:cs typeface="+mn-ea"/>
                <a:sym typeface="+mn-lt"/>
              </a:rPr>
              <a:t>总价不超过</a:t>
            </a:r>
            <a:r>
              <a:rPr lang="en-US" altLang="zh-CN" sz="1400" dirty="0">
                <a:solidFill>
                  <a:srgbClr val="2E3442"/>
                </a:solidFill>
                <a:latin typeface="+mn-lt"/>
                <a:ea typeface="+mn-ea"/>
                <a:cs typeface="+mn-ea"/>
                <a:sym typeface="+mn-lt"/>
              </a:rPr>
              <a:t>140</a:t>
            </a:r>
            <a:r>
              <a:rPr lang="zh-CN" altLang="en-US" sz="1400" dirty="0">
                <a:solidFill>
                  <a:srgbClr val="2E3442"/>
                </a:solidFill>
                <a:latin typeface="+mn-lt"/>
                <a:ea typeface="+mn-ea"/>
                <a:cs typeface="+mn-ea"/>
                <a:sym typeface="+mn-lt"/>
              </a:rPr>
              <a:t>万元</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含</a:t>
            </a:r>
            <a:r>
              <a:rPr lang="en-US" altLang="zh-CN" sz="1400" dirty="0">
                <a:solidFill>
                  <a:srgbClr val="2E3442"/>
                </a:solidFill>
                <a:latin typeface="+mn-lt"/>
                <a:ea typeface="+mn-ea"/>
                <a:cs typeface="+mn-ea"/>
                <a:sym typeface="+mn-lt"/>
              </a:rPr>
              <a:t>140</a:t>
            </a:r>
            <a:r>
              <a:rPr lang="zh-CN" altLang="en-US" sz="1400" dirty="0">
                <a:solidFill>
                  <a:srgbClr val="2E3442"/>
                </a:solidFill>
                <a:latin typeface="+mn-lt"/>
                <a:ea typeface="+mn-ea"/>
                <a:cs typeface="+mn-ea"/>
                <a:sym typeface="+mn-lt"/>
              </a:rPr>
              <a:t>万元</a:t>
            </a:r>
            <a:r>
              <a:rPr lang="en-US" altLang="zh-CN" sz="1400" dirty="0">
                <a:solidFill>
                  <a:srgbClr val="2E3442"/>
                </a:solidFill>
                <a:latin typeface="+mn-lt"/>
                <a:ea typeface="+mn-ea"/>
                <a:cs typeface="+mn-ea"/>
                <a:sym typeface="+mn-lt"/>
              </a:rPr>
              <a:t>)</a:t>
            </a:r>
          </a:p>
          <a:p>
            <a:pPr eaLnBrk="1" hangingPunct="1">
              <a:buFont typeface="Arial" panose="020B0604020202020204" pitchFamily="34" charset="0"/>
              <a:buNone/>
            </a:pPr>
            <a:r>
              <a:rPr lang="zh-CN" altLang="en-US" sz="1600" b="1" dirty="0">
                <a:solidFill>
                  <a:srgbClr val="B00202"/>
                </a:solidFill>
                <a:latin typeface="+mn-lt"/>
                <a:ea typeface="+mn-ea"/>
                <a:cs typeface="+mn-ea"/>
                <a:sym typeface="+mn-lt"/>
              </a:rPr>
              <a:t>远城区：</a:t>
            </a:r>
          </a:p>
          <a:p>
            <a:pPr eaLnBrk="1" hangingPunct="1"/>
            <a:r>
              <a:rPr lang="zh-CN" altLang="en-US" sz="1400" dirty="0">
                <a:solidFill>
                  <a:srgbClr val="2E3442"/>
                </a:solidFill>
                <a:latin typeface="+mn-lt"/>
                <a:ea typeface="+mn-ea"/>
                <a:cs typeface="+mn-ea"/>
                <a:sym typeface="+mn-lt"/>
              </a:rPr>
              <a:t>住宅小区建筑容积率在</a:t>
            </a:r>
            <a:r>
              <a:rPr lang="en-US" altLang="zh-CN" sz="1400" dirty="0">
                <a:solidFill>
                  <a:srgbClr val="2E3442"/>
                </a:solidFill>
                <a:latin typeface="+mn-lt"/>
                <a:ea typeface="+mn-ea"/>
                <a:cs typeface="+mn-ea"/>
                <a:sym typeface="+mn-lt"/>
              </a:rPr>
              <a:t>1.0</a:t>
            </a:r>
            <a:r>
              <a:rPr lang="zh-CN" altLang="en-US" sz="1400" dirty="0">
                <a:solidFill>
                  <a:srgbClr val="2E3442"/>
                </a:solidFill>
                <a:latin typeface="+mn-lt"/>
                <a:ea typeface="+mn-ea"/>
                <a:cs typeface="+mn-ea"/>
                <a:sym typeface="+mn-lt"/>
              </a:rPr>
              <a:t>以上</a:t>
            </a:r>
            <a:r>
              <a:rPr lang="en-US" altLang="zh-CN" sz="1400" dirty="0">
                <a:solidFill>
                  <a:srgbClr val="2E3442"/>
                </a:solidFill>
                <a:latin typeface="+mn-lt"/>
                <a:ea typeface="+mn-ea"/>
                <a:cs typeface="+mn-ea"/>
                <a:sym typeface="+mn-lt"/>
              </a:rPr>
              <a:t>;</a:t>
            </a:r>
          </a:p>
          <a:p>
            <a:pPr eaLnBrk="1" hangingPunct="1"/>
            <a:r>
              <a:rPr lang="zh-CN" altLang="en-US" sz="1400" dirty="0">
                <a:solidFill>
                  <a:srgbClr val="2E3442"/>
                </a:solidFill>
                <a:latin typeface="+mn-lt"/>
                <a:ea typeface="+mn-ea"/>
                <a:cs typeface="+mn-ea"/>
                <a:sym typeface="+mn-lt"/>
              </a:rPr>
              <a:t>单套建筑面积在</a:t>
            </a:r>
            <a:r>
              <a:rPr lang="en-US" altLang="zh-CN" sz="1400" dirty="0">
                <a:solidFill>
                  <a:srgbClr val="2E3442"/>
                </a:solidFill>
                <a:latin typeface="+mn-lt"/>
                <a:ea typeface="+mn-ea"/>
                <a:cs typeface="+mn-ea"/>
                <a:sym typeface="+mn-lt"/>
              </a:rPr>
              <a:t>140</a:t>
            </a:r>
            <a:r>
              <a:rPr lang="zh-CN" altLang="en-US" sz="1400" dirty="0">
                <a:solidFill>
                  <a:srgbClr val="2E3442"/>
                </a:solidFill>
                <a:latin typeface="+mn-lt"/>
                <a:ea typeface="+mn-ea"/>
                <a:cs typeface="+mn-ea"/>
                <a:sym typeface="+mn-lt"/>
              </a:rPr>
              <a:t>平方米</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含</a:t>
            </a:r>
            <a:r>
              <a:rPr lang="en-US" altLang="zh-CN" sz="1400" dirty="0">
                <a:solidFill>
                  <a:srgbClr val="2E3442"/>
                </a:solidFill>
                <a:latin typeface="+mn-lt"/>
                <a:ea typeface="+mn-ea"/>
                <a:cs typeface="+mn-ea"/>
                <a:sym typeface="+mn-lt"/>
              </a:rPr>
              <a:t>140</a:t>
            </a:r>
            <a:r>
              <a:rPr lang="zh-CN" altLang="en-US" sz="1400" dirty="0">
                <a:solidFill>
                  <a:srgbClr val="2E3442"/>
                </a:solidFill>
                <a:latin typeface="+mn-lt"/>
                <a:ea typeface="+mn-ea"/>
                <a:cs typeface="+mn-ea"/>
                <a:sym typeface="+mn-lt"/>
              </a:rPr>
              <a:t>平方米</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以下</a:t>
            </a:r>
            <a:r>
              <a:rPr lang="en-US" altLang="zh-CN" sz="1400" dirty="0">
                <a:solidFill>
                  <a:srgbClr val="2E3442"/>
                </a:solidFill>
                <a:latin typeface="+mn-lt"/>
                <a:ea typeface="+mn-ea"/>
                <a:cs typeface="+mn-ea"/>
                <a:sym typeface="+mn-lt"/>
              </a:rPr>
              <a:t>;</a:t>
            </a:r>
          </a:p>
          <a:p>
            <a:pPr eaLnBrk="1" hangingPunct="1"/>
            <a:r>
              <a:rPr lang="zh-CN" altLang="en-US" sz="1400" dirty="0">
                <a:solidFill>
                  <a:srgbClr val="2E3442"/>
                </a:solidFill>
                <a:latin typeface="+mn-lt"/>
                <a:ea typeface="+mn-ea"/>
                <a:cs typeface="+mn-ea"/>
                <a:sym typeface="+mn-lt"/>
              </a:rPr>
              <a:t>总价不超过</a:t>
            </a:r>
            <a:r>
              <a:rPr lang="en-US" altLang="zh-CN" sz="1400" dirty="0">
                <a:solidFill>
                  <a:srgbClr val="2E3442"/>
                </a:solidFill>
                <a:latin typeface="+mn-lt"/>
                <a:ea typeface="+mn-ea"/>
                <a:cs typeface="+mn-ea"/>
                <a:sym typeface="+mn-lt"/>
              </a:rPr>
              <a:t>90</a:t>
            </a:r>
            <a:r>
              <a:rPr lang="zh-CN" altLang="en-US" sz="1400" dirty="0">
                <a:solidFill>
                  <a:srgbClr val="2E3442"/>
                </a:solidFill>
                <a:latin typeface="+mn-lt"/>
                <a:ea typeface="+mn-ea"/>
                <a:cs typeface="+mn-ea"/>
                <a:sym typeface="+mn-lt"/>
              </a:rPr>
              <a:t>万元</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含</a:t>
            </a:r>
            <a:r>
              <a:rPr lang="en-US" altLang="zh-CN" sz="1400" dirty="0">
                <a:solidFill>
                  <a:srgbClr val="2E3442"/>
                </a:solidFill>
                <a:latin typeface="+mn-lt"/>
                <a:ea typeface="+mn-ea"/>
                <a:cs typeface="+mn-ea"/>
                <a:sym typeface="+mn-lt"/>
              </a:rPr>
              <a:t>90</a:t>
            </a:r>
            <a:r>
              <a:rPr lang="zh-CN" altLang="en-US" sz="1400" dirty="0">
                <a:solidFill>
                  <a:srgbClr val="2E3442"/>
                </a:solidFill>
                <a:latin typeface="+mn-lt"/>
                <a:ea typeface="+mn-ea"/>
                <a:cs typeface="+mn-ea"/>
                <a:sym typeface="+mn-lt"/>
              </a:rPr>
              <a:t>万元</a:t>
            </a:r>
            <a:r>
              <a:rPr lang="en-US" altLang="zh-CN" sz="1400" dirty="0">
                <a:solidFill>
                  <a:srgbClr val="2E3442"/>
                </a:solidFill>
                <a:latin typeface="+mn-lt"/>
                <a:ea typeface="+mn-ea"/>
                <a:cs typeface="+mn-ea"/>
                <a:sym typeface="+mn-lt"/>
              </a:rPr>
              <a:t>)</a:t>
            </a:r>
            <a:r>
              <a:rPr lang="zh-CN" altLang="en-US" sz="1400" dirty="0">
                <a:solidFill>
                  <a:srgbClr val="2E3442"/>
                </a:solidFill>
                <a:latin typeface="+mn-lt"/>
                <a:ea typeface="+mn-ea"/>
                <a:cs typeface="+mn-ea"/>
                <a:sym typeface="+mn-lt"/>
              </a:rPr>
              <a:t>。</a:t>
            </a:r>
          </a:p>
        </p:txBody>
      </p:sp>
      <p:sp>
        <p:nvSpPr>
          <p:cNvPr id="7" name="标题 14"/>
          <p:cNvSpPr txBox="1"/>
          <p:nvPr/>
        </p:nvSpPr>
        <p:spPr bwMode="auto">
          <a:xfrm>
            <a:off x="1218595" y="416742"/>
            <a:ext cx="1311954"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a:solidFill>
                  <a:srgbClr val="2E3442"/>
                </a:solidFill>
                <a:latin typeface="+mn-lt"/>
                <a:ea typeface="+mn-ea"/>
                <a:cs typeface="+mn-ea"/>
                <a:sym typeface="+mn-lt"/>
              </a:rPr>
              <a:t>商品房</a:t>
            </a:r>
            <a:endParaRPr lang="zh-CN" altLang="en-US" sz="2400" b="1"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fade">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7107">
                                            <p:txEl>
                                              <p:pRg st="0" end="0"/>
                                            </p:txEl>
                                          </p:spTgt>
                                        </p:tgtEl>
                                        <p:attrNameLst>
                                          <p:attrName>style.visibility</p:attrName>
                                        </p:attrNameLst>
                                      </p:cBhvr>
                                      <p:to>
                                        <p:strVal val="visible"/>
                                      </p:to>
                                    </p:set>
                                    <p:animEffect transition="in" filter="fade">
                                      <p:cBhvr>
                                        <p:cTn id="22" dur="1000"/>
                                        <p:tgtEl>
                                          <p:spTgt spid="47107">
                                            <p:txEl>
                                              <p:pRg st="0" end="0"/>
                                            </p:txEl>
                                          </p:spTgt>
                                        </p:tgtEl>
                                      </p:cBhvr>
                                    </p:animEffect>
                                    <p:anim calcmode="lin" valueType="num">
                                      <p:cBhvr>
                                        <p:cTn id="23" dur="1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471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7107">
                                            <p:txEl>
                                              <p:pRg st="1" end="1"/>
                                            </p:txEl>
                                          </p:spTgt>
                                        </p:tgtEl>
                                        <p:attrNameLst>
                                          <p:attrName>style.visibility</p:attrName>
                                        </p:attrNameLst>
                                      </p:cBhvr>
                                      <p:to>
                                        <p:strVal val="visible"/>
                                      </p:to>
                                    </p:set>
                                    <p:animEffect transition="in" filter="fade">
                                      <p:cBhvr>
                                        <p:cTn id="29" dur="1000"/>
                                        <p:tgtEl>
                                          <p:spTgt spid="47107">
                                            <p:txEl>
                                              <p:pRg st="1" end="1"/>
                                            </p:txEl>
                                          </p:spTgt>
                                        </p:tgtEl>
                                      </p:cBhvr>
                                    </p:animEffect>
                                    <p:anim calcmode="lin" valueType="num">
                                      <p:cBhvr>
                                        <p:cTn id="30" dur="1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471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7107">
                                            <p:txEl>
                                              <p:pRg st="2" end="2"/>
                                            </p:txEl>
                                          </p:spTgt>
                                        </p:tgtEl>
                                        <p:attrNameLst>
                                          <p:attrName>style.visibility</p:attrName>
                                        </p:attrNameLst>
                                      </p:cBhvr>
                                      <p:to>
                                        <p:strVal val="visible"/>
                                      </p:to>
                                    </p:set>
                                    <p:animEffect transition="in" filter="fade">
                                      <p:cBhvr>
                                        <p:cTn id="36" dur="1000"/>
                                        <p:tgtEl>
                                          <p:spTgt spid="47107">
                                            <p:txEl>
                                              <p:pRg st="2" end="2"/>
                                            </p:txEl>
                                          </p:spTgt>
                                        </p:tgtEl>
                                      </p:cBhvr>
                                    </p:animEffect>
                                    <p:anim calcmode="lin" valueType="num">
                                      <p:cBhvr>
                                        <p:cTn id="37" dur="10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471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7107">
                                            <p:txEl>
                                              <p:pRg st="3" end="3"/>
                                            </p:txEl>
                                          </p:spTgt>
                                        </p:tgtEl>
                                        <p:attrNameLst>
                                          <p:attrName>style.visibility</p:attrName>
                                        </p:attrNameLst>
                                      </p:cBhvr>
                                      <p:to>
                                        <p:strVal val="visible"/>
                                      </p:to>
                                    </p:set>
                                    <p:animEffect transition="in" filter="fade">
                                      <p:cBhvr>
                                        <p:cTn id="43" dur="1000"/>
                                        <p:tgtEl>
                                          <p:spTgt spid="47107">
                                            <p:txEl>
                                              <p:pRg st="3" end="3"/>
                                            </p:txEl>
                                          </p:spTgt>
                                        </p:tgtEl>
                                      </p:cBhvr>
                                    </p:animEffect>
                                    <p:anim calcmode="lin" valueType="num">
                                      <p:cBhvr>
                                        <p:cTn id="44" dur="1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471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7107">
                                            <p:txEl>
                                              <p:pRg st="4" end="4"/>
                                            </p:txEl>
                                          </p:spTgt>
                                        </p:tgtEl>
                                        <p:attrNameLst>
                                          <p:attrName>style.visibility</p:attrName>
                                        </p:attrNameLst>
                                      </p:cBhvr>
                                      <p:to>
                                        <p:strVal val="visible"/>
                                      </p:to>
                                    </p:set>
                                    <p:animEffect transition="in" filter="fade">
                                      <p:cBhvr>
                                        <p:cTn id="50" dur="1000"/>
                                        <p:tgtEl>
                                          <p:spTgt spid="47107">
                                            <p:txEl>
                                              <p:pRg st="4" end="4"/>
                                            </p:txEl>
                                          </p:spTgt>
                                        </p:tgtEl>
                                      </p:cBhvr>
                                    </p:animEffect>
                                    <p:anim calcmode="lin" valueType="num">
                                      <p:cBhvr>
                                        <p:cTn id="51" dur="10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471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7107">
                                            <p:txEl>
                                              <p:pRg st="5" end="5"/>
                                            </p:txEl>
                                          </p:spTgt>
                                        </p:tgtEl>
                                        <p:attrNameLst>
                                          <p:attrName>style.visibility</p:attrName>
                                        </p:attrNameLst>
                                      </p:cBhvr>
                                      <p:to>
                                        <p:strVal val="visible"/>
                                      </p:to>
                                    </p:set>
                                    <p:animEffect transition="in" filter="fade">
                                      <p:cBhvr>
                                        <p:cTn id="57" dur="1000"/>
                                        <p:tgtEl>
                                          <p:spTgt spid="47107">
                                            <p:txEl>
                                              <p:pRg st="5" end="5"/>
                                            </p:txEl>
                                          </p:spTgt>
                                        </p:tgtEl>
                                      </p:cBhvr>
                                    </p:animEffect>
                                    <p:anim calcmode="lin" valueType="num">
                                      <p:cBhvr>
                                        <p:cTn id="58" dur="10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471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47107">
                                            <p:txEl>
                                              <p:pRg st="6" end="6"/>
                                            </p:txEl>
                                          </p:spTgt>
                                        </p:tgtEl>
                                        <p:attrNameLst>
                                          <p:attrName>style.visibility</p:attrName>
                                        </p:attrNameLst>
                                      </p:cBhvr>
                                      <p:to>
                                        <p:strVal val="visible"/>
                                      </p:to>
                                    </p:set>
                                    <p:animEffect transition="in" filter="fade">
                                      <p:cBhvr>
                                        <p:cTn id="64" dur="1000"/>
                                        <p:tgtEl>
                                          <p:spTgt spid="47107">
                                            <p:txEl>
                                              <p:pRg st="6" end="6"/>
                                            </p:txEl>
                                          </p:spTgt>
                                        </p:tgtEl>
                                      </p:cBhvr>
                                    </p:animEffect>
                                    <p:anim calcmode="lin" valueType="num">
                                      <p:cBhvr>
                                        <p:cTn id="65" dur="10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4710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47107">
                                            <p:txEl>
                                              <p:pRg st="7" end="7"/>
                                            </p:txEl>
                                          </p:spTgt>
                                        </p:tgtEl>
                                        <p:attrNameLst>
                                          <p:attrName>style.visibility</p:attrName>
                                        </p:attrNameLst>
                                      </p:cBhvr>
                                      <p:to>
                                        <p:strVal val="visible"/>
                                      </p:to>
                                    </p:set>
                                    <p:animEffect transition="in" filter="fade">
                                      <p:cBhvr>
                                        <p:cTn id="71" dur="1000"/>
                                        <p:tgtEl>
                                          <p:spTgt spid="47107">
                                            <p:txEl>
                                              <p:pRg st="7" end="7"/>
                                            </p:txEl>
                                          </p:spTgt>
                                        </p:tgtEl>
                                      </p:cBhvr>
                                    </p:animEffect>
                                    <p:anim calcmode="lin" valueType="num">
                                      <p:cBhvr>
                                        <p:cTn id="72" dur="10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4710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47107">
                                            <p:txEl>
                                              <p:pRg st="8" end="8"/>
                                            </p:txEl>
                                          </p:spTgt>
                                        </p:tgtEl>
                                        <p:attrNameLst>
                                          <p:attrName>style.visibility</p:attrName>
                                        </p:attrNameLst>
                                      </p:cBhvr>
                                      <p:to>
                                        <p:strVal val="visible"/>
                                      </p:to>
                                    </p:set>
                                    <p:animEffect transition="in" filter="fade">
                                      <p:cBhvr>
                                        <p:cTn id="78" dur="1000"/>
                                        <p:tgtEl>
                                          <p:spTgt spid="47107">
                                            <p:txEl>
                                              <p:pRg st="8" end="8"/>
                                            </p:txEl>
                                          </p:spTgt>
                                        </p:tgtEl>
                                      </p:cBhvr>
                                    </p:animEffect>
                                    <p:anim calcmode="lin" valueType="num">
                                      <p:cBhvr>
                                        <p:cTn id="79" dur="10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4710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47107">
                                            <p:txEl>
                                              <p:pRg st="9" end="9"/>
                                            </p:txEl>
                                          </p:spTgt>
                                        </p:tgtEl>
                                        <p:attrNameLst>
                                          <p:attrName>style.visibility</p:attrName>
                                        </p:attrNameLst>
                                      </p:cBhvr>
                                      <p:to>
                                        <p:strVal val="visible"/>
                                      </p:to>
                                    </p:set>
                                    <p:animEffect transition="in" filter="fade">
                                      <p:cBhvr>
                                        <p:cTn id="85" dur="1000"/>
                                        <p:tgtEl>
                                          <p:spTgt spid="47107">
                                            <p:txEl>
                                              <p:pRg st="9" end="9"/>
                                            </p:txEl>
                                          </p:spTgt>
                                        </p:tgtEl>
                                      </p:cBhvr>
                                    </p:animEffect>
                                    <p:anim calcmode="lin" valueType="num">
                                      <p:cBhvr>
                                        <p:cTn id="86" dur="1000" fill="hold"/>
                                        <p:tgtEl>
                                          <p:spTgt spid="47107">
                                            <p:txEl>
                                              <p:pRg st="9" end="9"/>
                                            </p:txEl>
                                          </p:spTgt>
                                        </p:tgtEl>
                                        <p:attrNameLst>
                                          <p:attrName>ppt_x</p:attrName>
                                        </p:attrNameLst>
                                      </p:cBhvr>
                                      <p:tavLst>
                                        <p:tav tm="0">
                                          <p:val>
                                            <p:strVal val="#ppt_x"/>
                                          </p:val>
                                        </p:tav>
                                        <p:tav tm="100000">
                                          <p:val>
                                            <p:strVal val="#ppt_x"/>
                                          </p:val>
                                        </p:tav>
                                      </p:tavLst>
                                    </p:anim>
                                    <p:anim calcmode="lin" valueType="num">
                                      <p:cBhvr>
                                        <p:cTn id="87" dur="1000" fill="hold"/>
                                        <p:tgtEl>
                                          <p:spTgt spid="47107">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47107">
                                            <p:txEl>
                                              <p:pRg st="10" end="10"/>
                                            </p:txEl>
                                          </p:spTgt>
                                        </p:tgtEl>
                                        <p:attrNameLst>
                                          <p:attrName>style.visibility</p:attrName>
                                        </p:attrNameLst>
                                      </p:cBhvr>
                                      <p:to>
                                        <p:strVal val="visible"/>
                                      </p:to>
                                    </p:set>
                                    <p:animEffect transition="in" filter="fade">
                                      <p:cBhvr>
                                        <p:cTn id="92" dur="1000"/>
                                        <p:tgtEl>
                                          <p:spTgt spid="47107">
                                            <p:txEl>
                                              <p:pRg st="10" end="10"/>
                                            </p:txEl>
                                          </p:spTgt>
                                        </p:tgtEl>
                                      </p:cBhvr>
                                    </p:animEffect>
                                    <p:anim calcmode="lin" valueType="num">
                                      <p:cBhvr>
                                        <p:cTn id="93" dur="1000" fill="hold"/>
                                        <p:tgtEl>
                                          <p:spTgt spid="47107">
                                            <p:txEl>
                                              <p:pRg st="10" end="10"/>
                                            </p:txEl>
                                          </p:spTgt>
                                        </p:tgtEl>
                                        <p:attrNameLst>
                                          <p:attrName>ppt_x</p:attrName>
                                        </p:attrNameLst>
                                      </p:cBhvr>
                                      <p:tavLst>
                                        <p:tav tm="0">
                                          <p:val>
                                            <p:strVal val="#ppt_x"/>
                                          </p:val>
                                        </p:tav>
                                        <p:tav tm="100000">
                                          <p:val>
                                            <p:strVal val="#ppt_x"/>
                                          </p:val>
                                        </p:tav>
                                      </p:tavLst>
                                    </p:anim>
                                    <p:anim calcmode="lin" valueType="num">
                                      <p:cBhvr>
                                        <p:cTn id="94" dur="1000" fill="hold"/>
                                        <p:tgtEl>
                                          <p:spTgt spid="47107">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nimBg="1"/>
      <p:bldP spid="47107"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矩形 15"/>
          <p:cNvSpPr/>
          <p:nvPr>
            <p:custDataLst>
              <p:tags r:id="rId1"/>
            </p:custDataLst>
          </p:nvPr>
        </p:nvSpPr>
        <p:spPr>
          <a:xfrm>
            <a:off x="7658100" y="0"/>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16"/>
          <p:cNvSpPr/>
          <p:nvPr>
            <p:custDataLst>
              <p:tags r:id="rId2"/>
            </p:custDataLst>
          </p:nvPr>
        </p:nvSpPr>
        <p:spPr>
          <a:xfrm>
            <a:off x="-21590" y="2334439"/>
            <a:ext cx="7600270" cy="18620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矩形 29"/>
          <p:cNvSpPr/>
          <p:nvPr>
            <p:custDataLst>
              <p:tags r:id="rId3"/>
            </p:custDataLst>
          </p:nvPr>
        </p:nvSpPr>
        <p:spPr>
          <a:xfrm>
            <a:off x="10470358" y="4109649"/>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矩形 30"/>
          <p:cNvSpPr/>
          <p:nvPr>
            <p:custDataLst>
              <p:tags r:id="rId4"/>
            </p:custDataLst>
          </p:nvPr>
        </p:nvSpPr>
        <p:spPr>
          <a:xfrm>
            <a:off x="10470358" y="742580"/>
            <a:ext cx="1710647" cy="1706853"/>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矩形 31"/>
          <p:cNvSpPr/>
          <p:nvPr>
            <p:custDataLst>
              <p:tags r:id="rId5"/>
            </p:custDataLst>
          </p:nvPr>
        </p:nvSpPr>
        <p:spPr>
          <a:xfrm>
            <a:off x="10528188" y="4524140"/>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矩形 34"/>
          <p:cNvSpPr/>
          <p:nvPr>
            <p:custDataLst>
              <p:tags r:id="rId6"/>
            </p:custDataLst>
          </p:nvPr>
        </p:nvSpPr>
        <p:spPr>
          <a:xfrm>
            <a:off x="10570406" y="5172358"/>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矩形 35"/>
          <p:cNvSpPr/>
          <p:nvPr>
            <p:custDataLst>
              <p:tags r:id="rId7"/>
            </p:custDataLst>
          </p:nvPr>
        </p:nvSpPr>
        <p:spPr>
          <a:xfrm>
            <a:off x="10073126" y="4867594"/>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文本框 36"/>
          <p:cNvSpPr txBox="1"/>
          <p:nvPr>
            <p:custDataLst>
              <p:tags r:id="rId8"/>
            </p:custDataLst>
          </p:nvPr>
        </p:nvSpPr>
        <p:spPr>
          <a:xfrm>
            <a:off x="1127740" y="1442102"/>
            <a:ext cx="2718077" cy="646331"/>
          </a:xfrm>
          <a:prstGeom prst="rect">
            <a:avLst/>
          </a:prstGeom>
          <a:noFill/>
        </p:spPr>
        <p:txBody>
          <a:bodyPr wrap="square" rtlCol="0">
            <a:spAutoFit/>
          </a:bodyPr>
          <a:lstStyle/>
          <a:p>
            <a:pPr algn="dist"/>
            <a:r>
              <a:rPr lang="zh-CN" altLang="en-US" sz="3600" b="1" dirty="0">
                <a:solidFill>
                  <a:srgbClr val="2E3442"/>
                </a:solidFill>
                <a:latin typeface="+mn-lt"/>
                <a:ea typeface="+mn-ea"/>
                <a:cs typeface="+mn-ea"/>
                <a:sym typeface="+mn-lt"/>
              </a:rPr>
              <a:t>第四部分</a:t>
            </a:r>
          </a:p>
        </p:txBody>
      </p:sp>
      <p:sp>
        <p:nvSpPr>
          <p:cNvPr id="22" name="PA-文本框 37"/>
          <p:cNvSpPr txBox="1"/>
          <p:nvPr>
            <p:custDataLst>
              <p:tags r:id="rId9"/>
            </p:custDataLst>
          </p:nvPr>
        </p:nvSpPr>
        <p:spPr>
          <a:xfrm>
            <a:off x="1315254" y="4475312"/>
            <a:ext cx="5001109" cy="338554"/>
          </a:xfrm>
          <a:prstGeom prst="rect">
            <a:avLst/>
          </a:prstGeom>
          <a:noFill/>
        </p:spPr>
        <p:txBody>
          <a:bodyPr wrap="square" rtlCol="0">
            <a:spAutoFit/>
          </a:bodyPr>
          <a:lstStyle/>
          <a:p>
            <a:pPr algn="dist"/>
            <a:r>
              <a:rPr lang="en-US" altLang="zh-CN" sz="1600" dirty="0">
                <a:solidFill>
                  <a:srgbClr val="2E3442"/>
                </a:solidFill>
                <a:latin typeface="+mn-lt"/>
                <a:ea typeface="+mn-ea"/>
                <a:cs typeface="+mn-ea"/>
                <a:sym typeface="+mn-lt"/>
              </a:rPr>
              <a:t>RUD BUSINESS YEAR END WORK SUMMARY</a:t>
            </a:r>
            <a:endParaRPr lang="zh-CN" altLang="en-US" sz="4400" dirty="0">
              <a:solidFill>
                <a:srgbClr val="2E3442"/>
              </a:solidFill>
              <a:latin typeface="+mn-lt"/>
              <a:ea typeface="+mn-ea"/>
              <a:cs typeface="+mn-ea"/>
              <a:sym typeface="+mn-lt"/>
            </a:endParaRPr>
          </a:p>
        </p:txBody>
      </p:sp>
      <p:sp>
        <p:nvSpPr>
          <p:cNvPr id="27" name="AutoShape 4" descr="åå¡å»ºç­åå¬æ¥¼å¾ç"/>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pic>
        <p:nvPicPr>
          <p:cNvPr id="31" name="图片 30"/>
          <p:cNvPicPr>
            <a:picLocks noChangeAspect="1"/>
          </p:cNvPicPr>
          <p:nvPr/>
        </p:nvPicPr>
        <p:blipFill>
          <a:blip r:embed="rId11" cstate="screen"/>
          <a:stretch>
            <a:fillRect/>
          </a:stretch>
        </p:blipFill>
        <p:spPr>
          <a:xfrm>
            <a:off x="7647105" y="2526068"/>
            <a:ext cx="2718077" cy="1839696"/>
          </a:xfrm>
          <a:prstGeom prst="rect">
            <a:avLst/>
          </a:prstGeom>
        </p:spPr>
      </p:pic>
      <p:pic>
        <p:nvPicPr>
          <p:cNvPr id="36" name="图片 35"/>
          <p:cNvPicPr>
            <a:picLocks noChangeAspect="1"/>
          </p:cNvPicPr>
          <p:nvPr/>
        </p:nvPicPr>
        <p:blipFill>
          <a:blip r:embed="rId12" cstate="screen"/>
          <a:stretch>
            <a:fillRect/>
          </a:stretch>
        </p:blipFill>
        <p:spPr>
          <a:xfrm>
            <a:off x="10473193" y="2526068"/>
            <a:ext cx="1704975" cy="1531553"/>
          </a:xfrm>
          <a:prstGeom prst="rect">
            <a:avLst/>
          </a:prstGeom>
        </p:spPr>
      </p:pic>
      <p:pic>
        <p:nvPicPr>
          <p:cNvPr id="37" name="图片 36"/>
          <p:cNvPicPr>
            <a:picLocks noChangeAspect="1"/>
          </p:cNvPicPr>
          <p:nvPr/>
        </p:nvPicPr>
        <p:blipFill rotWithShape="1">
          <a:blip r:embed="rId13" cstate="screen"/>
          <a:srcRect/>
          <a:stretch>
            <a:fillRect/>
          </a:stretch>
        </p:blipFill>
        <p:spPr>
          <a:xfrm>
            <a:off x="7647105" y="1008480"/>
            <a:ext cx="2718077" cy="1440953"/>
          </a:xfrm>
          <a:prstGeom prst="rect">
            <a:avLst/>
          </a:prstGeom>
        </p:spPr>
      </p:pic>
      <p:sp>
        <p:nvSpPr>
          <p:cNvPr id="46" name="矩形 45"/>
          <p:cNvSpPr/>
          <p:nvPr/>
        </p:nvSpPr>
        <p:spPr>
          <a:xfrm>
            <a:off x="654123" y="2812405"/>
            <a:ext cx="6322114" cy="1015663"/>
          </a:xfrm>
          <a:prstGeom prst="rect">
            <a:avLst/>
          </a:prstGeom>
        </p:spPr>
        <p:txBody>
          <a:bodyPr wrap="square">
            <a:spAutoFit/>
          </a:bodyPr>
          <a:lstStyle/>
          <a:p>
            <a:pPr algn="dist"/>
            <a:r>
              <a:rPr lang="zh-CN" altLang="en-US" sz="6000" b="1">
                <a:solidFill>
                  <a:schemeClr val="bg1"/>
                </a:solidFill>
                <a:latin typeface="+mn-lt"/>
                <a:ea typeface="+mn-ea"/>
                <a:cs typeface="+mn-ea"/>
                <a:sym typeface="+mn-lt"/>
              </a:rPr>
              <a:t>项目销售必备条件</a:t>
            </a:r>
            <a:endParaRPr lang="zh-CN" altLang="en-US" sz="6000" b="1" dirty="0">
              <a:solidFill>
                <a:schemeClr val="bg1"/>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16" presetClass="entr" presetSubtype="21" fill="hold" grpId="0" nodeType="withEffect">
                                  <p:stCondLst>
                                    <p:cond delay="367"/>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42" presetClass="entr" presetSubtype="0" fill="hold" grpId="0" nodeType="withEffect">
                                  <p:stCondLst>
                                    <p:cond delay="586"/>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1336"/>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22" presetClass="entr" presetSubtype="2" fill="hold" grpId="0" nodeType="withEffect">
                                  <p:stCondLst>
                                    <p:cond delay="1086"/>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5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2236"/>
                            </p:stCondLst>
                            <p:childTnLst>
                              <p:par>
                                <p:cTn id="51" presetID="18"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Left)">
                                      <p:cBhvr>
                                        <p:cTn id="53" dur="500"/>
                                        <p:tgtEl>
                                          <p:spTgt spid="10"/>
                                        </p:tgtEl>
                                      </p:cBhvr>
                                    </p:animEffect>
                                  </p:childTnLst>
                                </p:cTn>
                              </p:par>
                            </p:childTnLst>
                          </p:cTn>
                        </p:par>
                        <p:par>
                          <p:cTn id="54" fill="hold">
                            <p:stCondLst>
                              <p:cond delay="2736"/>
                            </p:stCondLst>
                            <p:childTnLst>
                              <p:par>
                                <p:cTn id="55" presetID="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autoUpdateAnimBg="0"/>
      <p:bldP spid="20" grpId="0" animBg="1" autoUpdateAnimBg="0"/>
      <p:bldP spid="21"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783996" y="1409372"/>
            <a:ext cx="10624008" cy="5031886"/>
            <a:chOff x="1065229" y="1547242"/>
            <a:chExt cx="10568601" cy="3271103"/>
          </a:xfrm>
        </p:grpSpPr>
        <p:sp>
          <p:nvSpPr>
            <p:cNvPr id="15" name="矩形 14"/>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6" name="矩形 15"/>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grpSp>
      <p:sp>
        <p:nvSpPr>
          <p:cNvPr id="2" name="Rectangle 3"/>
          <p:cNvSpPr txBox="1">
            <a:spLocks noChangeArrowheads="1"/>
          </p:cNvSpPr>
          <p:nvPr/>
        </p:nvSpPr>
        <p:spPr>
          <a:xfrm>
            <a:off x="1432801" y="1932543"/>
            <a:ext cx="4197866" cy="457200"/>
          </a:xfrm>
          <a:prstGeom prst="rect">
            <a:avLst/>
          </a:prstGeom>
        </p:spPr>
        <p:txBody>
          <a:bodyPr/>
          <a:lstStyle/>
          <a:p>
            <a:pPr marL="174625" indent="-174625" eaLnBrk="0" fontAlgn="auto" hangingPunct="0">
              <a:lnSpc>
                <a:spcPct val="130000"/>
              </a:lnSpc>
              <a:spcBef>
                <a:spcPct val="30000"/>
              </a:spcBef>
              <a:spcAft>
                <a:spcPts val="0"/>
              </a:spcAft>
              <a:buFont typeface="Arial" panose="020B0604020202020204" pitchFamily="34" charset="0"/>
              <a:buChar char="&gt;"/>
              <a:defRPr/>
            </a:pPr>
            <a:r>
              <a:rPr lang="zh-CN" altLang="en-US" b="1" kern="0" dirty="0">
                <a:solidFill>
                  <a:srgbClr val="2E3442"/>
                </a:solidFill>
                <a:latin typeface="+mn-lt"/>
                <a:ea typeface="+mn-ea"/>
                <a:cs typeface="+mn-ea"/>
                <a:sym typeface="+mn-lt"/>
              </a:rPr>
              <a:t>房地产项目的“身份证”</a:t>
            </a:r>
            <a:r>
              <a:rPr lang="en-US" altLang="zh-CN" b="1" kern="0" dirty="0">
                <a:solidFill>
                  <a:srgbClr val="2E3442"/>
                </a:solidFill>
                <a:latin typeface="+mn-lt"/>
                <a:ea typeface="+mn-ea"/>
                <a:cs typeface="+mn-ea"/>
                <a:sym typeface="+mn-lt"/>
              </a:rPr>
              <a:t>——</a:t>
            </a:r>
            <a:r>
              <a:rPr lang="zh-CN" altLang="en-US" b="1" kern="0" dirty="0">
                <a:solidFill>
                  <a:srgbClr val="2E3442"/>
                </a:solidFill>
                <a:latin typeface="+mn-lt"/>
                <a:ea typeface="+mn-ea"/>
                <a:cs typeface="+mn-ea"/>
                <a:sym typeface="+mn-lt"/>
              </a:rPr>
              <a:t>五证</a:t>
            </a:r>
          </a:p>
          <a:p>
            <a:pPr marL="174625" indent="-174625" eaLnBrk="0" fontAlgn="auto" hangingPunct="0">
              <a:lnSpc>
                <a:spcPct val="130000"/>
              </a:lnSpc>
              <a:spcBef>
                <a:spcPct val="30000"/>
              </a:spcBef>
              <a:spcAft>
                <a:spcPts val="0"/>
              </a:spcAft>
              <a:defRPr/>
            </a:pPr>
            <a:r>
              <a:rPr lang="zh-CN" altLang="en-US" sz="1600" kern="0" dirty="0">
                <a:solidFill>
                  <a:srgbClr val="2E3442"/>
                </a:solidFill>
                <a:latin typeface="+mn-lt"/>
                <a:ea typeface="+mn-ea"/>
                <a:cs typeface="+mn-ea"/>
                <a:sym typeface="+mn-lt"/>
              </a:rPr>
              <a:t>   </a:t>
            </a:r>
          </a:p>
        </p:txBody>
      </p:sp>
      <p:sp>
        <p:nvSpPr>
          <p:cNvPr id="49155" name="Rectangle 1"/>
          <p:cNvSpPr>
            <a:spLocks noChangeArrowheads="1"/>
          </p:cNvSpPr>
          <p:nvPr/>
        </p:nvSpPr>
        <p:spPr bwMode="auto">
          <a:xfrm>
            <a:off x="2085976" y="4565148"/>
            <a:ext cx="858384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25000"/>
              </a:lnSpc>
              <a:buFontTx/>
              <a:buChar char="•"/>
            </a:pPr>
            <a:r>
              <a:rPr lang="zh-CN" altLang="en-US" sz="1400" b="1" dirty="0">
                <a:solidFill>
                  <a:srgbClr val="B00202"/>
                </a:solidFill>
                <a:latin typeface="+mn-lt"/>
                <a:ea typeface="+mn-ea"/>
                <a:cs typeface="+mn-ea"/>
                <a:sym typeface="+mn-lt"/>
              </a:rPr>
              <a:t>建筑规划许可证：</a:t>
            </a:r>
            <a:r>
              <a:rPr lang="zh-CN" altLang="en-US" sz="1400" dirty="0">
                <a:solidFill>
                  <a:srgbClr val="2E3442"/>
                </a:solidFill>
                <a:latin typeface="+mn-lt"/>
                <a:ea typeface="+mn-ea"/>
                <a:cs typeface="+mn-ea"/>
                <a:sym typeface="+mn-lt"/>
              </a:rPr>
              <a:t>指城市规划部门根据城市总体规划和小区规划要求，对建设项目的设计方案进行审查认可后，颁发的有效证明，以便确保建筑项目符合城市规划要求。</a:t>
            </a:r>
          </a:p>
          <a:p>
            <a:pPr>
              <a:lnSpc>
                <a:spcPct val="125000"/>
              </a:lnSpc>
              <a:buFontTx/>
              <a:buChar char="•"/>
            </a:pPr>
            <a:r>
              <a:rPr lang="zh-CN" altLang="en-US" sz="1400" b="1" dirty="0">
                <a:solidFill>
                  <a:srgbClr val="B00202"/>
                </a:solidFill>
                <a:latin typeface="+mn-lt"/>
                <a:ea typeface="+mn-ea"/>
                <a:cs typeface="+mn-ea"/>
                <a:sym typeface="+mn-lt"/>
              </a:rPr>
              <a:t>建筑施工许可证</a:t>
            </a:r>
            <a:r>
              <a:rPr lang="zh-CN" altLang="en-US" sz="1400" dirty="0">
                <a:solidFill>
                  <a:srgbClr val="2E3442"/>
                </a:solidFill>
                <a:latin typeface="+mn-lt"/>
                <a:ea typeface="+mn-ea"/>
                <a:cs typeface="+mn-ea"/>
                <a:sym typeface="+mn-lt"/>
              </a:rPr>
              <a:t>：是指施工管理部门根据建筑许可证的要求，审查施工图，设计相符后，经组织招标或议标形式确定施工队伍，允许组织施工的有效证明。</a:t>
            </a:r>
            <a:endParaRPr lang="en-US" altLang="zh-CN" sz="1400" dirty="0">
              <a:solidFill>
                <a:srgbClr val="2E3442"/>
              </a:solidFill>
              <a:latin typeface="+mn-lt"/>
              <a:ea typeface="+mn-ea"/>
              <a:cs typeface="+mn-ea"/>
              <a:sym typeface="+mn-lt"/>
            </a:endParaRPr>
          </a:p>
        </p:txBody>
      </p:sp>
      <p:grpSp>
        <p:nvGrpSpPr>
          <p:cNvPr id="7" name="组合 6"/>
          <p:cNvGrpSpPr/>
          <p:nvPr/>
        </p:nvGrpSpPr>
        <p:grpSpPr>
          <a:xfrm>
            <a:off x="1507229" y="2620367"/>
            <a:ext cx="2271989" cy="1729064"/>
            <a:chOff x="1507229" y="2383184"/>
            <a:chExt cx="2271989" cy="1729064"/>
          </a:xfrm>
        </p:grpSpPr>
        <p:pic>
          <p:nvPicPr>
            <p:cNvPr id="11268" name="图片 5" descr="zs1d.jpg"/>
            <p:cNvPicPr>
              <a:picLocks noChangeAspect="1"/>
            </p:cNvPicPr>
            <p:nvPr/>
          </p:nvPicPr>
          <p:blipFill>
            <a:blip r:embed="rId2"/>
            <a:srcRect/>
            <a:stretch>
              <a:fillRect/>
            </a:stretch>
          </p:blipFill>
          <p:spPr bwMode="auto">
            <a:xfrm>
              <a:off x="1507229" y="2383184"/>
              <a:ext cx="2264749" cy="1729064"/>
            </a:xfrm>
            <a:prstGeom prst="rect">
              <a:avLst/>
            </a:prstGeom>
            <a:ln>
              <a:noFill/>
            </a:ln>
            <a:effectLst>
              <a:outerShdw blurRad="292100" dist="139700" dir="2700000" algn="tl" rotWithShape="0">
                <a:srgbClr val="333333">
                  <a:alpha val="65000"/>
                </a:srgbClr>
              </a:outerShdw>
            </a:effectLst>
          </p:spPr>
        </p:pic>
        <p:sp>
          <p:nvSpPr>
            <p:cNvPr id="49161" name="TextBox 8"/>
            <p:cNvSpPr txBox="1">
              <a:spLocks noChangeArrowheads="1"/>
            </p:cNvSpPr>
            <p:nvPr/>
          </p:nvSpPr>
          <p:spPr bwMode="auto">
            <a:xfrm>
              <a:off x="1514469" y="3843667"/>
              <a:ext cx="2264749" cy="261610"/>
            </a:xfrm>
            <a:prstGeom prst="rect">
              <a:avLst/>
            </a:prstGeom>
            <a:solidFill>
              <a:srgbClr val="B00202"/>
            </a:solid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100" dirty="0">
                  <a:solidFill>
                    <a:schemeClr val="bg1">
                      <a:lumMod val="95000"/>
                    </a:schemeClr>
                  </a:solidFill>
                  <a:latin typeface="+mn-lt"/>
                  <a:ea typeface="+mn-ea"/>
                  <a:cs typeface="+mn-ea"/>
                  <a:sym typeface="+mn-lt"/>
                </a:rPr>
                <a:t>1</a:t>
              </a:r>
              <a:r>
                <a:rPr lang="zh-CN" altLang="en-US" sz="1100" dirty="0">
                  <a:solidFill>
                    <a:schemeClr val="bg1">
                      <a:lumMod val="95000"/>
                    </a:schemeClr>
                  </a:solidFill>
                  <a:latin typeface="+mn-lt"/>
                  <a:ea typeface="+mn-ea"/>
                  <a:cs typeface="+mn-ea"/>
                  <a:sym typeface="+mn-lt"/>
                </a:rPr>
                <a:t>、建设用地规划许可证</a:t>
              </a:r>
            </a:p>
          </p:txBody>
        </p:sp>
      </p:grpSp>
      <p:grpSp>
        <p:nvGrpSpPr>
          <p:cNvPr id="4" name="组合 3"/>
          <p:cNvGrpSpPr/>
          <p:nvPr/>
        </p:nvGrpSpPr>
        <p:grpSpPr>
          <a:xfrm>
            <a:off x="3892859" y="2647181"/>
            <a:ext cx="1934633" cy="1686180"/>
            <a:chOff x="1465216" y="4253548"/>
            <a:chExt cx="2264749" cy="1717541"/>
          </a:xfrm>
        </p:grpSpPr>
        <p:pic>
          <p:nvPicPr>
            <p:cNvPr id="11269" name="图片 3" descr="20090802140137.jpg"/>
            <p:cNvPicPr>
              <a:picLocks noChangeAspect="1"/>
            </p:cNvPicPr>
            <p:nvPr/>
          </p:nvPicPr>
          <p:blipFill>
            <a:blip r:embed="rId3">
              <a:lum bright="20000"/>
            </a:blip>
            <a:srcRect/>
            <a:stretch>
              <a:fillRect/>
            </a:stretch>
          </p:blipFill>
          <p:spPr bwMode="auto">
            <a:xfrm>
              <a:off x="1465216" y="4253548"/>
              <a:ext cx="2264749" cy="1717541"/>
            </a:xfrm>
            <a:prstGeom prst="rect">
              <a:avLst/>
            </a:prstGeom>
            <a:ln>
              <a:noFill/>
            </a:ln>
            <a:effectLst>
              <a:outerShdw blurRad="292100" dist="139700" dir="2700000" algn="tl" rotWithShape="0">
                <a:srgbClr val="333333">
                  <a:alpha val="65000"/>
                </a:srgbClr>
              </a:outerShdw>
            </a:effectLst>
          </p:spPr>
        </p:pic>
        <p:sp>
          <p:nvSpPr>
            <p:cNvPr id="49162" name="TextBox 9"/>
            <p:cNvSpPr txBox="1">
              <a:spLocks noChangeArrowheads="1"/>
            </p:cNvSpPr>
            <p:nvPr/>
          </p:nvSpPr>
          <p:spPr bwMode="auto">
            <a:xfrm>
              <a:off x="1465217" y="5700496"/>
              <a:ext cx="2264748" cy="266476"/>
            </a:xfrm>
            <a:prstGeom prst="rect">
              <a:avLst/>
            </a:prstGeom>
            <a:solidFill>
              <a:srgbClr val="B00202"/>
            </a:solidFill>
            <a:ln w="9525">
              <a:noFill/>
              <a:miter lim="800000"/>
            </a:ln>
          </p:spPr>
          <p:txBody>
            <a:bodyPr wrap="square">
              <a:spAutoFit/>
            </a:bodyPr>
            <a:lstStyle>
              <a:defPPr>
                <a:defRPr lang="zh-CN"/>
              </a:defPPr>
              <a:lvl1pPr eaLnBrk="1" hangingPunct="1">
                <a:defRPr sz="1100">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defTabSz="457200" eaLnBrk="0" fontAlgn="base" hangingPunct="0">
                <a:spcBef>
                  <a:spcPct val="0"/>
                </a:spcBef>
                <a:spcAft>
                  <a:spcPct val="0"/>
                </a:spcAft>
                <a:defRPr>
                  <a:ea typeface="宋体" panose="02010600030101010101" pitchFamily="2" charset="-122"/>
                </a:defRPr>
              </a:lvl6pPr>
              <a:lvl7pPr marL="2971800" indent="-228600" defTabSz="457200" eaLnBrk="0" fontAlgn="base" hangingPunct="0">
                <a:spcBef>
                  <a:spcPct val="0"/>
                </a:spcBef>
                <a:spcAft>
                  <a:spcPct val="0"/>
                </a:spcAft>
                <a:defRPr>
                  <a:ea typeface="宋体" panose="02010600030101010101" pitchFamily="2" charset="-122"/>
                </a:defRPr>
              </a:lvl7pPr>
              <a:lvl8pPr marL="3429000" indent="-228600" defTabSz="457200" eaLnBrk="0" fontAlgn="base" hangingPunct="0">
                <a:spcBef>
                  <a:spcPct val="0"/>
                </a:spcBef>
                <a:spcAft>
                  <a:spcPct val="0"/>
                </a:spcAft>
                <a:defRPr>
                  <a:ea typeface="宋体" panose="02010600030101010101" pitchFamily="2" charset="-122"/>
                </a:defRPr>
              </a:lvl8pPr>
              <a:lvl9pPr marL="3886200" indent="-228600" defTabSz="457200" eaLnBrk="0" fontAlgn="base" hangingPunct="0">
                <a:spcBef>
                  <a:spcPct val="0"/>
                </a:spcBef>
                <a:spcAft>
                  <a:spcPct val="0"/>
                </a:spcAft>
                <a:defRPr>
                  <a:ea typeface="宋体" panose="02010600030101010101" pitchFamily="2" charset="-122"/>
                </a:defRPr>
              </a:lvl9pPr>
            </a:lstStyle>
            <a:p>
              <a:r>
                <a:rPr lang="en-US" altLang="zh-CN" dirty="0">
                  <a:latin typeface="+mn-lt"/>
                  <a:ea typeface="+mn-ea"/>
                  <a:cs typeface="+mn-ea"/>
                  <a:sym typeface="+mn-lt"/>
                </a:rPr>
                <a:t>2</a:t>
              </a:r>
              <a:r>
                <a:rPr lang="zh-CN" altLang="en-US" dirty="0">
                  <a:latin typeface="+mn-lt"/>
                  <a:ea typeface="+mn-ea"/>
                  <a:cs typeface="+mn-ea"/>
                  <a:sym typeface="+mn-lt"/>
                </a:rPr>
                <a:t>、建设工程规划许可证</a:t>
              </a:r>
            </a:p>
          </p:txBody>
        </p:sp>
      </p:grpSp>
      <p:grpSp>
        <p:nvGrpSpPr>
          <p:cNvPr id="6" name="组合 5"/>
          <p:cNvGrpSpPr/>
          <p:nvPr/>
        </p:nvGrpSpPr>
        <p:grpSpPr>
          <a:xfrm>
            <a:off x="5989747" y="2663252"/>
            <a:ext cx="1493176" cy="1687718"/>
            <a:chOff x="3896998" y="2426069"/>
            <a:chExt cx="1493176" cy="1687718"/>
          </a:xfrm>
        </p:grpSpPr>
        <p:pic>
          <p:nvPicPr>
            <p:cNvPr id="11270" name="图片 7" descr="2008118134455580.jpg"/>
            <p:cNvPicPr>
              <a:picLocks noChangeAspect="1"/>
            </p:cNvPicPr>
            <p:nvPr/>
          </p:nvPicPr>
          <p:blipFill>
            <a:blip r:embed="rId4"/>
            <a:srcRect/>
            <a:stretch>
              <a:fillRect/>
            </a:stretch>
          </p:blipFill>
          <p:spPr bwMode="auto">
            <a:xfrm>
              <a:off x="3896998" y="2426069"/>
              <a:ext cx="1493176" cy="1686180"/>
            </a:xfrm>
            <a:prstGeom prst="rect">
              <a:avLst/>
            </a:prstGeom>
            <a:ln>
              <a:noFill/>
            </a:ln>
            <a:effectLst>
              <a:outerShdw blurRad="292100" dist="139700" dir="2700000" algn="tl" rotWithShape="0">
                <a:srgbClr val="333333">
                  <a:alpha val="65000"/>
                </a:srgbClr>
              </a:outerShdw>
            </a:effectLst>
          </p:spPr>
        </p:pic>
        <p:sp>
          <p:nvSpPr>
            <p:cNvPr id="49163" name="TextBox 10"/>
            <p:cNvSpPr txBox="1">
              <a:spLocks noChangeArrowheads="1"/>
            </p:cNvSpPr>
            <p:nvPr/>
          </p:nvSpPr>
          <p:spPr bwMode="auto">
            <a:xfrm>
              <a:off x="3945086" y="3851849"/>
              <a:ext cx="1397000" cy="261938"/>
            </a:xfrm>
            <a:prstGeom prst="rect">
              <a:avLst/>
            </a:prstGeom>
            <a:solidFill>
              <a:srgbClr val="B00202"/>
            </a:solidFill>
            <a:ln w="9525">
              <a:noFill/>
              <a:miter lim="800000"/>
            </a:ln>
          </p:spPr>
          <p:txBody>
            <a:bodyPr wrap="none">
              <a:spAutoFit/>
            </a:bodyPr>
            <a:lstStyle>
              <a:defPPr>
                <a:defRPr lang="zh-CN"/>
              </a:defPPr>
              <a:lvl1pPr eaLnBrk="1" hangingPunct="1">
                <a:defRPr sz="1100">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defTabSz="457200" eaLnBrk="0" fontAlgn="base" hangingPunct="0">
                <a:spcBef>
                  <a:spcPct val="0"/>
                </a:spcBef>
                <a:spcAft>
                  <a:spcPct val="0"/>
                </a:spcAft>
                <a:defRPr>
                  <a:ea typeface="宋体" panose="02010600030101010101" pitchFamily="2" charset="-122"/>
                </a:defRPr>
              </a:lvl6pPr>
              <a:lvl7pPr marL="2971800" indent="-228600" defTabSz="457200" eaLnBrk="0" fontAlgn="base" hangingPunct="0">
                <a:spcBef>
                  <a:spcPct val="0"/>
                </a:spcBef>
                <a:spcAft>
                  <a:spcPct val="0"/>
                </a:spcAft>
                <a:defRPr>
                  <a:ea typeface="宋体" panose="02010600030101010101" pitchFamily="2" charset="-122"/>
                </a:defRPr>
              </a:lvl7pPr>
              <a:lvl8pPr marL="3429000" indent="-228600" defTabSz="457200" eaLnBrk="0" fontAlgn="base" hangingPunct="0">
                <a:spcBef>
                  <a:spcPct val="0"/>
                </a:spcBef>
                <a:spcAft>
                  <a:spcPct val="0"/>
                </a:spcAft>
                <a:defRPr>
                  <a:ea typeface="宋体" panose="02010600030101010101" pitchFamily="2" charset="-122"/>
                </a:defRPr>
              </a:lvl8pPr>
              <a:lvl9pPr marL="3886200" indent="-228600" defTabSz="457200" eaLnBrk="0" fontAlgn="base" hangingPunct="0">
                <a:spcBef>
                  <a:spcPct val="0"/>
                </a:spcBef>
                <a:spcAft>
                  <a:spcPct val="0"/>
                </a:spcAft>
                <a:defRPr>
                  <a:ea typeface="宋体" panose="02010600030101010101" pitchFamily="2" charset="-122"/>
                </a:defRPr>
              </a:lvl9pPr>
            </a:lstStyle>
            <a:p>
              <a:r>
                <a:rPr lang="en-US" altLang="zh-CN" dirty="0">
                  <a:latin typeface="+mn-lt"/>
                  <a:ea typeface="+mn-ea"/>
                  <a:cs typeface="+mn-ea"/>
                  <a:sym typeface="+mn-lt"/>
                </a:rPr>
                <a:t>3</a:t>
              </a:r>
              <a:r>
                <a:rPr lang="zh-CN" altLang="en-US" dirty="0">
                  <a:latin typeface="+mn-lt"/>
                  <a:ea typeface="+mn-ea"/>
                  <a:cs typeface="+mn-ea"/>
                  <a:sym typeface="+mn-lt"/>
                </a:rPr>
                <a:t>、国有土地使用证</a:t>
              </a:r>
            </a:p>
          </p:txBody>
        </p:sp>
      </p:grpSp>
      <p:grpSp>
        <p:nvGrpSpPr>
          <p:cNvPr id="5" name="组合 4"/>
          <p:cNvGrpSpPr/>
          <p:nvPr/>
        </p:nvGrpSpPr>
        <p:grpSpPr>
          <a:xfrm>
            <a:off x="7607943" y="2649823"/>
            <a:ext cx="1397000" cy="1689620"/>
            <a:chOff x="5515194" y="2412640"/>
            <a:chExt cx="1397000" cy="1689620"/>
          </a:xfrm>
        </p:grpSpPr>
        <p:pic>
          <p:nvPicPr>
            <p:cNvPr id="11271" name="图片 6" descr="200961994139851.jpg"/>
            <p:cNvPicPr>
              <a:picLocks noChangeAspect="1"/>
            </p:cNvPicPr>
            <p:nvPr/>
          </p:nvPicPr>
          <p:blipFill>
            <a:blip r:embed="rId5"/>
            <a:srcRect/>
            <a:stretch>
              <a:fillRect/>
            </a:stretch>
          </p:blipFill>
          <p:spPr bwMode="auto">
            <a:xfrm>
              <a:off x="5515194" y="2412640"/>
              <a:ext cx="1389758" cy="1683538"/>
            </a:xfrm>
            <a:prstGeom prst="rect">
              <a:avLst/>
            </a:prstGeom>
            <a:ln>
              <a:noFill/>
            </a:ln>
            <a:effectLst>
              <a:outerShdw blurRad="292100" dist="139700" dir="2700000" algn="tl" rotWithShape="0">
                <a:srgbClr val="333333">
                  <a:alpha val="65000"/>
                </a:srgbClr>
              </a:outerShdw>
            </a:effectLst>
          </p:spPr>
        </p:pic>
        <p:sp>
          <p:nvSpPr>
            <p:cNvPr id="49164" name="TextBox 11"/>
            <p:cNvSpPr txBox="1">
              <a:spLocks noChangeArrowheads="1"/>
            </p:cNvSpPr>
            <p:nvPr/>
          </p:nvSpPr>
          <p:spPr bwMode="auto">
            <a:xfrm>
              <a:off x="5515194" y="3840322"/>
              <a:ext cx="1397000" cy="261938"/>
            </a:xfrm>
            <a:prstGeom prst="rect">
              <a:avLst/>
            </a:prstGeom>
            <a:solidFill>
              <a:srgbClr val="B00202"/>
            </a:solidFill>
            <a:ln w="9525">
              <a:noFill/>
              <a:miter lim="800000"/>
            </a:ln>
          </p:spPr>
          <p:txBody>
            <a:bodyPr wrap="none">
              <a:spAutoFit/>
            </a:bodyPr>
            <a:lstStyle>
              <a:defPPr>
                <a:defRPr lang="zh-CN"/>
              </a:defPPr>
              <a:lvl1pPr eaLnBrk="1" hangingPunct="1">
                <a:defRPr sz="1100">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defTabSz="457200" eaLnBrk="0" fontAlgn="base" hangingPunct="0">
                <a:spcBef>
                  <a:spcPct val="0"/>
                </a:spcBef>
                <a:spcAft>
                  <a:spcPct val="0"/>
                </a:spcAft>
                <a:defRPr>
                  <a:ea typeface="宋体" panose="02010600030101010101" pitchFamily="2" charset="-122"/>
                </a:defRPr>
              </a:lvl6pPr>
              <a:lvl7pPr marL="2971800" indent="-228600" defTabSz="457200" eaLnBrk="0" fontAlgn="base" hangingPunct="0">
                <a:spcBef>
                  <a:spcPct val="0"/>
                </a:spcBef>
                <a:spcAft>
                  <a:spcPct val="0"/>
                </a:spcAft>
                <a:defRPr>
                  <a:ea typeface="宋体" panose="02010600030101010101" pitchFamily="2" charset="-122"/>
                </a:defRPr>
              </a:lvl7pPr>
              <a:lvl8pPr marL="3429000" indent="-228600" defTabSz="457200" eaLnBrk="0" fontAlgn="base" hangingPunct="0">
                <a:spcBef>
                  <a:spcPct val="0"/>
                </a:spcBef>
                <a:spcAft>
                  <a:spcPct val="0"/>
                </a:spcAft>
                <a:defRPr>
                  <a:ea typeface="宋体" panose="02010600030101010101" pitchFamily="2" charset="-122"/>
                </a:defRPr>
              </a:lvl8pPr>
              <a:lvl9pPr marL="3886200" indent="-228600" defTabSz="457200" eaLnBrk="0" fontAlgn="base" hangingPunct="0">
                <a:spcBef>
                  <a:spcPct val="0"/>
                </a:spcBef>
                <a:spcAft>
                  <a:spcPct val="0"/>
                </a:spcAft>
                <a:defRPr>
                  <a:ea typeface="宋体" panose="02010600030101010101" pitchFamily="2" charset="-122"/>
                </a:defRPr>
              </a:lvl9pPr>
            </a:lstStyle>
            <a:p>
              <a:r>
                <a:rPr lang="en-US" altLang="zh-CN" dirty="0">
                  <a:latin typeface="+mn-lt"/>
                  <a:ea typeface="+mn-ea"/>
                  <a:cs typeface="+mn-ea"/>
                  <a:sym typeface="+mn-lt"/>
                </a:rPr>
                <a:t>4</a:t>
              </a:r>
              <a:r>
                <a:rPr lang="zh-CN" altLang="en-US" dirty="0">
                  <a:latin typeface="+mn-lt"/>
                  <a:ea typeface="+mn-ea"/>
                  <a:cs typeface="+mn-ea"/>
                  <a:sym typeface="+mn-lt"/>
                </a:rPr>
                <a:t>、建筑施工许可证</a:t>
              </a:r>
            </a:p>
          </p:txBody>
        </p:sp>
      </p:grpSp>
      <p:grpSp>
        <p:nvGrpSpPr>
          <p:cNvPr id="3" name="组合 2"/>
          <p:cNvGrpSpPr/>
          <p:nvPr/>
        </p:nvGrpSpPr>
        <p:grpSpPr>
          <a:xfrm>
            <a:off x="9118583" y="2703722"/>
            <a:ext cx="1659569" cy="1636059"/>
            <a:chOff x="3924850" y="4276725"/>
            <a:chExt cx="1749980" cy="1704212"/>
          </a:xfrm>
        </p:grpSpPr>
        <p:pic>
          <p:nvPicPr>
            <p:cNvPr id="11272" name="图片 4" descr="2008111710375660862.jpg"/>
            <p:cNvPicPr>
              <a:picLocks noChangeAspect="1"/>
            </p:cNvPicPr>
            <p:nvPr/>
          </p:nvPicPr>
          <p:blipFill>
            <a:blip r:embed="rId6"/>
            <a:srcRect/>
            <a:stretch>
              <a:fillRect/>
            </a:stretch>
          </p:blipFill>
          <p:spPr bwMode="auto">
            <a:xfrm>
              <a:off x="3924850" y="4276725"/>
              <a:ext cx="1749980" cy="1693314"/>
            </a:xfrm>
            <a:prstGeom prst="rect">
              <a:avLst/>
            </a:prstGeom>
            <a:ln>
              <a:noFill/>
            </a:ln>
            <a:effectLst>
              <a:outerShdw blurRad="292100" dist="139700" dir="2700000" algn="tl" rotWithShape="0">
                <a:srgbClr val="333333">
                  <a:alpha val="65000"/>
                </a:srgbClr>
              </a:outerShdw>
            </a:effectLst>
          </p:spPr>
        </p:pic>
        <p:sp>
          <p:nvSpPr>
            <p:cNvPr id="49165" name="TextBox 12"/>
            <p:cNvSpPr txBox="1">
              <a:spLocks noChangeArrowheads="1"/>
            </p:cNvSpPr>
            <p:nvPr/>
          </p:nvSpPr>
          <p:spPr bwMode="auto">
            <a:xfrm>
              <a:off x="3924850" y="5708429"/>
              <a:ext cx="1749980" cy="272508"/>
            </a:xfrm>
            <a:prstGeom prst="rect">
              <a:avLst/>
            </a:prstGeom>
            <a:solidFill>
              <a:srgbClr val="B00202"/>
            </a:solidFill>
            <a:ln w="9525">
              <a:noFill/>
              <a:miter lim="800000"/>
            </a:ln>
          </p:spPr>
          <p:txBody>
            <a:bodyPr wrap="square">
              <a:spAutoFit/>
            </a:bodyPr>
            <a:lstStyle>
              <a:defPPr>
                <a:defRPr lang="zh-CN"/>
              </a:defPPr>
              <a:lvl1pPr eaLnBrk="1" hangingPunct="1">
                <a:defRPr sz="1100">
                  <a:solidFill>
                    <a:schemeClr val="bg1">
                      <a:lumMod val="95000"/>
                    </a:schemeClr>
                  </a:solidFill>
                  <a:latin typeface="微软雅黑" panose="020B0503020204020204" pitchFamily="34" charset="-122"/>
                  <a:ea typeface="微软雅黑" panose="020B0503020204020204" pitchFamily="34" charset="-122"/>
                </a:defRPr>
              </a:lvl1pPr>
              <a:lvl2pPr marL="742950" indent="-285750" eaLnBrk="0" hangingPunct="0">
                <a:defRPr>
                  <a:ea typeface="宋体" panose="02010600030101010101" pitchFamily="2" charset="-122"/>
                </a:defRPr>
              </a:lvl2pPr>
              <a:lvl3pPr marL="1143000" indent="-228600" eaLnBrk="0" hangingPunct="0">
                <a:defRPr>
                  <a:ea typeface="宋体" panose="02010600030101010101" pitchFamily="2" charset="-122"/>
                </a:defRPr>
              </a:lvl3pPr>
              <a:lvl4pPr marL="1600200" indent="-228600" eaLnBrk="0" hangingPunct="0">
                <a:defRPr>
                  <a:ea typeface="宋体" panose="02010600030101010101" pitchFamily="2" charset="-122"/>
                </a:defRPr>
              </a:lvl4pPr>
              <a:lvl5pPr marL="2057400" indent="-228600" eaLnBrk="0" hangingPunct="0">
                <a:defRPr>
                  <a:ea typeface="宋体" panose="02010600030101010101" pitchFamily="2" charset="-122"/>
                </a:defRPr>
              </a:lvl5pPr>
              <a:lvl6pPr marL="2514600" indent="-228600" defTabSz="457200" eaLnBrk="0" fontAlgn="base" hangingPunct="0">
                <a:spcBef>
                  <a:spcPct val="0"/>
                </a:spcBef>
                <a:spcAft>
                  <a:spcPct val="0"/>
                </a:spcAft>
                <a:defRPr>
                  <a:ea typeface="宋体" panose="02010600030101010101" pitchFamily="2" charset="-122"/>
                </a:defRPr>
              </a:lvl6pPr>
              <a:lvl7pPr marL="2971800" indent="-228600" defTabSz="457200" eaLnBrk="0" fontAlgn="base" hangingPunct="0">
                <a:spcBef>
                  <a:spcPct val="0"/>
                </a:spcBef>
                <a:spcAft>
                  <a:spcPct val="0"/>
                </a:spcAft>
                <a:defRPr>
                  <a:ea typeface="宋体" panose="02010600030101010101" pitchFamily="2" charset="-122"/>
                </a:defRPr>
              </a:lvl7pPr>
              <a:lvl8pPr marL="3429000" indent="-228600" defTabSz="457200" eaLnBrk="0" fontAlgn="base" hangingPunct="0">
                <a:spcBef>
                  <a:spcPct val="0"/>
                </a:spcBef>
                <a:spcAft>
                  <a:spcPct val="0"/>
                </a:spcAft>
                <a:defRPr>
                  <a:ea typeface="宋体" panose="02010600030101010101" pitchFamily="2" charset="-122"/>
                </a:defRPr>
              </a:lvl8pPr>
              <a:lvl9pPr marL="3886200" indent="-228600" defTabSz="457200" eaLnBrk="0" fontAlgn="base" hangingPunct="0">
                <a:spcBef>
                  <a:spcPct val="0"/>
                </a:spcBef>
                <a:spcAft>
                  <a:spcPct val="0"/>
                </a:spcAft>
                <a:defRPr>
                  <a:ea typeface="宋体" panose="02010600030101010101" pitchFamily="2" charset="-122"/>
                </a:defRPr>
              </a:lvl9pPr>
            </a:lstStyle>
            <a:p>
              <a:r>
                <a:rPr lang="en-US" altLang="zh-CN" dirty="0">
                  <a:latin typeface="+mn-lt"/>
                  <a:ea typeface="+mn-ea"/>
                  <a:cs typeface="+mn-ea"/>
                  <a:sym typeface="+mn-lt"/>
                </a:rPr>
                <a:t>5</a:t>
              </a:r>
              <a:r>
                <a:rPr lang="zh-CN" altLang="en-US" dirty="0">
                  <a:latin typeface="+mn-lt"/>
                  <a:ea typeface="+mn-ea"/>
                  <a:cs typeface="+mn-ea"/>
                  <a:sym typeface="+mn-lt"/>
                </a:rPr>
                <a:t>、商品房预售许可证</a:t>
              </a:r>
            </a:p>
          </p:txBody>
        </p:sp>
      </p:grpSp>
      <p:sp>
        <p:nvSpPr>
          <p:cNvPr id="22"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9155"/>
                                        </p:tgtEl>
                                        <p:attrNameLst>
                                          <p:attrName>style.visibility</p:attrName>
                                        </p:attrNameLst>
                                      </p:cBhvr>
                                      <p:to>
                                        <p:strVal val="visible"/>
                                      </p:to>
                                    </p:set>
                                    <p:animEffect transition="in" filter="fade">
                                      <p:cBhvr>
                                        <p:cTn id="47" dur="1000"/>
                                        <p:tgtEl>
                                          <p:spTgt spid="49155"/>
                                        </p:tgtEl>
                                      </p:cBhvr>
                                    </p:animEffect>
                                    <p:anim calcmode="lin" valueType="num">
                                      <p:cBhvr>
                                        <p:cTn id="48" dur="1000" fill="hold"/>
                                        <p:tgtEl>
                                          <p:spTgt spid="49155"/>
                                        </p:tgtEl>
                                        <p:attrNameLst>
                                          <p:attrName>ppt_x</p:attrName>
                                        </p:attrNameLst>
                                      </p:cBhvr>
                                      <p:tavLst>
                                        <p:tav tm="0">
                                          <p:val>
                                            <p:strVal val="#ppt_x"/>
                                          </p:val>
                                        </p:tav>
                                        <p:tav tm="100000">
                                          <p:val>
                                            <p:strVal val="#ppt_x"/>
                                          </p:val>
                                        </p:tav>
                                      </p:tavLst>
                                    </p:anim>
                                    <p:anim calcmode="lin" valueType="num">
                                      <p:cBhvr>
                                        <p:cTn id="49" dur="1000" fill="hold"/>
                                        <p:tgtEl>
                                          <p:spTgt spid="49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155"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83996" y="1409372"/>
            <a:ext cx="10624008" cy="5031886"/>
            <a:chOff x="1065229" y="1547242"/>
            <a:chExt cx="10568601" cy="3271103"/>
          </a:xfrm>
        </p:grpSpPr>
        <p:sp>
          <p:nvSpPr>
            <p:cNvPr id="6" name="矩形 5"/>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7" name="矩形 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50178" name="矩形 1"/>
          <p:cNvSpPr>
            <a:spLocks noChangeArrowheads="1"/>
          </p:cNvSpPr>
          <p:nvPr/>
        </p:nvSpPr>
        <p:spPr bwMode="auto">
          <a:xfrm>
            <a:off x="1906527" y="4156193"/>
            <a:ext cx="370933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b="1" dirty="0">
                <a:solidFill>
                  <a:srgbClr val="B00202"/>
                </a:solidFill>
                <a:latin typeface="+mn-lt"/>
                <a:ea typeface="+mn-ea"/>
                <a:cs typeface="+mn-ea"/>
                <a:sym typeface="+mn-lt"/>
              </a:rPr>
              <a:t>二书：</a:t>
            </a:r>
            <a:r>
              <a:rPr lang="zh-CN" altLang="en-US" sz="1600" dirty="0">
                <a:solidFill>
                  <a:srgbClr val="2E3442"/>
                </a:solidFill>
                <a:latin typeface="+mn-lt"/>
                <a:ea typeface="+mn-ea"/>
                <a:cs typeface="+mn-ea"/>
                <a:sym typeface="+mn-lt"/>
              </a:rPr>
              <a:t>是指建设部为了加强商品房的质量管理与监督，要求发展商必须提供的新建住宅质量保证书、新建住宅使用说明书。</a:t>
            </a:r>
            <a:endParaRPr lang="zh-CN" altLang="en-US" dirty="0">
              <a:solidFill>
                <a:srgbClr val="2E3442"/>
              </a:solidFill>
              <a:latin typeface="+mn-lt"/>
              <a:ea typeface="+mn-ea"/>
              <a:cs typeface="+mn-ea"/>
              <a:sym typeface="+mn-lt"/>
            </a:endParaRPr>
          </a:p>
        </p:txBody>
      </p:sp>
      <p:sp>
        <p:nvSpPr>
          <p:cNvPr id="4" name="Rectangle 3"/>
          <p:cNvSpPr txBox="1">
            <a:spLocks noChangeArrowheads="1"/>
          </p:cNvSpPr>
          <p:nvPr/>
        </p:nvSpPr>
        <p:spPr>
          <a:xfrm>
            <a:off x="1803184" y="2567409"/>
            <a:ext cx="3229196" cy="457200"/>
          </a:xfrm>
          <a:prstGeom prst="rect">
            <a:avLst/>
          </a:prstGeom>
          <a:solidFill>
            <a:srgbClr val="B00202"/>
          </a:solidFill>
        </p:spPr>
        <p:txBody>
          <a:bodyPr/>
          <a:lstStyle/>
          <a:p>
            <a:pPr marL="174625" indent="-174625" algn="ctr" eaLnBrk="0" fontAlgn="auto" hangingPunct="0">
              <a:lnSpc>
                <a:spcPct val="130000"/>
              </a:lnSpc>
              <a:spcBef>
                <a:spcPct val="30000"/>
              </a:spcBef>
              <a:spcAft>
                <a:spcPts val="0"/>
              </a:spcAft>
              <a:buFont typeface="Arial" panose="020B0604020202020204" pitchFamily="34" charset="0"/>
              <a:buChar char="&gt;"/>
              <a:defRPr/>
            </a:pPr>
            <a:r>
              <a:rPr lang="zh-CN" altLang="en-US" sz="2000" b="1" kern="0" dirty="0">
                <a:solidFill>
                  <a:schemeClr val="bg1"/>
                </a:solidFill>
                <a:latin typeface="+mn-lt"/>
                <a:ea typeface="+mn-ea"/>
                <a:cs typeface="+mn-ea"/>
                <a:sym typeface="+mn-lt"/>
              </a:rPr>
              <a:t>房地产项目的“二书”</a:t>
            </a:r>
          </a:p>
          <a:p>
            <a:pPr marL="174625" indent="-174625" algn="ctr" eaLnBrk="0" fontAlgn="auto" hangingPunct="0">
              <a:lnSpc>
                <a:spcPct val="130000"/>
              </a:lnSpc>
              <a:spcBef>
                <a:spcPct val="30000"/>
              </a:spcBef>
              <a:spcAft>
                <a:spcPts val="0"/>
              </a:spcAft>
              <a:defRPr/>
            </a:pPr>
            <a:r>
              <a:rPr lang="zh-CN" altLang="en-US" kern="0" dirty="0">
                <a:solidFill>
                  <a:schemeClr val="bg1"/>
                </a:solidFill>
                <a:latin typeface="+mn-lt"/>
                <a:ea typeface="+mn-ea"/>
                <a:cs typeface="+mn-ea"/>
                <a:sym typeface="+mn-lt"/>
              </a:rPr>
              <a:t>   </a:t>
            </a:r>
          </a:p>
        </p:txBody>
      </p:sp>
      <p:pic>
        <p:nvPicPr>
          <p:cNvPr id="3" name="图片 2"/>
          <p:cNvPicPr>
            <a:picLocks noChangeAspect="1"/>
          </p:cNvPicPr>
          <p:nvPr/>
        </p:nvPicPr>
        <p:blipFill rotWithShape="1">
          <a:blip r:embed="rId2" cstate="screen"/>
          <a:srcRect/>
          <a:stretch>
            <a:fillRect/>
          </a:stretch>
        </p:blipFill>
        <p:spPr>
          <a:xfrm>
            <a:off x="6096000" y="2941269"/>
            <a:ext cx="4394434" cy="2589028"/>
          </a:xfrm>
          <a:prstGeom prst="rect">
            <a:avLst/>
          </a:prstGeom>
        </p:spPr>
      </p:pic>
      <p:sp>
        <p:nvSpPr>
          <p:cNvPr id="10" name="Rectangle 3"/>
          <p:cNvSpPr txBox="1">
            <a:spLocks noChangeArrowheads="1"/>
          </p:cNvSpPr>
          <p:nvPr/>
        </p:nvSpPr>
        <p:spPr>
          <a:xfrm>
            <a:off x="1842375" y="3500366"/>
            <a:ext cx="1833929" cy="375531"/>
          </a:xfrm>
          <a:prstGeom prst="rect">
            <a:avLst/>
          </a:prstGeom>
          <a:solidFill>
            <a:srgbClr val="2E3442"/>
          </a:solidFill>
        </p:spPr>
        <p:txBody>
          <a:bodyPr/>
          <a:lstStyle/>
          <a:p>
            <a:pPr marL="174625" indent="-174625" algn="ctr" eaLnBrk="0" fontAlgn="auto" hangingPunct="0">
              <a:spcBef>
                <a:spcPct val="30000"/>
              </a:spcBef>
              <a:spcAft>
                <a:spcPts val="0"/>
              </a:spcAft>
              <a:defRPr/>
            </a:pPr>
            <a:r>
              <a:rPr lang="zh-CN" altLang="en-US" sz="1600" kern="0" dirty="0">
                <a:solidFill>
                  <a:schemeClr val="bg1"/>
                </a:solidFill>
                <a:latin typeface="+mn-lt"/>
                <a:ea typeface="+mn-ea"/>
                <a:cs typeface="+mn-ea"/>
                <a:sym typeface="+mn-lt"/>
              </a:rPr>
              <a:t>住宅质量保证书   </a:t>
            </a:r>
          </a:p>
        </p:txBody>
      </p:sp>
      <p:sp>
        <p:nvSpPr>
          <p:cNvPr id="11" name="Rectangle 3"/>
          <p:cNvSpPr txBox="1">
            <a:spLocks noChangeArrowheads="1"/>
          </p:cNvSpPr>
          <p:nvPr/>
        </p:nvSpPr>
        <p:spPr>
          <a:xfrm>
            <a:off x="3781933" y="3500365"/>
            <a:ext cx="1833929" cy="375531"/>
          </a:xfrm>
          <a:prstGeom prst="rect">
            <a:avLst/>
          </a:prstGeom>
          <a:solidFill>
            <a:srgbClr val="2E3442"/>
          </a:solidFill>
        </p:spPr>
        <p:txBody>
          <a:bodyPr/>
          <a:lstStyle/>
          <a:p>
            <a:pPr marL="174625" indent="-174625" algn="ctr" eaLnBrk="0" fontAlgn="auto" hangingPunct="0">
              <a:spcBef>
                <a:spcPct val="30000"/>
              </a:spcBef>
              <a:spcAft>
                <a:spcPts val="0"/>
              </a:spcAft>
              <a:defRPr/>
            </a:pPr>
            <a:r>
              <a:rPr lang="zh-CN" altLang="en-US" sz="1600" kern="0" dirty="0">
                <a:solidFill>
                  <a:schemeClr val="bg1"/>
                </a:solidFill>
                <a:latin typeface="+mn-lt"/>
                <a:ea typeface="+mn-ea"/>
                <a:cs typeface="+mn-ea"/>
                <a:sym typeface="+mn-lt"/>
              </a:rPr>
              <a:t>住宅使用说明书   </a:t>
            </a:r>
          </a:p>
        </p:txBody>
      </p:sp>
      <p:sp>
        <p:nvSpPr>
          <p:cNvPr id="12"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0178"/>
                                        </p:tgtEl>
                                        <p:attrNameLst>
                                          <p:attrName>style.visibility</p:attrName>
                                        </p:attrNameLst>
                                      </p:cBhvr>
                                      <p:to>
                                        <p:strVal val="visible"/>
                                      </p:to>
                                    </p:set>
                                    <p:animEffect transition="in" filter="fade">
                                      <p:cBhvr>
                                        <p:cTn id="32" dur="1000"/>
                                        <p:tgtEl>
                                          <p:spTgt spid="50178"/>
                                        </p:tgtEl>
                                      </p:cBhvr>
                                    </p:animEffect>
                                    <p:anim calcmode="lin" valueType="num">
                                      <p:cBhvr>
                                        <p:cTn id="33" dur="1000" fill="hold"/>
                                        <p:tgtEl>
                                          <p:spTgt spid="50178"/>
                                        </p:tgtEl>
                                        <p:attrNameLst>
                                          <p:attrName>ppt_x</p:attrName>
                                        </p:attrNameLst>
                                      </p:cBhvr>
                                      <p:tavLst>
                                        <p:tav tm="0">
                                          <p:val>
                                            <p:strVal val="#ppt_x"/>
                                          </p:val>
                                        </p:tav>
                                        <p:tav tm="100000">
                                          <p:val>
                                            <p:strVal val="#ppt_x"/>
                                          </p:val>
                                        </p:tav>
                                      </p:tavLst>
                                    </p:anim>
                                    <p:anim calcmode="lin" valueType="num">
                                      <p:cBhvr>
                                        <p:cTn id="34" dur="1000" fill="hold"/>
                                        <p:tgtEl>
                                          <p:spTgt spid="5017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4" grpId="0" animBg="1"/>
      <p:bldP spid="10" grpId="0" animBg="1"/>
      <p:bldP spid="11" grpId="0" animBg="1"/>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783996" y="1409372"/>
            <a:ext cx="10624008" cy="5031886"/>
            <a:chOff x="1065229" y="1547242"/>
            <a:chExt cx="10568601" cy="3271103"/>
          </a:xfrm>
        </p:grpSpPr>
        <p:sp>
          <p:nvSpPr>
            <p:cNvPr id="16" name="矩形 15"/>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7" name="矩形 16"/>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graphicFrame>
        <p:nvGraphicFramePr>
          <p:cNvPr id="4" name="内容占位符 3"/>
          <p:cNvGraphicFramePr>
            <a:graphicFrameLocks noGrp="1"/>
          </p:cNvGraphicFramePr>
          <p:nvPr>
            <p:ph idx="4294967295"/>
          </p:nvPr>
        </p:nvGraphicFramePr>
        <p:xfrm>
          <a:off x="3401293" y="2018037"/>
          <a:ext cx="5721350" cy="1328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左大括号 4"/>
          <p:cNvSpPr/>
          <p:nvPr/>
        </p:nvSpPr>
        <p:spPr>
          <a:xfrm rot="16200000">
            <a:off x="6075709" y="1672063"/>
            <a:ext cx="175153" cy="3687763"/>
          </a:xfrm>
          <a:prstGeom prst="leftBrace">
            <a:avLst>
              <a:gd name="adj1" fmla="val 8333"/>
              <a:gd name="adj2" fmla="val 50000"/>
            </a:avLst>
          </a:prstGeom>
          <a:ln w="38100">
            <a:solidFill>
              <a:srgbClr val="2E3442"/>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2400">
              <a:cs typeface="+mn-ea"/>
              <a:sym typeface="+mn-lt"/>
            </a:endParaRPr>
          </a:p>
        </p:txBody>
      </p:sp>
      <p:sp>
        <p:nvSpPr>
          <p:cNvPr id="6" name="矩形 5"/>
          <p:cNvSpPr/>
          <p:nvPr/>
        </p:nvSpPr>
        <p:spPr>
          <a:xfrm>
            <a:off x="3821650" y="3683596"/>
            <a:ext cx="4556125" cy="307777"/>
          </a:xfrm>
          <a:prstGeom prst="rect">
            <a:avLst/>
          </a:prstGeom>
          <a:solidFill>
            <a:srgbClr val="B00202"/>
          </a:solidFill>
          <a:ln>
            <a:noFill/>
          </a:ln>
        </p:spPr>
        <p:txBody>
          <a:bodyPr>
            <a:spAutoFit/>
          </a:bodyPr>
          <a:lstStyle/>
          <a:p>
            <a:pPr algn="ctr" defTabSz="914400">
              <a:defRPr/>
            </a:pPr>
            <a:r>
              <a:rPr lang="zh-CN" altLang="en-US" sz="1400" dirty="0">
                <a:solidFill>
                  <a:schemeClr val="bg1"/>
                </a:solidFill>
                <a:latin typeface="+mn-lt"/>
                <a:ea typeface="+mn-ea"/>
                <a:cs typeface="+mn-ea"/>
                <a:sym typeface="+mn-lt"/>
              </a:rPr>
              <a:t>取得工程项目选址意见书和项目设计条件、规划红线图</a:t>
            </a:r>
          </a:p>
        </p:txBody>
      </p:sp>
      <p:sp>
        <p:nvSpPr>
          <p:cNvPr id="7" name="矩形 6"/>
          <p:cNvSpPr/>
          <p:nvPr/>
        </p:nvSpPr>
        <p:spPr>
          <a:xfrm>
            <a:off x="3873445" y="4221542"/>
            <a:ext cx="4554537" cy="307777"/>
          </a:xfrm>
          <a:prstGeom prst="rect">
            <a:avLst/>
          </a:prstGeom>
          <a:solidFill>
            <a:srgbClr val="B00202"/>
          </a:solidFill>
          <a:ln>
            <a:noFill/>
          </a:ln>
        </p:spPr>
        <p:txBody>
          <a:bodyPr>
            <a:spAutoFit/>
          </a:bodyPr>
          <a:lstStyle/>
          <a:p>
            <a:pPr algn="ctr" defTabSz="914400">
              <a:defRPr/>
            </a:pPr>
            <a:r>
              <a:rPr lang="zh-CN" altLang="en-US" sz="1400" dirty="0">
                <a:solidFill>
                  <a:schemeClr val="bg1"/>
                </a:solidFill>
                <a:latin typeface="+mn-lt"/>
                <a:ea typeface="+mn-ea"/>
                <a:cs typeface="+mn-ea"/>
                <a:sym typeface="+mn-lt"/>
              </a:rPr>
              <a:t>建筑规划方案审批（大型项目需做修详规审查） </a:t>
            </a:r>
          </a:p>
        </p:txBody>
      </p:sp>
      <p:sp>
        <p:nvSpPr>
          <p:cNvPr id="57345" name="Rectangle 1"/>
          <p:cNvSpPr>
            <a:spLocks noChangeArrowheads="1"/>
          </p:cNvSpPr>
          <p:nvPr/>
        </p:nvSpPr>
        <p:spPr bwMode="auto">
          <a:xfrm>
            <a:off x="2322018" y="4772998"/>
            <a:ext cx="7946796" cy="307777"/>
          </a:xfrm>
          <a:prstGeom prst="rect">
            <a:avLst/>
          </a:prstGeom>
          <a:solidFill>
            <a:srgbClr val="B00202"/>
          </a:solidFill>
          <a:ln w="9525">
            <a:noFill/>
            <a:miter lim="800000"/>
          </a:ln>
          <a:effectLst/>
        </p:spPr>
        <p:txBody>
          <a:bodyPr wrap="square" anchor="ctr">
            <a:spAutoFit/>
          </a:bodyPr>
          <a:lstStyle/>
          <a:p>
            <a:pPr indent="419100" algn="ctr" defTabSz="914400" eaLnBrk="0" hangingPunct="0">
              <a:tabLst>
                <a:tab pos="3590925" algn="l"/>
              </a:tabLst>
              <a:defRPr/>
            </a:pPr>
            <a:r>
              <a:rPr lang="zh-CN" altLang="en-US" sz="1400" dirty="0">
                <a:solidFill>
                  <a:schemeClr val="bg1"/>
                </a:solidFill>
                <a:latin typeface="+mn-lt"/>
                <a:ea typeface="+mn-ea"/>
                <a:cs typeface="+mn-ea"/>
                <a:sym typeface="+mn-lt"/>
              </a:rPr>
              <a:t>消防方案审查意见书等相关部门审查意见书绿化方案、人防设计方案、环境批准书审查意见 </a:t>
            </a:r>
          </a:p>
        </p:txBody>
      </p:sp>
      <p:sp>
        <p:nvSpPr>
          <p:cNvPr id="9" name="下箭头 8"/>
          <p:cNvSpPr/>
          <p:nvPr/>
        </p:nvSpPr>
        <p:spPr>
          <a:xfrm>
            <a:off x="6018587" y="4049601"/>
            <a:ext cx="216000" cy="108000"/>
          </a:xfrm>
          <a:prstGeom prst="downArrow">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sp>
        <p:nvSpPr>
          <p:cNvPr id="10" name="下箭头 9"/>
          <p:cNvSpPr/>
          <p:nvPr/>
        </p:nvSpPr>
        <p:spPr>
          <a:xfrm>
            <a:off x="6008718" y="4590175"/>
            <a:ext cx="216000" cy="108000"/>
          </a:xfrm>
          <a:prstGeom prst="downArrow">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sp>
        <p:nvSpPr>
          <p:cNvPr id="11" name="矩形 10"/>
          <p:cNvSpPr/>
          <p:nvPr/>
        </p:nvSpPr>
        <p:spPr>
          <a:xfrm>
            <a:off x="4595935" y="5289843"/>
            <a:ext cx="3007554" cy="307777"/>
          </a:xfrm>
          <a:prstGeom prst="rect">
            <a:avLst/>
          </a:prstGeom>
          <a:solidFill>
            <a:srgbClr val="B00202"/>
          </a:solidFill>
          <a:ln>
            <a:noFill/>
          </a:ln>
        </p:spPr>
        <p:txBody>
          <a:bodyPr wrap="none">
            <a:spAutoFit/>
          </a:bodyPr>
          <a:lstStyle/>
          <a:p>
            <a:pPr algn="ctr" defTabSz="914400">
              <a:defRPr/>
            </a:pPr>
            <a:r>
              <a:rPr lang="zh-CN" altLang="en-US" sz="1400" dirty="0">
                <a:solidFill>
                  <a:schemeClr val="bg1"/>
                </a:solidFill>
                <a:latin typeface="+mn-lt"/>
                <a:ea typeface="+mn-ea"/>
                <a:cs typeface="+mn-ea"/>
                <a:sym typeface="+mn-lt"/>
              </a:rPr>
              <a:t>       取得规划方案审查意见书</a:t>
            </a:r>
            <a:r>
              <a:rPr lang="en-US" sz="1400" dirty="0">
                <a:solidFill>
                  <a:schemeClr val="bg1"/>
                </a:solidFill>
                <a:latin typeface="+mn-lt"/>
                <a:ea typeface="+mn-ea"/>
                <a:cs typeface="+mn-ea"/>
                <a:sym typeface="+mn-lt"/>
              </a:rPr>
              <a:t>	 </a:t>
            </a:r>
            <a:endParaRPr lang="zh-CN" altLang="en-US" sz="1400" dirty="0">
              <a:solidFill>
                <a:schemeClr val="bg1"/>
              </a:solidFill>
              <a:latin typeface="+mn-lt"/>
              <a:ea typeface="+mn-ea"/>
              <a:cs typeface="+mn-ea"/>
              <a:sym typeface="+mn-lt"/>
            </a:endParaRPr>
          </a:p>
        </p:txBody>
      </p:sp>
      <p:sp>
        <p:nvSpPr>
          <p:cNvPr id="12" name="下箭头 11"/>
          <p:cNvSpPr/>
          <p:nvPr/>
        </p:nvSpPr>
        <p:spPr>
          <a:xfrm>
            <a:off x="6018586" y="5163236"/>
            <a:ext cx="216000" cy="108000"/>
          </a:xfrm>
          <a:prstGeom prst="downArrow">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sp>
        <p:nvSpPr>
          <p:cNvPr id="13" name="下箭头 12"/>
          <p:cNvSpPr/>
          <p:nvPr/>
        </p:nvSpPr>
        <p:spPr>
          <a:xfrm>
            <a:off x="6018586" y="5671586"/>
            <a:ext cx="216000" cy="108000"/>
          </a:xfrm>
          <a:prstGeom prst="downArrow">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sp>
        <p:nvSpPr>
          <p:cNvPr id="14" name="矩形 13"/>
          <p:cNvSpPr/>
          <p:nvPr/>
        </p:nvSpPr>
        <p:spPr>
          <a:xfrm>
            <a:off x="4608886" y="5834313"/>
            <a:ext cx="3016250" cy="307777"/>
          </a:xfrm>
          <a:prstGeom prst="rect">
            <a:avLst/>
          </a:prstGeom>
          <a:solidFill>
            <a:srgbClr val="B00202"/>
          </a:solidFill>
          <a:ln>
            <a:noFill/>
          </a:ln>
        </p:spPr>
        <p:txBody>
          <a:bodyPr>
            <a:spAutoFit/>
          </a:bodyPr>
          <a:lstStyle/>
          <a:p>
            <a:pPr algn="ctr" defTabSz="914400">
              <a:defRPr/>
            </a:pPr>
            <a:r>
              <a:rPr lang="zh-CN" altLang="en-US" sz="1400" dirty="0">
                <a:solidFill>
                  <a:schemeClr val="bg1"/>
                </a:solidFill>
                <a:latin typeface="+mn-lt"/>
                <a:ea typeface="+mn-ea"/>
                <a:cs typeface="+mn-ea"/>
                <a:sym typeface="+mn-lt"/>
              </a:rPr>
              <a:t>取得建设用地规划许可证</a:t>
            </a:r>
          </a:p>
        </p:txBody>
      </p:sp>
      <p:sp>
        <p:nvSpPr>
          <p:cNvPr id="18"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heel(1)">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7345"/>
                                        </p:tgtEl>
                                        <p:attrNameLst>
                                          <p:attrName>style.visibility</p:attrName>
                                        </p:attrNameLst>
                                      </p:cBhvr>
                                      <p:to>
                                        <p:strVal val="visible"/>
                                      </p:to>
                                    </p:set>
                                    <p:animEffect transition="in" filter="fade">
                                      <p:cBhvr>
                                        <p:cTn id="37" dur="1000"/>
                                        <p:tgtEl>
                                          <p:spTgt spid="57345"/>
                                        </p:tgtEl>
                                      </p:cBhvr>
                                    </p:animEffect>
                                    <p:anim calcmode="lin" valueType="num">
                                      <p:cBhvr>
                                        <p:cTn id="38" dur="1000" fill="hold"/>
                                        <p:tgtEl>
                                          <p:spTgt spid="57345"/>
                                        </p:tgtEl>
                                        <p:attrNameLst>
                                          <p:attrName>ppt_x</p:attrName>
                                        </p:attrNameLst>
                                      </p:cBhvr>
                                      <p:tavLst>
                                        <p:tav tm="0">
                                          <p:val>
                                            <p:strVal val="#ppt_x"/>
                                          </p:val>
                                        </p:tav>
                                        <p:tav tm="100000">
                                          <p:val>
                                            <p:strVal val="#ppt_x"/>
                                          </p:val>
                                        </p:tav>
                                      </p:tavLst>
                                    </p:anim>
                                    <p:anim calcmode="lin" valueType="num">
                                      <p:cBhvr>
                                        <p:cTn id="39" dur="1000" fill="hold"/>
                                        <p:tgtEl>
                                          <p:spTgt spid="5734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1000"/>
                                        <p:tgtEl>
                                          <p:spTgt spid="13"/>
                                        </p:tgtEl>
                                      </p:cBhvr>
                                    </p:animEffect>
                                    <p:anim calcmode="lin" valueType="num">
                                      <p:cBhvr>
                                        <p:cTn id="63" dur="1000" fill="hold"/>
                                        <p:tgtEl>
                                          <p:spTgt spid="13"/>
                                        </p:tgtEl>
                                        <p:attrNameLst>
                                          <p:attrName>ppt_x</p:attrName>
                                        </p:attrNameLst>
                                      </p:cBhvr>
                                      <p:tavLst>
                                        <p:tav tm="0">
                                          <p:val>
                                            <p:strVal val="#ppt_x"/>
                                          </p:val>
                                        </p:tav>
                                        <p:tav tm="100000">
                                          <p:val>
                                            <p:strVal val="#ppt_x"/>
                                          </p:val>
                                        </p:tav>
                                      </p:tavLst>
                                    </p:anim>
                                    <p:anim calcmode="lin" valueType="num">
                                      <p:cBhvr>
                                        <p:cTn id="64" dur="1000" fill="hold"/>
                                        <p:tgtEl>
                                          <p:spTgt spid="1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57345" grpId="0" animBg="1"/>
      <p:bldP spid="9" grpId="0" animBg="1"/>
      <p:bldP spid="10" grpId="0" animBg="1"/>
      <p:bldP spid="11" grpId="0" animBg="1"/>
      <p:bldP spid="12" grpId="0" animBg="1"/>
      <p:bldP spid="13" grpId="0" animBg="1"/>
      <p:bldP spid="14" grpId="0" animBg="1"/>
      <p:bldP spid="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83996" y="1409372"/>
            <a:ext cx="10624008" cy="5031886"/>
            <a:chOff x="1065229" y="1547242"/>
            <a:chExt cx="10568601" cy="3271103"/>
          </a:xfrm>
        </p:grpSpPr>
        <p:sp>
          <p:nvSpPr>
            <p:cNvPr id="8" name="矩形 7"/>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9" name="矩形 8"/>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graphicFrame>
        <p:nvGraphicFramePr>
          <p:cNvPr id="4" name="内容占位符 3"/>
          <p:cNvGraphicFramePr/>
          <p:nvPr/>
        </p:nvGraphicFramePr>
        <p:xfrm>
          <a:off x="1970031" y="1446617"/>
          <a:ext cx="8229600" cy="4052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左大括号 4"/>
          <p:cNvSpPr/>
          <p:nvPr/>
        </p:nvSpPr>
        <p:spPr>
          <a:xfrm rot="16200000">
            <a:off x="5913438" y="1934021"/>
            <a:ext cx="292100" cy="6937375"/>
          </a:xfrm>
          <a:prstGeom prst="leftBrace">
            <a:avLst/>
          </a:prstGeom>
          <a:ln w="19050">
            <a:solidFill>
              <a:srgbClr val="B00202"/>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2400">
              <a:cs typeface="+mn-ea"/>
              <a:sym typeface="+mn-lt"/>
            </a:endParaRPr>
          </a:p>
        </p:txBody>
      </p:sp>
      <p:sp>
        <p:nvSpPr>
          <p:cNvPr id="6" name="矩形 5"/>
          <p:cNvSpPr/>
          <p:nvPr/>
        </p:nvSpPr>
        <p:spPr>
          <a:xfrm>
            <a:off x="3776022" y="5658445"/>
            <a:ext cx="4477699" cy="400110"/>
          </a:xfrm>
          <a:prstGeom prst="rect">
            <a:avLst/>
          </a:prstGeom>
          <a:solidFill>
            <a:srgbClr val="B00202"/>
          </a:solidFill>
          <a:ln>
            <a:noFill/>
          </a:ln>
        </p:spPr>
        <p:txBody>
          <a:bodyPr wrap="square">
            <a:spAutoFit/>
          </a:bodyPr>
          <a:lstStyle/>
          <a:p>
            <a:pPr algn="ctr" defTabSz="914400">
              <a:defRPr/>
            </a:pPr>
            <a:r>
              <a:rPr lang="zh-CN" altLang="en-US" sz="2000" dirty="0">
                <a:solidFill>
                  <a:schemeClr val="bg1"/>
                </a:solidFill>
                <a:latin typeface="+mn-lt"/>
                <a:ea typeface="+mn-ea"/>
                <a:cs typeface="+mn-ea"/>
                <a:sym typeface="+mn-lt"/>
              </a:rPr>
              <a:t>取得初步设计审查意见书</a:t>
            </a:r>
          </a:p>
        </p:txBody>
      </p:sp>
      <p:sp>
        <p:nvSpPr>
          <p:cNvPr id="10"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783996" y="1409372"/>
            <a:ext cx="10624008" cy="5031886"/>
            <a:chOff x="1065229" y="1547242"/>
            <a:chExt cx="10568601" cy="3271103"/>
          </a:xfrm>
        </p:grpSpPr>
        <p:sp>
          <p:nvSpPr>
            <p:cNvPr id="37" name="矩形 3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38" name="矩形 37"/>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graphicFrame>
        <p:nvGraphicFramePr>
          <p:cNvPr id="4" name="内容占位符 3"/>
          <p:cNvGraphicFramePr/>
          <p:nvPr/>
        </p:nvGraphicFramePr>
        <p:xfrm>
          <a:off x="1917759" y="1893365"/>
          <a:ext cx="8229600" cy="1875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直接连接符 9"/>
          <p:cNvCxnSpPr/>
          <p:nvPr/>
        </p:nvCxnSpPr>
        <p:spPr>
          <a:xfrm rot="5400000">
            <a:off x="5361840" y="3843366"/>
            <a:ext cx="0" cy="1587"/>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134802" y="3842573"/>
            <a:ext cx="1754187" cy="300037"/>
            <a:chOff x="5361046" y="3842573"/>
            <a:chExt cx="1754187" cy="300037"/>
          </a:xfrm>
        </p:grpSpPr>
        <p:cxnSp>
          <p:nvCxnSpPr>
            <p:cNvPr id="8" name="直接连接符 7"/>
            <p:cNvCxnSpPr/>
            <p:nvPr/>
          </p:nvCxnSpPr>
          <p:spPr>
            <a:xfrm>
              <a:off x="5362633" y="3988623"/>
              <a:ext cx="1752600" cy="1587"/>
            </a:xfrm>
            <a:prstGeom prst="line">
              <a:avLst/>
            </a:prstGeom>
            <a:ln w="19050">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5400000" flipH="1" flipV="1">
              <a:off x="5288815" y="3916391"/>
              <a:ext cx="146050" cy="1587"/>
            </a:xfrm>
            <a:prstGeom prst="line">
              <a:avLst/>
            </a:prstGeom>
            <a:ln w="19050">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5400000" flipH="1" flipV="1">
              <a:off x="7041415" y="3914804"/>
              <a:ext cx="146050" cy="1587"/>
            </a:xfrm>
            <a:prstGeom prst="line">
              <a:avLst/>
            </a:prstGeom>
            <a:ln w="19050">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5400000" flipH="1" flipV="1">
              <a:off x="6092090" y="4068791"/>
              <a:ext cx="146050" cy="1587"/>
            </a:xfrm>
            <a:prstGeom prst="line">
              <a:avLst/>
            </a:prstGeom>
            <a:ln w="19050">
              <a:solidFill>
                <a:srgbClr val="2E3442"/>
              </a:solidFill>
            </a:ln>
          </p:spPr>
          <p:style>
            <a:lnRef idx="1">
              <a:schemeClr val="accent1"/>
            </a:lnRef>
            <a:fillRef idx="0">
              <a:schemeClr val="accent1"/>
            </a:fillRef>
            <a:effectRef idx="0">
              <a:schemeClr val="accent1"/>
            </a:effectRef>
            <a:fontRef idx="minor">
              <a:schemeClr val="tx1"/>
            </a:fontRef>
          </p:style>
        </p:cxnSp>
      </p:grpSp>
      <p:sp>
        <p:nvSpPr>
          <p:cNvPr id="15" name="圆角矩形 14"/>
          <p:cNvSpPr/>
          <p:nvPr/>
        </p:nvSpPr>
        <p:spPr>
          <a:xfrm>
            <a:off x="1674872"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消防施工图审查意见</a:t>
            </a:r>
          </a:p>
        </p:txBody>
      </p:sp>
      <p:sp>
        <p:nvSpPr>
          <p:cNvPr id="16" name="圆角矩形 15"/>
          <p:cNvSpPr/>
          <p:nvPr/>
        </p:nvSpPr>
        <p:spPr>
          <a:xfrm>
            <a:off x="2770247"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环保审查意见</a:t>
            </a:r>
          </a:p>
        </p:txBody>
      </p:sp>
      <p:sp>
        <p:nvSpPr>
          <p:cNvPr id="17" name="圆角矩形 16"/>
          <p:cNvSpPr/>
          <p:nvPr/>
        </p:nvSpPr>
        <p:spPr>
          <a:xfrm>
            <a:off x="3865622"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防雷施工图审查意见</a:t>
            </a:r>
          </a:p>
        </p:txBody>
      </p:sp>
      <p:sp>
        <p:nvSpPr>
          <p:cNvPr id="18" name="圆角矩形 17"/>
          <p:cNvSpPr/>
          <p:nvPr/>
        </p:nvSpPr>
        <p:spPr>
          <a:xfrm>
            <a:off x="5034022"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园林审查意见</a:t>
            </a:r>
          </a:p>
        </p:txBody>
      </p:sp>
      <p:sp>
        <p:nvSpPr>
          <p:cNvPr id="19" name="圆角矩形 18"/>
          <p:cNvSpPr/>
          <p:nvPr/>
        </p:nvSpPr>
        <p:spPr>
          <a:xfrm>
            <a:off x="6348472"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人防审查意见</a:t>
            </a:r>
          </a:p>
        </p:txBody>
      </p:sp>
      <p:sp>
        <p:nvSpPr>
          <p:cNvPr id="20" name="圆角矩形 19"/>
          <p:cNvSpPr/>
          <p:nvPr/>
        </p:nvSpPr>
        <p:spPr>
          <a:xfrm>
            <a:off x="7480359"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初设批复</a:t>
            </a:r>
          </a:p>
        </p:txBody>
      </p:sp>
      <p:sp>
        <p:nvSpPr>
          <p:cNvPr id="21" name="圆角矩形 20"/>
          <p:cNvSpPr/>
          <p:nvPr/>
        </p:nvSpPr>
        <p:spPr>
          <a:xfrm>
            <a:off x="8612247"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放验线</a:t>
            </a:r>
            <a:endParaRPr lang="en-US" altLang="zh-CN" sz="1200" dirty="0">
              <a:solidFill>
                <a:schemeClr val="bg1"/>
              </a:solidFill>
              <a:cs typeface="+mn-ea"/>
              <a:sym typeface="+mn-lt"/>
            </a:endParaRPr>
          </a:p>
          <a:p>
            <a:pPr algn="ctr" defTabSz="914400">
              <a:defRPr/>
            </a:pPr>
            <a:r>
              <a:rPr lang="zh-CN" altLang="en-US" sz="1200" dirty="0">
                <a:solidFill>
                  <a:schemeClr val="bg1"/>
                </a:solidFill>
                <a:cs typeface="+mn-ea"/>
                <a:sym typeface="+mn-lt"/>
              </a:rPr>
              <a:t>回单</a:t>
            </a:r>
          </a:p>
        </p:txBody>
      </p:sp>
      <p:sp>
        <p:nvSpPr>
          <p:cNvPr id="22" name="圆角矩形 21"/>
          <p:cNvSpPr/>
          <p:nvPr/>
        </p:nvSpPr>
        <p:spPr>
          <a:xfrm>
            <a:off x="9744134" y="4464872"/>
            <a:ext cx="949325" cy="620712"/>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缴纳规费综合费</a:t>
            </a:r>
          </a:p>
        </p:txBody>
      </p:sp>
      <p:grpSp>
        <p:nvGrpSpPr>
          <p:cNvPr id="3" name="组合 2"/>
          <p:cNvGrpSpPr/>
          <p:nvPr/>
        </p:nvGrpSpPr>
        <p:grpSpPr>
          <a:xfrm>
            <a:off x="2147947" y="4134672"/>
            <a:ext cx="8034336" cy="330201"/>
            <a:chOff x="2147947" y="4134672"/>
            <a:chExt cx="8034336" cy="330201"/>
          </a:xfrm>
        </p:grpSpPr>
        <p:cxnSp>
          <p:nvCxnSpPr>
            <p:cNvPr id="6" name="直接连接符 5"/>
            <p:cNvCxnSpPr/>
            <p:nvPr/>
          </p:nvCxnSpPr>
          <p:spPr>
            <a:xfrm>
              <a:off x="2149533" y="4134673"/>
              <a:ext cx="8032750" cy="1587"/>
            </a:xfrm>
            <a:prstGeom prst="line">
              <a:avLst/>
            </a:prstGeom>
            <a:ln w="19050">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endCxn id="15" idx="0"/>
            </p:cNvCxnSpPr>
            <p:nvPr/>
          </p:nvCxnSpPr>
          <p:spPr>
            <a:xfrm rot="5400000">
              <a:off x="1984434" y="4299773"/>
              <a:ext cx="328613"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rot="5400000">
              <a:off x="3117115" y="4298979"/>
              <a:ext cx="330200"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rot="5400000">
              <a:off x="4175977" y="4298978"/>
              <a:ext cx="330200" cy="1588"/>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5342790" y="4298979"/>
              <a:ext cx="330200"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5400000">
              <a:off x="6658827" y="4298978"/>
              <a:ext cx="330200" cy="1588"/>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7789127" y="4298978"/>
              <a:ext cx="330200" cy="1588"/>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8921015" y="4298979"/>
              <a:ext cx="330200"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rot="5400000">
              <a:off x="9981465" y="4298979"/>
              <a:ext cx="330200"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grpSp>
      <p:sp>
        <p:nvSpPr>
          <p:cNvPr id="35" name="左大括号 34"/>
          <p:cNvSpPr/>
          <p:nvPr/>
        </p:nvSpPr>
        <p:spPr>
          <a:xfrm rot="16200000">
            <a:off x="6029384" y="1424810"/>
            <a:ext cx="273050" cy="8105775"/>
          </a:xfrm>
          <a:prstGeom prst="leftBrace">
            <a:avLst/>
          </a:prstGeom>
          <a:ln w="28575">
            <a:solidFill>
              <a:srgbClr val="2E3442"/>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2400">
              <a:cs typeface="+mn-ea"/>
              <a:sym typeface="+mn-lt"/>
            </a:endParaRPr>
          </a:p>
        </p:txBody>
      </p:sp>
      <p:sp>
        <p:nvSpPr>
          <p:cNvPr id="36" name="矩形 35"/>
          <p:cNvSpPr/>
          <p:nvPr/>
        </p:nvSpPr>
        <p:spPr>
          <a:xfrm>
            <a:off x="4053527" y="5675341"/>
            <a:ext cx="3857044" cy="400110"/>
          </a:xfrm>
          <a:prstGeom prst="rect">
            <a:avLst/>
          </a:prstGeom>
          <a:solidFill>
            <a:srgbClr val="B00202"/>
          </a:solidFill>
          <a:ln>
            <a:noFill/>
          </a:ln>
        </p:spPr>
        <p:txBody>
          <a:bodyPr wrap="square">
            <a:spAutoFit/>
          </a:bodyPr>
          <a:lstStyle/>
          <a:p>
            <a:pPr algn="ctr" defTabSz="914400">
              <a:defRPr/>
            </a:pPr>
            <a:r>
              <a:rPr lang="zh-CN" altLang="en-US" sz="2000" dirty="0">
                <a:solidFill>
                  <a:schemeClr val="bg1"/>
                </a:solidFill>
                <a:latin typeface="+mn-lt"/>
                <a:ea typeface="+mn-ea"/>
                <a:cs typeface="+mn-ea"/>
                <a:sym typeface="+mn-lt"/>
              </a:rPr>
              <a:t>取得建设工程规划许可证</a:t>
            </a:r>
          </a:p>
        </p:txBody>
      </p:sp>
      <p:sp>
        <p:nvSpPr>
          <p:cNvPr id="39"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heel(1)">
                                      <p:cBhvr>
                                        <p:cTn id="12" dur="2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fade">
                                      <p:cBhvr>
                                        <p:cTn id="72" dur="1000"/>
                                        <p:tgtEl>
                                          <p:spTgt spid="3"/>
                                        </p:tgtEl>
                                      </p:cBhvr>
                                    </p:animEffect>
                                    <p:anim calcmode="lin" valueType="num">
                                      <p:cBhvr>
                                        <p:cTn id="73" dur="1000" fill="hold"/>
                                        <p:tgtEl>
                                          <p:spTgt spid="3"/>
                                        </p:tgtEl>
                                        <p:attrNameLst>
                                          <p:attrName>ppt_x</p:attrName>
                                        </p:attrNameLst>
                                      </p:cBhvr>
                                      <p:tavLst>
                                        <p:tav tm="0">
                                          <p:val>
                                            <p:strVal val="#ppt_x"/>
                                          </p:val>
                                        </p:tav>
                                        <p:tav tm="100000">
                                          <p:val>
                                            <p:strVal val="#ppt_x"/>
                                          </p:val>
                                        </p:tav>
                                      </p:tavLst>
                                    </p:anim>
                                    <p:anim calcmode="lin" valueType="num">
                                      <p:cBhvr>
                                        <p:cTn id="74" dur="1000" fill="hold"/>
                                        <p:tgtEl>
                                          <p:spTgt spid="3"/>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anim calcmode="lin" valueType="num">
                                      <p:cBhvr>
                                        <p:cTn id="78" dur="1000" fill="hold"/>
                                        <p:tgtEl>
                                          <p:spTgt spid="35"/>
                                        </p:tgtEl>
                                        <p:attrNameLst>
                                          <p:attrName>ppt_x</p:attrName>
                                        </p:attrNameLst>
                                      </p:cBhvr>
                                      <p:tavLst>
                                        <p:tav tm="0">
                                          <p:val>
                                            <p:strVal val="#ppt_x"/>
                                          </p:val>
                                        </p:tav>
                                        <p:tav tm="100000">
                                          <p:val>
                                            <p:strVal val="#ppt_x"/>
                                          </p:val>
                                        </p:tav>
                                      </p:tavLst>
                                    </p:anim>
                                    <p:anim calcmode="lin" valueType="num">
                                      <p:cBhvr>
                                        <p:cTn id="79" dur="1000" fill="hold"/>
                                        <p:tgtEl>
                                          <p:spTgt spid="3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5" grpId="0" animBg="1"/>
      <p:bldP spid="16" grpId="0" animBg="1"/>
      <p:bldP spid="17" grpId="0" animBg="1"/>
      <p:bldP spid="18" grpId="0" animBg="1"/>
      <p:bldP spid="19" grpId="0" animBg="1"/>
      <p:bldP spid="20" grpId="0" animBg="1"/>
      <p:bldP spid="21" grpId="0" animBg="1"/>
      <p:bldP spid="22" grpId="0" animBg="1"/>
      <p:bldP spid="35" grpId="0" animBg="1"/>
      <p:bldP spid="36" grpId="0" animBg="1"/>
      <p:bldP spid="3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83996" y="1409372"/>
            <a:ext cx="10624008" cy="5031886"/>
            <a:chOff x="1065229" y="1547242"/>
            <a:chExt cx="10568601" cy="3271103"/>
          </a:xfrm>
        </p:grpSpPr>
        <p:sp>
          <p:nvSpPr>
            <p:cNvPr id="5" name="矩形 4"/>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6" name="矩形 5"/>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graphicFrame>
        <p:nvGraphicFramePr>
          <p:cNvPr id="4" name="内容占位符 3"/>
          <p:cNvGraphicFramePr>
            <a:graphicFrameLocks noGrp="1"/>
          </p:cNvGraphicFramePr>
          <p:nvPr>
            <p:ph idx="4294967295"/>
          </p:nvPr>
        </p:nvGraphicFramePr>
        <p:xfrm>
          <a:off x="2062327" y="1193343"/>
          <a:ext cx="8229600" cy="5764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矩形 1"/>
          <p:cNvSpPr/>
          <p:nvPr/>
        </p:nvSpPr>
        <p:spPr>
          <a:xfrm>
            <a:off x="5118182" y="4934635"/>
            <a:ext cx="2117889" cy="954107"/>
          </a:xfrm>
          <a:prstGeom prst="rect">
            <a:avLst/>
          </a:prstGeom>
          <a:noFill/>
          <a:ln>
            <a:noFill/>
          </a:ln>
          <a:effectLst/>
          <a:scene3d>
            <a:camera prst="orthographicFront"/>
            <a:lightRig rig="flat" dir="t"/>
          </a:scene3d>
          <a:sp3d prstMaterial="plastic">
            <a:bevelB w="88900" h="31750" prst="angle"/>
          </a:sp3d>
        </p:spPr>
        <p:txBody>
          <a:bodyPr spcFirstLastPara="0" vert="horz" wrap="square" lIns="53340" tIns="53340" rIns="53340" bIns="53340" numCol="1" spcCol="1270" anchor="ctr" anchorCtr="0">
            <a:noAutofit/>
          </a:bodyPr>
          <a:lstStyle/>
          <a:p>
            <a:pPr algn="ctr"/>
            <a:r>
              <a:rPr lang="zh-CN" altLang="zh-CN" sz="1400" dirty="0">
                <a:solidFill>
                  <a:srgbClr val="2E3442"/>
                </a:solidFill>
                <a:latin typeface="+mn-lt"/>
                <a:ea typeface="+mn-ea"/>
                <a:cs typeface="+mn-ea"/>
                <a:sym typeface="+mn-lt"/>
              </a:rPr>
              <a:t>取得建设工程施工招标投标情况确认书及工程中标通知书，填写相</a:t>
            </a:r>
            <a:r>
              <a:rPr lang="zh-CN" altLang="en-US" sz="1400" dirty="0">
                <a:solidFill>
                  <a:srgbClr val="2E3442"/>
                </a:solidFill>
                <a:latin typeface="+mn-lt"/>
                <a:ea typeface="+mn-ea"/>
                <a:cs typeface="+mn-ea"/>
                <a:sym typeface="+mn-lt"/>
              </a:rPr>
              <a:t>关质监、安监等表格。</a:t>
            </a:r>
          </a:p>
        </p:txBody>
      </p:sp>
      <p:sp>
        <p:nvSpPr>
          <p:cNvPr id="7"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783996" y="1409372"/>
            <a:ext cx="10624008" cy="5031886"/>
            <a:chOff x="1065229" y="1547242"/>
            <a:chExt cx="10568601" cy="3271103"/>
          </a:xfrm>
        </p:grpSpPr>
        <p:sp>
          <p:nvSpPr>
            <p:cNvPr id="27" name="矩形 2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33" name="矩形 32"/>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4" name="矩形 3"/>
          <p:cNvSpPr/>
          <p:nvPr/>
        </p:nvSpPr>
        <p:spPr>
          <a:xfrm>
            <a:off x="2143062" y="2060427"/>
            <a:ext cx="8458917" cy="369332"/>
          </a:xfrm>
          <a:prstGeom prst="rect">
            <a:avLst/>
          </a:prstGeom>
          <a:solidFill>
            <a:srgbClr val="B00202"/>
          </a:solidFill>
          <a:ln>
            <a:noFill/>
          </a:ln>
        </p:spPr>
        <p:txBody>
          <a:bodyPr wrap="square">
            <a:spAutoFit/>
          </a:bodyPr>
          <a:lstStyle/>
          <a:p>
            <a:pPr defTabSz="914400">
              <a:defRPr/>
            </a:pPr>
            <a:r>
              <a:rPr lang="zh-CN" altLang="en-US" b="1" dirty="0">
                <a:solidFill>
                  <a:schemeClr val="bg1"/>
                </a:solidFill>
                <a:latin typeface="+mn-lt"/>
                <a:ea typeface="+mn-ea"/>
                <a:cs typeface="+mn-ea"/>
                <a:sym typeface="+mn-lt"/>
              </a:rPr>
              <a:t>当开发项目工程整体竣工且达到竣工验收要求时，申请项目后期工程竣工验收。</a:t>
            </a:r>
          </a:p>
        </p:txBody>
      </p:sp>
      <p:sp>
        <p:nvSpPr>
          <p:cNvPr id="8" name="圆角矩形 7"/>
          <p:cNvSpPr/>
          <p:nvPr/>
        </p:nvSpPr>
        <p:spPr>
          <a:xfrm>
            <a:off x="1787526"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质量竣工验收</a:t>
            </a:r>
          </a:p>
        </p:txBody>
      </p:sp>
      <p:sp>
        <p:nvSpPr>
          <p:cNvPr id="9" name="圆角矩形 8"/>
          <p:cNvSpPr/>
          <p:nvPr/>
        </p:nvSpPr>
        <p:spPr>
          <a:xfrm>
            <a:off x="2882901"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消防竣工验收</a:t>
            </a:r>
          </a:p>
        </p:txBody>
      </p:sp>
      <p:sp>
        <p:nvSpPr>
          <p:cNvPr id="10" name="圆角矩形 9"/>
          <p:cNvSpPr/>
          <p:nvPr/>
        </p:nvSpPr>
        <p:spPr>
          <a:xfrm>
            <a:off x="3978276"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防雷竣工验收</a:t>
            </a:r>
          </a:p>
        </p:txBody>
      </p:sp>
      <p:sp>
        <p:nvSpPr>
          <p:cNvPr id="11" name="圆角矩形 10"/>
          <p:cNvSpPr/>
          <p:nvPr/>
        </p:nvSpPr>
        <p:spPr>
          <a:xfrm>
            <a:off x="5146676"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园林绿化竣工验收</a:t>
            </a:r>
          </a:p>
        </p:txBody>
      </p:sp>
      <p:sp>
        <p:nvSpPr>
          <p:cNvPr id="12" name="圆角矩形 11"/>
          <p:cNvSpPr/>
          <p:nvPr/>
        </p:nvSpPr>
        <p:spPr>
          <a:xfrm>
            <a:off x="6461126"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环保竣工验收</a:t>
            </a:r>
          </a:p>
        </p:txBody>
      </p:sp>
      <p:sp>
        <p:nvSpPr>
          <p:cNvPr id="13" name="圆角矩形 12"/>
          <p:cNvSpPr/>
          <p:nvPr/>
        </p:nvSpPr>
        <p:spPr>
          <a:xfrm>
            <a:off x="7593013"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规划竣工验收</a:t>
            </a:r>
          </a:p>
        </p:txBody>
      </p:sp>
      <p:sp>
        <p:nvSpPr>
          <p:cNvPr id="14" name="圆角矩形 13"/>
          <p:cNvSpPr/>
          <p:nvPr/>
        </p:nvSpPr>
        <p:spPr>
          <a:xfrm>
            <a:off x="8724901"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工程档案验收</a:t>
            </a:r>
          </a:p>
        </p:txBody>
      </p:sp>
      <p:sp>
        <p:nvSpPr>
          <p:cNvPr id="15" name="圆角矩形 14"/>
          <p:cNvSpPr/>
          <p:nvPr/>
        </p:nvSpPr>
        <p:spPr>
          <a:xfrm>
            <a:off x="9856788" y="2959056"/>
            <a:ext cx="949325" cy="620713"/>
          </a:xfrm>
          <a:prstGeom prst="round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zh-CN" altLang="en-US" sz="1200" dirty="0">
                <a:solidFill>
                  <a:schemeClr val="bg1"/>
                </a:solidFill>
                <a:cs typeface="+mn-ea"/>
                <a:sym typeface="+mn-lt"/>
              </a:rPr>
              <a:t>室内环境空气检测</a:t>
            </a:r>
          </a:p>
        </p:txBody>
      </p:sp>
      <p:grpSp>
        <p:nvGrpSpPr>
          <p:cNvPr id="2" name="组合 1"/>
          <p:cNvGrpSpPr/>
          <p:nvPr/>
        </p:nvGrpSpPr>
        <p:grpSpPr>
          <a:xfrm>
            <a:off x="2260600" y="2630443"/>
            <a:ext cx="8034337" cy="328613"/>
            <a:chOff x="2260600" y="2630443"/>
            <a:chExt cx="8034337" cy="328613"/>
          </a:xfrm>
        </p:grpSpPr>
        <p:cxnSp>
          <p:nvCxnSpPr>
            <p:cNvPr id="5" name="直接连接符 4"/>
            <p:cNvCxnSpPr/>
            <p:nvPr/>
          </p:nvCxnSpPr>
          <p:spPr>
            <a:xfrm>
              <a:off x="2262187" y="2630444"/>
              <a:ext cx="8032750" cy="1587"/>
            </a:xfrm>
            <a:prstGeom prst="line">
              <a:avLst/>
            </a:prstGeom>
            <a:ln w="19050">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8" idx="0"/>
            </p:cNvCxnSpPr>
            <p:nvPr/>
          </p:nvCxnSpPr>
          <p:spPr>
            <a:xfrm rot="5400000">
              <a:off x="2097088" y="2793956"/>
              <a:ext cx="328612"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5400000">
              <a:off x="3230563" y="2793956"/>
              <a:ext cx="328612"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rot="5400000">
              <a:off x="4289425" y="2793955"/>
              <a:ext cx="328612" cy="1588"/>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456238" y="2793956"/>
              <a:ext cx="328612"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5400000">
              <a:off x="6772275" y="2793955"/>
              <a:ext cx="328612" cy="1588"/>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rot="5400000">
              <a:off x="7902575" y="2793955"/>
              <a:ext cx="328612" cy="1588"/>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5400000">
              <a:off x="9034463" y="2793956"/>
              <a:ext cx="328612"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10094913" y="2793956"/>
              <a:ext cx="328612" cy="1587"/>
            </a:xfrm>
            <a:prstGeom prst="line">
              <a:avLst/>
            </a:prstGeom>
            <a:ln>
              <a:solidFill>
                <a:srgbClr val="2E3442"/>
              </a:solidFill>
            </a:ln>
          </p:spPr>
          <p:style>
            <a:lnRef idx="1">
              <a:schemeClr val="accent1"/>
            </a:lnRef>
            <a:fillRef idx="0">
              <a:schemeClr val="accent1"/>
            </a:fillRef>
            <a:effectRef idx="0">
              <a:schemeClr val="accent1"/>
            </a:effectRef>
            <a:fontRef idx="minor">
              <a:schemeClr val="tx1"/>
            </a:fontRef>
          </p:style>
        </p:cxnSp>
      </p:grpSp>
      <p:sp>
        <p:nvSpPr>
          <p:cNvPr id="24" name="左大括号 23"/>
          <p:cNvSpPr/>
          <p:nvPr/>
        </p:nvSpPr>
        <p:spPr>
          <a:xfrm rot="16200000">
            <a:off x="6141244" y="-80214"/>
            <a:ext cx="274638" cy="8105775"/>
          </a:xfrm>
          <a:prstGeom prst="leftBrace">
            <a:avLst/>
          </a:prstGeom>
          <a:ln w="28575">
            <a:solidFill>
              <a:srgbClr val="2E3442"/>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a:defRPr/>
            </a:pPr>
            <a:endParaRPr lang="zh-CN" altLang="en-US" sz="2400">
              <a:cs typeface="+mn-ea"/>
              <a:sym typeface="+mn-lt"/>
            </a:endParaRPr>
          </a:p>
        </p:txBody>
      </p:sp>
      <p:sp>
        <p:nvSpPr>
          <p:cNvPr id="28" name="矩形 27"/>
          <p:cNvSpPr/>
          <p:nvPr/>
        </p:nvSpPr>
        <p:spPr>
          <a:xfrm>
            <a:off x="4014787" y="4236994"/>
            <a:ext cx="4572000" cy="276225"/>
          </a:xfrm>
          <a:prstGeom prst="rect">
            <a:avLst/>
          </a:prstGeom>
          <a:solidFill>
            <a:srgbClr val="B00202"/>
          </a:solidFill>
          <a:ln>
            <a:solidFill>
              <a:srgbClr val="B00202"/>
            </a:solidFill>
          </a:ln>
        </p:spPr>
        <p:txBody>
          <a:bodyPr>
            <a:spAutoFit/>
          </a:bodyPr>
          <a:lstStyle/>
          <a:p>
            <a:pPr algn="ctr" defTabSz="914400">
              <a:defRPr/>
            </a:pPr>
            <a:r>
              <a:rPr lang="zh-CN" altLang="en-US" sz="1200" dirty="0">
                <a:solidFill>
                  <a:schemeClr val="bg1"/>
                </a:solidFill>
                <a:latin typeface="+mn-lt"/>
                <a:ea typeface="+mn-ea"/>
                <a:cs typeface="+mn-ea"/>
                <a:sym typeface="+mn-lt"/>
              </a:rPr>
              <a:t>办理工程竣工验收备案，并取得工程竣工验收备案证</a:t>
            </a:r>
          </a:p>
        </p:txBody>
      </p:sp>
      <p:sp>
        <p:nvSpPr>
          <p:cNvPr id="29" name="下箭头 28"/>
          <p:cNvSpPr/>
          <p:nvPr/>
        </p:nvSpPr>
        <p:spPr>
          <a:xfrm>
            <a:off x="6059489" y="4580874"/>
            <a:ext cx="313032" cy="230893"/>
          </a:xfrm>
          <a:prstGeom prst="downArrow">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sp>
        <p:nvSpPr>
          <p:cNvPr id="30" name="矩形 29"/>
          <p:cNvSpPr/>
          <p:nvPr/>
        </p:nvSpPr>
        <p:spPr>
          <a:xfrm>
            <a:off x="4014787" y="4876040"/>
            <a:ext cx="4572000" cy="276225"/>
          </a:xfrm>
          <a:prstGeom prst="rect">
            <a:avLst/>
          </a:prstGeom>
          <a:solidFill>
            <a:srgbClr val="B00202"/>
          </a:solidFill>
          <a:ln>
            <a:solidFill>
              <a:srgbClr val="B00202"/>
            </a:solidFill>
          </a:ln>
        </p:spPr>
        <p:txBody>
          <a:bodyPr>
            <a:spAutoFit/>
          </a:bodyPr>
          <a:lstStyle/>
          <a:p>
            <a:pPr algn="ctr" defTabSz="914400">
              <a:defRPr/>
            </a:pPr>
            <a:r>
              <a:rPr lang="zh-CN" altLang="en-US" sz="1200" dirty="0">
                <a:solidFill>
                  <a:schemeClr val="bg1"/>
                </a:solidFill>
                <a:latin typeface="+mn-lt"/>
                <a:ea typeface="+mn-ea"/>
                <a:cs typeface="+mn-ea"/>
                <a:sym typeface="+mn-lt"/>
              </a:rPr>
              <a:t>按照与业主签订的商品房买卖合同中约定的时间，进行交房</a:t>
            </a:r>
          </a:p>
        </p:txBody>
      </p:sp>
      <p:sp>
        <p:nvSpPr>
          <p:cNvPr id="31" name="下箭头 30"/>
          <p:cNvSpPr/>
          <p:nvPr/>
        </p:nvSpPr>
        <p:spPr>
          <a:xfrm>
            <a:off x="6072657" y="5221503"/>
            <a:ext cx="313032" cy="230893"/>
          </a:xfrm>
          <a:prstGeom prst="downArrow">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sz="2400">
              <a:cs typeface="+mn-ea"/>
              <a:sym typeface="+mn-lt"/>
            </a:endParaRPr>
          </a:p>
        </p:txBody>
      </p:sp>
      <p:sp>
        <p:nvSpPr>
          <p:cNvPr id="32" name="矩形 31"/>
          <p:cNvSpPr/>
          <p:nvPr/>
        </p:nvSpPr>
        <p:spPr>
          <a:xfrm>
            <a:off x="4014787" y="5521634"/>
            <a:ext cx="4572000" cy="461962"/>
          </a:xfrm>
          <a:prstGeom prst="rect">
            <a:avLst/>
          </a:prstGeom>
          <a:solidFill>
            <a:srgbClr val="B00202"/>
          </a:solidFill>
          <a:ln>
            <a:solidFill>
              <a:srgbClr val="B00202"/>
            </a:solidFill>
          </a:ln>
        </p:spPr>
        <p:txBody>
          <a:bodyPr>
            <a:spAutoFit/>
          </a:bodyPr>
          <a:lstStyle/>
          <a:p>
            <a:pPr algn="ctr" defTabSz="914400">
              <a:defRPr/>
            </a:pPr>
            <a:r>
              <a:rPr lang="zh-CN" altLang="en-US" sz="1200" dirty="0">
                <a:solidFill>
                  <a:schemeClr val="bg1"/>
                </a:solidFill>
                <a:latin typeface="+mn-lt"/>
                <a:ea typeface="+mn-ea"/>
                <a:cs typeface="+mn-ea"/>
                <a:sym typeface="+mn-lt"/>
              </a:rPr>
              <a:t>收集、整理办理项目产权证所需的资料，</a:t>
            </a:r>
          </a:p>
          <a:p>
            <a:pPr algn="ctr" defTabSz="914400">
              <a:defRPr/>
            </a:pPr>
            <a:r>
              <a:rPr lang="zh-CN" altLang="en-US" sz="1200" dirty="0">
                <a:solidFill>
                  <a:schemeClr val="bg1"/>
                </a:solidFill>
                <a:latin typeface="+mn-lt"/>
                <a:ea typeface="+mn-ea"/>
                <a:cs typeface="+mn-ea"/>
                <a:sym typeface="+mn-lt"/>
              </a:rPr>
              <a:t>在商品房买卖合同约定的时间内，为业主办理产权证</a:t>
            </a:r>
          </a:p>
        </p:txBody>
      </p:sp>
      <p:sp>
        <p:nvSpPr>
          <p:cNvPr id="34"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0"/>
                                        <p:tgtEl>
                                          <p:spTgt spid="31"/>
                                        </p:tgtEl>
                                      </p:cBhvr>
                                    </p:animEffect>
                                    <p:anim calcmode="lin" valueType="num">
                                      <p:cBhvr>
                                        <p:cTn id="88" dur="1000" fill="hold"/>
                                        <p:tgtEl>
                                          <p:spTgt spid="31"/>
                                        </p:tgtEl>
                                        <p:attrNameLst>
                                          <p:attrName>ppt_x</p:attrName>
                                        </p:attrNameLst>
                                      </p:cBhvr>
                                      <p:tavLst>
                                        <p:tav tm="0">
                                          <p:val>
                                            <p:strVal val="#ppt_x"/>
                                          </p:val>
                                        </p:tav>
                                        <p:tav tm="100000">
                                          <p:val>
                                            <p:strVal val="#ppt_x"/>
                                          </p:val>
                                        </p:tav>
                                      </p:tavLst>
                                    </p:anim>
                                    <p:anim calcmode="lin" valueType="num">
                                      <p:cBhvr>
                                        <p:cTn id="89" dur="1000" fill="hold"/>
                                        <p:tgtEl>
                                          <p:spTgt spid="3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2"/>
                                        </p:tgtEl>
                                        <p:attrNameLst>
                                          <p:attrName>style.visibility</p:attrName>
                                        </p:attrNameLst>
                                      </p:cBhvr>
                                      <p:to>
                                        <p:strVal val="visible"/>
                                      </p:to>
                                    </p:set>
                                    <p:animEffect transition="in" filter="fade">
                                      <p:cBhvr>
                                        <p:cTn id="92" dur="1000"/>
                                        <p:tgtEl>
                                          <p:spTgt spid="32"/>
                                        </p:tgtEl>
                                      </p:cBhvr>
                                    </p:animEffect>
                                    <p:anim calcmode="lin" valueType="num">
                                      <p:cBhvr>
                                        <p:cTn id="93" dur="1000" fill="hold"/>
                                        <p:tgtEl>
                                          <p:spTgt spid="32"/>
                                        </p:tgtEl>
                                        <p:attrNameLst>
                                          <p:attrName>ppt_x</p:attrName>
                                        </p:attrNameLst>
                                      </p:cBhvr>
                                      <p:tavLst>
                                        <p:tav tm="0">
                                          <p:val>
                                            <p:strVal val="#ppt_x"/>
                                          </p:val>
                                        </p:tav>
                                        <p:tav tm="100000">
                                          <p:val>
                                            <p:strVal val="#ppt_x"/>
                                          </p:val>
                                        </p:tav>
                                      </p:tavLst>
                                    </p:anim>
                                    <p:anim calcmode="lin" valueType="num">
                                      <p:cBhvr>
                                        <p:cTn id="9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12" grpId="0" animBg="1"/>
      <p:bldP spid="13" grpId="0" animBg="1"/>
      <p:bldP spid="14" grpId="0" animBg="1"/>
      <p:bldP spid="15" grpId="0" animBg="1"/>
      <p:bldP spid="24" grpId="0" animBg="1"/>
      <p:bldP spid="28" grpId="0" animBg="1"/>
      <p:bldP spid="29" grpId="0" animBg="1"/>
      <p:bldP spid="30" grpId="0" animBg="1"/>
      <p:bldP spid="31" grpId="0" animBg="1"/>
      <p:bldP spid="32"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83996" y="1409372"/>
            <a:ext cx="10624008" cy="5031886"/>
            <a:chOff x="1065229" y="1547242"/>
            <a:chExt cx="10568601" cy="3271103"/>
          </a:xfrm>
        </p:grpSpPr>
        <p:sp>
          <p:nvSpPr>
            <p:cNvPr id="7" name="矩形 6"/>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1266" name="标题 14"/>
          <p:cNvSpPr>
            <a:spLocks noGrp="1"/>
          </p:cNvSpPr>
          <p:nvPr>
            <p:ph type="title"/>
          </p:nvPr>
        </p:nvSpPr>
        <p:spPr bwMode="auto">
          <a:xfrm>
            <a:off x="1218595" y="416742"/>
            <a:ext cx="2476712" cy="538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2400" b="1" dirty="0">
                <a:solidFill>
                  <a:srgbClr val="2E3442"/>
                </a:solidFill>
                <a:latin typeface="+mn-lt"/>
                <a:ea typeface="+mn-ea"/>
                <a:cs typeface="+mn-ea"/>
                <a:sym typeface="+mn-lt"/>
              </a:rPr>
              <a:t>房地产的概念</a:t>
            </a:r>
          </a:p>
        </p:txBody>
      </p:sp>
      <p:sp>
        <p:nvSpPr>
          <p:cNvPr id="11268" name="矩形 1"/>
          <p:cNvSpPr>
            <a:spLocks noChangeArrowheads="1"/>
          </p:cNvSpPr>
          <p:nvPr/>
        </p:nvSpPr>
        <p:spPr bwMode="auto">
          <a:xfrm>
            <a:off x="6742817" y="1913641"/>
            <a:ext cx="4075922"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lnSpc>
                <a:spcPct val="200000"/>
              </a:lnSpc>
              <a:spcBef>
                <a:spcPct val="50000"/>
              </a:spcBef>
            </a:pPr>
            <a:r>
              <a:rPr lang="zh-CN" altLang="en-US" sz="1600" dirty="0">
                <a:solidFill>
                  <a:srgbClr val="2E3442"/>
                </a:solidFill>
                <a:latin typeface="+mn-lt"/>
                <a:ea typeface="+mn-ea"/>
                <a:cs typeface="+mn-ea"/>
                <a:sym typeface="+mn-lt"/>
              </a:rPr>
              <a:t>房地产具体是指土地、建筑物及其地上的附着物，包括物质实体和依托于物质实体上的权益。又称不动产，是房产和地产的总称，两者具有整体性和不可分割性。</a:t>
            </a:r>
            <a:endParaRPr lang="en-US" altLang="zh-CN" sz="1600" dirty="0">
              <a:solidFill>
                <a:srgbClr val="2E3442"/>
              </a:solidFill>
              <a:latin typeface="+mn-lt"/>
              <a:ea typeface="+mn-ea"/>
              <a:cs typeface="+mn-ea"/>
              <a:sym typeface="+mn-lt"/>
            </a:endParaRPr>
          </a:p>
          <a:p>
            <a:pPr algn="just" eaLnBrk="1" hangingPunct="1">
              <a:lnSpc>
                <a:spcPct val="200000"/>
              </a:lnSpc>
              <a:spcBef>
                <a:spcPct val="50000"/>
              </a:spcBef>
            </a:pPr>
            <a:r>
              <a:rPr lang="zh-CN" altLang="zh-CN" sz="1600" b="1" dirty="0">
                <a:solidFill>
                  <a:srgbClr val="B00202"/>
                </a:solidFill>
                <a:latin typeface="+mn-lt"/>
                <a:ea typeface="+mn-ea"/>
                <a:cs typeface="+mn-ea"/>
                <a:sym typeface="+mn-lt"/>
              </a:rPr>
              <a:t>包括：</a:t>
            </a:r>
            <a:r>
              <a:rPr lang="en-US" altLang="zh-CN" sz="1600" b="1" dirty="0">
                <a:solidFill>
                  <a:srgbClr val="B00202"/>
                </a:solidFill>
                <a:latin typeface="+mn-lt"/>
                <a:ea typeface="+mn-ea"/>
                <a:cs typeface="+mn-ea"/>
                <a:sym typeface="+mn-lt"/>
              </a:rPr>
              <a:t> 1)</a:t>
            </a:r>
            <a:r>
              <a:rPr lang="zh-CN" altLang="zh-CN" sz="1600" b="1" dirty="0">
                <a:solidFill>
                  <a:srgbClr val="B00202"/>
                </a:solidFill>
                <a:latin typeface="+mn-lt"/>
                <a:ea typeface="+mn-ea"/>
                <a:cs typeface="+mn-ea"/>
                <a:sym typeface="+mn-lt"/>
              </a:rPr>
              <a:t>土地</a:t>
            </a:r>
            <a:r>
              <a:rPr lang="en-US" altLang="zh-CN" sz="1600" b="1" dirty="0">
                <a:solidFill>
                  <a:srgbClr val="B00202"/>
                </a:solidFill>
                <a:latin typeface="+mn-lt"/>
                <a:ea typeface="+mn-ea"/>
                <a:cs typeface="+mn-ea"/>
                <a:sym typeface="+mn-lt"/>
              </a:rPr>
              <a:t>  2) </a:t>
            </a:r>
            <a:r>
              <a:rPr lang="zh-CN" altLang="zh-CN" sz="1600" b="1" dirty="0">
                <a:solidFill>
                  <a:srgbClr val="B00202"/>
                </a:solidFill>
                <a:latin typeface="+mn-lt"/>
                <a:ea typeface="+mn-ea"/>
                <a:cs typeface="+mn-ea"/>
                <a:sym typeface="+mn-lt"/>
              </a:rPr>
              <a:t>建筑物及地上附着物</a:t>
            </a:r>
            <a:r>
              <a:rPr lang="en-US" altLang="zh-CN" sz="1600" b="1" dirty="0">
                <a:solidFill>
                  <a:srgbClr val="B00202"/>
                </a:solidFill>
                <a:latin typeface="+mn-lt"/>
                <a:ea typeface="+mn-ea"/>
                <a:cs typeface="+mn-ea"/>
                <a:sym typeface="+mn-lt"/>
              </a:rPr>
              <a:t> 3) </a:t>
            </a:r>
            <a:r>
              <a:rPr lang="zh-CN" altLang="zh-CN" sz="1600" b="1" dirty="0">
                <a:solidFill>
                  <a:srgbClr val="B00202"/>
                </a:solidFill>
                <a:latin typeface="+mn-lt"/>
                <a:ea typeface="+mn-ea"/>
                <a:cs typeface="+mn-ea"/>
                <a:sym typeface="+mn-lt"/>
              </a:rPr>
              <a:t>房地产物权</a:t>
            </a:r>
            <a:endParaRPr lang="zh-CN" altLang="en-US" sz="1600" dirty="0">
              <a:solidFill>
                <a:srgbClr val="2E3442"/>
              </a:solidFill>
              <a:latin typeface="+mn-lt"/>
              <a:ea typeface="+mn-ea"/>
              <a:cs typeface="+mn-ea"/>
              <a:sym typeface="+mn-lt"/>
            </a:endParaRPr>
          </a:p>
        </p:txBody>
      </p:sp>
      <p:sp>
        <p:nvSpPr>
          <p:cNvPr id="11269" name="矩形 2"/>
          <p:cNvSpPr>
            <a:spLocks noChangeArrowheads="1"/>
          </p:cNvSpPr>
          <p:nvPr/>
        </p:nvSpPr>
        <p:spPr bwMode="auto">
          <a:xfrm>
            <a:off x="1373261" y="5444922"/>
            <a:ext cx="9599539" cy="338554"/>
          </a:xfrm>
          <a:prstGeom prst="rect">
            <a:avLst/>
          </a:prstGeom>
          <a:solidFill>
            <a:srgbClr val="2E3442"/>
          </a:solid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600" dirty="0">
                <a:solidFill>
                  <a:schemeClr val="bg1"/>
                </a:solidFill>
                <a:latin typeface="+mn-lt"/>
                <a:ea typeface="+mn-ea"/>
                <a:cs typeface="+mn-ea"/>
                <a:sym typeface="+mn-lt"/>
              </a:rPr>
              <a:t> </a:t>
            </a:r>
            <a:r>
              <a:rPr lang="zh-CN" altLang="zh-CN" sz="1600" dirty="0">
                <a:solidFill>
                  <a:schemeClr val="bg1"/>
                </a:solidFill>
                <a:latin typeface="+mn-lt"/>
                <a:ea typeface="+mn-ea"/>
                <a:cs typeface="+mn-ea"/>
                <a:sym typeface="+mn-lt"/>
              </a:rPr>
              <a:t>注：房地产物权除所有权外，还有所有权衍生的租赁权、抵押权、土地使用权、地役权、典当权等。</a:t>
            </a:r>
            <a:endParaRPr lang="zh-CN" altLang="en-US" sz="1600" dirty="0">
              <a:solidFill>
                <a:schemeClr val="bg1"/>
              </a:solidFill>
              <a:latin typeface="+mn-lt"/>
              <a:ea typeface="+mn-ea"/>
              <a:cs typeface="+mn-ea"/>
              <a:sym typeface="+mn-lt"/>
            </a:endParaRPr>
          </a:p>
        </p:txBody>
      </p:sp>
      <p:pic>
        <p:nvPicPr>
          <p:cNvPr id="11" name="图片 10"/>
          <p:cNvPicPr>
            <a:picLocks noChangeAspect="1"/>
          </p:cNvPicPr>
          <p:nvPr/>
        </p:nvPicPr>
        <p:blipFill>
          <a:blip r:embed="rId3" cstate="screen"/>
          <a:stretch>
            <a:fillRect/>
          </a:stretch>
        </p:blipFill>
        <p:spPr>
          <a:xfrm>
            <a:off x="1498887" y="2018505"/>
            <a:ext cx="4816920" cy="3095847"/>
          </a:xfrm>
          <a:prstGeom prst="rect">
            <a:avLst/>
          </a:prstGeom>
        </p:spPr>
      </p:pic>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fade">
                                      <p:cBhvr>
                                        <p:cTn id="22" dur="1000"/>
                                        <p:tgtEl>
                                          <p:spTgt spid="11268"/>
                                        </p:tgtEl>
                                      </p:cBhvr>
                                    </p:animEffect>
                                    <p:anim calcmode="lin" valueType="num">
                                      <p:cBhvr>
                                        <p:cTn id="23" dur="1000" fill="hold"/>
                                        <p:tgtEl>
                                          <p:spTgt spid="11268"/>
                                        </p:tgtEl>
                                        <p:attrNameLst>
                                          <p:attrName>ppt_x</p:attrName>
                                        </p:attrNameLst>
                                      </p:cBhvr>
                                      <p:tavLst>
                                        <p:tav tm="0">
                                          <p:val>
                                            <p:strVal val="#ppt_x"/>
                                          </p:val>
                                        </p:tav>
                                        <p:tav tm="100000">
                                          <p:val>
                                            <p:strVal val="#ppt_x"/>
                                          </p:val>
                                        </p:tav>
                                      </p:tavLst>
                                    </p:anim>
                                    <p:anim calcmode="lin" valueType="num">
                                      <p:cBhvr>
                                        <p:cTn id="24"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269"/>
                                        </p:tgtEl>
                                        <p:attrNameLst>
                                          <p:attrName>style.visibility</p:attrName>
                                        </p:attrNameLst>
                                      </p:cBhvr>
                                      <p:to>
                                        <p:strVal val="visible"/>
                                      </p:to>
                                    </p:set>
                                    <p:anim calcmode="lin" valueType="num">
                                      <p:cBhvr additive="base">
                                        <p:cTn id="29" dur="500" fill="hold"/>
                                        <p:tgtEl>
                                          <p:spTgt spid="11269"/>
                                        </p:tgtEl>
                                        <p:attrNameLst>
                                          <p:attrName>ppt_x</p:attrName>
                                        </p:attrNameLst>
                                      </p:cBhvr>
                                      <p:tavLst>
                                        <p:tav tm="0">
                                          <p:val>
                                            <p:strVal val="#ppt_x"/>
                                          </p:val>
                                        </p:tav>
                                        <p:tav tm="100000">
                                          <p:val>
                                            <p:strVal val="#ppt_x"/>
                                          </p:val>
                                        </p:tav>
                                      </p:tavLst>
                                    </p:anim>
                                    <p:anim calcmode="lin" valueType="num">
                                      <p:cBhvr additive="base">
                                        <p:cTn id="30"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8" grpId="0"/>
      <p:bldP spid="1126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3996" y="1409372"/>
            <a:ext cx="10624008" cy="5031886"/>
            <a:chOff x="1065229" y="1547242"/>
            <a:chExt cx="10568601" cy="3271103"/>
          </a:xfrm>
        </p:grpSpPr>
        <p:sp>
          <p:nvSpPr>
            <p:cNvPr id="5" name="矩形 4"/>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6" name="矩形 5"/>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57346" name="Rectangle 2"/>
          <p:cNvSpPr>
            <a:spLocks noGrp="1" noChangeArrowheads="1"/>
          </p:cNvSpPr>
          <p:nvPr>
            <p:ph type="title"/>
          </p:nvPr>
        </p:nvSpPr>
        <p:spPr bwMode="auto">
          <a:xfrm>
            <a:off x="1848305" y="1958165"/>
            <a:ext cx="2816239" cy="451165"/>
          </a:xfrm>
          <a:solidFill>
            <a:srgbClr val="B00202"/>
          </a:solidFill>
        </p:spPr>
        <p:txBody>
          <a:bodyPr vert="horz" wrap="square" lIns="91440" tIns="45720" rIns="91440" bIns="45720" numCol="1" anchor="t" anchorCtr="0" compatLnSpc="1"/>
          <a:lstStyle/>
          <a:p>
            <a:pPr eaLnBrk="1" hangingPunct="1"/>
            <a:r>
              <a:rPr lang="zh-CN" altLang="en-US" sz="2000" b="1" dirty="0">
                <a:solidFill>
                  <a:schemeClr val="bg1">
                    <a:lumMod val="95000"/>
                  </a:schemeClr>
                </a:solidFill>
                <a:latin typeface="+mn-lt"/>
                <a:ea typeface="+mn-ea"/>
                <a:cs typeface="+mn-ea"/>
                <a:sym typeface="+mn-lt"/>
              </a:rPr>
              <a:t>房地产的质保内容</a:t>
            </a:r>
          </a:p>
        </p:txBody>
      </p:sp>
      <p:sp>
        <p:nvSpPr>
          <p:cNvPr id="57347" name="Rectangle 3"/>
          <p:cNvSpPr>
            <a:spLocks noGrp="1" noChangeArrowheads="1"/>
          </p:cNvSpPr>
          <p:nvPr>
            <p:ph type="body" idx="1"/>
          </p:nvPr>
        </p:nvSpPr>
        <p:spPr bwMode="auto">
          <a:xfrm>
            <a:off x="1778848" y="2678671"/>
            <a:ext cx="9005415" cy="376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110000"/>
              </a:lnSpc>
              <a:buFont typeface="Arial" panose="020B0604020202020204" pitchFamily="34" charset="0"/>
              <a:buNone/>
            </a:pPr>
            <a:r>
              <a:rPr lang="zh-CN" altLang="en-US" sz="1100" dirty="0">
                <a:solidFill>
                  <a:srgbClr val="2E3442"/>
                </a:solidFill>
                <a:latin typeface="+mn-lt"/>
                <a:ea typeface="+mn-ea"/>
                <a:cs typeface="+mn-ea"/>
                <a:sym typeface="+mn-lt"/>
              </a:rPr>
              <a:t>           </a:t>
            </a:r>
            <a:r>
              <a:rPr lang="zh-CN" altLang="en-US" sz="1400" dirty="0">
                <a:solidFill>
                  <a:srgbClr val="2E3442"/>
                </a:solidFill>
                <a:latin typeface="+mn-lt"/>
                <a:ea typeface="+mn-ea"/>
                <a:cs typeface="+mn-ea"/>
                <a:sym typeface="+mn-lt"/>
              </a:rPr>
              <a:t>本商品住宅自验收合格之日起，本公司对屋面防水工程、有防水要求的卫生间、房间和外墙面防渗漏的保修期为</a:t>
            </a:r>
            <a:r>
              <a:rPr lang="en-US" altLang="zh-CN" sz="1400" dirty="0">
                <a:solidFill>
                  <a:srgbClr val="2E3442"/>
                </a:solidFill>
                <a:latin typeface="+mn-lt"/>
                <a:ea typeface="+mn-ea"/>
                <a:cs typeface="+mn-ea"/>
                <a:sym typeface="+mn-lt"/>
              </a:rPr>
              <a:t>5</a:t>
            </a:r>
            <a:r>
              <a:rPr lang="zh-CN" altLang="en-US" sz="1400" dirty="0">
                <a:solidFill>
                  <a:srgbClr val="2E3442"/>
                </a:solidFill>
                <a:latin typeface="+mn-lt"/>
                <a:ea typeface="+mn-ea"/>
                <a:cs typeface="+mn-ea"/>
                <a:sym typeface="+mn-lt"/>
              </a:rPr>
              <a:t>年。</a:t>
            </a:r>
          </a:p>
          <a:p>
            <a:pPr eaLnBrk="1" hangingPunct="1">
              <a:lnSpc>
                <a:spcPct val="110000"/>
              </a:lnSpc>
              <a:buFont typeface="Arial" panose="020B0604020202020204" pitchFamily="34" charset="0"/>
              <a:buNone/>
            </a:pPr>
            <a:r>
              <a:rPr lang="zh-CN" altLang="en-US" sz="1400" dirty="0">
                <a:solidFill>
                  <a:srgbClr val="2E3442"/>
                </a:solidFill>
                <a:latin typeface="+mn-lt"/>
                <a:ea typeface="+mn-ea"/>
                <a:cs typeface="+mn-ea"/>
                <a:sym typeface="+mn-lt"/>
              </a:rPr>
              <a:t>    交付使用时工程竣工验收已超过两年的，自本保证书签发之日起，以上各项防水、防渗漏工程的保修期为</a:t>
            </a:r>
            <a:r>
              <a:rPr lang="en-US" altLang="zh-CN" sz="1400" dirty="0">
                <a:solidFill>
                  <a:srgbClr val="2E3442"/>
                </a:solidFill>
                <a:latin typeface="+mn-lt"/>
                <a:ea typeface="+mn-ea"/>
                <a:cs typeface="+mn-ea"/>
                <a:sym typeface="+mn-lt"/>
              </a:rPr>
              <a:t>3</a:t>
            </a:r>
            <a:r>
              <a:rPr lang="zh-CN" altLang="en-US" sz="1400" dirty="0">
                <a:solidFill>
                  <a:srgbClr val="2E3442"/>
                </a:solidFill>
                <a:latin typeface="+mn-lt"/>
                <a:ea typeface="+mn-ea"/>
                <a:cs typeface="+mn-ea"/>
                <a:sym typeface="+mn-lt"/>
              </a:rPr>
              <a:t>年。</a:t>
            </a:r>
            <a:endParaRPr lang="en-US" altLang="zh-CN" sz="1400" dirty="0">
              <a:solidFill>
                <a:srgbClr val="2E3442"/>
              </a:solidFill>
              <a:latin typeface="+mn-lt"/>
              <a:ea typeface="+mn-ea"/>
              <a:cs typeface="+mn-ea"/>
              <a:sym typeface="+mn-lt"/>
            </a:endParaRPr>
          </a:p>
          <a:p>
            <a:pPr eaLnBrk="1" hangingPunct="1">
              <a:lnSpc>
                <a:spcPct val="110000"/>
              </a:lnSpc>
              <a:buFont typeface="Arial" panose="020B0604020202020204" pitchFamily="34" charset="0"/>
              <a:buNone/>
            </a:pPr>
            <a:r>
              <a:rPr lang="zh-CN" altLang="en-US" sz="1400" dirty="0">
                <a:solidFill>
                  <a:srgbClr val="2E3442"/>
                </a:solidFill>
                <a:latin typeface="+mn-lt"/>
                <a:ea typeface="+mn-ea"/>
                <a:cs typeface="+mn-ea"/>
                <a:sym typeface="+mn-lt"/>
              </a:rPr>
              <a:t>自本保证书签发之日起，在购房人正常使用情况下，凡本商品住宅有以下工程质量缺陷，本公司按如下期</a:t>
            </a:r>
            <a:endParaRPr lang="en-US" altLang="zh-CN" sz="1400" dirty="0">
              <a:solidFill>
                <a:srgbClr val="2E3442"/>
              </a:solidFill>
              <a:latin typeface="+mn-lt"/>
              <a:ea typeface="+mn-ea"/>
              <a:cs typeface="+mn-ea"/>
              <a:sym typeface="+mn-lt"/>
            </a:endParaRPr>
          </a:p>
          <a:p>
            <a:pPr eaLnBrk="1" hangingPunct="1">
              <a:lnSpc>
                <a:spcPct val="110000"/>
              </a:lnSpc>
              <a:buFont typeface="Arial" panose="020B0604020202020204" pitchFamily="34" charset="0"/>
              <a:buNone/>
            </a:pPr>
            <a:r>
              <a:rPr lang="zh-CN" altLang="en-US" sz="1400" dirty="0">
                <a:solidFill>
                  <a:srgbClr val="2E3442"/>
                </a:solidFill>
                <a:latin typeface="+mn-lt"/>
                <a:ea typeface="+mn-ea"/>
                <a:cs typeface="+mn-ea"/>
                <a:sym typeface="+mn-lt"/>
              </a:rPr>
              <a:t>限免费保修：</a:t>
            </a:r>
          </a:p>
          <a:p>
            <a:pPr eaLnBrk="1" hangingPunct="1">
              <a:lnSpc>
                <a:spcPct val="110000"/>
              </a:lnSpc>
              <a:buFont typeface="Arial" panose="020B0604020202020204" pitchFamily="34" charset="0"/>
              <a:buNone/>
            </a:pPr>
            <a:r>
              <a:rPr lang="en-US" altLang="zh-CN" sz="1400" dirty="0">
                <a:solidFill>
                  <a:srgbClr val="2E3442"/>
                </a:solidFill>
                <a:latin typeface="+mn-lt"/>
                <a:ea typeface="+mn-ea"/>
                <a:cs typeface="+mn-ea"/>
                <a:sym typeface="+mn-lt"/>
              </a:rPr>
              <a:t>             1</a:t>
            </a:r>
            <a:r>
              <a:rPr lang="zh-CN" altLang="en-US" sz="1400" dirty="0">
                <a:solidFill>
                  <a:srgbClr val="2E3442"/>
                </a:solidFill>
                <a:latin typeface="+mn-lt"/>
                <a:ea typeface="+mn-ea"/>
                <a:cs typeface="+mn-ea"/>
                <a:sym typeface="+mn-lt"/>
              </a:rPr>
              <a:t>、供热或供冷系统，为</a:t>
            </a:r>
            <a:r>
              <a:rPr lang="en-US" altLang="zh-CN" sz="1400" dirty="0">
                <a:solidFill>
                  <a:srgbClr val="2E3442"/>
                </a:solidFill>
                <a:latin typeface="+mn-lt"/>
                <a:ea typeface="+mn-ea"/>
                <a:cs typeface="+mn-ea"/>
                <a:sym typeface="+mn-lt"/>
              </a:rPr>
              <a:t>2</a:t>
            </a:r>
            <a:r>
              <a:rPr lang="zh-CN" altLang="en-US" sz="1400" dirty="0">
                <a:solidFill>
                  <a:srgbClr val="2E3442"/>
                </a:solidFill>
                <a:latin typeface="+mn-lt"/>
                <a:ea typeface="+mn-ea"/>
                <a:cs typeface="+mn-ea"/>
                <a:sym typeface="+mn-lt"/>
              </a:rPr>
              <a:t>个采暖期或供冷期；</a:t>
            </a:r>
          </a:p>
          <a:p>
            <a:pPr eaLnBrk="1" hangingPunct="1">
              <a:lnSpc>
                <a:spcPct val="110000"/>
              </a:lnSpc>
              <a:buFont typeface="Arial" panose="020B0604020202020204" pitchFamily="34" charset="0"/>
              <a:buNone/>
            </a:pPr>
            <a:r>
              <a:rPr lang="en-US" altLang="zh-CN" sz="1400" dirty="0">
                <a:solidFill>
                  <a:srgbClr val="2E3442"/>
                </a:solidFill>
                <a:latin typeface="+mn-lt"/>
                <a:ea typeface="+mn-ea"/>
                <a:cs typeface="+mn-ea"/>
                <a:sym typeface="+mn-lt"/>
              </a:rPr>
              <a:t>             2</a:t>
            </a:r>
            <a:r>
              <a:rPr lang="zh-CN" altLang="en-US" sz="1400" dirty="0">
                <a:solidFill>
                  <a:srgbClr val="2E3442"/>
                </a:solidFill>
                <a:latin typeface="+mn-lt"/>
                <a:ea typeface="+mn-ea"/>
                <a:cs typeface="+mn-ea"/>
                <a:sym typeface="+mn-lt"/>
              </a:rPr>
              <a:t>、电气管线、给排水管道，为</a:t>
            </a:r>
            <a:r>
              <a:rPr lang="en-US" altLang="zh-CN" sz="1400" dirty="0">
                <a:solidFill>
                  <a:srgbClr val="2E3442"/>
                </a:solidFill>
                <a:latin typeface="+mn-lt"/>
                <a:ea typeface="+mn-ea"/>
                <a:cs typeface="+mn-ea"/>
                <a:sym typeface="+mn-lt"/>
              </a:rPr>
              <a:t>2</a:t>
            </a:r>
            <a:r>
              <a:rPr lang="zh-CN" altLang="en-US" sz="1400" dirty="0">
                <a:solidFill>
                  <a:srgbClr val="2E3442"/>
                </a:solidFill>
                <a:latin typeface="+mn-lt"/>
                <a:ea typeface="+mn-ea"/>
                <a:cs typeface="+mn-ea"/>
                <a:sym typeface="+mn-lt"/>
              </a:rPr>
              <a:t>年；</a:t>
            </a:r>
          </a:p>
          <a:p>
            <a:pPr eaLnBrk="1" hangingPunct="1">
              <a:lnSpc>
                <a:spcPct val="110000"/>
              </a:lnSpc>
              <a:buFont typeface="Arial" panose="020B0604020202020204" pitchFamily="34" charset="0"/>
              <a:buNone/>
            </a:pPr>
            <a:r>
              <a:rPr lang="en-US" altLang="zh-CN" sz="1400" dirty="0">
                <a:solidFill>
                  <a:srgbClr val="2E3442"/>
                </a:solidFill>
                <a:latin typeface="+mn-lt"/>
                <a:ea typeface="+mn-ea"/>
                <a:cs typeface="+mn-ea"/>
                <a:sym typeface="+mn-lt"/>
              </a:rPr>
              <a:t>             3</a:t>
            </a:r>
            <a:r>
              <a:rPr lang="zh-CN" altLang="en-US" sz="1400" dirty="0">
                <a:solidFill>
                  <a:srgbClr val="2E3442"/>
                </a:solidFill>
                <a:latin typeface="+mn-lt"/>
                <a:ea typeface="+mn-ea"/>
                <a:cs typeface="+mn-ea"/>
                <a:sym typeface="+mn-lt"/>
              </a:rPr>
              <a:t>、墙面、顶棚抹灰层脱落，为</a:t>
            </a:r>
            <a:r>
              <a:rPr lang="en-US" altLang="zh-CN" sz="1400" dirty="0">
                <a:solidFill>
                  <a:srgbClr val="2E3442"/>
                </a:solidFill>
                <a:latin typeface="+mn-lt"/>
                <a:ea typeface="+mn-ea"/>
                <a:cs typeface="+mn-ea"/>
                <a:sym typeface="+mn-lt"/>
              </a:rPr>
              <a:t>1</a:t>
            </a:r>
            <a:r>
              <a:rPr lang="zh-CN" altLang="en-US" sz="1400" dirty="0">
                <a:solidFill>
                  <a:srgbClr val="2E3442"/>
                </a:solidFill>
                <a:latin typeface="+mn-lt"/>
                <a:ea typeface="+mn-ea"/>
                <a:cs typeface="+mn-ea"/>
                <a:sym typeface="+mn-lt"/>
              </a:rPr>
              <a:t>年；</a:t>
            </a:r>
          </a:p>
          <a:p>
            <a:pPr eaLnBrk="1" hangingPunct="1">
              <a:lnSpc>
                <a:spcPct val="110000"/>
              </a:lnSpc>
              <a:buFont typeface="Arial" panose="020B0604020202020204" pitchFamily="34" charset="0"/>
              <a:buNone/>
            </a:pPr>
            <a:r>
              <a:rPr lang="en-US" altLang="zh-CN" sz="1400" dirty="0">
                <a:solidFill>
                  <a:srgbClr val="2E3442"/>
                </a:solidFill>
                <a:latin typeface="+mn-lt"/>
                <a:ea typeface="+mn-ea"/>
                <a:cs typeface="+mn-ea"/>
                <a:sym typeface="+mn-lt"/>
              </a:rPr>
              <a:t>             4</a:t>
            </a:r>
            <a:r>
              <a:rPr lang="zh-CN" altLang="en-US" sz="1400" dirty="0">
                <a:solidFill>
                  <a:srgbClr val="2E3442"/>
                </a:solidFill>
                <a:latin typeface="+mn-lt"/>
                <a:ea typeface="+mn-ea"/>
                <a:cs typeface="+mn-ea"/>
                <a:sym typeface="+mn-lt"/>
              </a:rPr>
              <a:t>、地面空鼓开裂、大面积起沙，为</a:t>
            </a:r>
            <a:r>
              <a:rPr lang="en-US" altLang="zh-CN" sz="1400" dirty="0">
                <a:solidFill>
                  <a:srgbClr val="2E3442"/>
                </a:solidFill>
                <a:latin typeface="+mn-lt"/>
                <a:ea typeface="+mn-ea"/>
                <a:cs typeface="+mn-ea"/>
                <a:sym typeface="+mn-lt"/>
              </a:rPr>
              <a:t>1</a:t>
            </a:r>
            <a:r>
              <a:rPr lang="zh-CN" altLang="en-US" sz="1400" dirty="0">
                <a:solidFill>
                  <a:srgbClr val="2E3442"/>
                </a:solidFill>
                <a:latin typeface="+mn-lt"/>
                <a:ea typeface="+mn-ea"/>
                <a:cs typeface="+mn-ea"/>
                <a:sym typeface="+mn-lt"/>
              </a:rPr>
              <a:t>年；</a:t>
            </a:r>
          </a:p>
          <a:p>
            <a:pPr eaLnBrk="1" hangingPunct="1">
              <a:lnSpc>
                <a:spcPct val="110000"/>
              </a:lnSpc>
              <a:buFont typeface="Arial" panose="020B0604020202020204" pitchFamily="34" charset="0"/>
              <a:buNone/>
            </a:pPr>
            <a:r>
              <a:rPr lang="en-US" altLang="zh-CN" sz="1400" dirty="0">
                <a:solidFill>
                  <a:srgbClr val="2E3442"/>
                </a:solidFill>
                <a:latin typeface="+mn-lt"/>
                <a:ea typeface="+mn-ea"/>
                <a:cs typeface="+mn-ea"/>
                <a:sym typeface="+mn-lt"/>
              </a:rPr>
              <a:t>             5</a:t>
            </a:r>
            <a:r>
              <a:rPr lang="zh-CN" altLang="en-US" sz="1400" dirty="0">
                <a:solidFill>
                  <a:srgbClr val="2E3442"/>
                </a:solidFill>
                <a:latin typeface="+mn-lt"/>
                <a:ea typeface="+mn-ea"/>
                <a:cs typeface="+mn-ea"/>
                <a:sym typeface="+mn-lt"/>
              </a:rPr>
              <a:t>、门窗翘裂、五金件损坏，为</a:t>
            </a:r>
            <a:r>
              <a:rPr lang="en-US" altLang="zh-CN" sz="1400" dirty="0">
                <a:solidFill>
                  <a:srgbClr val="2E3442"/>
                </a:solidFill>
                <a:latin typeface="+mn-lt"/>
                <a:ea typeface="+mn-ea"/>
                <a:cs typeface="+mn-ea"/>
                <a:sym typeface="+mn-lt"/>
              </a:rPr>
              <a:t>1</a:t>
            </a:r>
            <a:r>
              <a:rPr lang="zh-CN" altLang="en-US" sz="1400" dirty="0">
                <a:solidFill>
                  <a:srgbClr val="2E3442"/>
                </a:solidFill>
                <a:latin typeface="+mn-lt"/>
                <a:ea typeface="+mn-ea"/>
                <a:cs typeface="+mn-ea"/>
                <a:sym typeface="+mn-lt"/>
              </a:rPr>
              <a:t>年；</a:t>
            </a:r>
            <a:r>
              <a:rPr lang="en-US" altLang="zh-CN" sz="1400" dirty="0">
                <a:solidFill>
                  <a:srgbClr val="2E3442"/>
                </a:solidFill>
                <a:latin typeface="+mn-lt"/>
                <a:ea typeface="+mn-ea"/>
                <a:cs typeface="+mn-ea"/>
                <a:sym typeface="+mn-lt"/>
              </a:rPr>
              <a:t>6</a:t>
            </a:r>
            <a:r>
              <a:rPr lang="zh-CN" altLang="en-US" sz="1400" dirty="0">
                <a:solidFill>
                  <a:srgbClr val="2E3442"/>
                </a:solidFill>
                <a:latin typeface="+mn-lt"/>
                <a:ea typeface="+mn-ea"/>
                <a:cs typeface="+mn-ea"/>
                <a:sym typeface="+mn-lt"/>
              </a:rPr>
              <a:t>、管道堵塞，为</a:t>
            </a:r>
            <a:r>
              <a:rPr lang="en-US" altLang="zh-CN" sz="1400" dirty="0">
                <a:solidFill>
                  <a:srgbClr val="2E3442"/>
                </a:solidFill>
                <a:latin typeface="+mn-lt"/>
                <a:ea typeface="+mn-ea"/>
                <a:cs typeface="+mn-ea"/>
                <a:sym typeface="+mn-lt"/>
              </a:rPr>
              <a:t>2</a:t>
            </a:r>
            <a:r>
              <a:rPr lang="zh-CN" altLang="en-US" sz="1400" dirty="0">
                <a:solidFill>
                  <a:srgbClr val="2E3442"/>
                </a:solidFill>
                <a:latin typeface="+mn-lt"/>
                <a:ea typeface="+mn-ea"/>
                <a:cs typeface="+mn-ea"/>
                <a:sym typeface="+mn-lt"/>
              </a:rPr>
              <a:t>个月；</a:t>
            </a:r>
          </a:p>
          <a:p>
            <a:pPr eaLnBrk="1" hangingPunct="1">
              <a:lnSpc>
                <a:spcPct val="110000"/>
              </a:lnSpc>
              <a:buFont typeface="Arial" panose="020B0604020202020204" pitchFamily="34" charset="0"/>
              <a:buNone/>
            </a:pPr>
            <a:r>
              <a:rPr lang="en-US" altLang="zh-CN" sz="1400" dirty="0">
                <a:solidFill>
                  <a:srgbClr val="2E3442"/>
                </a:solidFill>
                <a:latin typeface="+mn-lt"/>
                <a:ea typeface="+mn-ea"/>
                <a:cs typeface="+mn-ea"/>
                <a:sym typeface="+mn-lt"/>
              </a:rPr>
              <a:t>             7</a:t>
            </a:r>
            <a:r>
              <a:rPr lang="zh-CN" altLang="en-US" sz="1400" dirty="0">
                <a:solidFill>
                  <a:srgbClr val="2E3442"/>
                </a:solidFill>
                <a:latin typeface="+mn-lt"/>
                <a:ea typeface="+mn-ea"/>
                <a:cs typeface="+mn-ea"/>
                <a:sym typeface="+mn-lt"/>
              </a:rPr>
              <a:t>、卫生洁具，为</a:t>
            </a:r>
            <a:r>
              <a:rPr lang="en-US" altLang="zh-CN" sz="1400" dirty="0">
                <a:solidFill>
                  <a:srgbClr val="2E3442"/>
                </a:solidFill>
                <a:latin typeface="+mn-lt"/>
                <a:ea typeface="+mn-ea"/>
                <a:cs typeface="+mn-ea"/>
                <a:sym typeface="+mn-lt"/>
              </a:rPr>
              <a:t>1</a:t>
            </a:r>
            <a:r>
              <a:rPr lang="zh-CN" altLang="en-US" sz="1400" dirty="0">
                <a:solidFill>
                  <a:srgbClr val="2E3442"/>
                </a:solidFill>
                <a:latin typeface="+mn-lt"/>
                <a:ea typeface="+mn-ea"/>
                <a:cs typeface="+mn-ea"/>
                <a:sym typeface="+mn-lt"/>
              </a:rPr>
              <a:t>年；</a:t>
            </a:r>
            <a:r>
              <a:rPr lang="en-US" altLang="zh-CN" sz="1400" dirty="0">
                <a:solidFill>
                  <a:srgbClr val="2E3442"/>
                </a:solidFill>
                <a:latin typeface="+mn-lt"/>
                <a:ea typeface="+mn-ea"/>
                <a:cs typeface="+mn-ea"/>
                <a:sym typeface="+mn-lt"/>
              </a:rPr>
              <a:t>8</a:t>
            </a:r>
            <a:r>
              <a:rPr lang="zh-CN" altLang="en-US" sz="1400" dirty="0">
                <a:solidFill>
                  <a:srgbClr val="2E3442"/>
                </a:solidFill>
                <a:latin typeface="+mn-lt"/>
                <a:ea typeface="+mn-ea"/>
                <a:cs typeface="+mn-ea"/>
                <a:sym typeface="+mn-lt"/>
              </a:rPr>
              <a:t>、灯具、电器开关，为</a:t>
            </a:r>
            <a:r>
              <a:rPr lang="en-US" altLang="zh-CN" sz="1400" dirty="0">
                <a:solidFill>
                  <a:srgbClr val="2E3442"/>
                </a:solidFill>
                <a:latin typeface="+mn-lt"/>
                <a:ea typeface="+mn-ea"/>
                <a:cs typeface="+mn-ea"/>
                <a:sym typeface="+mn-lt"/>
              </a:rPr>
              <a:t>6</a:t>
            </a:r>
            <a:r>
              <a:rPr lang="zh-CN" altLang="en-US" sz="1400" dirty="0">
                <a:solidFill>
                  <a:srgbClr val="2E3442"/>
                </a:solidFill>
                <a:latin typeface="+mn-lt"/>
                <a:ea typeface="+mn-ea"/>
                <a:cs typeface="+mn-ea"/>
                <a:sym typeface="+mn-lt"/>
              </a:rPr>
              <a:t>个月。</a:t>
            </a:r>
            <a:br>
              <a:rPr lang="zh-CN" altLang="en-US" sz="1400" dirty="0">
                <a:solidFill>
                  <a:srgbClr val="2E3442"/>
                </a:solidFill>
                <a:latin typeface="+mn-lt"/>
                <a:ea typeface="+mn-ea"/>
                <a:cs typeface="+mn-ea"/>
                <a:sym typeface="+mn-lt"/>
              </a:rPr>
            </a:br>
            <a:r>
              <a:rPr lang="zh-CN" altLang="en-US" sz="1400" dirty="0">
                <a:solidFill>
                  <a:srgbClr val="2E3442"/>
                </a:solidFill>
                <a:latin typeface="+mn-lt"/>
                <a:ea typeface="+mn-ea"/>
                <a:cs typeface="+mn-ea"/>
                <a:sym typeface="+mn-lt"/>
              </a:rPr>
              <a:t/>
            </a:r>
            <a:br>
              <a:rPr lang="zh-CN" altLang="en-US" sz="1400" dirty="0">
                <a:solidFill>
                  <a:srgbClr val="2E3442"/>
                </a:solidFill>
                <a:latin typeface="+mn-lt"/>
                <a:ea typeface="+mn-ea"/>
                <a:cs typeface="+mn-ea"/>
                <a:sym typeface="+mn-lt"/>
              </a:rPr>
            </a:br>
            <a:endParaRPr lang="zh-CN" altLang="en-US" sz="1400" dirty="0">
              <a:solidFill>
                <a:srgbClr val="2E3442"/>
              </a:solidFill>
              <a:latin typeface="+mn-lt"/>
              <a:ea typeface="+mn-ea"/>
              <a:cs typeface="+mn-ea"/>
              <a:sym typeface="+mn-lt"/>
            </a:endParaRPr>
          </a:p>
        </p:txBody>
      </p:sp>
      <p:sp>
        <p:nvSpPr>
          <p:cNvPr id="7" name="标题 14"/>
          <p:cNvSpPr txBox="1"/>
          <p:nvPr/>
        </p:nvSpPr>
        <p:spPr bwMode="auto">
          <a:xfrm>
            <a:off x="1218594" y="416742"/>
            <a:ext cx="3310875"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项目可销售的必备条件</a:t>
            </a: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fade">
                                      <p:cBhvr>
                                        <p:cTn id="17" dur="500"/>
                                        <p:tgtEl>
                                          <p:spTgt spid="5734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7347">
                                            <p:txEl>
                                              <p:pRg st="0" end="0"/>
                                            </p:txEl>
                                          </p:spTgt>
                                        </p:tgtEl>
                                        <p:attrNameLst>
                                          <p:attrName>style.visibility</p:attrName>
                                        </p:attrNameLst>
                                      </p:cBhvr>
                                      <p:to>
                                        <p:strVal val="visible"/>
                                      </p:to>
                                    </p:set>
                                    <p:animEffect transition="in" filter="fade">
                                      <p:cBhvr>
                                        <p:cTn id="22" dur="1000"/>
                                        <p:tgtEl>
                                          <p:spTgt spid="57347">
                                            <p:txEl>
                                              <p:pRg st="0" end="0"/>
                                            </p:txEl>
                                          </p:spTgt>
                                        </p:tgtEl>
                                      </p:cBhvr>
                                    </p:animEffect>
                                    <p:anim calcmode="lin" valueType="num">
                                      <p:cBhvr>
                                        <p:cTn id="23" dur="1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7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7347">
                                            <p:txEl>
                                              <p:pRg st="1" end="1"/>
                                            </p:txEl>
                                          </p:spTgt>
                                        </p:tgtEl>
                                        <p:attrNameLst>
                                          <p:attrName>style.visibility</p:attrName>
                                        </p:attrNameLst>
                                      </p:cBhvr>
                                      <p:to>
                                        <p:strVal val="visible"/>
                                      </p:to>
                                    </p:set>
                                    <p:animEffect transition="in" filter="fade">
                                      <p:cBhvr>
                                        <p:cTn id="29" dur="1000"/>
                                        <p:tgtEl>
                                          <p:spTgt spid="57347">
                                            <p:txEl>
                                              <p:pRg st="1" end="1"/>
                                            </p:txEl>
                                          </p:spTgt>
                                        </p:tgtEl>
                                      </p:cBhvr>
                                    </p:animEffect>
                                    <p:anim calcmode="lin" valueType="num">
                                      <p:cBhvr>
                                        <p:cTn id="30" dur="10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7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7347">
                                            <p:txEl>
                                              <p:pRg st="2" end="2"/>
                                            </p:txEl>
                                          </p:spTgt>
                                        </p:tgtEl>
                                        <p:attrNameLst>
                                          <p:attrName>style.visibility</p:attrName>
                                        </p:attrNameLst>
                                      </p:cBhvr>
                                      <p:to>
                                        <p:strVal val="visible"/>
                                      </p:to>
                                    </p:set>
                                    <p:animEffect transition="in" filter="fade">
                                      <p:cBhvr>
                                        <p:cTn id="36" dur="1000"/>
                                        <p:tgtEl>
                                          <p:spTgt spid="57347">
                                            <p:txEl>
                                              <p:pRg st="2" end="2"/>
                                            </p:txEl>
                                          </p:spTgt>
                                        </p:tgtEl>
                                      </p:cBhvr>
                                    </p:animEffect>
                                    <p:anim calcmode="lin" valueType="num">
                                      <p:cBhvr>
                                        <p:cTn id="37" dur="10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57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7347">
                                            <p:txEl>
                                              <p:pRg st="3" end="3"/>
                                            </p:txEl>
                                          </p:spTgt>
                                        </p:tgtEl>
                                        <p:attrNameLst>
                                          <p:attrName>style.visibility</p:attrName>
                                        </p:attrNameLst>
                                      </p:cBhvr>
                                      <p:to>
                                        <p:strVal val="visible"/>
                                      </p:to>
                                    </p:set>
                                    <p:animEffect transition="in" filter="fade">
                                      <p:cBhvr>
                                        <p:cTn id="43" dur="1000"/>
                                        <p:tgtEl>
                                          <p:spTgt spid="57347">
                                            <p:txEl>
                                              <p:pRg st="3" end="3"/>
                                            </p:txEl>
                                          </p:spTgt>
                                        </p:tgtEl>
                                      </p:cBhvr>
                                    </p:animEffect>
                                    <p:anim calcmode="lin" valueType="num">
                                      <p:cBhvr>
                                        <p:cTn id="44" dur="1000" fill="hold"/>
                                        <p:tgtEl>
                                          <p:spTgt spid="57347">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57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7347">
                                            <p:txEl>
                                              <p:pRg st="4" end="4"/>
                                            </p:txEl>
                                          </p:spTgt>
                                        </p:tgtEl>
                                        <p:attrNameLst>
                                          <p:attrName>style.visibility</p:attrName>
                                        </p:attrNameLst>
                                      </p:cBhvr>
                                      <p:to>
                                        <p:strVal val="visible"/>
                                      </p:to>
                                    </p:set>
                                    <p:animEffect transition="in" filter="fade">
                                      <p:cBhvr>
                                        <p:cTn id="50" dur="1000"/>
                                        <p:tgtEl>
                                          <p:spTgt spid="57347">
                                            <p:txEl>
                                              <p:pRg st="4" end="4"/>
                                            </p:txEl>
                                          </p:spTgt>
                                        </p:tgtEl>
                                      </p:cBhvr>
                                    </p:animEffect>
                                    <p:anim calcmode="lin" valueType="num">
                                      <p:cBhvr>
                                        <p:cTn id="51" dur="1000" fill="hold"/>
                                        <p:tgtEl>
                                          <p:spTgt spid="5734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573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57347">
                                            <p:txEl>
                                              <p:pRg st="5" end="5"/>
                                            </p:txEl>
                                          </p:spTgt>
                                        </p:tgtEl>
                                        <p:attrNameLst>
                                          <p:attrName>style.visibility</p:attrName>
                                        </p:attrNameLst>
                                      </p:cBhvr>
                                      <p:to>
                                        <p:strVal val="visible"/>
                                      </p:to>
                                    </p:set>
                                    <p:animEffect transition="in" filter="fade">
                                      <p:cBhvr>
                                        <p:cTn id="57" dur="1000"/>
                                        <p:tgtEl>
                                          <p:spTgt spid="57347">
                                            <p:txEl>
                                              <p:pRg st="5" end="5"/>
                                            </p:txEl>
                                          </p:spTgt>
                                        </p:tgtEl>
                                      </p:cBhvr>
                                    </p:animEffect>
                                    <p:anim calcmode="lin" valueType="num">
                                      <p:cBhvr>
                                        <p:cTn id="58" dur="1000" fill="hold"/>
                                        <p:tgtEl>
                                          <p:spTgt spid="57347">
                                            <p:txEl>
                                              <p:pRg st="5" end="5"/>
                                            </p:txEl>
                                          </p:spTgt>
                                        </p:tgtEl>
                                        <p:attrNameLst>
                                          <p:attrName>ppt_x</p:attrName>
                                        </p:attrNameLst>
                                      </p:cBhvr>
                                      <p:tavLst>
                                        <p:tav tm="0">
                                          <p:val>
                                            <p:strVal val="#ppt_x"/>
                                          </p:val>
                                        </p:tav>
                                        <p:tav tm="100000">
                                          <p:val>
                                            <p:strVal val="#ppt_x"/>
                                          </p:val>
                                        </p:tav>
                                      </p:tavLst>
                                    </p:anim>
                                    <p:anim calcmode="lin" valueType="num">
                                      <p:cBhvr>
                                        <p:cTn id="59" dur="1000" fill="hold"/>
                                        <p:tgtEl>
                                          <p:spTgt spid="5734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57347">
                                            <p:txEl>
                                              <p:pRg st="6" end="6"/>
                                            </p:txEl>
                                          </p:spTgt>
                                        </p:tgtEl>
                                        <p:attrNameLst>
                                          <p:attrName>style.visibility</p:attrName>
                                        </p:attrNameLst>
                                      </p:cBhvr>
                                      <p:to>
                                        <p:strVal val="visible"/>
                                      </p:to>
                                    </p:set>
                                    <p:animEffect transition="in" filter="fade">
                                      <p:cBhvr>
                                        <p:cTn id="64" dur="1000"/>
                                        <p:tgtEl>
                                          <p:spTgt spid="57347">
                                            <p:txEl>
                                              <p:pRg st="6" end="6"/>
                                            </p:txEl>
                                          </p:spTgt>
                                        </p:tgtEl>
                                      </p:cBhvr>
                                    </p:animEffect>
                                    <p:anim calcmode="lin" valueType="num">
                                      <p:cBhvr>
                                        <p:cTn id="65" dur="1000" fill="hold"/>
                                        <p:tgtEl>
                                          <p:spTgt spid="57347">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5734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57347">
                                            <p:txEl>
                                              <p:pRg st="7" end="7"/>
                                            </p:txEl>
                                          </p:spTgt>
                                        </p:tgtEl>
                                        <p:attrNameLst>
                                          <p:attrName>style.visibility</p:attrName>
                                        </p:attrNameLst>
                                      </p:cBhvr>
                                      <p:to>
                                        <p:strVal val="visible"/>
                                      </p:to>
                                    </p:set>
                                    <p:animEffect transition="in" filter="fade">
                                      <p:cBhvr>
                                        <p:cTn id="71" dur="1000"/>
                                        <p:tgtEl>
                                          <p:spTgt spid="57347">
                                            <p:txEl>
                                              <p:pRg st="7" end="7"/>
                                            </p:txEl>
                                          </p:spTgt>
                                        </p:tgtEl>
                                      </p:cBhvr>
                                    </p:animEffect>
                                    <p:anim calcmode="lin" valueType="num">
                                      <p:cBhvr>
                                        <p:cTn id="72" dur="1000" fill="hold"/>
                                        <p:tgtEl>
                                          <p:spTgt spid="57347">
                                            <p:txEl>
                                              <p:pRg st="7" end="7"/>
                                            </p:txEl>
                                          </p:spTgt>
                                        </p:tgtEl>
                                        <p:attrNameLst>
                                          <p:attrName>ppt_x</p:attrName>
                                        </p:attrNameLst>
                                      </p:cBhvr>
                                      <p:tavLst>
                                        <p:tav tm="0">
                                          <p:val>
                                            <p:strVal val="#ppt_x"/>
                                          </p:val>
                                        </p:tav>
                                        <p:tav tm="100000">
                                          <p:val>
                                            <p:strVal val="#ppt_x"/>
                                          </p:val>
                                        </p:tav>
                                      </p:tavLst>
                                    </p:anim>
                                    <p:anim calcmode="lin" valueType="num">
                                      <p:cBhvr>
                                        <p:cTn id="73" dur="1000" fill="hold"/>
                                        <p:tgtEl>
                                          <p:spTgt spid="5734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57347">
                                            <p:txEl>
                                              <p:pRg st="8" end="8"/>
                                            </p:txEl>
                                          </p:spTgt>
                                        </p:tgtEl>
                                        <p:attrNameLst>
                                          <p:attrName>style.visibility</p:attrName>
                                        </p:attrNameLst>
                                      </p:cBhvr>
                                      <p:to>
                                        <p:strVal val="visible"/>
                                      </p:to>
                                    </p:set>
                                    <p:animEffect transition="in" filter="fade">
                                      <p:cBhvr>
                                        <p:cTn id="78" dur="1000"/>
                                        <p:tgtEl>
                                          <p:spTgt spid="57347">
                                            <p:txEl>
                                              <p:pRg st="8" end="8"/>
                                            </p:txEl>
                                          </p:spTgt>
                                        </p:tgtEl>
                                      </p:cBhvr>
                                    </p:animEffect>
                                    <p:anim calcmode="lin" valueType="num">
                                      <p:cBhvr>
                                        <p:cTn id="79" dur="1000" fill="hold"/>
                                        <p:tgtEl>
                                          <p:spTgt spid="57347">
                                            <p:txEl>
                                              <p:pRg st="8" end="8"/>
                                            </p:txEl>
                                          </p:spTgt>
                                        </p:tgtEl>
                                        <p:attrNameLst>
                                          <p:attrName>ppt_x</p:attrName>
                                        </p:attrNameLst>
                                      </p:cBhvr>
                                      <p:tavLst>
                                        <p:tav tm="0">
                                          <p:val>
                                            <p:strVal val="#ppt_x"/>
                                          </p:val>
                                        </p:tav>
                                        <p:tav tm="100000">
                                          <p:val>
                                            <p:strVal val="#ppt_x"/>
                                          </p:val>
                                        </p:tav>
                                      </p:tavLst>
                                    </p:anim>
                                    <p:anim calcmode="lin" valueType="num">
                                      <p:cBhvr>
                                        <p:cTn id="80" dur="1000" fill="hold"/>
                                        <p:tgtEl>
                                          <p:spTgt spid="5734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57347">
                                            <p:txEl>
                                              <p:pRg st="9" end="9"/>
                                            </p:txEl>
                                          </p:spTgt>
                                        </p:tgtEl>
                                        <p:attrNameLst>
                                          <p:attrName>style.visibility</p:attrName>
                                        </p:attrNameLst>
                                      </p:cBhvr>
                                      <p:to>
                                        <p:strVal val="visible"/>
                                      </p:to>
                                    </p:set>
                                    <p:animEffect transition="in" filter="fade">
                                      <p:cBhvr>
                                        <p:cTn id="85" dur="1000"/>
                                        <p:tgtEl>
                                          <p:spTgt spid="57347">
                                            <p:txEl>
                                              <p:pRg st="9" end="9"/>
                                            </p:txEl>
                                          </p:spTgt>
                                        </p:tgtEl>
                                      </p:cBhvr>
                                    </p:animEffect>
                                    <p:anim calcmode="lin" valueType="num">
                                      <p:cBhvr>
                                        <p:cTn id="86" dur="1000" fill="hold"/>
                                        <p:tgtEl>
                                          <p:spTgt spid="57347">
                                            <p:txEl>
                                              <p:pRg st="9" end="9"/>
                                            </p:txEl>
                                          </p:spTgt>
                                        </p:tgtEl>
                                        <p:attrNameLst>
                                          <p:attrName>ppt_x</p:attrName>
                                        </p:attrNameLst>
                                      </p:cBhvr>
                                      <p:tavLst>
                                        <p:tav tm="0">
                                          <p:val>
                                            <p:strVal val="#ppt_x"/>
                                          </p:val>
                                        </p:tav>
                                        <p:tav tm="100000">
                                          <p:val>
                                            <p:strVal val="#ppt_x"/>
                                          </p:val>
                                        </p:tav>
                                      </p:tavLst>
                                    </p:anim>
                                    <p:anim calcmode="lin" valueType="num">
                                      <p:cBhvr>
                                        <p:cTn id="87" dur="1000" fill="hold"/>
                                        <p:tgtEl>
                                          <p:spTgt spid="5734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build="p"/>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矩形 15"/>
          <p:cNvSpPr/>
          <p:nvPr>
            <p:custDataLst>
              <p:tags r:id="rId1"/>
            </p:custDataLst>
          </p:nvPr>
        </p:nvSpPr>
        <p:spPr>
          <a:xfrm>
            <a:off x="7658100" y="0"/>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16"/>
          <p:cNvSpPr/>
          <p:nvPr>
            <p:custDataLst>
              <p:tags r:id="rId2"/>
            </p:custDataLst>
          </p:nvPr>
        </p:nvSpPr>
        <p:spPr>
          <a:xfrm>
            <a:off x="-21590" y="2334439"/>
            <a:ext cx="7600270" cy="18620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矩形 29"/>
          <p:cNvSpPr/>
          <p:nvPr>
            <p:custDataLst>
              <p:tags r:id="rId3"/>
            </p:custDataLst>
          </p:nvPr>
        </p:nvSpPr>
        <p:spPr>
          <a:xfrm>
            <a:off x="10470358" y="4109649"/>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矩形 30"/>
          <p:cNvSpPr/>
          <p:nvPr>
            <p:custDataLst>
              <p:tags r:id="rId4"/>
            </p:custDataLst>
          </p:nvPr>
        </p:nvSpPr>
        <p:spPr>
          <a:xfrm>
            <a:off x="10470358" y="742580"/>
            <a:ext cx="1710647" cy="1706853"/>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矩形 31"/>
          <p:cNvSpPr/>
          <p:nvPr>
            <p:custDataLst>
              <p:tags r:id="rId5"/>
            </p:custDataLst>
          </p:nvPr>
        </p:nvSpPr>
        <p:spPr>
          <a:xfrm>
            <a:off x="10528188" y="4524140"/>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矩形 34"/>
          <p:cNvSpPr/>
          <p:nvPr>
            <p:custDataLst>
              <p:tags r:id="rId6"/>
            </p:custDataLst>
          </p:nvPr>
        </p:nvSpPr>
        <p:spPr>
          <a:xfrm>
            <a:off x="10570406" y="5172358"/>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矩形 35"/>
          <p:cNvSpPr/>
          <p:nvPr>
            <p:custDataLst>
              <p:tags r:id="rId7"/>
            </p:custDataLst>
          </p:nvPr>
        </p:nvSpPr>
        <p:spPr>
          <a:xfrm>
            <a:off x="10073126" y="4867594"/>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文本框 36"/>
          <p:cNvSpPr txBox="1"/>
          <p:nvPr>
            <p:custDataLst>
              <p:tags r:id="rId8"/>
            </p:custDataLst>
          </p:nvPr>
        </p:nvSpPr>
        <p:spPr>
          <a:xfrm>
            <a:off x="1127740" y="1442102"/>
            <a:ext cx="5485020" cy="646331"/>
          </a:xfrm>
          <a:prstGeom prst="rect">
            <a:avLst/>
          </a:prstGeom>
          <a:noFill/>
        </p:spPr>
        <p:txBody>
          <a:bodyPr wrap="square" rtlCol="0">
            <a:spAutoFit/>
          </a:bodyPr>
          <a:lstStyle/>
          <a:p>
            <a:pPr algn="dist"/>
            <a:r>
              <a:rPr lang="zh-CN" altLang="en-US" sz="3600" b="1" dirty="0">
                <a:solidFill>
                  <a:srgbClr val="2E3442"/>
                </a:solidFill>
                <a:latin typeface="+mn-lt"/>
                <a:ea typeface="+mn-ea"/>
                <a:cs typeface="+mn-ea"/>
                <a:sym typeface="+mn-lt"/>
              </a:rPr>
              <a:t>红色商务企业知识培训</a:t>
            </a:r>
          </a:p>
        </p:txBody>
      </p:sp>
      <p:sp>
        <p:nvSpPr>
          <p:cNvPr id="22" name="PA-文本框 37"/>
          <p:cNvSpPr txBox="1"/>
          <p:nvPr>
            <p:custDataLst>
              <p:tags r:id="rId9"/>
            </p:custDataLst>
          </p:nvPr>
        </p:nvSpPr>
        <p:spPr>
          <a:xfrm>
            <a:off x="1315254" y="4475312"/>
            <a:ext cx="5001109" cy="338554"/>
          </a:xfrm>
          <a:prstGeom prst="rect">
            <a:avLst/>
          </a:prstGeom>
          <a:noFill/>
        </p:spPr>
        <p:txBody>
          <a:bodyPr wrap="square" rtlCol="0">
            <a:spAutoFit/>
          </a:bodyPr>
          <a:lstStyle/>
          <a:p>
            <a:pPr algn="dist"/>
            <a:r>
              <a:rPr lang="en-US" altLang="zh-CN" sz="1600" dirty="0">
                <a:solidFill>
                  <a:srgbClr val="2E3442"/>
                </a:solidFill>
                <a:latin typeface="+mn-lt"/>
                <a:ea typeface="+mn-ea"/>
                <a:cs typeface="+mn-ea"/>
                <a:sym typeface="+mn-lt"/>
              </a:rPr>
              <a:t>RUD BUSINESS YEAR END WORK SUMMARY</a:t>
            </a:r>
            <a:endParaRPr lang="zh-CN" altLang="en-US" sz="4400" dirty="0">
              <a:solidFill>
                <a:srgbClr val="2E3442"/>
              </a:solidFill>
              <a:latin typeface="+mn-lt"/>
              <a:ea typeface="+mn-ea"/>
              <a:cs typeface="+mn-ea"/>
              <a:sym typeface="+mn-lt"/>
            </a:endParaRPr>
          </a:p>
        </p:txBody>
      </p:sp>
      <p:sp>
        <p:nvSpPr>
          <p:cNvPr id="27" name="AutoShape 4" descr="åå¡å»ºç­åå¬æ¥¼å¾ç"/>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pic>
        <p:nvPicPr>
          <p:cNvPr id="31" name="图片 30"/>
          <p:cNvPicPr>
            <a:picLocks noChangeAspect="1"/>
          </p:cNvPicPr>
          <p:nvPr/>
        </p:nvPicPr>
        <p:blipFill>
          <a:blip r:embed="rId11" cstate="screen"/>
          <a:stretch>
            <a:fillRect/>
          </a:stretch>
        </p:blipFill>
        <p:spPr>
          <a:xfrm>
            <a:off x="7647105" y="2526068"/>
            <a:ext cx="2718077" cy="1839696"/>
          </a:xfrm>
          <a:prstGeom prst="rect">
            <a:avLst/>
          </a:prstGeom>
        </p:spPr>
      </p:pic>
      <p:pic>
        <p:nvPicPr>
          <p:cNvPr id="36" name="图片 35"/>
          <p:cNvPicPr>
            <a:picLocks noChangeAspect="1"/>
          </p:cNvPicPr>
          <p:nvPr/>
        </p:nvPicPr>
        <p:blipFill>
          <a:blip r:embed="rId12" cstate="screen"/>
          <a:stretch>
            <a:fillRect/>
          </a:stretch>
        </p:blipFill>
        <p:spPr>
          <a:xfrm>
            <a:off x="10473193" y="2526068"/>
            <a:ext cx="1704975" cy="1531553"/>
          </a:xfrm>
          <a:prstGeom prst="rect">
            <a:avLst/>
          </a:prstGeom>
        </p:spPr>
      </p:pic>
      <p:pic>
        <p:nvPicPr>
          <p:cNvPr id="37" name="图片 36"/>
          <p:cNvPicPr>
            <a:picLocks noChangeAspect="1"/>
          </p:cNvPicPr>
          <p:nvPr/>
        </p:nvPicPr>
        <p:blipFill rotWithShape="1">
          <a:blip r:embed="rId13" cstate="screen"/>
          <a:srcRect/>
          <a:stretch>
            <a:fillRect/>
          </a:stretch>
        </p:blipFill>
        <p:spPr>
          <a:xfrm>
            <a:off x="7647105" y="1008480"/>
            <a:ext cx="2718077" cy="1440953"/>
          </a:xfrm>
          <a:prstGeom prst="rect">
            <a:avLst/>
          </a:prstGeom>
        </p:spPr>
      </p:pic>
      <p:sp>
        <p:nvSpPr>
          <p:cNvPr id="46" name="矩形 45"/>
          <p:cNvSpPr/>
          <p:nvPr/>
        </p:nvSpPr>
        <p:spPr>
          <a:xfrm>
            <a:off x="361668" y="2873122"/>
            <a:ext cx="7109639" cy="1015663"/>
          </a:xfrm>
          <a:prstGeom prst="rect">
            <a:avLst/>
          </a:prstGeom>
        </p:spPr>
        <p:txBody>
          <a:bodyPr wrap="none">
            <a:spAutoFit/>
          </a:bodyPr>
          <a:lstStyle/>
          <a:p>
            <a:r>
              <a:rPr lang="zh-CN" altLang="en-US" sz="6000" b="1" dirty="0">
                <a:solidFill>
                  <a:schemeClr val="bg1"/>
                </a:solidFill>
                <a:latin typeface="+mn-lt"/>
                <a:ea typeface="+mn-ea"/>
                <a:cs typeface="+mn-ea"/>
                <a:sym typeface="+mn-lt"/>
              </a:rPr>
              <a:t>演示完</a:t>
            </a:r>
            <a:r>
              <a:rPr lang="zh-CN" altLang="en-US" sz="6000" b="1" dirty="0" smtClean="0">
                <a:solidFill>
                  <a:schemeClr val="bg1"/>
                </a:solidFill>
                <a:latin typeface="+mn-lt"/>
                <a:ea typeface="+mn-ea"/>
                <a:cs typeface="+mn-ea"/>
                <a:sym typeface="+mn-lt"/>
              </a:rPr>
              <a:t>毕，谢谢观看</a:t>
            </a:r>
            <a:endParaRPr lang="zh-CN" altLang="en-US" sz="6000" b="1" dirty="0">
              <a:solidFill>
                <a:schemeClr val="bg1"/>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par>
                                <p:cTn id="19" presetID="14" presetClass="entr" presetSubtype="1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randombar(horizontal)">
                                      <p:cBhvr>
                                        <p:cTn id="21" dur="500"/>
                                        <p:tgtEl>
                                          <p:spTgt spid="37"/>
                                        </p:tgtEl>
                                      </p:cBhvr>
                                    </p:animEffect>
                                  </p:childTnLst>
                                </p:cTn>
                              </p:par>
                              <p:par>
                                <p:cTn id="22" presetID="42" presetClass="entr" presetSubtype="0" fill="hold" grpId="0" nodeType="withEffect">
                                  <p:stCondLst>
                                    <p:cond delay="219"/>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969"/>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2" fill="hold" grpId="0" nodeType="withEffect">
                                  <p:stCondLst>
                                    <p:cond delay="719"/>
                                  </p:stCondLst>
                                  <p:childTnLst>
                                    <p:set>
                                      <p:cBhvr>
                                        <p:cTn id="31" dur="1" fill="hold">
                                          <p:stCondLst>
                                            <p:cond delay="0"/>
                                          </p:stCondLst>
                                        </p:cTn>
                                        <p:tgtEl>
                                          <p:spTgt spid="20"/>
                                        </p:tgtEl>
                                        <p:attrNameLst>
                                          <p:attrName>style.visibility</p:attrName>
                                        </p:attrNameLst>
                                      </p:cBhvr>
                                      <p:to>
                                        <p:strVal val="visible"/>
                                      </p:to>
                                    </p:set>
                                    <p:animEffect transition="in" filter="wipe(right)">
                                      <p:cBhvr>
                                        <p:cTn id="32" dur="500"/>
                                        <p:tgtEl>
                                          <p:spTgt spid="20"/>
                                        </p:tgtEl>
                                      </p:cBhvr>
                                    </p:animEffect>
                                  </p:childTnLst>
                                </p:cTn>
                              </p:par>
                            </p:childTnLst>
                          </p:cTn>
                        </p:par>
                        <p:par>
                          <p:cTn id="33" fill="hold">
                            <p:stCondLst>
                              <p:cond delay="500"/>
                            </p:stCondLst>
                            <p:childTnLst>
                              <p:par>
                                <p:cTn id="34" presetID="53" presetClass="entr" presetSubtype="16" fill="hold" grpId="0" nodeType="afterEffect">
                                  <p:stCondLst>
                                    <p:cond delay="0"/>
                                  </p:stCondLst>
                                  <p:iterate type="lt">
                                    <p:tmPct val="10000"/>
                                  </p:iterate>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2418"/>
                            </p:stCondLst>
                            <p:childTnLst>
                              <p:par>
                                <p:cTn id="40" presetID="18" presetClass="entr" presetSubtype="12"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strips(downLeft)">
                                      <p:cBhvr>
                                        <p:cTn id="42" dur="500"/>
                                        <p:tgtEl>
                                          <p:spTgt spid="10"/>
                                        </p:tgtEl>
                                      </p:cBhvr>
                                    </p:animEffect>
                                  </p:childTnLst>
                                </p:cTn>
                              </p:par>
                              <p:par>
                                <p:cTn id="43" presetID="53" presetClass="entr" presetSubtype="16" fill="hold" grpId="0" nodeType="withEffect">
                                  <p:stCondLst>
                                    <p:cond delay="164"/>
                                  </p:stCondLst>
                                  <p:iterate type="lt">
                                    <p:tmPct val="10000"/>
                                  </p:iterate>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3083"/>
                            </p:stCondLst>
                            <p:childTnLst>
                              <p:par>
                                <p:cTn id="49" presetID="2" presetClass="entr" presetSubtype="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0-#ppt_w/2"/>
                                          </p:val>
                                        </p:tav>
                                        <p:tav tm="100000">
                                          <p:val>
                                            <p:strVal val="#ppt_x"/>
                                          </p:val>
                                        </p:tav>
                                      </p:tavLst>
                                    </p:anim>
                                    <p:anim calcmode="lin" valueType="num">
                                      <p:cBhvr additive="base">
                                        <p:cTn id="5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autoUpdateAnimBg="0"/>
      <p:bldP spid="20" grpId="0" animBg="1" autoUpdateAnimBg="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65229" y="1547242"/>
            <a:ext cx="10096107" cy="4561327"/>
            <a:chOff x="1065229" y="1547242"/>
            <a:chExt cx="10568601" cy="3271103"/>
          </a:xfrm>
        </p:grpSpPr>
        <p:sp>
          <p:nvSpPr>
            <p:cNvPr id="3" name="矩形 2"/>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290" name="内容占位符 2"/>
          <p:cNvSpPr>
            <a:spLocks noGrp="1"/>
          </p:cNvSpPr>
          <p:nvPr>
            <p:ph idx="1"/>
          </p:nvPr>
        </p:nvSpPr>
        <p:spPr bwMode="auto">
          <a:xfrm>
            <a:off x="1786018" y="1946913"/>
            <a:ext cx="3078213" cy="506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lnSpc>
                <a:spcPct val="150000"/>
              </a:lnSpc>
            </a:pPr>
            <a:r>
              <a:rPr lang="zh-CN" altLang="zh-CN" sz="1800" b="1" dirty="0">
                <a:solidFill>
                  <a:srgbClr val="2E3442"/>
                </a:solidFill>
                <a:latin typeface="+mn-lt"/>
                <a:ea typeface="+mn-ea"/>
                <a:cs typeface="+mn-ea"/>
                <a:sym typeface="+mn-lt"/>
              </a:rPr>
              <a:t>房地产的自然特征</a:t>
            </a:r>
            <a:endParaRPr lang="en-US" altLang="zh-CN" sz="1800" b="1" dirty="0">
              <a:solidFill>
                <a:srgbClr val="2E3442"/>
              </a:solidFill>
              <a:latin typeface="+mn-lt"/>
              <a:ea typeface="+mn-ea"/>
              <a:cs typeface="+mn-ea"/>
              <a:sym typeface="+mn-lt"/>
            </a:endParaRPr>
          </a:p>
          <a:p>
            <a:pPr eaLnBrk="1" hangingPunct="1">
              <a:lnSpc>
                <a:spcPct val="150000"/>
              </a:lnSpc>
            </a:pPr>
            <a:endParaRPr lang="en-US" altLang="zh-CN" sz="1800" b="1" dirty="0">
              <a:solidFill>
                <a:srgbClr val="2E3442"/>
              </a:solidFill>
              <a:latin typeface="+mn-lt"/>
              <a:ea typeface="+mn-ea"/>
              <a:cs typeface="+mn-ea"/>
              <a:sym typeface="+mn-lt"/>
            </a:endParaRPr>
          </a:p>
          <a:p>
            <a:pPr eaLnBrk="1" hangingPunct="1">
              <a:lnSpc>
                <a:spcPct val="150000"/>
              </a:lnSpc>
            </a:pPr>
            <a:endParaRPr lang="zh-CN" altLang="zh-CN" sz="1800" b="1" dirty="0">
              <a:solidFill>
                <a:srgbClr val="2E3442"/>
              </a:solidFill>
              <a:latin typeface="+mn-lt"/>
              <a:ea typeface="+mn-ea"/>
              <a:cs typeface="+mn-ea"/>
              <a:sym typeface="+mn-lt"/>
            </a:endParaRPr>
          </a:p>
        </p:txBody>
      </p:sp>
      <p:sp>
        <p:nvSpPr>
          <p:cNvPr id="9219" name="灯片编号占位符 3"/>
          <p:cNvSpPr>
            <a:spLocks noGrp="1"/>
          </p:cNvSpPr>
          <p:nvPr>
            <p:ph type="sldNum" sz="quarter" idx="4294967295"/>
          </p:nvPr>
        </p:nvSpPr>
        <p:spPr bwMode="auto">
          <a:xfrm>
            <a:off x="5375275" y="6381751"/>
            <a:ext cx="1512888" cy="360363"/>
          </a:xfrm>
          <a:ln>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74776AE8-B58B-46EB-BE54-09E5173075E3}" type="slidenum">
              <a:rPr lang="en-US" altLang="zh-CN">
                <a:solidFill>
                  <a:srgbClr val="898989"/>
                </a:solidFill>
                <a:latin typeface="+mn-lt"/>
                <a:ea typeface="+mn-ea"/>
                <a:cs typeface="+mn-ea"/>
                <a:sym typeface="+mn-lt"/>
              </a:rPr>
              <a:t>6</a:t>
            </a:fld>
            <a:endParaRPr lang="en-US" altLang="zh-CN">
              <a:solidFill>
                <a:srgbClr val="898989"/>
              </a:solidFill>
              <a:latin typeface="+mn-lt"/>
              <a:ea typeface="+mn-ea"/>
              <a:cs typeface="+mn-ea"/>
              <a:sym typeface="+mn-lt"/>
            </a:endParaRPr>
          </a:p>
        </p:txBody>
      </p:sp>
      <p:sp>
        <p:nvSpPr>
          <p:cNvPr id="5" name="标题 14"/>
          <p:cNvSpPr>
            <a:spLocks noGrp="1"/>
          </p:cNvSpPr>
          <p:nvPr>
            <p:ph type="title"/>
          </p:nvPr>
        </p:nvSpPr>
        <p:spPr bwMode="auto">
          <a:xfrm>
            <a:off x="1218595" y="416742"/>
            <a:ext cx="2476712" cy="538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eaLnBrk="1" hangingPunct="1"/>
            <a:r>
              <a:rPr lang="zh-CN" altLang="en-US" sz="2400" b="1" dirty="0">
                <a:solidFill>
                  <a:srgbClr val="2E3442"/>
                </a:solidFill>
                <a:latin typeface="+mn-lt"/>
                <a:ea typeface="+mn-ea"/>
                <a:cs typeface="+mn-ea"/>
                <a:sym typeface="+mn-lt"/>
              </a:rPr>
              <a:t>房地产的特征</a:t>
            </a:r>
          </a:p>
        </p:txBody>
      </p:sp>
      <p:sp>
        <p:nvSpPr>
          <p:cNvPr id="2" name="矩形 1"/>
          <p:cNvSpPr/>
          <p:nvPr/>
        </p:nvSpPr>
        <p:spPr>
          <a:xfrm>
            <a:off x="1786018" y="4764685"/>
            <a:ext cx="8227267" cy="553998"/>
          </a:xfrm>
          <a:prstGeom prst="rect">
            <a:avLst/>
          </a:prstGeom>
          <a:noFill/>
        </p:spPr>
        <p:txBody>
          <a:bodyPr wrap="square">
            <a:spAutoFit/>
          </a:bodyPr>
          <a:lstStyle/>
          <a:p>
            <a:pPr eaLnBrk="1" hangingPunct="1">
              <a:buFont typeface="Arial" panose="020B0604020202020204" pitchFamily="34" charset="0"/>
              <a:buNone/>
            </a:pPr>
            <a:r>
              <a:rPr lang="en-US" altLang="zh-CN" sz="1600" dirty="0">
                <a:solidFill>
                  <a:srgbClr val="B00202"/>
                </a:solidFill>
                <a:latin typeface="+mn-lt"/>
                <a:ea typeface="+mn-ea"/>
                <a:cs typeface="+mn-ea"/>
                <a:sym typeface="+mn-lt"/>
              </a:rPr>
              <a:t>     </a:t>
            </a:r>
            <a:r>
              <a:rPr lang="zh-CN" altLang="zh-CN" sz="1600" dirty="0">
                <a:solidFill>
                  <a:srgbClr val="B00202"/>
                </a:solidFill>
                <a:latin typeface="+mn-lt"/>
                <a:ea typeface="+mn-ea"/>
                <a:cs typeface="+mn-ea"/>
                <a:sym typeface="+mn-lt"/>
              </a:rPr>
              <a:t>注：</a:t>
            </a:r>
            <a:r>
              <a:rPr lang="zh-CN" altLang="zh-CN" sz="1400" dirty="0">
                <a:solidFill>
                  <a:srgbClr val="B00202"/>
                </a:solidFill>
                <a:latin typeface="+mn-lt"/>
                <a:ea typeface="+mn-ea"/>
                <a:cs typeface="+mn-ea"/>
                <a:sym typeface="+mn-lt"/>
              </a:rPr>
              <a:t>房地产增值就是房地产价值在较长时间序列上呈不断上升趋势的规律。其主要归功于房地产的</a:t>
            </a:r>
            <a:endParaRPr lang="en-US" altLang="zh-CN" sz="1400" dirty="0">
              <a:solidFill>
                <a:srgbClr val="B00202"/>
              </a:solidFill>
              <a:latin typeface="+mn-lt"/>
              <a:ea typeface="+mn-ea"/>
              <a:cs typeface="+mn-ea"/>
              <a:sym typeface="+mn-lt"/>
            </a:endParaRPr>
          </a:p>
          <a:p>
            <a:pPr eaLnBrk="1" hangingPunct="1">
              <a:buFont typeface="Arial" panose="020B0604020202020204" pitchFamily="34" charset="0"/>
              <a:buNone/>
            </a:pPr>
            <a:r>
              <a:rPr lang="en-US" altLang="zh-CN" sz="1400" dirty="0">
                <a:solidFill>
                  <a:srgbClr val="B00202"/>
                </a:solidFill>
                <a:latin typeface="+mn-lt"/>
                <a:ea typeface="+mn-ea"/>
                <a:cs typeface="+mn-ea"/>
                <a:sym typeface="+mn-lt"/>
              </a:rPr>
              <a:t>       </a:t>
            </a:r>
            <a:r>
              <a:rPr lang="zh-CN" altLang="zh-CN" sz="1400" dirty="0">
                <a:solidFill>
                  <a:srgbClr val="B00202"/>
                </a:solidFill>
                <a:latin typeface="+mn-lt"/>
                <a:ea typeface="+mn-ea"/>
                <a:cs typeface="+mn-ea"/>
                <a:sym typeface="+mn-lt"/>
              </a:rPr>
              <a:t>重要组成部分</a:t>
            </a:r>
            <a:r>
              <a:rPr lang="en-US" altLang="zh-CN" sz="1400" dirty="0">
                <a:solidFill>
                  <a:srgbClr val="B00202"/>
                </a:solidFill>
                <a:latin typeface="+mn-lt"/>
                <a:ea typeface="+mn-ea"/>
                <a:cs typeface="+mn-ea"/>
                <a:sym typeface="+mn-lt"/>
              </a:rPr>
              <a:t>-----</a:t>
            </a:r>
            <a:r>
              <a:rPr lang="zh-CN" altLang="zh-CN" sz="1400" dirty="0">
                <a:solidFill>
                  <a:srgbClr val="B00202"/>
                </a:solidFill>
                <a:latin typeface="+mn-lt"/>
                <a:ea typeface="+mn-ea"/>
                <a:cs typeface="+mn-ea"/>
                <a:sym typeface="+mn-lt"/>
              </a:rPr>
              <a:t>土地。</a:t>
            </a:r>
            <a:endParaRPr lang="zh-CN" altLang="zh-CN" sz="1600" dirty="0">
              <a:solidFill>
                <a:srgbClr val="B00202"/>
              </a:solidFill>
              <a:latin typeface="+mn-lt"/>
              <a:ea typeface="+mn-ea"/>
              <a:cs typeface="+mn-ea"/>
              <a:sym typeface="+mn-lt"/>
            </a:endParaRPr>
          </a:p>
        </p:txBody>
      </p:sp>
      <p:sp>
        <p:nvSpPr>
          <p:cNvPr id="7" name="矩形 6"/>
          <p:cNvSpPr/>
          <p:nvPr/>
        </p:nvSpPr>
        <p:spPr>
          <a:xfrm>
            <a:off x="3085128" y="2586642"/>
            <a:ext cx="2325858" cy="373643"/>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cs typeface="+mn-ea"/>
                <a:sym typeface="+mn-lt"/>
              </a:rPr>
              <a:t>1) </a:t>
            </a:r>
            <a:r>
              <a:rPr lang="zh-CN" altLang="zh-CN" sz="1600" dirty="0">
                <a:cs typeface="+mn-ea"/>
                <a:sym typeface="+mn-lt"/>
              </a:rPr>
              <a:t>位置的固定性；</a:t>
            </a:r>
            <a:r>
              <a:rPr lang="en-US" altLang="zh-CN" sz="1600" dirty="0">
                <a:cs typeface="+mn-ea"/>
                <a:sym typeface="+mn-lt"/>
              </a:rPr>
              <a:t>      </a:t>
            </a:r>
            <a:r>
              <a:rPr lang="zh-CN" altLang="zh-CN" sz="1600" dirty="0">
                <a:cs typeface="+mn-ea"/>
                <a:sym typeface="+mn-lt"/>
              </a:rPr>
              <a:t>　</a:t>
            </a:r>
            <a:endParaRPr lang="zh-CN" altLang="en-US" sz="1600" dirty="0">
              <a:cs typeface="+mn-ea"/>
              <a:sym typeface="+mn-lt"/>
            </a:endParaRPr>
          </a:p>
        </p:txBody>
      </p:sp>
      <p:sp>
        <p:nvSpPr>
          <p:cNvPr id="12" name="矩形 11"/>
          <p:cNvSpPr/>
          <p:nvPr/>
        </p:nvSpPr>
        <p:spPr>
          <a:xfrm>
            <a:off x="6431955" y="2586642"/>
            <a:ext cx="2325858" cy="373643"/>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r>
              <a:rPr lang="en-US" altLang="zh-CN" sz="1600">
                <a:cs typeface="+mn-ea"/>
                <a:sym typeface="+mn-lt"/>
              </a:rPr>
              <a:t>2) </a:t>
            </a:r>
            <a:r>
              <a:rPr lang="zh-CN" altLang="zh-CN" sz="1600">
                <a:cs typeface="+mn-ea"/>
                <a:sym typeface="+mn-lt"/>
              </a:rPr>
              <a:t>使用的耐久性；</a:t>
            </a:r>
            <a:endParaRPr lang="zh-CN" altLang="zh-CN" sz="1600" dirty="0">
              <a:cs typeface="+mn-ea"/>
              <a:sym typeface="+mn-lt"/>
            </a:endParaRPr>
          </a:p>
        </p:txBody>
      </p:sp>
      <p:sp>
        <p:nvSpPr>
          <p:cNvPr id="13" name="矩形 12"/>
          <p:cNvSpPr/>
          <p:nvPr/>
        </p:nvSpPr>
        <p:spPr>
          <a:xfrm>
            <a:off x="6431955" y="3110892"/>
            <a:ext cx="2325858" cy="373643"/>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panose="020B0604020202020204" pitchFamily="34" charset="0"/>
              <a:buNone/>
            </a:pPr>
            <a:r>
              <a:rPr lang="en-US" altLang="zh-CN" sz="1600" dirty="0">
                <a:cs typeface="+mn-ea"/>
                <a:sym typeface="+mn-lt"/>
              </a:rPr>
              <a:t>4) </a:t>
            </a:r>
            <a:r>
              <a:rPr lang="zh-CN" altLang="zh-CN" sz="1600" dirty="0">
                <a:cs typeface="+mn-ea"/>
                <a:sym typeface="+mn-lt"/>
              </a:rPr>
              <a:t>物业的差异性。</a:t>
            </a:r>
          </a:p>
        </p:txBody>
      </p:sp>
      <p:sp>
        <p:nvSpPr>
          <p:cNvPr id="14" name="矩形 13"/>
          <p:cNvSpPr/>
          <p:nvPr/>
        </p:nvSpPr>
        <p:spPr>
          <a:xfrm>
            <a:off x="3085128" y="3110682"/>
            <a:ext cx="2325858" cy="373643"/>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cs typeface="+mn-ea"/>
                <a:sym typeface="+mn-lt"/>
              </a:rPr>
              <a:t>3) </a:t>
            </a:r>
            <a:r>
              <a:rPr lang="zh-CN" altLang="zh-CN" sz="1600">
                <a:cs typeface="+mn-ea"/>
                <a:sym typeface="+mn-lt"/>
              </a:rPr>
              <a:t>资源的有限性；　　</a:t>
            </a:r>
            <a:endParaRPr lang="zh-CN" altLang="en-US" sz="1600">
              <a:cs typeface="+mn-ea"/>
              <a:sym typeface="+mn-lt"/>
            </a:endParaRPr>
          </a:p>
        </p:txBody>
      </p:sp>
      <p:sp>
        <p:nvSpPr>
          <p:cNvPr id="9" name="矩形 8"/>
          <p:cNvSpPr/>
          <p:nvPr/>
        </p:nvSpPr>
        <p:spPr>
          <a:xfrm>
            <a:off x="2067033" y="3596746"/>
            <a:ext cx="8619822" cy="792909"/>
          </a:xfrm>
          <a:prstGeom prst="rect">
            <a:avLst/>
          </a:prstGeom>
        </p:spPr>
        <p:txBody>
          <a:bodyPr wrap="square">
            <a:spAutoFit/>
          </a:bodyPr>
          <a:lstStyle/>
          <a:p>
            <a:pPr eaLnBrk="1" hangingPunct="1">
              <a:lnSpc>
                <a:spcPct val="150000"/>
              </a:lnSpc>
            </a:pPr>
            <a:r>
              <a:rPr lang="zh-CN" altLang="zh-CN" b="1" dirty="0">
                <a:solidFill>
                  <a:srgbClr val="B00202"/>
                </a:solidFill>
                <a:latin typeface="+mn-lt"/>
                <a:ea typeface="+mn-ea"/>
                <a:cs typeface="+mn-ea"/>
                <a:sym typeface="+mn-lt"/>
              </a:rPr>
              <a:t>房地产的经济特征</a:t>
            </a:r>
            <a:endParaRPr lang="en-US" altLang="zh-CN" b="1" dirty="0">
              <a:solidFill>
                <a:srgbClr val="B00202"/>
              </a:solidFill>
              <a:latin typeface="+mn-lt"/>
              <a:ea typeface="+mn-ea"/>
              <a:cs typeface="+mn-ea"/>
              <a:sym typeface="+mn-lt"/>
            </a:endParaRPr>
          </a:p>
          <a:p>
            <a:pPr eaLnBrk="1" hangingPunct="1">
              <a:lnSpc>
                <a:spcPct val="150000"/>
              </a:lnSpc>
            </a:pPr>
            <a:r>
              <a:rPr lang="en-US" altLang="zh-CN" sz="1400" dirty="0">
                <a:solidFill>
                  <a:srgbClr val="2E3442"/>
                </a:solidFill>
                <a:latin typeface="+mn-lt"/>
                <a:ea typeface="+mn-ea"/>
                <a:cs typeface="+mn-ea"/>
                <a:sym typeface="+mn-lt"/>
              </a:rPr>
              <a:t>1) </a:t>
            </a:r>
            <a:r>
              <a:rPr lang="zh-CN" altLang="zh-CN" sz="1400" dirty="0">
                <a:solidFill>
                  <a:srgbClr val="2E3442"/>
                </a:solidFill>
                <a:latin typeface="+mn-lt"/>
                <a:ea typeface="+mn-ea"/>
                <a:cs typeface="+mn-ea"/>
                <a:sym typeface="+mn-lt"/>
              </a:rPr>
              <a:t>生产周期　　</a:t>
            </a:r>
            <a:r>
              <a:rPr lang="en-US" altLang="zh-CN" sz="1400" dirty="0">
                <a:solidFill>
                  <a:srgbClr val="2E3442"/>
                </a:solidFill>
                <a:latin typeface="+mn-lt"/>
                <a:ea typeface="+mn-ea"/>
                <a:cs typeface="+mn-ea"/>
                <a:sym typeface="+mn-lt"/>
              </a:rPr>
              <a:t>2) </a:t>
            </a:r>
            <a:r>
              <a:rPr lang="zh-CN" altLang="zh-CN" sz="1400" dirty="0">
                <a:solidFill>
                  <a:srgbClr val="2E3442"/>
                </a:solidFill>
                <a:latin typeface="+mn-lt"/>
                <a:ea typeface="+mn-ea"/>
                <a:cs typeface="+mn-ea"/>
                <a:sym typeface="+mn-lt"/>
              </a:rPr>
              <a:t>资金密集性</a:t>
            </a:r>
            <a:r>
              <a:rPr lang="en-US" altLang="zh-CN" sz="1400" dirty="0">
                <a:solidFill>
                  <a:srgbClr val="2E3442"/>
                </a:solidFill>
                <a:latin typeface="+mn-lt"/>
                <a:ea typeface="+mn-ea"/>
                <a:cs typeface="+mn-ea"/>
                <a:sym typeface="+mn-lt"/>
              </a:rPr>
              <a:t>    3) </a:t>
            </a:r>
            <a:r>
              <a:rPr lang="zh-CN" altLang="zh-CN" sz="1400" dirty="0">
                <a:solidFill>
                  <a:srgbClr val="2E3442"/>
                </a:solidFill>
                <a:latin typeface="+mn-lt"/>
                <a:ea typeface="+mn-ea"/>
                <a:cs typeface="+mn-ea"/>
                <a:sym typeface="+mn-lt"/>
              </a:rPr>
              <a:t>相互影响性　　</a:t>
            </a:r>
            <a:r>
              <a:rPr lang="en-US" altLang="zh-CN" sz="1400" dirty="0">
                <a:solidFill>
                  <a:srgbClr val="2E3442"/>
                </a:solidFill>
                <a:latin typeface="+mn-lt"/>
                <a:ea typeface="+mn-ea"/>
                <a:cs typeface="+mn-ea"/>
                <a:sym typeface="+mn-lt"/>
              </a:rPr>
              <a:t>4) </a:t>
            </a:r>
            <a:r>
              <a:rPr lang="zh-CN" altLang="zh-CN" sz="1400" dirty="0">
                <a:solidFill>
                  <a:srgbClr val="2E3442"/>
                </a:solidFill>
                <a:latin typeface="+mn-lt"/>
                <a:ea typeface="+mn-ea"/>
                <a:cs typeface="+mn-ea"/>
                <a:sym typeface="+mn-lt"/>
              </a:rPr>
              <a:t>易受政策限制性　　</a:t>
            </a:r>
            <a:r>
              <a:rPr lang="en-US" altLang="zh-CN" sz="1400" dirty="0">
                <a:solidFill>
                  <a:srgbClr val="2E3442"/>
                </a:solidFill>
                <a:latin typeface="+mn-lt"/>
                <a:ea typeface="+mn-ea"/>
                <a:cs typeface="+mn-ea"/>
                <a:sym typeface="+mn-lt"/>
              </a:rPr>
              <a:t>5) </a:t>
            </a:r>
            <a:r>
              <a:rPr lang="zh-CN" altLang="zh-CN" sz="1400" dirty="0">
                <a:solidFill>
                  <a:srgbClr val="2E3442"/>
                </a:solidFill>
                <a:latin typeface="+mn-lt"/>
                <a:ea typeface="+mn-ea"/>
                <a:cs typeface="+mn-ea"/>
                <a:sym typeface="+mn-lt"/>
              </a:rPr>
              <a:t>房地产的增值性</a:t>
            </a:r>
            <a:endParaRPr lang="zh-CN" altLang="en-US" sz="1400"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290">
                                            <p:txEl>
                                              <p:pRg st="0" end="0"/>
                                            </p:txEl>
                                          </p:spTgt>
                                        </p:tgtEl>
                                        <p:attrNameLst>
                                          <p:attrName>style.visibility</p:attrName>
                                        </p:attrNameLst>
                                      </p:cBhvr>
                                      <p:to>
                                        <p:strVal val="visible"/>
                                      </p:to>
                                    </p:set>
                                    <p:animEffect transition="in" filter="fade">
                                      <p:cBhvr>
                                        <p:cTn id="12" dur="1000"/>
                                        <p:tgtEl>
                                          <p:spTgt spid="12290">
                                            <p:txEl>
                                              <p:pRg st="0" end="0"/>
                                            </p:txEl>
                                          </p:spTgt>
                                        </p:tgtEl>
                                      </p:cBhvr>
                                    </p:animEffect>
                                    <p:anim calcmode="lin" valueType="num">
                                      <p:cBhvr>
                                        <p:cTn id="13" dur="10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290">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P spid="5" grpId="0"/>
      <p:bldP spid="2" grpId="0"/>
      <p:bldP spid="7" grpId="0" animBg="1"/>
      <p:bldP spid="12" grpId="0" animBg="1"/>
      <p:bldP spid="13" grpId="0" animBg="1"/>
      <p:bldP spid="14"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783996" y="1409372"/>
            <a:ext cx="10624008" cy="5031886"/>
            <a:chOff x="1065229" y="1547242"/>
            <a:chExt cx="10568601" cy="3271103"/>
          </a:xfrm>
        </p:grpSpPr>
        <p:sp>
          <p:nvSpPr>
            <p:cNvPr id="12" name="矩形 11"/>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14" name="矩形 13"/>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pic>
        <p:nvPicPr>
          <p:cNvPr id="7" name="Picture 5" descr="http://www.cq.xinhuanet.com/cq/2010-06/23/xin_0630607230956546224916.jpg"/>
          <p:cNvPicPr>
            <a:picLocks noChangeAspect="1" noChangeArrowheads="1"/>
          </p:cNvPicPr>
          <p:nvPr/>
        </p:nvPicPr>
        <p:blipFill>
          <a:blip r:embed="rId18" cstate="screen">
            <a:extLst>
              <a:ext uri="{BEBA8EAE-BF5A-486C-A8C5-ECC9F3942E4B}">
                <a14:imgProps xmlns:a14="http://schemas.microsoft.com/office/drawing/2010/main">
                  <a14:imgLayer r:embed="rId19">
                    <a14:imgEffect>
                      <a14:artisticMarker/>
                    </a14:imgEffect>
                  </a14:imgLayer>
                </a14:imgProps>
              </a:ext>
            </a:extLst>
          </a:blip>
          <a:srcRect/>
          <a:stretch>
            <a:fillRect/>
          </a:stretch>
        </p:blipFill>
        <p:spPr bwMode="auto">
          <a:xfrm>
            <a:off x="2059164" y="2034108"/>
            <a:ext cx="1246041" cy="1146217"/>
          </a:xfrm>
          <a:prstGeom prst="rect">
            <a:avLst/>
          </a:prstGeom>
        </p:spPr>
      </p:pic>
      <p:pic>
        <p:nvPicPr>
          <p:cNvPr id="8" name="Picture 7" descr="http://cache.house.sina.com.cn/bbshouse/2010/08/17/a/c1ee9455e3a00588415d0e.jpg"/>
          <p:cNvPicPr>
            <a:picLocks noChangeAspect="1" noChangeArrowheads="1"/>
          </p:cNvPicPr>
          <p:nvPr/>
        </p:nvPicPr>
        <p:blipFill>
          <a:blip r:embed="rId20" cstate="screen">
            <a:extLst>
              <a:ext uri="{BEBA8EAE-BF5A-486C-A8C5-ECC9F3942E4B}">
                <a14:imgProps xmlns:a14="http://schemas.microsoft.com/office/drawing/2010/main">
                  <a14:imgLayer r:embed="rId21">
                    <a14:imgEffect>
                      <a14:artisticMarker/>
                    </a14:imgEffect>
                  </a14:imgLayer>
                </a14:imgProps>
              </a:ext>
            </a:extLst>
          </a:blip>
          <a:srcRect/>
          <a:stretch>
            <a:fillRect/>
          </a:stretch>
        </p:blipFill>
        <p:spPr bwMode="auto">
          <a:xfrm>
            <a:off x="2057920" y="3472671"/>
            <a:ext cx="1247018" cy="1151201"/>
          </a:xfrm>
          <a:prstGeom prst="rect">
            <a:avLst/>
          </a:prstGeom>
        </p:spPr>
      </p:pic>
      <p:sp>
        <p:nvSpPr>
          <p:cNvPr id="13" name="内容占位符 2"/>
          <p:cNvSpPr txBox="1"/>
          <p:nvPr/>
        </p:nvSpPr>
        <p:spPr>
          <a:xfrm>
            <a:off x="5040776" y="2315375"/>
            <a:ext cx="5309802" cy="569449"/>
          </a:xfrm>
          <a:prstGeom prst="rect">
            <a:avLst/>
          </a:prstGeom>
        </p:spPr>
        <p:txBody>
          <a:bodyPr/>
          <a:lstStyle>
            <a:lvl1pPr marL="174625" indent="-174625" algn="l" rtl="0" eaLnBrk="0" fontAlgn="base" hangingPunct="0">
              <a:lnSpc>
                <a:spcPct val="130000"/>
              </a:lnSpc>
              <a:spcBef>
                <a:spcPct val="30000"/>
              </a:spcBef>
              <a:spcAft>
                <a:spcPct val="0"/>
              </a:spcAft>
              <a:buFont typeface="Arial" panose="020B0604020202020204" pitchFamily="34" charset="0"/>
              <a:buChar char="&gt;"/>
              <a:defRPr sz="1400">
                <a:solidFill>
                  <a:schemeClr val="tx1"/>
                </a:solidFill>
                <a:latin typeface="+mn-lt"/>
                <a:ea typeface="+mn-ea"/>
                <a:cs typeface="+mn-cs"/>
              </a:defRPr>
            </a:lvl1pPr>
            <a:lvl2pPr marL="828675" indent="-285750" algn="l" rtl="0" eaLnBrk="0" fontAlgn="base" hangingPunct="0">
              <a:lnSpc>
                <a:spcPct val="130000"/>
              </a:lnSpc>
              <a:spcBef>
                <a:spcPct val="20000"/>
              </a:spcBef>
              <a:spcAft>
                <a:spcPct val="0"/>
              </a:spcAft>
              <a:buFont typeface="Wingdings" panose="05000000000000000000" pitchFamily="2" charset="2"/>
              <a:buChar char="–"/>
              <a:defRPr sz="2400">
                <a:solidFill>
                  <a:schemeClr val="tx1"/>
                </a:solidFill>
                <a:latin typeface="+mn-lt"/>
                <a:ea typeface="+mn-ea"/>
              </a:defRPr>
            </a:lvl2pPr>
            <a:lvl3pPr marL="1236980" indent="-228600" algn="l" rtl="0" eaLnBrk="0" fontAlgn="base" hangingPunct="0">
              <a:lnSpc>
                <a:spcPct val="130000"/>
              </a:lnSpc>
              <a:spcBef>
                <a:spcPct val="20000"/>
              </a:spcBef>
              <a:spcAft>
                <a:spcPct val="0"/>
              </a:spcAft>
              <a:buChar char="•"/>
              <a:defRPr sz="2000">
                <a:solidFill>
                  <a:schemeClr val="tx1"/>
                </a:solidFill>
                <a:latin typeface="+mn-lt"/>
                <a:ea typeface="+mn-ea"/>
              </a:defRPr>
            </a:lvl3pPr>
            <a:lvl4pPr marL="1644650" indent="-228600" algn="l" rtl="0" eaLnBrk="0" fontAlgn="base" hangingPunct="0">
              <a:lnSpc>
                <a:spcPct val="130000"/>
              </a:lnSpc>
              <a:spcBef>
                <a:spcPct val="20000"/>
              </a:spcBef>
              <a:spcAft>
                <a:spcPct val="0"/>
              </a:spcAft>
              <a:buChar char="–"/>
              <a:defRPr sz="2000">
                <a:solidFill>
                  <a:schemeClr val="tx1"/>
                </a:solidFill>
                <a:latin typeface="+mn-lt"/>
                <a:ea typeface="+mn-ea"/>
              </a:defRPr>
            </a:lvl4pPr>
            <a:lvl5pPr marL="2057400" indent="-228600" algn="l" rtl="0" eaLnBrk="0" fontAlgn="base" hangingPunct="0">
              <a:lnSpc>
                <a:spcPct val="130000"/>
              </a:lnSpc>
              <a:spcBef>
                <a:spcPct val="20000"/>
              </a:spcBef>
              <a:spcAft>
                <a:spcPct val="0"/>
              </a:spcAft>
              <a:buChar char="»"/>
              <a:defRPr sz="1600">
                <a:solidFill>
                  <a:schemeClr val="tx1"/>
                </a:solidFill>
                <a:latin typeface="+mn-lt"/>
                <a:ea typeface="+mn-ea"/>
              </a:defRPr>
            </a:lvl5pPr>
            <a:lvl6pPr marL="2514600" indent="-228600" algn="l" rtl="0" eaLnBrk="0" fontAlgn="base" hangingPunct="0">
              <a:lnSpc>
                <a:spcPct val="130000"/>
              </a:lnSpc>
              <a:spcBef>
                <a:spcPct val="20000"/>
              </a:spcBef>
              <a:spcAft>
                <a:spcPct val="0"/>
              </a:spcAft>
              <a:buChar char="»"/>
              <a:defRPr sz="1600">
                <a:solidFill>
                  <a:schemeClr val="tx1"/>
                </a:solidFill>
                <a:latin typeface="+mn-lt"/>
                <a:ea typeface="+mn-ea"/>
              </a:defRPr>
            </a:lvl6pPr>
            <a:lvl7pPr marL="2971800" indent="-228600" algn="l" rtl="0" eaLnBrk="0" fontAlgn="base" hangingPunct="0">
              <a:lnSpc>
                <a:spcPct val="130000"/>
              </a:lnSpc>
              <a:spcBef>
                <a:spcPct val="20000"/>
              </a:spcBef>
              <a:spcAft>
                <a:spcPct val="0"/>
              </a:spcAft>
              <a:buChar char="»"/>
              <a:defRPr sz="1600">
                <a:solidFill>
                  <a:schemeClr val="tx1"/>
                </a:solidFill>
                <a:latin typeface="+mn-lt"/>
                <a:ea typeface="+mn-ea"/>
              </a:defRPr>
            </a:lvl7pPr>
            <a:lvl8pPr marL="3429000" indent="-228600" algn="l" rtl="0" eaLnBrk="0" fontAlgn="base" hangingPunct="0">
              <a:lnSpc>
                <a:spcPct val="130000"/>
              </a:lnSpc>
              <a:spcBef>
                <a:spcPct val="20000"/>
              </a:spcBef>
              <a:spcAft>
                <a:spcPct val="0"/>
              </a:spcAft>
              <a:buChar char="»"/>
              <a:defRPr sz="1600">
                <a:solidFill>
                  <a:schemeClr val="tx1"/>
                </a:solidFill>
                <a:latin typeface="+mn-lt"/>
                <a:ea typeface="+mn-ea"/>
              </a:defRPr>
            </a:lvl8pPr>
            <a:lvl9pPr marL="3886200" indent="-228600" algn="l" rtl="0" eaLnBrk="0" fontAlgn="base" hangingPunct="0">
              <a:lnSpc>
                <a:spcPct val="130000"/>
              </a:lnSpc>
              <a:spcBef>
                <a:spcPct val="20000"/>
              </a:spcBef>
              <a:spcAft>
                <a:spcPct val="0"/>
              </a:spcAft>
              <a:buChar char="»"/>
              <a:defRPr sz="1600">
                <a:solidFill>
                  <a:schemeClr val="tx1"/>
                </a:solidFill>
                <a:latin typeface="+mn-lt"/>
                <a:ea typeface="+mn-ea"/>
              </a:defRPr>
            </a:lvl9pPr>
          </a:lstStyle>
          <a:p>
            <a:pPr marL="0" indent="0" eaLnBrk="1" hangingPunct="1">
              <a:lnSpc>
                <a:spcPct val="100000"/>
              </a:lnSpc>
              <a:buNone/>
              <a:defRPr/>
            </a:pPr>
            <a:r>
              <a:rPr lang="zh-CN" altLang="en-US" dirty="0">
                <a:solidFill>
                  <a:srgbClr val="2E3442"/>
                </a:solidFill>
                <a:cs typeface="+mn-ea"/>
                <a:sym typeface="+mn-lt"/>
              </a:rPr>
              <a:t>即土地市场，是由国土部门掌握，通过协议，招标或拍卖的方式，将土地使用权转让给具有开发资格的房地产开发商。</a:t>
            </a:r>
            <a:endParaRPr lang="zh-CN" altLang="en-US" sz="1800" b="1" dirty="0">
              <a:solidFill>
                <a:srgbClr val="2E3442"/>
              </a:solidFill>
              <a:cs typeface="+mn-ea"/>
              <a:sym typeface="+mn-lt"/>
            </a:endParaRPr>
          </a:p>
          <a:p>
            <a:pPr eaLnBrk="1" hangingPunct="1">
              <a:lnSpc>
                <a:spcPct val="100000"/>
              </a:lnSpc>
              <a:defRPr/>
            </a:pPr>
            <a:endParaRPr lang="zh-CN" altLang="en-US" sz="1800" dirty="0">
              <a:solidFill>
                <a:srgbClr val="2E3442"/>
              </a:solidFill>
              <a:cs typeface="+mn-ea"/>
              <a:sym typeface="+mn-lt"/>
            </a:endParaRPr>
          </a:p>
          <a:p>
            <a:pPr eaLnBrk="1" hangingPunct="1">
              <a:lnSpc>
                <a:spcPct val="100000"/>
              </a:lnSpc>
              <a:defRPr/>
            </a:pPr>
            <a:endParaRPr lang="zh-CN" altLang="en-US" sz="1800" b="1" dirty="0">
              <a:solidFill>
                <a:srgbClr val="2E3442"/>
              </a:solidFill>
              <a:cs typeface="+mn-ea"/>
              <a:sym typeface="+mn-lt"/>
            </a:endParaRPr>
          </a:p>
          <a:p>
            <a:pPr eaLnBrk="1" hangingPunct="1">
              <a:lnSpc>
                <a:spcPct val="100000"/>
              </a:lnSpc>
              <a:defRPr/>
            </a:pPr>
            <a:endParaRPr lang="zh-CN" altLang="en-US" sz="1800" dirty="0">
              <a:solidFill>
                <a:srgbClr val="2E3442"/>
              </a:solidFill>
              <a:cs typeface="+mn-ea"/>
              <a:sym typeface="+mn-lt"/>
            </a:endParaRPr>
          </a:p>
        </p:txBody>
      </p:sp>
      <p:pic>
        <p:nvPicPr>
          <p:cNvPr id="9" name="Picture 9" descr="http://img.soufun.com/news/2007_10/26/1193370728087.jpg"/>
          <p:cNvPicPr>
            <a:picLocks noChangeAspect="1" noChangeArrowheads="1"/>
          </p:cNvPicPr>
          <p:nvPr/>
        </p:nvPicPr>
        <p:blipFill>
          <a:blip r:embed="rId22" cstate="screen">
            <a:extLst>
              <a:ext uri="{BEBA8EAE-BF5A-486C-A8C5-ECC9F3942E4B}">
                <a14:imgProps xmlns:a14="http://schemas.microsoft.com/office/drawing/2010/main">
                  <a14:imgLayer r:embed="rId23">
                    <a14:imgEffect>
                      <a14:artisticMarker/>
                    </a14:imgEffect>
                  </a14:imgLayer>
                </a14:imgProps>
              </a:ext>
            </a:extLst>
          </a:blip>
          <a:srcRect/>
          <a:stretch>
            <a:fillRect/>
          </a:stretch>
        </p:blipFill>
        <p:spPr bwMode="auto">
          <a:xfrm>
            <a:off x="2057919" y="4900408"/>
            <a:ext cx="1246041" cy="1069414"/>
          </a:xfrm>
          <a:prstGeom prst="rect">
            <a:avLst/>
          </a:prstGeom>
        </p:spPr>
      </p:pic>
      <p:sp>
        <p:nvSpPr>
          <p:cNvPr id="10"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房地产的分类</a:t>
            </a:r>
          </a:p>
        </p:txBody>
      </p:sp>
      <p:sp>
        <p:nvSpPr>
          <p:cNvPr id="3" name="矩形 2"/>
          <p:cNvSpPr/>
          <p:nvPr/>
        </p:nvSpPr>
        <p:spPr>
          <a:xfrm>
            <a:off x="4993842" y="5157955"/>
            <a:ext cx="5356737" cy="523220"/>
          </a:xfrm>
          <a:prstGeom prst="rect">
            <a:avLst/>
          </a:prstGeom>
        </p:spPr>
        <p:txBody>
          <a:bodyPr wrap="square">
            <a:spAutoFit/>
          </a:bodyPr>
          <a:lstStyle/>
          <a:p>
            <a:pPr marL="0" indent="0" eaLnBrk="1" hangingPunct="1">
              <a:buNone/>
              <a:defRPr/>
            </a:pPr>
            <a:r>
              <a:rPr lang="zh-CN" altLang="en-US" sz="1400" dirty="0">
                <a:solidFill>
                  <a:srgbClr val="2E3442"/>
                </a:solidFill>
                <a:latin typeface="+mn-lt"/>
                <a:ea typeface="+mn-ea"/>
                <a:cs typeface="+mn-ea"/>
                <a:sym typeface="+mn-lt"/>
              </a:rPr>
              <a:t>即是小业主在开发商处购买物业后，拥有该物业的所有权（以房地产证为依据），然后将该物业的所有权转让给受让方。 </a:t>
            </a:r>
          </a:p>
        </p:txBody>
      </p:sp>
      <p:grpSp>
        <p:nvGrpSpPr>
          <p:cNvPr id="15" name="PA-1022118"/>
          <p:cNvGrpSpPr/>
          <p:nvPr>
            <p:custDataLst>
              <p:tags r:id="rId1"/>
            </p:custDataLst>
          </p:nvPr>
        </p:nvGrpSpPr>
        <p:grpSpPr>
          <a:xfrm>
            <a:off x="3879537" y="2278513"/>
            <a:ext cx="6791879" cy="625379"/>
            <a:chOff x="1143130" y="1600248"/>
            <a:chExt cx="9389243" cy="864538"/>
          </a:xfrm>
        </p:grpSpPr>
        <p:sp>
          <p:nvSpPr>
            <p:cNvPr id="16" name="PA-1022244"/>
            <p:cNvSpPr>
              <a:spLocks noChangeShapeType="1"/>
            </p:cNvSpPr>
            <p:nvPr>
              <p:custDataLst>
                <p:tags r:id="rId12"/>
              </p:custDataLst>
            </p:nvPr>
          </p:nvSpPr>
          <p:spPr bwMode="auto">
            <a:xfrm flipH="1">
              <a:off x="1905110" y="2057438"/>
              <a:ext cx="609583" cy="0"/>
            </a:xfrm>
            <a:prstGeom prst="line">
              <a:avLst/>
            </a:prstGeom>
            <a:noFill/>
            <a:ln w="381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solidFill>
                  <a:schemeClr val="bg1"/>
                </a:solidFill>
                <a:latin typeface="+mn-lt"/>
                <a:ea typeface="+mn-ea"/>
                <a:cs typeface="+mn-ea"/>
                <a:sym typeface="+mn-lt"/>
              </a:endParaRPr>
            </a:p>
          </p:txBody>
        </p:sp>
        <p:sp>
          <p:nvSpPr>
            <p:cNvPr id="17" name="PA_圆角矩形 12"/>
            <p:cNvSpPr>
              <a:spLocks noChangeAspect="1"/>
            </p:cNvSpPr>
            <p:nvPr>
              <p:custDataLst>
                <p:tags r:id="rId13"/>
              </p:custDataLst>
            </p:nvPr>
          </p:nvSpPr>
          <p:spPr>
            <a:xfrm>
              <a:off x="1143130" y="1676446"/>
              <a:ext cx="761980" cy="76198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b="1" kern="0" dirty="0">
                  <a:solidFill>
                    <a:srgbClr val="FCFCFC"/>
                  </a:solidFill>
                  <a:latin typeface="+mn-lt"/>
                  <a:ea typeface="+mn-ea"/>
                  <a:cs typeface="+mn-ea"/>
                  <a:sym typeface="+mn-lt"/>
                </a:rPr>
                <a:t>1</a:t>
              </a:r>
              <a:endParaRPr lang="zh-CN" altLang="en-US" sz="1800" b="1" kern="0" dirty="0">
                <a:solidFill>
                  <a:srgbClr val="FCFCFC"/>
                </a:solidFill>
                <a:latin typeface="+mn-lt"/>
                <a:ea typeface="+mn-ea"/>
                <a:cs typeface="+mn-ea"/>
                <a:sym typeface="+mn-lt"/>
              </a:endParaRPr>
            </a:p>
          </p:txBody>
        </p:sp>
        <p:sp>
          <p:nvSpPr>
            <p:cNvPr id="20" name="PA-圆角矩形 38"/>
            <p:cNvSpPr/>
            <p:nvPr>
              <p:custDataLst>
                <p:tags r:id="rId14"/>
              </p:custDataLst>
            </p:nvPr>
          </p:nvSpPr>
          <p:spPr>
            <a:xfrm rot="16200000">
              <a:off x="6003854" y="-2063734"/>
              <a:ext cx="864538" cy="8192501"/>
            </a:xfrm>
            <a:prstGeom prst="roundRect">
              <a:avLst>
                <a:gd name="adj" fmla="val 50000"/>
              </a:avLst>
            </a:prstGeom>
            <a:noFill/>
            <a:ln w="12700" cap="flat" cmpd="sng" algn="ctr">
              <a:solidFill>
                <a:srgbClr val="9B1E11"/>
              </a:solidFill>
              <a:prstDash val="solid"/>
              <a:miter lim="800000"/>
            </a:ln>
            <a:effectLst/>
          </p:spPr>
          <p:txBody>
            <a:bodyPr rtlCol="0" anchor="ctr"/>
            <a:lstStyle/>
            <a:p>
              <a:pPr algn="ctr" defTabSz="914400" fontAlgn="auto">
                <a:spcBef>
                  <a:spcPts val="0"/>
                </a:spcBef>
                <a:spcAft>
                  <a:spcPts val="0"/>
                </a:spcAft>
                <a:defRPr/>
              </a:pPr>
              <a:endParaRPr lang="en-US" sz="3200" b="1" kern="0" dirty="0">
                <a:solidFill>
                  <a:srgbClr val="FFFFFF"/>
                </a:solidFill>
                <a:latin typeface="+mn-lt"/>
                <a:ea typeface="+mn-ea"/>
                <a:cs typeface="+mn-ea"/>
                <a:sym typeface="+mn-lt"/>
              </a:endParaRPr>
            </a:p>
          </p:txBody>
        </p:sp>
        <p:sp>
          <p:nvSpPr>
            <p:cNvPr id="22" name="PA-椭圆 31"/>
            <p:cNvSpPr/>
            <p:nvPr>
              <p:custDataLst>
                <p:tags r:id="rId15"/>
              </p:custDataLst>
            </p:nvPr>
          </p:nvSpPr>
          <p:spPr bwMode="auto">
            <a:xfrm>
              <a:off x="2467964" y="1981237"/>
              <a:ext cx="152395" cy="152395"/>
            </a:xfrm>
            <a:prstGeom prst="ellipse">
              <a:avLst/>
            </a:prstGeom>
            <a:solidFill>
              <a:srgbClr val="C00000"/>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mn-lt"/>
                <a:ea typeface="+mn-ea"/>
                <a:cs typeface="+mn-ea"/>
                <a:sym typeface="+mn-lt"/>
              </a:endParaRPr>
            </a:p>
          </p:txBody>
        </p:sp>
      </p:grpSp>
      <p:sp>
        <p:nvSpPr>
          <p:cNvPr id="4" name="矩形 3"/>
          <p:cNvSpPr/>
          <p:nvPr/>
        </p:nvSpPr>
        <p:spPr>
          <a:xfrm>
            <a:off x="4892999" y="1872578"/>
            <a:ext cx="1107996" cy="369332"/>
          </a:xfrm>
          <a:prstGeom prst="rect">
            <a:avLst/>
          </a:prstGeom>
        </p:spPr>
        <p:txBody>
          <a:bodyPr wrap="none">
            <a:spAutoFit/>
          </a:bodyPr>
          <a:lstStyle/>
          <a:p>
            <a:pPr eaLnBrk="1" hangingPunct="1">
              <a:defRPr/>
            </a:pPr>
            <a:r>
              <a:rPr lang="zh-CN" altLang="en-US" b="1" dirty="0">
                <a:solidFill>
                  <a:srgbClr val="B00202"/>
                </a:solidFill>
                <a:latin typeface="+mn-lt"/>
                <a:ea typeface="+mn-ea"/>
                <a:cs typeface="+mn-ea"/>
                <a:sym typeface="+mn-lt"/>
              </a:rPr>
              <a:t>一级市场</a:t>
            </a:r>
            <a:endParaRPr lang="en-US" altLang="zh-CN" dirty="0">
              <a:solidFill>
                <a:srgbClr val="B00202"/>
              </a:solidFill>
              <a:latin typeface="+mn-lt"/>
              <a:ea typeface="+mn-ea"/>
              <a:cs typeface="+mn-ea"/>
              <a:sym typeface="+mn-lt"/>
            </a:endParaRPr>
          </a:p>
        </p:txBody>
      </p:sp>
      <p:grpSp>
        <p:nvGrpSpPr>
          <p:cNvPr id="26" name="PA-1022118"/>
          <p:cNvGrpSpPr/>
          <p:nvPr>
            <p:custDataLst>
              <p:tags r:id="rId2"/>
            </p:custDataLst>
          </p:nvPr>
        </p:nvGrpSpPr>
        <p:grpSpPr>
          <a:xfrm>
            <a:off x="3879538" y="3732082"/>
            <a:ext cx="6791879" cy="625379"/>
            <a:chOff x="1143130" y="1600248"/>
            <a:chExt cx="9389243" cy="864538"/>
          </a:xfrm>
        </p:grpSpPr>
        <p:sp>
          <p:nvSpPr>
            <p:cNvPr id="27" name="PA-1022244"/>
            <p:cNvSpPr>
              <a:spLocks noChangeShapeType="1"/>
            </p:cNvSpPr>
            <p:nvPr>
              <p:custDataLst>
                <p:tags r:id="rId8"/>
              </p:custDataLst>
            </p:nvPr>
          </p:nvSpPr>
          <p:spPr bwMode="auto">
            <a:xfrm flipH="1">
              <a:off x="1905110" y="2057438"/>
              <a:ext cx="609583" cy="0"/>
            </a:xfrm>
            <a:prstGeom prst="line">
              <a:avLst/>
            </a:prstGeom>
            <a:noFill/>
            <a:ln w="381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solidFill>
                  <a:schemeClr val="bg1"/>
                </a:solidFill>
                <a:latin typeface="+mn-lt"/>
                <a:ea typeface="+mn-ea"/>
                <a:cs typeface="+mn-ea"/>
                <a:sym typeface="+mn-lt"/>
              </a:endParaRPr>
            </a:p>
          </p:txBody>
        </p:sp>
        <p:sp>
          <p:nvSpPr>
            <p:cNvPr id="28" name="PA_圆角矩形 12"/>
            <p:cNvSpPr>
              <a:spLocks noChangeAspect="1"/>
            </p:cNvSpPr>
            <p:nvPr>
              <p:custDataLst>
                <p:tags r:id="rId9"/>
              </p:custDataLst>
            </p:nvPr>
          </p:nvSpPr>
          <p:spPr>
            <a:xfrm>
              <a:off x="1143130" y="1676446"/>
              <a:ext cx="761980" cy="76198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b="1" kern="0" dirty="0">
                  <a:solidFill>
                    <a:srgbClr val="FCFCFC"/>
                  </a:solidFill>
                  <a:latin typeface="+mn-lt"/>
                  <a:ea typeface="+mn-ea"/>
                  <a:cs typeface="+mn-ea"/>
                  <a:sym typeface="+mn-lt"/>
                </a:rPr>
                <a:t>2</a:t>
              </a:r>
              <a:endParaRPr lang="zh-CN" altLang="en-US" sz="1800" b="1" kern="0" dirty="0">
                <a:solidFill>
                  <a:srgbClr val="FCFCFC"/>
                </a:solidFill>
                <a:latin typeface="+mn-lt"/>
                <a:ea typeface="+mn-ea"/>
                <a:cs typeface="+mn-ea"/>
                <a:sym typeface="+mn-lt"/>
              </a:endParaRPr>
            </a:p>
          </p:txBody>
        </p:sp>
        <p:sp>
          <p:nvSpPr>
            <p:cNvPr id="29" name="PA-圆角矩形 38"/>
            <p:cNvSpPr/>
            <p:nvPr>
              <p:custDataLst>
                <p:tags r:id="rId10"/>
              </p:custDataLst>
            </p:nvPr>
          </p:nvSpPr>
          <p:spPr>
            <a:xfrm rot="16200000">
              <a:off x="6003854" y="-2063734"/>
              <a:ext cx="864538" cy="8192501"/>
            </a:xfrm>
            <a:prstGeom prst="roundRect">
              <a:avLst>
                <a:gd name="adj" fmla="val 50000"/>
              </a:avLst>
            </a:prstGeom>
            <a:noFill/>
            <a:ln w="12700" cap="flat" cmpd="sng" algn="ctr">
              <a:solidFill>
                <a:srgbClr val="9B1E11"/>
              </a:solidFill>
              <a:prstDash val="solid"/>
              <a:miter lim="800000"/>
            </a:ln>
            <a:effectLst/>
          </p:spPr>
          <p:txBody>
            <a:bodyPr rtlCol="0" anchor="ctr"/>
            <a:lstStyle/>
            <a:p>
              <a:pPr algn="ctr" defTabSz="914400" fontAlgn="auto">
                <a:spcBef>
                  <a:spcPts val="0"/>
                </a:spcBef>
                <a:spcAft>
                  <a:spcPts val="0"/>
                </a:spcAft>
                <a:defRPr/>
              </a:pPr>
              <a:endParaRPr lang="en-US" sz="3200" b="1" kern="0" dirty="0">
                <a:solidFill>
                  <a:srgbClr val="FFFFFF"/>
                </a:solidFill>
                <a:latin typeface="+mn-lt"/>
                <a:ea typeface="+mn-ea"/>
                <a:cs typeface="+mn-ea"/>
                <a:sym typeface="+mn-lt"/>
              </a:endParaRPr>
            </a:p>
          </p:txBody>
        </p:sp>
        <p:sp>
          <p:nvSpPr>
            <p:cNvPr id="30" name="PA-椭圆 31"/>
            <p:cNvSpPr/>
            <p:nvPr>
              <p:custDataLst>
                <p:tags r:id="rId11"/>
              </p:custDataLst>
            </p:nvPr>
          </p:nvSpPr>
          <p:spPr bwMode="auto">
            <a:xfrm>
              <a:off x="2467964" y="1981237"/>
              <a:ext cx="152395" cy="152395"/>
            </a:xfrm>
            <a:prstGeom prst="ellipse">
              <a:avLst/>
            </a:prstGeom>
            <a:solidFill>
              <a:srgbClr val="C00000"/>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mn-lt"/>
                <a:ea typeface="+mn-ea"/>
                <a:cs typeface="+mn-ea"/>
                <a:sym typeface="+mn-lt"/>
              </a:endParaRPr>
            </a:p>
          </p:txBody>
        </p:sp>
      </p:grpSp>
      <p:sp>
        <p:nvSpPr>
          <p:cNvPr id="31" name="矩形 30"/>
          <p:cNvSpPr/>
          <p:nvPr/>
        </p:nvSpPr>
        <p:spPr>
          <a:xfrm>
            <a:off x="4893000" y="3326147"/>
            <a:ext cx="1107996" cy="369332"/>
          </a:xfrm>
          <a:prstGeom prst="rect">
            <a:avLst/>
          </a:prstGeom>
        </p:spPr>
        <p:txBody>
          <a:bodyPr wrap="none">
            <a:spAutoFit/>
          </a:bodyPr>
          <a:lstStyle/>
          <a:p>
            <a:pPr eaLnBrk="1" hangingPunct="1">
              <a:defRPr/>
            </a:pPr>
            <a:r>
              <a:rPr lang="zh-CN" altLang="en-US" b="1" dirty="0">
                <a:solidFill>
                  <a:srgbClr val="B00202"/>
                </a:solidFill>
                <a:latin typeface="+mn-lt"/>
                <a:ea typeface="+mn-ea"/>
                <a:cs typeface="+mn-ea"/>
                <a:sym typeface="+mn-lt"/>
              </a:rPr>
              <a:t>二级市场</a:t>
            </a:r>
            <a:endParaRPr lang="en-US" altLang="zh-CN" dirty="0">
              <a:solidFill>
                <a:srgbClr val="B00202"/>
              </a:solidFill>
              <a:latin typeface="+mn-lt"/>
              <a:ea typeface="+mn-ea"/>
              <a:cs typeface="+mn-ea"/>
              <a:sym typeface="+mn-lt"/>
            </a:endParaRPr>
          </a:p>
        </p:txBody>
      </p:sp>
      <p:grpSp>
        <p:nvGrpSpPr>
          <p:cNvPr id="32" name="PA-1022118"/>
          <p:cNvGrpSpPr/>
          <p:nvPr>
            <p:custDataLst>
              <p:tags r:id="rId3"/>
            </p:custDataLst>
          </p:nvPr>
        </p:nvGrpSpPr>
        <p:grpSpPr>
          <a:xfrm>
            <a:off x="3879538" y="5112998"/>
            <a:ext cx="6791879" cy="625379"/>
            <a:chOff x="1143130" y="1600248"/>
            <a:chExt cx="9389243" cy="864538"/>
          </a:xfrm>
        </p:grpSpPr>
        <p:sp>
          <p:nvSpPr>
            <p:cNvPr id="33" name="PA-1022244"/>
            <p:cNvSpPr>
              <a:spLocks noChangeShapeType="1"/>
            </p:cNvSpPr>
            <p:nvPr>
              <p:custDataLst>
                <p:tags r:id="rId4"/>
              </p:custDataLst>
            </p:nvPr>
          </p:nvSpPr>
          <p:spPr bwMode="auto">
            <a:xfrm flipH="1">
              <a:off x="1905110" y="2057438"/>
              <a:ext cx="609583" cy="0"/>
            </a:xfrm>
            <a:prstGeom prst="line">
              <a:avLst/>
            </a:prstGeom>
            <a:noFill/>
            <a:ln w="381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solidFill>
                  <a:schemeClr val="bg1"/>
                </a:solidFill>
                <a:latin typeface="+mn-lt"/>
                <a:ea typeface="+mn-ea"/>
                <a:cs typeface="+mn-ea"/>
                <a:sym typeface="+mn-lt"/>
              </a:endParaRPr>
            </a:p>
          </p:txBody>
        </p:sp>
        <p:sp>
          <p:nvSpPr>
            <p:cNvPr id="34" name="PA_圆角矩形 12"/>
            <p:cNvSpPr>
              <a:spLocks noChangeAspect="1"/>
            </p:cNvSpPr>
            <p:nvPr>
              <p:custDataLst>
                <p:tags r:id="rId5"/>
              </p:custDataLst>
            </p:nvPr>
          </p:nvSpPr>
          <p:spPr>
            <a:xfrm>
              <a:off x="1143130" y="1676446"/>
              <a:ext cx="761980" cy="761980"/>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defTabSz="914400">
                <a:defRPr/>
              </a:pPr>
              <a:r>
                <a:rPr lang="en-US" altLang="zh-CN" b="1" kern="0" dirty="0">
                  <a:solidFill>
                    <a:srgbClr val="FCFCFC"/>
                  </a:solidFill>
                  <a:latin typeface="+mn-lt"/>
                  <a:ea typeface="+mn-ea"/>
                  <a:cs typeface="+mn-ea"/>
                  <a:sym typeface="+mn-lt"/>
                </a:rPr>
                <a:t>3</a:t>
              </a:r>
              <a:endParaRPr lang="zh-CN" altLang="en-US" sz="1800" b="1" kern="0" dirty="0">
                <a:solidFill>
                  <a:srgbClr val="FCFCFC"/>
                </a:solidFill>
                <a:latin typeface="+mn-lt"/>
                <a:ea typeface="+mn-ea"/>
                <a:cs typeface="+mn-ea"/>
                <a:sym typeface="+mn-lt"/>
              </a:endParaRPr>
            </a:p>
          </p:txBody>
        </p:sp>
        <p:sp>
          <p:nvSpPr>
            <p:cNvPr id="35" name="PA-圆角矩形 38"/>
            <p:cNvSpPr/>
            <p:nvPr>
              <p:custDataLst>
                <p:tags r:id="rId6"/>
              </p:custDataLst>
            </p:nvPr>
          </p:nvSpPr>
          <p:spPr>
            <a:xfrm rot="16200000">
              <a:off x="6003854" y="-2063734"/>
              <a:ext cx="864538" cy="8192501"/>
            </a:xfrm>
            <a:prstGeom prst="roundRect">
              <a:avLst>
                <a:gd name="adj" fmla="val 50000"/>
              </a:avLst>
            </a:prstGeom>
            <a:noFill/>
            <a:ln w="12700" cap="flat" cmpd="sng" algn="ctr">
              <a:solidFill>
                <a:srgbClr val="9B1E11"/>
              </a:solidFill>
              <a:prstDash val="solid"/>
              <a:miter lim="800000"/>
            </a:ln>
            <a:effectLst/>
          </p:spPr>
          <p:txBody>
            <a:bodyPr rtlCol="0" anchor="ctr"/>
            <a:lstStyle/>
            <a:p>
              <a:pPr algn="ctr" defTabSz="914400" fontAlgn="auto">
                <a:spcBef>
                  <a:spcPts val="0"/>
                </a:spcBef>
                <a:spcAft>
                  <a:spcPts val="0"/>
                </a:spcAft>
                <a:defRPr/>
              </a:pPr>
              <a:endParaRPr lang="en-US" sz="3200" b="1" kern="0" dirty="0">
                <a:solidFill>
                  <a:srgbClr val="FFFFFF"/>
                </a:solidFill>
                <a:latin typeface="+mn-lt"/>
                <a:ea typeface="+mn-ea"/>
                <a:cs typeface="+mn-ea"/>
                <a:sym typeface="+mn-lt"/>
              </a:endParaRPr>
            </a:p>
          </p:txBody>
        </p:sp>
        <p:sp>
          <p:nvSpPr>
            <p:cNvPr id="36" name="PA-椭圆 31"/>
            <p:cNvSpPr/>
            <p:nvPr>
              <p:custDataLst>
                <p:tags r:id="rId7"/>
              </p:custDataLst>
            </p:nvPr>
          </p:nvSpPr>
          <p:spPr bwMode="auto">
            <a:xfrm>
              <a:off x="2467964" y="1981237"/>
              <a:ext cx="152395" cy="152395"/>
            </a:xfrm>
            <a:prstGeom prst="ellipse">
              <a:avLst/>
            </a:prstGeom>
            <a:solidFill>
              <a:srgbClr val="C00000"/>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1" i="0" u="none" strike="noStrike" cap="none" normalizeH="0" baseline="0">
                <a:ln>
                  <a:noFill/>
                </a:ln>
                <a:solidFill>
                  <a:schemeClr val="tx1"/>
                </a:solidFill>
                <a:effectLst/>
                <a:latin typeface="+mn-lt"/>
                <a:ea typeface="+mn-ea"/>
                <a:cs typeface="+mn-ea"/>
                <a:sym typeface="+mn-lt"/>
              </a:endParaRPr>
            </a:p>
          </p:txBody>
        </p:sp>
      </p:grpSp>
      <p:sp>
        <p:nvSpPr>
          <p:cNvPr id="37" name="矩形 36"/>
          <p:cNvSpPr/>
          <p:nvPr/>
        </p:nvSpPr>
        <p:spPr>
          <a:xfrm>
            <a:off x="4893000" y="4707063"/>
            <a:ext cx="1107996" cy="369332"/>
          </a:xfrm>
          <a:prstGeom prst="rect">
            <a:avLst/>
          </a:prstGeom>
        </p:spPr>
        <p:txBody>
          <a:bodyPr wrap="none">
            <a:spAutoFit/>
          </a:bodyPr>
          <a:lstStyle/>
          <a:p>
            <a:pPr eaLnBrk="1" hangingPunct="1">
              <a:defRPr/>
            </a:pPr>
            <a:r>
              <a:rPr lang="zh-CN" altLang="en-US" b="1" dirty="0">
                <a:solidFill>
                  <a:srgbClr val="B00202"/>
                </a:solidFill>
                <a:latin typeface="+mn-lt"/>
                <a:ea typeface="+mn-ea"/>
                <a:cs typeface="+mn-ea"/>
                <a:sym typeface="+mn-lt"/>
              </a:rPr>
              <a:t>三级市场</a:t>
            </a:r>
            <a:endParaRPr lang="en-US" altLang="zh-CN" dirty="0">
              <a:solidFill>
                <a:srgbClr val="B00202"/>
              </a:solidFill>
              <a:latin typeface="+mn-lt"/>
              <a:ea typeface="+mn-ea"/>
              <a:cs typeface="+mn-ea"/>
              <a:sym typeface="+mn-lt"/>
            </a:endParaRPr>
          </a:p>
        </p:txBody>
      </p:sp>
      <p:sp>
        <p:nvSpPr>
          <p:cNvPr id="5" name="矩形 4"/>
          <p:cNvSpPr/>
          <p:nvPr/>
        </p:nvSpPr>
        <p:spPr>
          <a:xfrm>
            <a:off x="5083825" y="3776844"/>
            <a:ext cx="5266754" cy="523220"/>
          </a:xfrm>
          <a:prstGeom prst="rect">
            <a:avLst/>
          </a:prstGeom>
        </p:spPr>
        <p:txBody>
          <a:bodyPr wrap="square">
            <a:spAutoFit/>
          </a:bodyPr>
          <a:lstStyle/>
          <a:p>
            <a:pPr marL="0" indent="0" eaLnBrk="1" hangingPunct="1">
              <a:buNone/>
              <a:defRPr/>
            </a:pPr>
            <a:r>
              <a:rPr lang="zh-CN" altLang="en-US" sz="1400" dirty="0">
                <a:solidFill>
                  <a:srgbClr val="2E3442"/>
                </a:solidFill>
                <a:latin typeface="+mn-lt"/>
                <a:ea typeface="+mn-ea"/>
                <a:cs typeface="+mn-ea"/>
                <a:sym typeface="+mn-lt"/>
              </a:rPr>
              <a:t>即是房地产开发商在获得土地使用权后，在土地上兴建物业，然后通过销售，将该物业销售给广大的小业主。</a:t>
            </a:r>
            <a:endParaRPr lang="en-US" altLang="zh-CN" sz="1400" dirty="0">
              <a:solidFill>
                <a:srgbClr val="2E3442"/>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0-#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0-#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0-#ppt_w/2"/>
                                          </p:val>
                                        </p:tav>
                                        <p:tav tm="100000">
                                          <p:val>
                                            <p:strVal val="#ppt_x"/>
                                          </p:val>
                                        </p:tav>
                                      </p:tavLst>
                                    </p:anim>
                                    <p:anim calcmode="lin" valueType="num">
                                      <p:cBhvr additive="base">
                                        <p:cTn id="34" dur="500" fill="hold"/>
                                        <p:tgtEl>
                                          <p:spTgt spid="3"/>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additive="base">
                                        <p:cTn id="53" dur="500" fill="hold"/>
                                        <p:tgtEl>
                                          <p:spTgt spid="32"/>
                                        </p:tgtEl>
                                        <p:attrNameLst>
                                          <p:attrName>ppt_x</p:attrName>
                                        </p:attrNameLst>
                                      </p:cBhvr>
                                      <p:tavLst>
                                        <p:tav tm="0">
                                          <p:val>
                                            <p:strVal val="0-#ppt_w/2"/>
                                          </p:val>
                                        </p:tav>
                                        <p:tav tm="100000">
                                          <p:val>
                                            <p:strVal val="#ppt_x"/>
                                          </p:val>
                                        </p:tav>
                                      </p:tavLst>
                                    </p:anim>
                                    <p:anim calcmode="lin" valueType="num">
                                      <p:cBhvr additive="base">
                                        <p:cTn id="54" dur="500" fill="hold"/>
                                        <p:tgtEl>
                                          <p:spTgt spid="3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0-#ppt_w/2"/>
                                          </p:val>
                                        </p:tav>
                                        <p:tav tm="100000">
                                          <p:val>
                                            <p:strVal val="#ppt_x"/>
                                          </p:val>
                                        </p:tav>
                                      </p:tavLst>
                                    </p:anim>
                                    <p:anim calcmode="lin" valueType="num">
                                      <p:cBhvr additive="base">
                                        <p:cTn id="58" dur="500" fill="hold"/>
                                        <p:tgtEl>
                                          <p:spTgt spid="37"/>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P spid="3" grpId="0"/>
      <p:bldP spid="4" grpId="0"/>
      <p:bldP spid="31" grpId="0"/>
      <p:bldP spid="3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矩形 15"/>
          <p:cNvSpPr/>
          <p:nvPr>
            <p:custDataLst>
              <p:tags r:id="rId1"/>
            </p:custDataLst>
          </p:nvPr>
        </p:nvSpPr>
        <p:spPr>
          <a:xfrm>
            <a:off x="7658100" y="0"/>
            <a:ext cx="45339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PA-矩形 16"/>
          <p:cNvSpPr/>
          <p:nvPr>
            <p:custDataLst>
              <p:tags r:id="rId2"/>
            </p:custDataLst>
          </p:nvPr>
        </p:nvSpPr>
        <p:spPr>
          <a:xfrm>
            <a:off x="-21590" y="2334439"/>
            <a:ext cx="7600270" cy="1862048"/>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PA-矩形 29"/>
          <p:cNvSpPr/>
          <p:nvPr>
            <p:custDataLst>
              <p:tags r:id="rId3"/>
            </p:custDataLst>
          </p:nvPr>
        </p:nvSpPr>
        <p:spPr>
          <a:xfrm>
            <a:off x="10470358" y="4109649"/>
            <a:ext cx="1727429" cy="265646"/>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PA-矩形 30"/>
          <p:cNvSpPr/>
          <p:nvPr>
            <p:custDataLst>
              <p:tags r:id="rId4"/>
            </p:custDataLst>
          </p:nvPr>
        </p:nvSpPr>
        <p:spPr>
          <a:xfrm>
            <a:off x="10470358" y="742580"/>
            <a:ext cx="1710647" cy="1706853"/>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PA-矩形 31"/>
          <p:cNvSpPr/>
          <p:nvPr>
            <p:custDataLst>
              <p:tags r:id="rId5"/>
            </p:custDataLst>
          </p:nvPr>
        </p:nvSpPr>
        <p:spPr>
          <a:xfrm>
            <a:off x="10528188" y="4524140"/>
            <a:ext cx="492125" cy="491034"/>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PA-矩形 34"/>
          <p:cNvSpPr/>
          <p:nvPr>
            <p:custDataLst>
              <p:tags r:id="rId6"/>
            </p:custDataLst>
          </p:nvPr>
        </p:nvSpPr>
        <p:spPr>
          <a:xfrm>
            <a:off x="10570406" y="5172358"/>
            <a:ext cx="260350" cy="259772"/>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PA-矩形 35"/>
          <p:cNvSpPr/>
          <p:nvPr>
            <p:custDataLst>
              <p:tags r:id="rId7"/>
            </p:custDataLst>
          </p:nvPr>
        </p:nvSpPr>
        <p:spPr>
          <a:xfrm>
            <a:off x="10073126" y="4867594"/>
            <a:ext cx="360429" cy="359630"/>
          </a:xfrm>
          <a:prstGeom prst="rect">
            <a:avLst/>
          </a:prstGeom>
          <a:solidFill>
            <a:srgbClr val="2E34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PA-文本框 36"/>
          <p:cNvSpPr txBox="1"/>
          <p:nvPr>
            <p:custDataLst>
              <p:tags r:id="rId8"/>
            </p:custDataLst>
          </p:nvPr>
        </p:nvSpPr>
        <p:spPr>
          <a:xfrm>
            <a:off x="1127740" y="1442102"/>
            <a:ext cx="2718077" cy="646331"/>
          </a:xfrm>
          <a:prstGeom prst="rect">
            <a:avLst/>
          </a:prstGeom>
          <a:noFill/>
        </p:spPr>
        <p:txBody>
          <a:bodyPr wrap="square" rtlCol="0">
            <a:spAutoFit/>
          </a:bodyPr>
          <a:lstStyle/>
          <a:p>
            <a:pPr algn="dist"/>
            <a:r>
              <a:rPr lang="zh-CN" altLang="en-US" sz="3600" b="1" dirty="0">
                <a:solidFill>
                  <a:srgbClr val="2E3442"/>
                </a:solidFill>
                <a:latin typeface="+mn-lt"/>
                <a:ea typeface="+mn-ea"/>
                <a:cs typeface="+mn-ea"/>
                <a:sym typeface="+mn-lt"/>
              </a:rPr>
              <a:t>第二部分</a:t>
            </a:r>
          </a:p>
        </p:txBody>
      </p:sp>
      <p:sp>
        <p:nvSpPr>
          <p:cNvPr id="22" name="PA-文本框 37"/>
          <p:cNvSpPr txBox="1"/>
          <p:nvPr>
            <p:custDataLst>
              <p:tags r:id="rId9"/>
            </p:custDataLst>
          </p:nvPr>
        </p:nvSpPr>
        <p:spPr>
          <a:xfrm>
            <a:off x="1315254" y="4475312"/>
            <a:ext cx="5001109" cy="338554"/>
          </a:xfrm>
          <a:prstGeom prst="rect">
            <a:avLst/>
          </a:prstGeom>
          <a:noFill/>
        </p:spPr>
        <p:txBody>
          <a:bodyPr wrap="square" rtlCol="0">
            <a:spAutoFit/>
          </a:bodyPr>
          <a:lstStyle/>
          <a:p>
            <a:pPr algn="dist"/>
            <a:r>
              <a:rPr lang="en-US" altLang="zh-CN" sz="1600" dirty="0">
                <a:solidFill>
                  <a:srgbClr val="2E3442"/>
                </a:solidFill>
                <a:latin typeface="+mn-lt"/>
                <a:ea typeface="+mn-ea"/>
                <a:cs typeface="+mn-ea"/>
                <a:sym typeface="+mn-lt"/>
              </a:rPr>
              <a:t>RUD BUSINESS YEAR END WORK SUMMARY</a:t>
            </a:r>
            <a:endParaRPr lang="zh-CN" altLang="en-US" sz="4400" dirty="0">
              <a:solidFill>
                <a:srgbClr val="2E3442"/>
              </a:solidFill>
              <a:latin typeface="+mn-lt"/>
              <a:ea typeface="+mn-ea"/>
              <a:cs typeface="+mn-ea"/>
              <a:sym typeface="+mn-lt"/>
            </a:endParaRPr>
          </a:p>
        </p:txBody>
      </p:sp>
      <p:sp>
        <p:nvSpPr>
          <p:cNvPr id="27" name="AutoShape 4" descr="åå¡å»ºç­åå¬æ¥¼å¾ç"/>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latin typeface="+mn-lt"/>
              <a:ea typeface="+mn-ea"/>
              <a:cs typeface="+mn-ea"/>
              <a:sym typeface="+mn-lt"/>
            </a:endParaRPr>
          </a:p>
        </p:txBody>
      </p:sp>
      <p:pic>
        <p:nvPicPr>
          <p:cNvPr id="31" name="图片 30"/>
          <p:cNvPicPr>
            <a:picLocks noChangeAspect="1"/>
          </p:cNvPicPr>
          <p:nvPr/>
        </p:nvPicPr>
        <p:blipFill>
          <a:blip r:embed="rId11" cstate="screen"/>
          <a:stretch>
            <a:fillRect/>
          </a:stretch>
        </p:blipFill>
        <p:spPr>
          <a:xfrm>
            <a:off x="7647105" y="2526068"/>
            <a:ext cx="2718077" cy="1839696"/>
          </a:xfrm>
          <a:prstGeom prst="rect">
            <a:avLst/>
          </a:prstGeom>
        </p:spPr>
      </p:pic>
      <p:pic>
        <p:nvPicPr>
          <p:cNvPr id="36" name="图片 35"/>
          <p:cNvPicPr>
            <a:picLocks noChangeAspect="1"/>
          </p:cNvPicPr>
          <p:nvPr/>
        </p:nvPicPr>
        <p:blipFill>
          <a:blip r:embed="rId12" cstate="screen"/>
          <a:stretch>
            <a:fillRect/>
          </a:stretch>
        </p:blipFill>
        <p:spPr>
          <a:xfrm>
            <a:off x="10473193" y="2526068"/>
            <a:ext cx="1704975" cy="1531553"/>
          </a:xfrm>
          <a:prstGeom prst="rect">
            <a:avLst/>
          </a:prstGeom>
        </p:spPr>
      </p:pic>
      <p:pic>
        <p:nvPicPr>
          <p:cNvPr id="37" name="图片 36"/>
          <p:cNvPicPr>
            <a:picLocks noChangeAspect="1"/>
          </p:cNvPicPr>
          <p:nvPr/>
        </p:nvPicPr>
        <p:blipFill rotWithShape="1">
          <a:blip r:embed="rId13" cstate="screen"/>
          <a:srcRect/>
          <a:stretch>
            <a:fillRect/>
          </a:stretch>
        </p:blipFill>
        <p:spPr>
          <a:xfrm>
            <a:off x="7647105" y="1008480"/>
            <a:ext cx="2718077" cy="1440953"/>
          </a:xfrm>
          <a:prstGeom prst="rect">
            <a:avLst/>
          </a:prstGeom>
        </p:spPr>
      </p:pic>
      <p:sp>
        <p:nvSpPr>
          <p:cNvPr id="46" name="矩形 45"/>
          <p:cNvSpPr/>
          <p:nvPr/>
        </p:nvSpPr>
        <p:spPr>
          <a:xfrm>
            <a:off x="723862" y="2690354"/>
            <a:ext cx="6109365" cy="1107996"/>
          </a:xfrm>
          <a:prstGeom prst="rect">
            <a:avLst/>
          </a:prstGeom>
        </p:spPr>
        <p:txBody>
          <a:bodyPr wrap="none">
            <a:spAutoFit/>
          </a:bodyPr>
          <a:lstStyle/>
          <a:p>
            <a:r>
              <a:rPr lang="zh-CN" altLang="en-US" sz="6600" b="1">
                <a:solidFill>
                  <a:schemeClr val="bg1"/>
                </a:solidFill>
                <a:latin typeface="+mn-lt"/>
                <a:ea typeface="+mn-ea"/>
                <a:cs typeface="+mn-ea"/>
                <a:sym typeface="+mn-lt"/>
              </a:rPr>
              <a:t>房地产专业术语</a:t>
            </a:r>
            <a:endParaRPr lang="zh-CN" altLang="en-US" sz="6600" b="1" dirty="0">
              <a:solidFill>
                <a:schemeClr val="bg1"/>
              </a:solidFill>
              <a:latin typeface="+mn-lt"/>
              <a:ea typeface="+mn-ea"/>
              <a:cs typeface="+mn-ea"/>
              <a:sym typeface="+mn-lt"/>
            </a:endParaRPr>
          </a:p>
        </p:txBody>
      </p:sp>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par>
                                <p:cTn id="13" presetID="53" presetClass="entr" presetSubtype="16" fill="hold" grpId="0" nodeType="withEffect">
                                  <p:stCondLst>
                                    <p:cond delay="0"/>
                                  </p:stCondLst>
                                  <p:iterate type="lt">
                                    <p:tmPct val="10000"/>
                                  </p:iterate>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6" presetClass="entr" presetSubtype="21" fill="hold" grpId="0" nodeType="withEffect">
                                  <p:stCondLst>
                                    <p:cond delay="367"/>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par>
                                <p:cTn id="33" presetID="42" presetClass="entr" presetSubtype="0" fill="hold" grpId="0" nodeType="withEffect">
                                  <p:stCondLst>
                                    <p:cond delay="586"/>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par>
                                <p:cTn id="38" presetID="22" presetClass="entr" presetSubtype="8" fill="hold" grpId="0" nodeType="withEffect">
                                  <p:stCondLst>
                                    <p:cond delay="1336"/>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2" fill="hold" grpId="0" nodeType="withEffect">
                                  <p:stCondLst>
                                    <p:cond delay="1086"/>
                                  </p:stCondLst>
                                  <p:childTnLst>
                                    <p:set>
                                      <p:cBhvr>
                                        <p:cTn id="42" dur="1" fill="hold">
                                          <p:stCondLst>
                                            <p:cond delay="0"/>
                                          </p:stCondLst>
                                        </p:cTn>
                                        <p:tgtEl>
                                          <p:spTgt spid="20"/>
                                        </p:tgtEl>
                                        <p:attrNameLst>
                                          <p:attrName>style.visibility</p:attrName>
                                        </p:attrNameLst>
                                      </p:cBhvr>
                                      <p:to>
                                        <p:strVal val="visible"/>
                                      </p:to>
                                    </p:set>
                                    <p:animEffect transition="in" filter="wipe(right)">
                                      <p:cBhvr>
                                        <p:cTn id="43" dur="500"/>
                                        <p:tgtEl>
                                          <p:spTgt spid="20"/>
                                        </p:tgtEl>
                                      </p:cBhvr>
                                    </p:animEffect>
                                  </p:childTnLst>
                                </p:cTn>
                              </p:par>
                            </p:childTnLst>
                          </p:cTn>
                        </p:par>
                        <p:par>
                          <p:cTn id="44" fill="hold">
                            <p:stCondLst>
                              <p:cond delay="500"/>
                            </p:stCondLst>
                            <p:childTnLst>
                              <p:par>
                                <p:cTn id="45" presetID="53" presetClass="entr" presetSubtype="16" fill="hold" grpId="0" nodeType="afterEffect">
                                  <p:stCondLst>
                                    <p:cond delay="0"/>
                                  </p:stCondLst>
                                  <p:iterate type="lt">
                                    <p:tmPct val="10000"/>
                                  </p:iterate>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2486"/>
                            </p:stCondLst>
                            <p:childTnLst>
                              <p:par>
                                <p:cTn id="51" presetID="18" presetClass="entr" presetSubtype="12"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strips(downLeft)">
                                      <p:cBhvr>
                                        <p:cTn id="53" dur="500"/>
                                        <p:tgtEl>
                                          <p:spTgt spid="10"/>
                                        </p:tgtEl>
                                      </p:cBhvr>
                                    </p:animEffect>
                                  </p:childTnLst>
                                </p:cTn>
                              </p:par>
                            </p:childTnLst>
                          </p:cTn>
                        </p:par>
                        <p:par>
                          <p:cTn id="54" fill="hold">
                            <p:stCondLst>
                              <p:cond delay="2986"/>
                            </p:stCondLst>
                            <p:childTnLst>
                              <p:par>
                                <p:cTn id="55" presetID="2" presetClass="entr" presetSubtype="8"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0-#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6" grpId="0" animBg="1"/>
      <p:bldP spid="17" grpId="0" animBg="1"/>
      <p:bldP spid="18" grpId="0" animBg="1"/>
      <p:bldP spid="19" grpId="0" animBg="1" autoUpdateAnimBg="0"/>
      <p:bldP spid="20" grpId="0" animBg="1" autoUpdateAnimBg="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83996" y="1409372"/>
            <a:ext cx="10624008" cy="5031886"/>
            <a:chOff x="1065229" y="1547242"/>
            <a:chExt cx="10568601" cy="3271103"/>
          </a:xfrm>
        </p:grpSpPr>
        <p:sp>
          <p:nvSpPr>
            <p:cNvPr id="24" name="矩形 23"/>
            <p:cNvSpPr/>
            <p:nvPr/>
          </p:nvSpPr>
          <p:spPr>
            <a:xfrm>
              <a:off x="1065229" y="1547242"/>
              <a:ext cx="10407192" cy="3175587"/>
            </a:xfrm>
            <a:prstGeom prst="rect">
              <a:avLst/>
            </a:prstGeom>
            <a:solidFill>
              <a:srgbClr val="B0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E3442"/>
                </a:solidFill>
                <a:cs typeface="+mn-ea"/>
                <a:sym typeface="+mn-lt"/>
              </a:endParaRPr>
            </a:p>
          </p:txBody>
        </p:sp>
        <p:sp>
          <p:nvSpPr>
            <p:cNvPr id="25" name="矩形 24"/>
            <p:cNvSpPr/>
            <p:nvPr/>
          </p:nvSpPr>
          <p:spPr>
            <a:xfrm>
              <a:off x="1226638" y="1642758"/>
              <a:ext cx="10407192" cy="3175587"/>
            </a:xfrm>
            <a:prstGeom prst="rect">
              <a:avLst/>
            </a:prstGeom>
            <a:solidFill>
              <a:schemeClr val="bg1"/>
            </a:solidFill>
            <a:ln>
              <a:solidFill>
                <a:srgbClr val="B0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E3442"/>
                </a:solidFill>
                <a:cs typeface="+mn-ea"/>
                <a:sym typeface="+mn-lt"/>
              </a:endParaRPr>
            </a:p>
          </p:txBody>
        </p:sp>
      </p:grpSp>
      <p:sp>
        <p:nvSpPr>
          <p:cNvPr id="14338" name="Rectangle 8"/>
          <p:cNvSpPr>
            <a:spLocks noChangeArrowheads="1"/>
          </p:cNvSpPr>
          <p:nvPr/>
        </p:nvSpPr>
        <p:spPr bwMode="auto">
          <a:xfrm>
            <a:off x="2307094" y="4491080"/>
            <a:ext cx="5074094"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228600" algn="l"/>
              </a:tabLst>
              <a:defRPr>
                <a:solidFill>
                  <a:schemeClr val="tx1"/>
                </a:solidFill>
                <a:latin typeface="Arial" panose="020B0604020202020204" pitchFamily="34" charset="0"/>
                <a:ea typeface="宋体" panose="02010600030101010101" pitchFamily="2" charset="-122"/>
              </a:defRPr>
            </a:lvl1pPr>
            <a:lvl2pPr marL="742950" indent="-285750" eaLnBrk="0" hangingPunct="0">
              <a:tabLst>
                <a:tab pos="228600" algn="l"/>
              </a:tabLst>
              <a:defRPr>
                <a:solidFill>
                  <a:schemeClr val="tx1"/>
                </a:solidFill>
                <a:latin typeface="Arial" panose="020B0604020202020204" pitchFamily="34" charset="0"/>
                <a:ea typeface="宋体" panose="02010600030101010101" pitchFamily="2" charset="-122"/>
              </a:defRPr>
            </a:lvl2pPr>
            <a:lvl3pPr marL="1143000" indent="-228600" eaLnBrk="0" hangingPunct="0">
              <a:tabLst>
                <a:tab pos="228600" algn="l"/>
              </a:tabLst>
              <a:defRPr>
                <a:solidFill>
                  <a:schemeClr val="tx1"/>
                </a:solidFill>
                <a:latin typeface="Arial" panose="020B0604020202020204" pitchFamily="34" charset="0"/>
                <a:ea typeface="宋体" panose="02010600030101010101" pitchFamily="2" charset="-122"/>
              </a:defRPr>
            </a:lvl3pPr>
            <a:lvl4pPr marL="1600200" indent="-228600" eaLnBrk="0" hangingPunct="0">
              <a:tabLst>
                <a:tab pos="228600" algn="l"/>
              </a:tabLst>
              <a:defRPr>
                <a:solidFill>
                  <a:schemeClr val="tx1"/>
                </a:solidFill>
                <a:latin typeface="Arial" panose="020B0604020202020204" pitchFamily="34" charset="0"/>
                <a:ea typeface="宋体" panose="02010600030101010101" pitchFamily="2" charset="-122"/>
              </a:defRPr>
            </a:lvl4pPr>
            <a:lvl5pPr marL="2057400" indent="-228600" eaLnBrk="0" hangingPunct="0">
              <a:tabLst>
                <a:tab pos="228600" algn="l"/>
              </a:tabLst>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tabLst>
                <a:tab pos="228600" algn="l"/>
              </a:tabLst>
              <a:defRPr>
                <a:solidFill>
                  <a:schemeClr val="tx1"/>
                </a:solidFill>
                <a:latin typeface="Arial" panose="020B0604020202020204" pitchFamily="34" charset="0"/>
                <a:ea typeface="宋体" panose="02010600030101010101" pitchFamily="2" charset="-122"/>
              </a:defRPr>
            </a:lvl9pPr>
          </a:lstStyle>
          <a:p>
            <a:pPr>
              <a:lnSpc>
                <a:spcPct val="150000"/>
              </a:lnSpc>
              <a:buFontTx/>
              <a:buChar char="•"/>
            </a:pPr>
            <a:r>
              <a:rPr lang="zh-CN" altLang="en-US" sz="1600" b="1" dirty="0">
                <a:solidFill>
                  <a:srgbClr val="2E3442"/>
                </a:solidFill>
                <a:latin typeface="+mn-lt"/>
                <a:ea typeface="+mn-ea"/>
                <a:cs typeface="+mn-ea"/>
                <a:sym typeface="+mn-lt"/>
              </a:rPr>
              <a:t>土地的使用权：</a:t>
            </a:r>
            <a:r>
              <a:rPr lang="zh-CN" altLang="en-US" sz="1400" dirty="0">
                <a:solidFill>
                  <a:srgbClr val="2E3442"/>
                </a:solidFill>
                <a:latin typeface="+mn-lt"/>
                <a:ea typeface="+mn-ea"/>
                <a:cs typeface="+mn-ea"/>
                <a:sym typeface="+mn-lt"/>
              </a:rPr>
              <a:t>即土地使用者对土地使用权限，包括开发权、收益权、处置权含转让、抵押、赠与及继承等他项权利。使用权可有偿有期出让给承让方。承让方取得土地使用权的方式主要有协议、招标、拍卖三种方式。</a:t>
            </a:r>
            <a:endParaRPr lang="zh-CN" altLang="en-US" sz="1600" dirty="0">
              <a:solidFill>
                <a:srgbClr val="2E3442"/>
              </a:solidFill>
              <a:latin typeface="+mn-lt"/>
              <a:ea typeface="+mn-ea"/>
              <a:cs typeface="+mn-ea"/>
              <a:sym typeface="+mn-lt"/>
            </a:endParaRPr>
          </a:p>
        </p:txBody>
      </p:sp>
      <p:sp>
        <p:nvSpPr>
          <p:cNvPr id="10" name="TextBox 9"/>
          <p:cNvSpPr txBox="1"/>
          <p:nvPr/>
        </p:nvSpPr>
        <p:spPr>
          <a:xfrm>
            <a:off x="4373598" y="2827261"/>
            <a:ext cx="1103810" cy="1338828"/>
          </a:xfrm>
          <a:prstGeom prst="rect">
            <a:avLst/>
          </a:prstGeom>
          <a:noFill/>
          <a:ln>
            <a:noFill/>
            <a:prstDash val="solid"/>
          </a:ln>
          <a:effectLst/>
        </p:spPr>
        <p:style>
          <a:lnRef idx="3">
            <a:schemeClr val="lt1"/>
          </a:lnRef>
          <a:fillRef idx="1">
            <a:schemeClr val="accent1"/>
          </a:fillRef>
          <a:effectRef idx="1">
            <a:schemeClr val="accent1"/>
          </a:effectRef>
          <a:fontRef idx="minor">
            <a:schemeClr val="lt1"/>
          </a:fontRef>
        </p:style>
        <p:txBody>
          <a:bodyPr wrap="square">
            <a:spAutoFit/>
          </a:bodyPr>
          <a:lstStyle/>
          <a:p>
            <a:pPr algn="ctr" fontAlgn="auto">
              <a:lnSpc>
                <a:spcPct val="150000"/>
              </a:lnSpc>
              <a:spcBef>
                <a:spcPts val="0"/>
              </a:spcBef>
              <a:spcAft>
                <a:spcPts val="0"/>
              </a:spcAft>
              <a:defRPr/>
            </a:pPr>
            <a:r>
              <a:rPr lang="zh-CN" altLang="en-US" b="1" dirty="0">
                <a:solidFill>
                  <a:srgbClr val="B00202"/>
                </a:solidFill>
                <a:cs typeface="+mn-ea"/>
                <a:sym typeface="+mn-lt"/>
              </a:rPr>
              <a:t>开发权    收益权   处置权</a:t>
            </a:r>
            <a:endParaRPr lang="en-US" altLang="zh-CN" b="1" dirty="0">
              <a:solidFill>
                <a:srgbClr val="B00202"/>
              </a:solidFill>
              <a:cs typeface="+mn-ea"/>
              <a:sym typeface="+mn-lt"/>
            </a:endParaRPr>
          </a:p>
        </p:txBody>
      </p:sp>
      <p:sp>
        <p:nvSpPr>
          <p:cNvPr id="12" name="标题 14"/>
          <p:cNvSpPr txBox="1"/>
          <p:nvPr/>
        </p:nvSpPr>
        <p:spPr bwMode="auto">
          <a:xfrm>
            <a:off x="1218595" y="416742"/>
            <a:ext cx="2476712" cy="538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defTabSz="914400" eaLnBrk="1" hangingPunct="1"/>
            <a:r>
              <a:rPr lang="zh-CN" altLang="en-US" sz="2400" b="1" dirty="0">
                <a:solidFill>
                  <a:srgbClr val="2E3442"/>
                </a:solidFill>
                <a:latin typeface="+mn-lt"/>
                <a:ea typeface="+mn-ea"/>
                <a:cs typeface="+mn-ea"/>
                <a:sym typeface="+mn-lt"/>
              </a:rPr>
              <a:t>房地产专业术语</a:t>
            </a:r>
          </a:p>
        </p:txBody>
      </p:sp>
      <p:grpSp>
        <p:nvGrpSpPr>
          <p:cNvPr id="2" name="组合 1"/>
          <p:cNvGrpSpPr/>
          <p:nvPr/>
        </p:nvGrpSpPr>
        <p:grpSpPr>
          <a:xfrm>
            <a:off x="2170897" y="2852656"/>
            <a:ext cx="1722193" cy="515213"/>
            <a:chOff x="4685882" y="1489534"/>
            <a:chExt cx="1722193" cy="362947"/>
          </a:xfrm>
        </p:grpSpPr>
        <p:sp>
          <p:nvSpPr>
            <p:cNvPr id="17" name="PA-圆角矩形 38"/>
            <p:cNvSpPr/>
            <p:nvPr>
              <p:custDataLst>
                <p:tags r:id="rId2"/>
              </p:custDataLst>
            </p:nvPr>
          </p:nvSpPr>
          <p:spPr>
            <a:xfrm rot="16200000">
              <a:off x="5365505" y="809911"/>
              <a:ext cx="362947" cy="1722193"/>
            </a:xfrm>
            <a:prstGeom prst="roundRect">
              <a:avLst>
                <a:gd name="adj" fmla="val 50000"/>
              </a:avLst>
            </a:prstGeom>
            <a:solidFill>
              <a:srgbClr val="2E3442"/>
            </a:solidFill>
            <a:ln w="12700" cap="flat" cmpd="sng" algn="ctr">
              <a:noFill/>
              <a:prstDash val="solid"/>
              <a:miter lim="800000"/>
            </a:ln>
            <a:effectLst/>
          </p:spPr>
          <p:txBody>
            <a:bodyPr rtlCol="0" anchor="ctr"/>
            <a:lstStyle/>
            <a:p>
              <a:pPr algn="ctr" defTabSz="914400" fontAlgn="auto">
                <a:spcBef>
                  <a:spcPts val="0"/>
                </a:spcBef>
                <a:spcAft>
                  <a:spcPts val="0"/>
                </a:spcAft>
                <a:defRPr/>
              </a:pPr>
              <a:endParaRPr lang="en-US" sz="2800" b="1" kern="0" dirty="0">
                <a:solidFill>
                  <a:schemeClr val="bg1"/>
                </a:solidFill>
                <a:latin typeface="+mn-lt"/>
                <a:ea typeface="+mn-ea"/>
                <a:cs typeface="+mn-ea"/>
                <a:sym typeface="+mn-lt"/>
              </a:endParaRPr>
            </a:p>
          </p:txBody>
        </p:sp>
        <p:sp>
          <p:nvSpPr>
            <p:cNvPr id="14342" name="TextBox 7"/>
            <p:cNvSpPr txBox="1">
              <a:spLocks noChangeArrowheads="1"/>
            </p:cNvSpPr>
            <p:nvPr/>
          </p:nvSpPr>
          <p:spPr bwMode="auto">
            <a:xfrm>
              <a:off x="4946570" y="1556438"/>
              <a:ext cx="1351878" cy="23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土地使用者</a:t>
              </a:r>
            </a:p>
          </p:txBody>
        </p:sp>
      </p:grpSp>
      <p:grpSp>
        <p:nvGrpSpPr>
          <p:cNvPr id="3" name="组合 2"/>
          <p:cNvGrpSpPr/>
          <p:nvPr/>
        </p:nvGrpSpPr>
        <p:grpSpPr>
          <a:xfrm>
            <a:off x="2162261" y="3608179"/>
            <a:ext cx="1722193" cy="504795"/>
            <a:chOff x="6680846" y="1489534"/>
            <a:chExt cx="1722193" cy="362947"/>
          </a:xfrm>
        </p:grpSpPr>
        <p:sp>
          <p:nvSpPr>
            <p:cNvPr id="18" name="PA-圆角矩形 38"/>
            <p:cNvSpPr/>
            <p:nvPr>
              <p:custDataLst>
                <p:tags r:id="rId1"/>
              </p:custDataLst>
            </p:nvPr>
          </p:nvSpPr>
          <p:spPr>
            <a:xfrm rot="16200000">
              <a:off x="7360469" y="809911"/>
              <a:ext cx="362947" cy="1722193"/>
            </a:xfrm>
            <a:prstGeom prst="roundRect">
              <a:avLst>
                <a:gd name="adj" fmla="val 50000"/>
              </a:avLst>
            </a:prstGeom>
            <a:solidFill>
              <a:srgbClr val="2E3442"/>
            </a:solidFill>
            <a:ln w="12700" cap="flat" cmpd="sng" algn="ctr">
              <a:noFill/>
              <a:prstDash val="solid"/>
              <a:miter lim="800000"/>
            </a:ln>
            <a:effectLst/>
          </p:spPr>
          <p:txBody>
            <a:bodyPr rtlCol="0" anchor="ctr"/>
            <a:lstStyle/>
            <a:p>
              <a:pPr algn="ctr" defTabSz="914400" fontAlgn="auto">
                <a:spcBef>
                  <a:spcPts val="0"/>
                </a:spcBef>
                <a:spcAft>
                  <a:spcPts val="0"/>
                </a:spcAft>
                <a:defRPr/>
              </a:pPr>
              <a:endParaRPr lang="en-US" sz="2800" b="1" kern="0" dirty="0">
                <a:solidFill>
                  <a:schemeClr val="bg1"/>
                </a:solidFill>
                <a:latin typeface="+mn-lt"/>
                <a:ea typeface="+mn-ea"/>
                <a:cs typeface="+mn-ea"/>
                <a:sym typeface="+mn-lt"/>
              </a:endParaRPr>
            </a:p>
          </p:txBody>
        </p:sp>
        <p:sp>
          <p:nvSpPr>
            <p:cNvPr id="14343" name="TextBox 8"/>
            <p:cNvSpPr txBox="1">
              <a:spLocks noChangeArrowheads="1"/>
            </p:cNvSpPr>
            <p:nvPr/>
          </p:nvSpPr>
          <p:spPr bwMode="auto">
            <a:xfrm>
              <a:off x="7150146" y="1558034"/>
              <a:ext cx="800219" cy="24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b="1" dirty="0">
                  <a:solidFill>
                    <a:schemeClr val="bg1"/>
                  </a:solidFill>
                  <a:latin typeface="+mn-lt"/>
                  <a:ea typeface="+mn-ea"/>
                  <a:cs typeface="+mn-ea"/>
                  <a:sym typeface="+mn-lt"/>
                </a:rPr>
                <a:t>承让方</a:t>
              </a:r>
            </a:p>
          </p:txBody>
        </p:sp>
      </p:grpSp>
      <p:sp>
        <p:nvSpPr>
          <p:cNvPr id="4" name="矩形 3"/>
          <p:cNvSpPr/>
          <p:nvPr/>
        </p:nvSpPr>
        <p:spPr>
          <a:xfrm>
            <a:off x="2170897" y="2104115"/>
            <a:ext cx="1831013" cy="400110"/>
          </a:xfrm>
          <a:prstGeom prst="rect">
            <a:avLst/>
          </a:prstGeom>
        </p:spPr>
        <p:txBody>
          <a:bodyPr wrap="square">
            <a:spAutoFit/>
          </a:bodyPr>
          <a:lstStyle/>
          <a:p>
            <a:pPr algn="ctr" eaLnBrk="0" fontAlgn="auto" hangingPunct="0">
              <a:spcBef>
                <a:spcPts val="0"/>
              </a:spcBef>
              <a:spcAft>
                <a:spcPts val="0"/>
              </a:spcAft>
              <a:defRPr/>
            </a:pPr>
            <a:r>
              <a:rPr lang="zh-CN" altLang="en-US" sz="2000" b="1" kern="0" dirty="0">
                <a:solidFill>
                  <a:srgbClr val="B00202"/>
                </a:solidFill>
                <a:latin typeface="+mn-lt"/>
                <a:ea typeface="+mn-ea"/>
                <a:cs typeface="+mn-ea"/>
                <a:sym typeface="+mn-lt"/>
              </a:rPr>
              <a:t>土地的使用</a:t>
            </a:r>
          </a:p>
        </p:txBody>
      </p:sp>
      <p:pic>
        <p:nvPicPr>
          <p:cNvPr id="8" name="图片 7"/>
          <p:cNvPicPr>
            <a:picLocks noChangeAspect="1"/>
          </p:cNvPicPr>
          <p:nvPr/>
        </p:nvPicPr>
        <p:blipFill>
          <a:blip r:embed="rId5" cstate="screen"/>
          <a:stretch>
            <a:fillRect/>
          </a:stretch>
        </p:blipFill>
        <p:spPr>
          <a:xfrm>
            <a:off x="7687897" y="2257453"/>
            <a:ext cx="2493052" cy="3833732"/>
          </a:xfrm>
          <a:prstGeom prst="rect">
            <a:avLst/>
          </a:prstGeom>
        </p:spPr>
      </p:pic>
    </p:spTree>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fade">
                                      <p:cBhvr>
                                        <p:cTn id="17" dur="1000"/>
                                        <p:tgtEl>
                                          <p:spTgt spid="14338"/>
                                        </p:tgtEl>
                                      </p:cBhvr>
                                    </p:animEffect>
                                    <p:anim calcmode="lin" valueType="num">
                                      <p:cBhvr>
                                        <p:cTn id="18" dur="1000" fill="hold"/>
                                        <p:tgtEl>
                                          <p:spTgt spid="14338"/>
                                        </p:tgtEl>
                                        <p:attrNameLst>
                                          <p:attrName>ppt_x</p:attrName>
                                        </p:attrNameLst>
                                      </p:cBhvr>
                                      <p:tavLst>
                                        <p:tav tm="0">
                                          <p:val>
                                            <p:strVal val="#ppt_x"/>
                                          </p:val>
                                        </p:tav>
                                        <p:tav tm="100000">
                                          <p:val>
                                            <p:strVal val="#ppt_x"/>
                                          </p:val>
                                        </p:tav>
                                      </p:tavLst>
                                    </p:anim>
                                    <p:anim calcmode="lin" valueType="num">
                                      <p:cBhvr>
                                        <p:cTn id="19" dur="1000" fill="hold"/>
                                        <p:tgtEl>
                                          <p:spTgt spid="1433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0" grpId="0"/>
      <p:bldP spid="12"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9"/>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00.xml><?xml version="1.0" encoding="utf-8"?>
<p:tagLst xmlns:a="http://schemas.openxmlformats.org/drawingml/2006/main" xmlns:r="http://schemas.openxmlformats.org/officeDocument/2006/relationships" xmlns:p="http://schemas.openxmlformats.org/presentationml/2006/main">
  <p:tag name="PA" val="v5.2.9"/>
</p:tagLst>
</file>

<file path=ppt/tags/tag101.xml><?xml version="1.0" encoding="utf-8"?>
<p:tagLst xmlns:a="http://schemas.openxmlformats.org/drawingml/2006/main" xmlns:r="http://schemas.openxmlformats.org/officeDocument/2006/relationships" xmlns:p="http://schemas.openxmlformats.org/presentationml/2006/main">
  <p:tag name="PA" val="v5.2.9"/>
</p:tagLst>
</file>

<file path=ppt/tags/tag102.xml><?xml version="1.0" encoding="utf-8"?>
<p:tagLst xmlns:a="http://schemas.openxmlformats.org/drawingml/2006/main" xmlns:r="http://schemas.openxmlformats.org/officeDocument/2006/relationships" xmlns:p="http://schemas.openxmlformats.org/presentationml/2006/main">
  <p:tag name="PA" val="v5.2.9"/>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PA" val="v5.2.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07.xml><?xml version="1.0" encoding="utf-8"?>
<p:tagLst xmlns:a="http://schemas.openxmlformats.org/drawingml/2006/main" xmlns:r="http://schemas.openxmlformats.org/officeDocument/2006/relationships" xmlns:p="http://schemas.openxmlformats.org/presentationml/2006/main">
  <p:tag name="PA" val="v5.2.9"/>
</p:tagLst>
</file>

<file path=ppt/tags/tag108.xml><?xml version="1.0" encoding="utf-8"?>
<p:tagLst xmlns:a="http://schemas.openxmlformats.org/drawingml/2006/main" xmlns:r="http://schemas.openxmlformats.org/officeDocument/2006/relationships" xmlns:p="http://schemas.openxmlformats.org/presentationml/2006/main">
  <p:tag name="PA" val="v5.2.9"/>
</p:tagLst>
</file>

<file path=ppt/tags/tag109.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10.xml><?xml version="1.0" encoding="utf-8"?>
<p:tagLst xmlns:a="http://schemas.openxmlformats.org/drawingml/2006/main" xmlns:r="http://schemas.openxmlformats.org/officeDocument/2006/relationships" xmlns:p="http://schemas.openxmlformats.org/presentationml/2006/main">
  <p:tag name="PA" val="v5.2.9"/>
</p:tagLst>
</file>

<file path=ppt/tags/tag111.xml><?xml version="1.0" encoding="utf-8"?>
<p:tagLst xmlns:a="http://schemas.openxmlformats.org/drawingml/2006/main" xmlns:r="http://schemas.openxmlformats.org/officeDocument/2006/relationships" xmlns:p="http://schemas.openxmlformats.org/presentationml/2006/main">
  <p:tag name="PA" val="v5.2.9"/>
</p:tagLst>
</file>

<file path=ppt/tags/tag112.xml><?xml version="1.0" encoding="utf-8"?>
<p:tagLst xmlns:a="http://schemas.openxmlformats.org/drawingml/2006/main" xmlns:r="http://schemas.openxmlformats.org/officeDocument/2006/relationships" xmlns:p="http://schemas.openxmlformats.org/presentationml/2006/main">
  <p:tag name="PA" val="v5.2.9"/>
</p:tagLst>
</file>

<file path=ppt/tags/tag113.xml><?xml version="1.0" encoding="utf-8"?>
<p:tagLst xmlns:a="http://schemas.openxmlformats.org/drawingml/2006/main" xmlns:r="http://schemas.openxmlformats.org/officeDocument/2006/relationships" xmlns:p="http://schemas.openxmlformats.org/presentationml/2006/main">
  <p:tag name="PA" val="v5.2.9"/>
</p:tagLst>
</file>

<file path=ppt/tags/tag114.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9"/>
</p:tagLst>
</file>

<file path=ppt/tags/tag15.xml><?xml version="1.0" encoding="utf-8"?>
<p:tagLst xmlns:a="http://schemas.openxmlformats.org/drawingml/2006/main" xmlns:r="http://schemas.openxmlformats.org/officeDocument/2006/relationships" xmlns:p="http://schemas.openxmlformats.org/presentationml/2006/main">
  <p:tag name="PA" val="v5.2.9"/>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9"/>
</p:tagLst>
</file>

<file path=ppt/tags/tag18.xml><?xml version="1.0" encoding="utf-8"?>
<p:tagLst xmlns:a="http://schemas.openxmlformats.org/drawingml/2006/main" xmlns:r="http://schemas.openxmlformats.org/officeDocument/2006/relationships" xmlns:p="http://schemas.openxmlformats.org/presentationml/2006/main">
  <p:tag name="PA" val="v5.2.9"/>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Lst>
</file>

<file path=ppt/tags/tag24.xml><?xml version="1.0" encoding="utf-8"?>
<p:tagLst xmlns:a="http://schemas.openxmlformats.org/drawingml/2006/main" xmlns:r="http://schemas.openxmlformats.org/officeDocument/2006/relationships" xmlns:p="http://schemas.openxmlformats.org/presentationml/2006/main">
  <p:tag name="PA" val="v5.2.9"/>
</p:tagLst>
</file>

<file path=ppt/tags/tag25.xml><?xml version="1.0" encoding="utf-8"?>
<p:tagLst xmlns:a="http://schemas.openxmlformats.org/drawingml/2006/main" xmlns:r="http://schemas.openxmlformats.org/officeDocument/2006/relationships" xmlns:p="http://schemas.openxmlformats.org/presentationml/2006/main">
  <p:tag name="PA" val="v5.2.9"/>
</p:tagLst>
</file>

<file path=ppt/tags/tag26.xml><?xml version="1.0" encoding="utf-8"?>
<p:tagLst xmlns:a="http://schemas.openxmlformats.org/drawingml/2006/main" xmlns:r="http://schemas.openxmlformats.org/officeDocument/2006/relationships" xmlns:p="http://schemas.openxmlformats.org/presentationml/2006/main">
  <p:tag name="PA" val="v5.2.9"/>
</p:tagLst>
</file>

<file path=ppt/tags/tag27.xml><?xml version="1.0" encoding="utf-8"?>
<p:tagLst xmlns:a="http://schemas.openxmlformats.org/drawingml/2006/main" xmlns:r="http://schemas.openxmlformats.org/officeDocument/2006/relationships" xmlns:p="http://schemas.openxmlformats.org/presentationml/2006/main">
  <p:tag name="PA" val="v5.2.9"/>
</p:tagLst>
</file>

<file path=ppt/tags/tag28.xml><?xml version="1.0" encoding="utf-8"?>
<p:tagLst xmlns:a="http://schemas.openxmlformats.org/drawingml/2006/main" xmlns:r="http://schemas.openxmlformats.org/officeDocument/2006/relationships" xmlns:p="http://schemas.openxmlformats.org/presentationml/2006/main">
  <p:tag name="PA" val="v5.2.9"/>
</p:tagLst>
</file>

<file path=ppt/tags/tag29.xml><?xml version="1.0" encoding="utf-8"?>
<p:tagLst xmlns:a="http://schemas.openxmlformats.org/drawingml/2006/main" xmlns:r="http://schemas.openxmlformats.org/officeDocument/2006/relationships" xmlns:p="http://schemas.openxmlformats.org/presentationml/2006/main">
  <p:tag name="PA" val="v5.2.9"/>
</p:tagLst>
</file>

<file path=ppt/tags/tag3.xml><?xml version="1.0" encoding="utf-8"?>
<p:tagLst xmlns:a="http://schemas.openxmlformats.org/drawingml/2006/main" xmlns:r="http://schemas.openxmlformats.org/officeDocument/2006/relationships" xmlns:p="http://schemas.openxmlformats.org/presentationml/2006/main">
  <p:tag name="PA" val="v5.2.9"/>
</p:tagLst>
</file>

<file path=ppt/tags/tag30.xml><?xml version="1.0" encoding="utf-8"?>
<p:tagLst xmlns:a="http://schemas.openxmlformats.org/drawingml/2006/main" xmlns:r="http://schemas.openxmlformats.org/officeDocument/2006/relationships" xmlns:p="http://schemas.openxmlformats.org/presentationml/2006/main">
  <p:tag name="PA" val="v5.2.9"/>
</p:tagLst>
</file>

<file path=ppt/tags/tag31.xml><?xml version="1.0" encoding="utf-8"?>
<p:tagLst xmlns:a="http://schemas.openxmlformats.org/drawingml/2006/main" xmlns:r="http://schemas.openxmlformats.org/officeDocument/2006/relationships" xmlns:p="http://schemas.openxmlformats.org/presentationml/2006/main">
  <p:tag name="PA" val="v5.2.9"/>
</p:tagLst>
</file>

<file path=ppt/tags/tag32.xml><?xml version="1.0" encoding="utf-8"?>
<p:tagLst xmlns:a="http://schemas.openxmlformats.org/drawingml/2006/main" xmlns:r="http://schemas.openxmlformats.org/officeDocument/2006/relationships" xmlns:p="http://schemas.openxmlformats.org/presentationml/2006/main">
  <p:tag name="PA" val="v5.2.9"/>
</p:tagLst>
</file>

<file path=ppt/tags/tag33.xml><?xml version="1.0" encoding="utf-8"?>
<p:tagLst xmlns:a="http://schemas.openxmlformats.org/drawingml/2006/main" xmlns:r="http://schemas.openxmlformats.org/officeDocument/2006/relationships" xmlns:p="http://schemas.openxmlformats.org/presentationml/2006/main">
  <p:tag name="PA" val="v5.2.9"/>
</p:tagLst>
</file>

<file path=ppt/tags/tag34.xml><?xml version="1.0" encoding="utf-8"?>
<p:tagLst xmlns:a="http://schemas.openxmlformats.org/drawingml/2006/main" xmlns:r="http://schemas.openxmlformats.org/officeDocument/2006/relationships" xmlns:p="http://schemas.openxmlformats.org/presentationml/2006/main">
  <p:tag name="PA" val="v5.2.9"/>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PA" val="v5.2.9"/>
</p:tagLst>
</file>

<file path=ppt/tags/tag54.xml><?xml version="1.0" encoding="utf-8"?>
<p:tagLst xmlns:a="http://schemas.openxmlformats.org/drawingml/2006/main" xmlns:r="http://schemas.openxmlformats.org/officeDocument/2006/relationships" xmlns:p="http://schemas.openxmlformats.org/presentationml/2006/main">
  <p:tag name="PA" val="v5.2.9"/>
</p:tagLst>
</file>

<file path=ppt/tags/tag55.xml><?xml version="1.0" encoding="utf-8"?>
<p:tagLst xmlns:a="http://schemas.openxmlformats.org/drawingml/2006/main" xmlns:r="http://schemas.openxmlformats.org/officeDocument/2006/relationships" xmlns:p="http://schemas.openxmlformats.org/presentationml/2006/main">
  <p:tag name="PA" val="v5.2.9"/>
</p:tagLst>
</file>

<file path=ppt/tags/tag56.xml><?xml version="1.0" encoding="utf-8"?>
<p:tagLst xmlns:a="http://schemas.openxmlformats.org/drawingml/2006/main" xmlns:r="http://schemas.openxmlformats.org/officeDocument/2006/relationships" xmlns:p="http://schemas.openxmlformats.org/presentationml/2006/main">
  <p:tag name="PA" val="v5.2.9"/>
</p:tagLst>
</file>

<file path=ppt/tags/tag57.xml><?xml version="1.0" encoding="utf-8"?>
<p:tagLst xmlns:a="http://schemas.openxmlformats.org/drawingml/2006/main" xmlns:r="http://schemas.openxmlformats.org/officeDocument/2006/relationships" xmlns:p="http://schemas.openxmlformats.org/presentationml/2006/main">
  <p:tag name="PA" val="v5.2.9"/>
</p:tagLst>
</file>

<file path=ppt/tags/tag58.xml><?xml version="1.0" encoding="utf-8"?>
<p:tagLst xmlns:a="http://schemas.openxmlformats.org/drawingml/2006/main" xmlns:r="http://schemas.openxmlformats.org/officeDocument/2006/relationships" xmlns:p="http://schemas.openxmlformats.org/presentationml/2006/main">
  <p:tag name="PA" val="v5.2.9"/>
</p:tagLst>
</file>

<file path=ppt/tags/tag59.xml><?xml version="1.0" encoding="utf-8"?>
<p:tagLst xmlns:a="http://schemas.openxmlformats.org/drawingml/2006/main" xmlns:r="http://schemas.openxmlformats.org/officeDocument/2006/relationships" xmlns:p="http://schemas.openxmlformats.org/presentationml/2006/main">
  <p:tag name="PA" val="v5.2.9"/>
</p:tagLst>
</file>

<file path=ppt/tags/tag6.xml><?xml version="1.0" encoding="utf-8"?>
<p:tagLst xmlns:a="http://schemas.openxmlformats.org/drawingml/2006/main" xmlns:r="http://schemas.openxmlformats.org/officeDocument/2006/relationships" xmlns:p="http://schemas.openxmlformats.org/presentationml/2006/main">
  <p:tag name="PA" val="v5.2.9"/>
</p:tagLst>
</file>

<file path=ppt/tags/tag60.xml><?xml version="1.0" encoding="utf-8"?>
<p:tagLst xmlns:a="http://schemas.openxmlformats.org/drawingml/2006/main" xmlns:r="http://schemas.openxmlformats.org/officeDocument/2006/relationships" xmlns:p="http://schemas.openxmlformats.org/presentationml/2006/main">
  <p:tag name="PA" val="v5.2.9"/>
</p:tagLst>
</file>

<file path=ppt/tags/tag61.xml><?xml version="1.0" encoding="utf-8"?>
<p:tagLst xmlns:a="http://schemas.openxmlformats.org/drawingml/2006/main" xmlns:r="http://schemas.openxmlformats.org/officeDocument/2006/relationships" xmlns:p="http://schemas.openxmlformats.org/presentationml/2006/main">
  <p:tag name="PA" val="v5.2.9"/>
</p:tagLst>
</file>

<file path=ppt/tags/tag62.xml><?xml version="1.0" encoding="utf-8"?>
<p:tagLst xmlns:a="http://schemas.openxmlformats.org/drawingml/2006/main" xmlns:r="http://schemas.openxmlformats.org/officeDocument/2006/relationships" xmlns:p="http://schemas.openxmlformats.org/presentationml/2006/main">
  <p:tag name="PA" val="v5.2.9"/>
</p:tagLst>
</file>

<file path=ppt/tags/tag63.xml><?xml version="1.0" encoding="utf-8"?>
<p:tagLst xmlns:a="http://schemas.openxmlformats.org/drawingml/2006/main" xmlns:r="http://schemas.openxmlformats.org/officeDocument/2006/relationships" xmlns:p="http://schemas.openxmlformats.org/presentationml/2006/main">
  <p:tag name="PA" val="v5.2.9"/>
</p:tagLst>
</file>

<file path=ppt/tags/tag64.xml><?xml version="1.0" encoding="utf-8"?>
<p:tagLst xmlns:a="http://schemas.openxmlformats.org/drawingml/2006/main" xmlns:r="http://schemas.openxmlformats.org/officeDocument/2006/relationships" xmlns:p="http://schemas.openxmlformats.org/presentationml/2006/main">
  <p:tag name="PA" val="v5.2.9"/>
</p:tagLst>
</file>

<file path=ppt/tags/tag65.xml><?xml version="1.0" encoding="utf-8"?>
<p:tagLst xmlns:a="http://schemas.openxmlformats.org/drawingml/2006/main" xmlns:r="http://schemas.openxmlformats.org/officeDocument/2006/relationships" xmlns:p="http://schemas.openxmlformats.org/presentationml/2006/main">
  <p:tag name="PA" val="v5.2.9"/>
</p:tagLst>
</file>

<file path=ppt/tags/tag66.xml><?xml version="1.0" encoding="utf-8"?>
<p:tagLst xmlns:a="http://schemas.openxmlformats.org/drawingml/2006/main" xmlns:r="http://schemas.openxmlformats.org/officeDocument/2006/relationships" xmlns:p="http://schemas.openxmlformats.org/presentationml/2006/main">
  <p:tag name="PA" val="v5.2.9"/>
</p:tagLst>
</file>

<file path=ppt/tags/tag67.xml><?xml version="1.0" encoding="utf-8"?>
<p:tagLst xmlns:a="http://schemas.openxmlformats.org/drawingml/2006/main" xmlns:r="http://schemas.openxmlformats.org/officeDocument/2006/relationships" xmlns:p="http://schemas.openxmlformats.org/presentationml/2006/main">
  <p:tag name="PA" val="v5.2.9"/>
</p:tagLst>
</file>

<file path=ppt/tags/tag68.xml><?xml version="1.0" encoding="utf-8"?>
<p:tagLst xmlns:a="http://schemas.openxmlformats.org/drawingml/2006/main" xmlns:r="http://schemas.openxmlformats.org/officeDocument/2006/relationships" xmlns:p="http://schemas.openxmlformats.org/presentationml/2006/main">
  <p:tag name="PA" val="v5.2.9"/>
</p:tagLst>
</file>

<file path=ppt/tags/tag69.xml><?xml version="1.0" encoding="utf-8"?>
<p:tagLst xmlns:a="http://schemas.openxmlformats.org/drawingml/2006/main" xmlns:r="http://schemas.openxmlformats.org/officeDocument/2006/relationships" xmlns:p="http://schemas.openxmlformats.org/presentationml/2006/main">
  <p:tag name="PA" val="v5.2.9"/>
</p:tagLst>
</file>

<file path=ppt/tags/tag7.xml><?xml version="1.0" encoding="utf-8"?>
<p:tagLst xmlns:a="http://schemas.openxmlformats.org/drawingml/2006/main" xmlns:r="http://schemas.openxmlformats.org/officeDocument/2006/relationships" xmlns:p="http://schemas.openxmlformats.org/presentationml/2006/main">
  <p:tag name="PA" val="v5.2.9"/>
</p:tagLst>
</file>

<file path=ppt/tags/tag70.xml><?xml version="1.0" encoding="utf-8"?>
<p:tagLst xmlns:a="http://schemas.openxmlformats.org/drawingml/2006/main" xmlns:r="http://schemas.openxmlformats.org/officeDocument/2006/relationships" xmlns:p="http://schemas.openxmlformats.org/presentationml/2006/main">
  <p:tag name="PA" val="v5.2.9"/>
</p:tagLst>
</file>

<file path=ppt/tags/tag71.xml><?xml version="1.0" encoding="utf-8"?>
<p:tagLst xmlns:a="http://schemas.openxmlformats.org/drawingml/2006/main" xmlns:r="http://schemas.openxmlformats.org/officeDocument/2006/relationships" xmlns:p="http://schemas.openxmlformats.org/presentationml/2006/main">
  <p:tag name="PA" val="v5.2.9"/>
</p:tagLst>
</file>

<file path=ppt/tags/tag72.xml><?xml version="1.0" encoding="utf-8"?>
<p:tagLst xmlns:a="http://schemas.openxmlformats.org/drawingml/2006/main" xmlns:r="http://schemas.openxmlformats.org/officeDocument/2006/relationships" xmlns:p="http://schemas.openxmlformats.org/presentationml/2006/main">
  <p:tag name="PA" val="v5.2.9"/>
</p:tagLst>
</file>

<file path=ppt/tags/tag73.xml><?xml version="1.0" encoding="utf-8"?>
<p:tagLst xmlns:a="http://schemas.openxmlformats.org/drawingml/2006/main" xmlns:r="http://schemas.openxmlformats.org/officeDocument/2006/relationships" xmlns:p="http://schemas.openxmlformats.org/presentationml/2006/main">
  <p:tag name="PA" val="v5.2.9"/>
</p:tagLst>
</file>

<file path=ppt/tags/tag74.xml><?xml version="1.0" encoding="utf-8"?>
<p:tagLst xmlns:a="http://schemas.openxmlformats.org/drawingml/2006/main" xmlns:r="http://schemas.openxmlformats.org/officeDocument/2006/relationships" xmlns:p="http://schemas.openxmlformats.org/presentationml/2006/main">
  <p:tag name="PA" val="v5.2.9"/>
</p:tagLst>
</file>

<file path=ppt/tags/tag75.xml><?xml version="1.0" encoding="utf-8"?>
<p:tagLst xmlns:a="http://schemas.openxmlformats.org/drawingml/2006/main" xmlns:r="http://schemas.openxmlformats.org/officeDocument/2006/relationships" xmlns:p="http://schemas.openxmlformats.org/presentationml/2006/main">
  <p:tag name="PA" val="v5.2.9"/>
</p:tagLst>
</file>

<file path=ppt/tags/tag76.xml><?xml version="1.0" encoding="utf-8"?>
<p:tagLst xmlns:a="http://schemas.openxmlformats.org/drawingml/2006/main" xmlns:r="http://schemas.openxmlformats.org/officeDocument/2006/relationships" xmlns:p="http://schemas.openxmlformats.org/presentationml/2006/main">
  <p:tag name="PA" val="v5.2.9"/>
</p:tagLst>
</file>

<file path=ppt/tags/tag77.xml><?xml version="1.0" encoding="utf-8"?>
<p:tagLst xmlns:a="http://schemas.openxmlformats.org/drawingml/2006/main" xmlns:r="http://schemas.openxmlformats.org/officeDocument/2006/relationships" xmlns:p="http://schemas.openxmlformats.org/presentationml/2006/main">
  <p:tag name="PA" val="v5.2.9"/>
</p:tagLst>
</file>

<file path=ppt/tags/tag78.xml><?xml version="1.0" encoding="utf-8"?>
<p:tagLst xmlns:a="http://schemas.openxmlformats.org/drawingml/2006/main" xmlns:r="http://schemas.openxmlformats.org/officeDocument/2006/relationships" xmlns:p="http://schemas.openxmlformats.org/presentationml/2006/main">
  <p:tag name="PA" val="v5.2.9"/>
</p:tagLst>
</file>

<file path=ppt/tags/tag79.xml><?xml version="1.0" encoding="utf-8"?>
<p:tagLst xmlns:a="http://schemas.openxmlformats.org/drawingml/2006/main" xmlns:r="http://schemas.openxmlformats.org/officeDocument/2006/relationships" xmlns:p="http://schemas.openxmlformats.org/presentationml/2006/main">
  <p:tag name="PA" val="v5.2.9"/>
</p:tagLst>
</file>

<file path=ppt/tags/tag8.xml><?xml version="1.0" encoding="utf-8"?>
<p:tagLst xmlns:a="http://schemas.openxmlformats.org/drawingml/2006/main" xmlns:r="http://schemas.openxmlformats.org/officeDocument/2006/relationships" xmlns:p="http://schemas.openxmlformats.org/presentationml/2006/main">
  <p:tag name="PA" val="v5.2.9"/>
</p:tagLst>
</file>

<file path=ppt/tags/tag80.xml><?xml version="1.0" encoding="utf-8"?>
<p:tagLst xmlns:a="http://schemas.openxmlformats.org/drawingml/2006/main" xmlns:r="http://schemas.openxmlformats.org/officeDocument/2006/relationships" xmlns:p="http://schemas.openxmlformats.org/presentationml/2006/main">
  <p:tag name="PA" val="v5.2.9"/>
</p:tagLst>
</file>

<file path=ppt/tags/tag81.xml><?xml version="1.0" encoding="utf-8"?>
<p:tagLst xmlns:a="http://schemas.openxmlformats.org/drawingml/2006/main" xmlns:r="http://schemas.openxmlformats.org/officeDocument/2006/relationships" xmlns:p="http://schemas.openxmlformats.org/presentationml/2006/main">
  <p:tag name="PA" val="v5.2.9"/>
</p:tagLst>
</file>

<file path=ppt/tags/tag82.xml><?xml version="1.0" encoding="utf-8"?>
<p:tagLst xmlns:a="http://schemas.openxmlformats.org/drawingml/2006/main" xmlns:r="http://schemas.openxmlformats.org/officeDocument/2006/relationships" xmlns:p="http://schemas.openxmlformats.org/presentationml/2006/main">
  <p:tag name="PA" val="v5.2.9"/>
</p:tagLst>
</file>

<file path=ppt/tags/tag83.xml><?xml version="1.0" encoding="utf-8"?>
<p:tagLst xmlns:a="http://schemas.openxmlformats.org/drawingml/2006/main" xmlns:r="http://schemas.openxmlformats.org/officeDocument/2006/relationships" xmlns:p="http://schemas.openxmlformats.org/presentationml/2006/main">
  <p:tag name="PA" val="v5.2.9"/>
</p:tagLst>
</file>

<file path=ppt/tags/tag84.xml><?xml version="1.0" encoding="utf-8"?>
<p:tagLst xmlns:a="http://schemas.openxmlformats.org/drawingml/2006/main" xmlns:r="http://schemas.openxmlformats.org/officeDocument/2006/relationships" xmlns:p="http://schemas.openxmlformats.org/presentationml/2006/main">
  <p:tag name="PA" val="v5.2.9"/>
</p:tagLst>
</file>

<file path=ppt/tags/tag85.xml><?xml version="1.0" encoding="utf-8"?>
<p:tagLst xmlns:a="http://schemas.openxmlformats.org/drawingml/2006/main" xmlns:r="http://schemas.openxmlformats.org/officeDocument/2006/relationships" xmlns:p="http://schemas.openxmlformats.org/presentationml/2006/main">
  <p:tag name="PA" val="v5.2.9"/>
</p:tagLst>
</file>

<file path=ppt/tags/tag86.xml><?xml version="1.0" encoding="utf-8"?>
<p:tagLst xmlns:a="http://schemas.openxmlformats.org/drawingml/2006/main" xmlns:r="http://schemas.openxmlformats.org/officeDocument/2006/relationships" xmlns:p="http://schemas.openxmlformats.org/presentationml/2006/main">
  <p:tag name="PA" val="v5.2.9"/>
</p:tagLst>
</file>

<file path=ppt/tags/tag87.xml><?xml version="1.0" encoding="utf-8"?>
<p:tagLst xmlns:a="http://schemas.openxmlformats.org/drawingml/2006/main" xmlns:r="http://schemas.openxmlformats.org/officeDocument/2006/relationships" xmlns:p="http://schemas.openxmlformats.org/presentationml/2006/main">
  <p:tag name="PA" val="v5.2.9"/>
</p:tagLst>
</file>

<file path=ppt/tags/tag88.xml><?xml version="1.0" encoding="utf-8"?>
<p:tagLst xmlns:a="http://schemas.openxmlformats.org/drawingml/2006/main" xmlns:r="http://schemas.openxmlformats.org/officeDocument/2006/relationships" xmlns:p="http://schemas.openxmlformats.org/presentationml/2006/main">
  <p:tag name="PA" val="v5.2.9"/>
</p:tagLst>
</file>

<file path=ppt/tags/tag89.xml><?xml version="1.0" encoding="utf-8"?>
<p:tagLst xmlns:a="http://schemas.openxmlformats.org/drawingml/2006/main" xmlns:r="http://schemas.openxmlformats.org/officeDocument/2006/relationships" xmlns:p="http://schemas.openxmlformats.org/presentationml/2006/main">
  <p:tag name="PA" val="v5.2.9"/>
</p:tagLst>
</file>

<file path=ppt/tags/tag9.xml><?xml version="1.0" encoding="utf-8"?>
<p:tagLst xmlns:a="http://schemas.openxmlformats.org/drawingml/2006/main" xmlns:r="http://schemas.openxmlformats.org/officeDocument/2006/relationships" xmlns:p="http://schemas.openxmlformats.org/presentationml/2006/main">
  <p:tag name="PA" val="v5.2.9"/>
</p:tagLst>
</file>

<file path=ppt/tags/tag90.xml><?xml version="1.0" encoding="utf-8"?>
<p:tagLst xmlns:a="http://schemas.openxmlformats.org/drawingml/2006/main" xmlns:r="http://schemas.openxmlformats.org/officeDocument/2006/relationships" xmlns:p="http://schemas.openxmlformats.org/presentationml/2006/main">
  <p:tag name="PA" val="v5.2.9"/>
</p:tagLst>
</file>

<file path=ppt/tags/tag91.xml><?xml version="1.0" encoding="utf-8"?>
<p:tagLst xmlns:a="http://schemas.openxmlformats.org/drawingml/2006/main" xmlns:r="http://schemas.openxmlformats.org/officeDocument/2006/relationships" xmlns:p="http://schemas.openxmlformats.org/presentationml/2006/main">
  <p:tag name="PA" val="v5.2.9"/>
</p:tagLst>
</file>

<file path=ppt/tags/tag92.xml><?xml version="1.0" encoding="utf-8"?>
<p:tagLst xmlns:a="http://schemas.openxmlformats.org/drawingml/2006/main" xmlns:r="http://schemas.openxmlformats.org/officeDocument/2006/relationships" xmlns:p="http://schemas.openxmlformats.org/presentationml/2006/main">
  <p:tag name="PA" val="v5.2.9"/>
</p:tagLst>
</file>

<file path=ppt/tags/tag93.xml><?xml version="1.0" encoding="utf-8"?>
<p:tagLst xmlns:a="http://schemas.openxmlformats.org/drawingml/2006/main" xmlns:r="http://schemas.openxmlformats.org/officeDocument/2006/relationships" xmlns:p="http://schemas.openxmlformats.org/presentationml/2006/main">
  <p:tag name="PA" val="v5.2.9"/>
</p:tagLst>
</file>

<file path=ppt/tags/tag94.xml><?xml version="1.0" encoding="utf-8"?>
<p:tagLst xmlns:a="http://schemas.openxmlformats.org/drawingml/2006/main" xmlns:r="http://schemas.openxmlformats.org/officeDocument/2006/relationships" xmlns:p="http://schemas.openxmlformats.org/presentationml/2006/main">
  <p:tag name="PA" val="v5.2.9"/>
</p:tagLst>
</file>

<file path=ppt/tags/tag95.xml><?xml version="1.0" encoding="utf-8"?>
<p:tagLst xmlns:a="http://schemas.openxmlformats.org/drawingml/2006/main" xmlns:r="http://schemas.openxmlformats.org/officeDocument/2006/relationships" xmlns:p="http://schemas.openxmlformats.org/presentationml/2006/main">
  <p:tag name="PA" val="v5.2.9"/>
</p:tagLst>
</file>

<file path=ppt/tags/tag96.xml><?xml version="1.0" encoding="utf-8"?>
<p:tagLst xmlns:a="http://schemas.openxmlformats.org/drawingml/2006/main" xmlns:r="http://schemas.openxmlformats.org/officeDocument/2006/relationships" xmlns:p="http://schemas.openxmlformats.org/presentationml/2006/main">
  <p:tag name="PA" val="v5.2.9"/>
</p:tagLst>
</file>

<file path=ppt/tags/tag97.xml><?xml version="1.0" encoding="utf-8"?>
<p:tagLst xmlns:a="http://schemas.openxmlformats.org/drawingml/2006/main" xmlns:r="http://schemas.openxmlformats.org/officeDocument/2006/relationships" xmlns:p="http://schemas.openxmlformats.org/presentationml/2006/main">
  <p:tag name="PA" val="v5.2.9"/>
</p:tagLst>
</file>

<file path=ppt/tags/tag98.xml><?xml version="1.0" encoding="utf-8"?>
<p:tagLst xmlns:a="http://schemas.openxmlformats.org/drawingml/2006/main" xmlns:r="http://schemas.openxmlformats.org/officeDocument/2006/relationships" xmlns:p="http://schemas.openxmlformats.org/presentationml/2006/main">
  <p:tag name="PA" val="v5.2.9"/>
</p:tagLst>
</file>

<file path=ppt/tags/tag99.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qm4xyu">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5039</Words>
  <Application>Microsoft Office PowerPoint</Application>
  <PresentationFormat>宽屏</PresentationFormat>
  <Paragraphs>451</Paragraphs>
  <Slides>51</Slides>
  <Notes>9</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51</vt:i4>
      </vt:variant>
    </vt:vector>
  </HeadingPairs>
  <TitlesOfParts>
    <vt:vector size="60" baseType="lpstr">
      <vt:lpstr>MHeiTGB-Medium-U</vt:lpstr>
      <vt:lpstr>华文细黑</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房地产的概念</vt:lpstr>
      <vt:lpstr>房地产的特征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&gt;道路噪音对住宅的影响和住宅的楼层之间的联系及影响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武汉市印花税，契税，维修基金的缴纳标准: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房地产的质保内容</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2022-03-18T03:49:43Z</dcterms:created>
  <dcterms:modified xsi:type="dcterms:W3CDTF">2023-01-11T01:33:56Z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52F53E30BECB4C439657407BD50A8FB1</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