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1053" r:id="rId3"/>
    <p:sldId id="1054" r:id="rId4"/>
    <p:sldId id="1056" r:id="rId5"/>
    <p:sldId id="1058" r:id="rId6"/>
    <p:sldId id="1060" r:id="rId7"/>
    <p:sldId id="1063" r:id="rId8"/>
    <p:sldId id="1065" r:id="rId9"/>
    <p:sldId id="1066" r:id="rId10"/>
    <p:sldId id="1067" r:id="rId11"/>
    <p:sldId id="1068" r:id="rId12"/>
    <p:sldId id="1069" r:id="rId13"/>
    <p:sldId id="1070" r:id="rId14"/>
    <p:sldId id="1071" r:id="rId15"/>
    <p:sldId id="1072" r:id="rId16"/>
    <p:sldId id="1074" r:id="rId17"/>
    <p:sldId id="1075" r:id="rId18"/>
    <p:sldId id="257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POSans R" panose="02010600030101010101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8" y="84"/>
      </p:cViewPr>
      <p:guideLst>
        <p:guide pos="416"/>
        <p:guide pos="7256"/>
        <p:guide orient="horz" pos="595"/>
        <p:guide orient="horz" pos="663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C788325-FAC4-440C-9332-932CB0E7CBEA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CE53B60-5575-4E50-B694-FFD435C40A1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2531" name="页脚占位符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22532" name="页眉占位符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状元成才路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2291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12292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状元成才路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3B60-5575-4E50-B694-FFD435C40A1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BBFA5-3080-455A-BE83-3CEC011BC8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4328527" y="-4055725"/>
            <a:ext cx="8891375" cy="10426301"/>
            <a:chOff x="-1023810" y="-4055725"/>
            <a:chExt cx="8891375" cy="1042630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53964" y="2508494"/>
              <a:ext cx="3440317" cy="3578508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5AD14"/>
                  </a:gs>
                  <a:gs pos="100000">
                    <a:srgbClr val="F01D06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1595171" y="-97664"/>
              <a:ext cx="6272394" cy="610476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5AD14"/>
                  </a:gs>
                  <a:gs pos="100000">
                    <a:srgbClr val="F01D06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 rot="2755563">
              <a:off x="2085243" y="5529322"/>
              <a:ext cx="841254" cy="841254"/>
            </a:xfrm>
            <a:prstGeom prst="rect">
              <a:avLst/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755563">
              <a:off x="-1023810" y="-4055725"/>
              <a:ext cx="7204808" cy="7204808"/>
            </a:xfrm>
            <a:prstGeom prst="rect">
              <a:avLst/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90" y="442835"/>
            <a:ext cx="8917079" cy="6415165"/>
          </a:xfrm>
          <a:prstGeom prst="rect">
            <a:avLst/>
          </a:prstGeom>
        </p:spPr>
      </p:pic>
      <p:grpSp>
        <p:nvGrpSpPr>
          <p:cNvPr id="22" name="PA-组合 24"/>
          <p:cNvGrpSpPr/>
          <p:nvPr/>
        </p:nvGrpSpPr>
        <p:grpSpPr>
          <a:xfrm>
            <a:off x="560985" y="2382436"/>
            <a:ext cx="6404513" cy="2537022"/>
            <a:chOff x="518339" y="2376386"/>
            <a:chExt cx="6404513" cy="2537022"/>
          </a:xfrm>
        </p:grpSpPr>
        <p:sp>
          <p:nvSpPr>
            <p:cNvPr id="23" name="PA-文本框 6"/>
            <p:cNvSpPr txBox="1"/>
            <p:nvPr/>
          </p:nvSpPr>
          <p:spPr>
            <a:xfrm>
              <a:off x="518340" y="2775196"/>
              <a:ext cx="64045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540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第四课</a:t>
              </a:r>
              <a:r>
                <a:rPr lang="en-US" altLang="zh-CN" sz="540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 </a:t>
              </a:r>
              <a:r>
                <a:rPr lang="zh-CN" altLang="en-US" sz="540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田家四季歌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PA-文本框 7"/>
            <p:cNvSpPr txBox="1"/>
            <p:nvPr/>
          </p:nvSpPr>
          <p:spPr>
            <a:xfrm>
              <a:off x="2605567" y="4392996"/>
              <a:ext cx="2230056" cy="52041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PPT818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5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26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剪去对角的矩形 7"/>
          <p:cNvSpPr/>
          <p:nvPr/>
        </p:nvSpPr>
        <p:spPr>
          <a:xfrm>
            <a:off x="1830922" y="1826118"/>
            <a:ext cx="8530157" cy="3571792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05" name="TextBox 28"/>
          <p:cNvSpPr txBox="1">
            <a:spLocks noChangeArrowheads="1"/>
          </p:cNvSpPr>
          <p:nvPr/>
        </p:nvSpPr>
        <p:spPr bwMode="auto">
          <a:xfrm>
            <a:off x="2052420" y="2077827"/>
            <a:ext cx="808715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300000"/>
              </a:lnSpc>
            </a:pPr>
            <a:r>
              <a:rPr lang="zh-CN" altLang="en-US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再读课文，认识生字词，想一想，课文是按照什么顺序写的？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5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5080" y="1487679"/>
            <a:ext cx="1898731" cy="126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468" y="2501350"/>
            <a:ext cx="1912152" cy="127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1129" y="3433362"/>
            <a:ext cx="2017263" cy="134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5916" y="4415800"/>
            <a:ext cx="1924080" cy="12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55860" y="1917856"/>
            <a:ext cx="2592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时间顺序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4751918" y="1864628"/>
            <a:ext cx="4224867" cy="16044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93892" y="2945841"/>
            <a:ext cx="7683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春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51918" y="4105783"/>
            <a:ext cx="768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64351" y="4967557"/>
            <a:ext cx="768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秋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76785" y="5721006"/>
            <a:ext cx="7683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冬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16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剪去对角的矩形 10"/>
          <p:cNvSpPr/>
          <p:nvPr/>
        </p:nvSpPr>
        <p:spPr>
          <a:xfrm>
            <a:off x="1830922" y="1205065"/>
            <a:ext cx="8530157" cy="481389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79" name="TextBox 28"/>
          <p:cNvSpPr txBox="1">
            <a:spLocks noChangeArrowheads="1"/>
          </p:cNvSpPr>
          <p:nvPr/>
        </p:nvSpPr>
        <p:spPr bwMode="auto">
          <a:xfrm>
            <a:off x="1984635" y="3008194"/>
            <a:ext cx="9025093" cy="60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30000"/>
              </a:lnSpc>
            </a:pPr>
            <a:r>
              <a:rPr lang="zh-CN" altLang="en-US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读课文，思考：农民在四季各有什么农事活动？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2991" y="2369786"/>
            <a:ext cx="3379079" cy="2245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981" y="2372870"/>
            <a:ext cx="3359265" cy="2239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99063" y="5267427"/>
            <a:ext cx="5319183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麦苗和桑叶生长茂盛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6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60400" y="1495632"/>
            <a:ext cx="983205" cy="523220"/>
          </a:xfrm>
          <a:prstGeom prst="rect">
            <a:avLst/>
          </a:prstGeom>
          <a:solidFill>
            <a:srgbClr val="AEFF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春天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735805" y="1515352"/>
            <a:ext cx="7471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麦苗儿多嫩，桑叶儿正肥。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0400" y="1391614"/>
            <a:ext cx="1000002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0" hangingPunct="0"/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夏天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78050" y="1391614"/>
            <a:ext cx="4781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采了蚕桑又插秧。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2461" y="2343253"/>
            <a:ext cx="3560480" cy="2002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6674" y="2383912"/>
            <a:ext cx="3607155" cy="1962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10721" y="5114162"/>
            <a:ext cx="3520017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采蚕桑、插秧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0400" y="1347862"/>
            <a:ext cx="1035343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0" hangingPunct="0"/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秋天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95743" y="1304773"/>
            <a:ext cx="706219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>
              <a:lnSpc>
                <a:spcPct val="12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秋季里，稻上场，谷像黄金粒粒香。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5081" y="2296408"/>
            <a:ext cx="3427551" cy="2285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7036" y="5074191"/>
            <a:ext cx="2658533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收获稻谷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51" y="2314323"/>
            <a:ext cx="3400678" cy="226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组合 6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14527" y="1208918"/>
            <a:ext cx="11133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冬天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79561" y="1160635"/>
            <a:ext cx="3744384" cy="57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>
              <a:lnSpc>
                <a:spcPct val="12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一年农事了。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5"/>
          <a:stretch>
            <a:fillRect/>
          </a:stretch>
        </p:blipFill>
        <p:spPr bwMode="auto">
          <a:xfrm>
            <a:off x="2096041" y="1970237"/>
            <a:ext cx="3527904" cy="2447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1" b="4440"/>
          <a:stretch>
            <a:fillRect/>
          </a:stretch>
        </p:blipFill>
        <p:spPr bwMode="auto">
          <a:xfrm>
            <a:off x="6428837" y="1970237"/>
            <a:ext cx="3463574" cy="2480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73789" y="4938425"/>
            <a:ext cx="427344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一年的农事结束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对角的矩形 8"/>
          <p:cNvSpPr/>
          <p:nvPr/>
        </p:nvSpPr>
        <p:spPr>
          <a:xfrm>
            <a:off x="1830922" y="1205065"/>
            <a:ext cx="8530157" cy="481389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23" name="矩形 2"/>
          <p:cNvSpPr>
            <a:spLocks noChangeArrowheads="1"/>
          </p:cNvSpPr>
          <p:nvPr/>
        </p:nvSpPr>
        <p:spPr bwMode="auto">
          <a:xfrm>
            <a:off x="1916145" y="2068307"/>
            <a:ext cx="835970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219200">
              <a:lnSpc>
                <a:spcPct val="300000"/>
              </a:lnSpc>
              <a:spcBef>
                <a:spcPts val="16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通过阅读书籍、使用互联网等多种途径了解农事活动的有关知识。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6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4328527" y="-4055725"/>
            <a:ext cx="8891375" cy="10426301"/>
            <a:chOff x="-1023810" y="-4055725"/>
            <a:chExt cx="8891375" cy="1042630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53964" y="2508494"/>
              <a:ext cx="3440317" cy="3578508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5AD14"/>
                  </a:gs>
                  <a:gs pos="100000">
                    <a:srgbClr val="F01D06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1595171" y="-97664"/>
              <a:ext cx="6272394" cy="610476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5AD14"/>
                  </a:gs>
                  <a:gs pos="100000">
                    <a:srgbClr val="F01D06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 rot="2755563">
              <a:off x="2085243" y="5529322"/>
              <a:ext cx="841254" cy="841254"/>
            </a:xfrm>
            <a:prstGeom prst="rect">
              <a:avLst/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755563">
              <a:off x="-1023810" y="-4055725"/>
              <a:ext cx="7204808" cy="7204808"/>
            </a:xfrm>
            <a:prstGeom prst="rect">
              <a:avLst/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90" y="442835"/>
            <a:ext cx="8917079" cy="6415165"/>
          </a:xfrm>
          <a:prstGeom prst="rect">
            <a:avLst/>
          </a:prstGeom>
        </p:spPr>
      </p:pic>
      <p:grpSp>
        <p:nvGrpSpPr>
          <p:cNvPr id="22" name="PA-组合 24"/>
          <p:cNvGrpSpPr/>
          <p:nvPr/>
        </p:nvGrpSpPr>
        <p:grpSpPr>
          <a:xfrm>
            <a:off x="560985" y="2382436"/>
            <a:ext cx="6404513" cy="2537022"/>
            <a:chOff x="518339" y="2376386"/>
            <a:chExt cx="6404513" cy="2537022"/>
          </a:xfrm>
        </p:grpSpPr>
        <p:sp>
          <p:nvSpPr>
            <p:cNvPr id="23" name="PA-文本框 6"/>
            <p:cNvSpPr txBox="1"/>
            <p:nvPr/>
          </p:nvSpPr>
          <p:spPr>
            <a:xfrm>
              <a:off x="949687" y="2775196"/>
              <a:ext cx="55418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感谢各位聆听</a:t>
              </a:r>
            </a:p>
          </p:txBody>
        </p:sp>
        <p:sp>
          <p:nvSpPr>
            <p:cNvPr id="24" name="PA-文本框 7"/>
            <p:cNvSpPr txBox="1"/>
            <p:nvPr/>
          </p:nvSpPr>
          <p:spPr>
            <a:xfrm>
              <a:off x="2605567" y="4392996"/>
              <a:ext cx="2230056" cy="52041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PPT818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5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26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剪去对角的矩形 7"/>
          <p:cNvSpPr/>
          <p:nvPr/>
        </p:nvSpPr>
        <p:spPr>
          <a:xfrm>
            <a:off x="1830922" y="1205065"/>
            <a:ext cx="8530157" cy="481389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5" name="TextBox 1"/>
          <p:cNvSpPr txBox="1">
            <a:spLocks noChangeArrowheads="1"/>
          </p:cNvSpPr>
          <p:nvPr/>
        </p:nvSpPr>
        <p:spPr bwMode="auto">
          <a:xfrm>
            <a:off x="2231013" y="1365839"/>
            <a:ext cx="7729973" cy="38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4" tIns="60941" rIns="121884" bIns="609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250000"/>
              </a:lnSpc>
            </a:pP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初读要求：</a:t>
            </a:r>
            <a:endParaRPr lang="en-US" altLang="zh-CN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用自己喜欢的方式自由读课文，读准字音，读通句子，并画出自己不理解的地方。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2.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标出小节序号，思考课文主要写了哪些季节的景色？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课堂导入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剪去对角的矩形 17"/>
          <p:cNvSpPr/>
          <p:nvPr/>
        </p:nvSpPr>
        <p:spPr>
          <a:xfrm>
            <a:off x="1830922" y="1205065"/>
            <a:ext cx="8530157" cy="481389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080496" y="3299147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季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604939" y="2196626"/>
            <a:ext cx="237066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jì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209072" y="3299147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虽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277951" y="2298271"/>
            <a:ext cx="31559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suī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字词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积累</a:t>
              </a:r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338652" y="3299147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蝴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648618" y="2298271"/>
            <a:ext cx="278976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hú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8659448" y="3299147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蝶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228835" y="2298271"/>
            <a:ext cx="237066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dié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剪去对角的矩形 17"/>
          <p:cNvSpPr/>
          <p:nvPr/>
        </p:nvSpPr>
        <p:spPr>
          <a:xfrm>
            <a:off x="1830922" y="1205065"/>
            <a:ext cx="8530157" cy="481389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394572" y="3298588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麦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581771" y="2116446"/>
            <a:ext cx="315595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mài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23861" y="3298588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苗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573608" y="2116446"/>
            <a:ext cx="31559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miáo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9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字词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积累</a:t>
              </a:r>
            </a:p>
          </p:txBody>
        </p:sp>
      </p:grp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661794" y="3298588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桑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120880" y="2116446"/>
            <a:ext cx="276013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sānɡ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657628" y="3298588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肥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724465" y="2152797"/>
            <a:ext cx="315595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féi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剪去对角的矩形 21"/>
          <p:cNvSpPr/>
          <p:nvPr/>
        </p:nvSpPr>
        <p:spPr>
          <a:xfrm>
            <a:off x="1830922" y="1205065"/>
            <a:ext cx="8530157" cy="481389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221788" y="3135134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农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428489" y="2107257"/>
            <a:ext cx="315806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nónɡ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273681" y="3141170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归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416439" y="2107257"/>
            <a:ext cx="31559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ɡuī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15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字词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积累</a:t>
              </a:r>
            </a:p>
          </p:txBody>
        </p:sp>
      </p:grp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145522" y="3135134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场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441669" y="2118155"/>
            <a:ext cx="315595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chánɡ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095846" y="3120116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戴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713168" y="2107257"/>
            <a:ext cx="222038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dài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剪去对角的矩形 16"/>
          <p:cNvSpPr/>
          <p:nvPr/>
        </p:nvSpPr>
        <p:spPr>
          <a:xfrm>
            <a:off x="1830922" y="1205065"/>
            <a:ext cx="8530157" cy="481389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000436" y="3205925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谷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253252" y="2052563"/>
            <a:ext cx="284691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</a:pPr>
            <a:r>
              <a:rPr lang="en-US" altLang="zh-CN" sz="66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ɡǔ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181278" y="3205925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粒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297265" y="2151722"/>
            <a:ext cx="315595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lì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10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字词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积累</a:t>
              </a:r>
            </a:p>
          </p:txBody>
        </p:sp>
      </p:grp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554457" y="3205925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辛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864423" y="2241319"/>
            <a:ext cx="278976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xīn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856671" y="3205925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苦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8444640" y="2241319"/>
            <a:ext cx="237066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kǔ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对角的矩形 4"/>
          <p:cNvSpPr/>
          <p:nvPr/>
        </p:nvSpPr>
        <p:spPr>
          <a:xfrm>
            <a:off x="1830922" y="1205065"/>
            <a:ext cx="8530157" cy="481389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100647" y="3372089"/>
            <a:ext cx="20997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96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了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232358" y="2264093"/>
            <a:ext cx="315806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li</a:t>
            </a:r>
            <a:r>
              <a:rPr lang="en-US" altLang="zh-CN" sz="60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ǎ</a:t>
            </a: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左大括号 1"/>
          <p:cNvSpPr/>
          <p:nvPr/>
        </p:nvSpPr>
        <p:spPr bwMode="auto">
          <a:xfrm>
            <a:off x="4559301" y="1974093"/>
            <a:ext cx="540807" cy="3453838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385182" y="1494210"/>
            <a:ext cx="4895849" cy="99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5865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liǎo</a:t>
            </a:r>
            <a:r>
              <a:rPr lang="en-US" altLang="zh-CN" sz="426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(</a:t>
            </a:r>
            <a:r>
              <a:rPr lang="zh-CN" altLang="en-US" sz="426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知了 </a:t>
            </a:r>
            <a:r>
              <a:rPr lang="en-US" altLang="zh-CN" sz="426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4265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32371" y="4547357"/>
            <a:ext cx="35573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spcBef>
                <a:spcPts val="1600"/>
              </a:spcBef>
              <a:defRPr/>
            </a:pPr>
            <a:r>
              <a:rPr lang="en-US" altLang="zh-CN" sz="586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le</a:t>
            </a:r>
            <a:r>
              <a:rPr lang="en-US" altLang="zh-CN" sz="8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73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（天热了）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字词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积累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4"/>
          <p:cNvGrpSpPr/>
          <p:nvPr/>
        </p:nvGrpSpPr>
        <p:grpSpPr bwMode="auto">
          <a:xfrm>
            <a:off x="4972828" y="2509923"/>
            <a:ext cx="1805517" cy="2554545"/>
            <a:chOff x="317986" y="1665630"/>
            <a:chExt cx="1887537" cy="2949754"/>
          </a:xfrm>
        </p:grpSpPr>
        <p:pic>
          <p:nvPicPr>
            <p:cNvPr id="19458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59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4"/>
          <p:cNvGrpSpPr/>
          <p:nvPr/>
        </p:nvGrpSpPr>
        <p:grpSpPr bwMode="auto">
          <a:xfrm>
            <a:off x="7076795" y="2473941"/>
            <a:ext cx="1807633" cy="2554545"/>
            <a:chOff x="317986" y="1665630"/>
            <a:chExt cx="1887537" cy="2949755"/>
          </a:xfrm>
        </p:grpSpPr>
        <p:pic>
          <p:nvPicPr>
            <p:cNvPr id="19461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4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4"/>
          <p:cNvGrpSpPr/>
          <p:nvPr/>
        </p:nvGrpSpPr>
        <p:grpSpPr bwMode="auto">
          <a:xfrm>
            <a:off x="9333161" y="2452774"/>
            <a:ext cx="1805517" cy="2554545"/>
            <a:chOff x="317986" y="1665630"/>
            <a:chExt cx="1887537" cy="2947340"/>
          </a:xfrm>
        </p:grpSpPr>
        <p:pic>
          <p:nvPicPr>
            <p:cNvPr id="19464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51127" y="1647999"/>
            <a:ext cx="11298767" cy="86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4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jì</a:t>
            </a:r>
            <a:r>
              <a:rPr lang="en-US" altLang="zh-CN" sz="4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chuī</a:t>
            </a:r>
            <a:r>
              <a:rPr lang="en-US" altLang="zh-CN" sz="4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féi</a:t>
            </a:r>
            <a:r>
              <a:rPr lang="en-US" altLang="zh-CN" sz="4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nón</a:t>
            </a:r>
            <a:r>
              <a:rPr lang="en-US" altLang="zh-CN" sz="4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lang="en-US" altLang="zh-CN" sz="4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mán</a:t>
            </a:r>
            <a:r>
              <a:rPr lang="en-US" altLang="zh-CN" sz="4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endParaRPr lang="zh-CN" altLang="en-US" sz="4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8490" y="4392200"/>
            <a:ext cx="11743267" cy="77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四季</a:t>
            </a:r>
            <a:r>
              <a:rPr lang="en-US" altLang="zh-CN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 </a:t>
            </a:r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（吹气）（肥胖）（农民）（急忙）</a:t>
            </a:r>
          </a:p>
        </p:txBody>
      </p:sp>
      <p:grpSp>
        <p:nvGrpSpPr>
          <p:cNvPr id="28" name="组合 4"/>
          <p:cNvGrpSpPr/>
          <p:nvPr/>
        </p:nvGrpSpPr>
        <p:grpSpPr bwMode="auto">
          <a:xfrm>
            <a:off x="2862512" y="2522623"/>
            <a:ext cx="1807633" cy="2554545"/>
            <a:chOff x="317986" y="1665630"/>
            <a:chExt cx="1887537" cy="2949754"/>
          </a:xfrm>
        </p:grpSpPr>
        <p:pic>
          <p:nvPicPr>
            <p:cNvPr id="19472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4" cy="294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282987" y="2702998"/>
            <a:ext cx="1132417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肥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367903" y="2633149"/>
            <a:ext cx="1134533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农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9579820" y="2700882"/>
            <a:ext cx="1132417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忙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195953" y="2626798"/>
            <a:ext cx="1134533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吹</a:t>
            </a:r>
          </a:p>
        </p:txBody>
      </p:sp>
      <p:grpSp>
        <p:nvGrpSpPr>
          <p:cNvPr id="41" name="组合 4"/>
          <p:cNvGrpSpPr/>
          <p:nvPr/>
        </p:nvGrpSpPr>
        <p:grpSpPr bwMode="auto">
          <a:xfrm>
            <a:off x="894011" y="2571307"/>
            <a:ext cx="1953683" cy="2771770"/>
            <a:chOff x="-779738" y="1568125"/>
            <a:chExt cx="2042518" cy="3199608"/>
          </a:xfrm>
        </p:grpSpPr>
        <p:pic>
          <p:nvPicPr>
            <p:cNvPr id="19479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9738" y="1568125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0" name="TextBox 4"/>
            <p:cNvSpPr txBox="1">
              <a:spLocks noChangeArrowheads="1"/>
            </p:cNvSpPr>
            <p:nvPr/>
          </p:nvSpPr>
          <p:spPr bwMode="auto">
            <a:xfrm>
              <a:off x="-575544" y="1818880"/>
              <a:ext cx="1838324" cy="294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125853" y="2747449"/>
            <a:ext cx="1132417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季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29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我会写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8" grpId="0"/>
      <p:bldP spid="2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4984403" y="2573413"/>
            <a:ext cx="1805517" cy="2554545"/>
            <a:chOff x="317986" y="1665630"/>
            <a:chExt cx="1887537" cy="2949755"/>
          </a:xfrm>
        </p:grpSpPr>
        <p:pic>
          <p:nvPicPr>
            <p:cNvPr id="20482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3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7088370" y="2537429"/>
            <a:ext cx="1807633" cy="2554545"/>
            <a:chOff x="317986" y="1665630"/>
            <a:chExt cx="1887537" cy="2949754"/>
          </a:xfrm>
        </p:grpSpPr>
        <p:pic>
          <p:nvPicPr>
            <p:cNvPr id="20485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4" cy="294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4"/>
          <p:cNvGrpSpPr/>
          <p:nvPr/>
        </p:nvGrpSpPr>
        <p:grpSpPr bwMode="auto">
          <a:xfrm>
            <a:off x="9344736" y="2518379"/>
            <a:ext cx="1805517" cy="2554545"/>
            <a:chOff x="317986" y="1665630"/>
            <a:chExt cx="1887537" cy="2949755"/>
          </a:xfrm>
        </p:grpSpPr>
        <p:pic>
          <p:nvPicPr>
            <p:cNvPr id="20488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4"/>
          <p:cNvGrpSpPr/>
          <p:nvPr/>
        </p:nvGrpSpPr>
        <p:grpSpPr bwMode="auto">
          <a:xfrm>
            <a:off x="2874087" y="2586113"/>
            <a:ext cx="1807633" cy="2554545"/>
            <a:chOff x="317986" y="1665630"/>
            <a:chExt cx="1887537" cy="2947340"/>
          </a:xfrm>
        </p:grpSpPr>
        <p:pic>
          <p:nvPicPr>
            <p:cNvPr id="20491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4" cy="294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261553" y="2835346"/>
            <a:ext cx="1132417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辛</a:t>
            </a:r>
          </a:p>
        </p:txBody>
      </p:sp>
      <p:sp>
        <p:nvSpPr>
          <p:cNvPr id="15" name="文本框 19"/>
          <p:cNvSpPr txBox="1">
            <a:spLocks noChangeArrowheads="1"/>
          </p:cNvSpPr>
          <p:nvPr/>
        </p:nvSpPr>
        <p:spPr bwMode="auto">
          <a:xfrm>
            <a:off x="9566853" y="2674479"/>
            <a:ext cx="1134533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年</a:t>
            </a:r>
          </a:p>
        </p:txBody>
      </p:sp>
      <p:grpSp>
        <p:nvGrpSpPr>
          <p:cNvPr id="16" name="组合 4"/>
          <p:cNvGrpSpPr/>
          <p:nvPr/>
        </p:nvGrpSpPr>
        <p:grpSpPr bwMode="auto">
          <a:xfrm>
            <a:off x="905586" y="2634795"/>
            <a:ext cx="1953683" cy="2771770"/>
            <a:chOff x="-779738" y="1568125"/>
            <a:chExt cx="2042518" cy="3199608"/>
          </a:xfrm>
        </p:grpSpPr>
        <p:pic>
          <p:nvPicPr>
            <p:cNvPr id="20496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9738" y="1568125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7" name="TextBox 4"/>
            <p:cNvSpPr txBox="1">
              <a:spLocks noChangeArrowheads="1"/>
            </p:cNvSpPr>
            <p:nvPr/>
          </p:nvSpPr>
          <p:spPr bwMode="auto">
            <a:xfrm>
              <a:off x="-575544" y="1818880"/>
              <a:ext cx="1838324" cy="294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00899" y="1573180"/>
            <a:ext cx="10206567" cy="95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4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lang="en-US" altLang="zh-CN" sz="5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uī</a:t>
            </a:r>
            <a:r>
              <a:rPr lang="en-US" altLang="zh-CN" sz="5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5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dài</a:t>
            </a:r>
            <a:r>
              <a:rPr lang="en-US" altLang="zh-CN" sz="5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5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xīn</a:t>
            </a:r>
            <a:r>
              <a:rPr lang="en-US" altLang="zh-CN" sz="5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5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kǔ</a:t>
            </a:r>
            <a:r>
              <a:rPr lang="en-US" altLang="zh-CN" sz="5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5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nián</a:t>
            </a:r>
            <a:endParaRPr lang="zh-CN" altLang="en-US" sz="3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51378" y="4484088"/>
            <a:ext cx="11743267" cy="77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归来</a:t>
            </a:r>
            <a:r>
              <a:rPr lang="en-US" altLang="zh-CN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 </a:t>
            </a:r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（戴上）（辛苦）（苦瓜）（过年）</a:t>
            </a:r>
          </a:p>
        </p:txBody>
      </p:sp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1239887" y="2754913"/>
            <a:ext cx="1132417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归</a:t>
            </a:r>
          </a:p>
        </p:txBody>
      </p:sp>
      <p:sp>
        <p:nvSpPr>
          <p:cNvPr id="24" name="文本框 7"/>
          <p:cNvSpPr txBox="1">
            <a:spLocks noChangeArrowheads="1"/>
          </p:cNvSpPr>
          <p:nvPr/>
        </p:nvSpPr>
        <p:spPr bwMode="auto">
          <a:xfrm>
            <a:off x="3225319" y="2757029"/>
            <a:ext cx="1134533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戴</a:t>
            </a:r>
          </a:p>
        </p:txBody>
      </p:sp>
      <p:sp>
        <p:nvSpPr>
          <p:cNvPr id="25" name="文本框 7"/>
          <p:cNvSpPr txBox="1">
            <a:spLocks noChangeArrowheads="1"/>
          </p:cNvSpPr>
          <p:nvPr/>
        </p:nvSpPr>
        <p:spPr bwMode="auto">
          <a:xfrm>
            <a:off x="7414203" y="2708346"/>
            <a:ext cx="1134533" cy="144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苦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62560" y="284480"/>
            <a:ext cx="3073010" cy="638056"/>
            <a:chOff x="162560" y="284480"/>
            <a:chExt cx="3073010" cy="638056"/>
          </a:xfrm>
        </p:grpSpPr>
        <p:sp>
          <p:nvSpPr>
            <p:cNvPr id="27" name="矩形: 圆角 1"/>
            <p:cNvSpPr/>
            <p:nvPr/>
          </p:nvSpPr>
          <p:spPr>
            <a:xfrm>
              <a:off x="162560" y="284480"/>
              <a:ext cx="3073010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35052" y="325761"/>
              <a:ext cx="2089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我会写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8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宽屏</PresentationFormat>
  <Paragraphs>117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Calibri</vt:lpstr>
      <vt:lpstr>OPPOSans R</vt:lpstr>
      <vt:lpstr>FandolFang R</vt:lpstr>
      <vt:lpstr>Arial</vt:lpstr>
      <vt:lpstr>宋体</vt:lpstr>
      <vt:lpstr>微软雅黑</vt:lpstr>
      <vt:lpstr>思源黑体 CN Medium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2020-10-19T02:42:00Z</dcterms:created>
  <dcterms:modified xsi:type="dcterms:W3CDTF">2023-01-17T00:28:59Z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04BB929DC5CD4C959720942EECB06FF2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