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52">
          <p15:clr>
            <a:srgbClr val="A4A3A4"/>
          </p15:clr>
        </p15:guide>
        <p15:guide id="6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6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5"/>
        <p:guide pos="7256"/>
        <p:guide orient="horz" pos="600"/>
        <p:guide orient="horz" pos="664"/>
        <p:guide orient="horz" pos="3952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DBC61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DBC61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r="41225" b="57559"/>
          <a:stretch>
            <a:fillRect/>
          </a:stretch>
        </p:blipFill>
        <p:spPr>
          <a:xfrm>
            <a:off x="9325060" y="502641"/>
            <a:ext cx="2864482" cy="2820158"/>
          </a:xfrm>
          <a:custGeom>
            <a:avLst/>
            <a:gdLst>
              <a:gd name="connsiteX0" fmla="*/ 1997861 w 2864482"/>
              <a:gd name="connsiteY0" fmla="*/ 0 h 2820158"/>
              <a:gd name="connsiteX1" fmla="*/ 2864482 w 2864482"/>
              <a:gd name="connsiteY1" fmla="*/ 0 h 2820158"/>
              <a:gd name="connsiteX2" fmla="*/ 2864482 w 2864482"/>
              <a:gd name="connsiteY2" fmla="*/ 2820158 h 2820158"/>
              <a:gd name="connsiteX3" fmla="*/ 0 w 2864482"/>
              <a:gd name="connsiteY3" fmla="*/ 1158759 h 2820158"/>
              <a:gd name="connsiteX4" fmla="*/ 1997861 w 2864482"/>
              <a:gd name="connsiteY4" fmla="*/ 0 h 282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4482" h="2820158">
                <a:moveTo>
                  <a:pt x="1997861" y="0"/>
                </a:moveTo>
                <a:lnTo>
                  <a:pt x="2864482" y="0"/>
                </a:lnTo>
                <a:lnTo>
                  <a:pt x="2864482" y="2820158"/>
                </a:lnTo>
                <a:lnTo>
                  <a:pt x="0" y="1158759"/>
                </a:lnTo>
                <a:lnTo>
                  <a:pt x="1997861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3" t="2199" r="41422" b="13997"/>
          <a:stretch>
            <a:fillRect/>
          </a:stretch>
        </p:blipFill>
        <p:spPr>
          <a:xfrm>
            <a:off x="7369260" y="648750"/>
            <a:ext cx="4800631" cy="5568732"/>
          </a:xfrm>
          <a:custGeom>
            <a:avLst/>
            <a:gdLst>
              <a:gd name="connsiteX0" fmla="*/ 0 w 4800631"/>
              <a:gd name="connsiteY0" fmla="*/ 0 h 5568732"/>
              <a:gd name="connsiteX1" fmla="*/ 4800631 w 4800631"/>
              <a:gd name="connsiteY1" fmla="*/ 2784366 h 5568732"/>
              <a:gd name="connsiteX2" fmla="*/ 0 w 4800631"/>
              <a:gd name="connsiteY2" fmla="*/ 5568732 h 5568732"/>
              <a:gd name="connsiteX3" fmla="*/ 0 w 4800631"/>
              <a:gd name="connsiteY3" fmla="*/ 0 h 556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631" h="5568732">
                <a:moveTo>
                  <a:pt x="0" y="0"/>
                </a:moveTo>
                <a:lnTo>
                  <a:pt x="4800631" y="2784366"/>
                </a:lnTo>
                <a:lnTo>
                  <a:pt x="0" y="55687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0" t="45775" r="41159" b="4220"/>
          <a:stretch>
            <a:fillRect/>
          </a:stretch>
        </p:blipFill>
        <p:spPr>
          <a:xfrm>
            <a:off x="9331648" y="3544368"/>
            <a:ext cx="2864480" cy="3322798"/>
          </a:xfrm>
          <a:custGeom>
            <a:avLst/>
            <a:gdLst>
              <a:gd name="connsiteX0" fmla="*/ 2864480 w 2864480"/>
              <a:gd name="connsiteY0" fmla="*/ 0 h 3322798"/>
              <a:gd name="connsiteX1" fmla="*/ 2864480 w 2864480"/>
              <a:gd name="connsiteY1" fmla="*/ 3322798 h 3322798"/>
              <a:gd name="connsiteX2" fmla="*/ 0 w 2864480"/>
              <a:gd name="connsiteY2" fmla="*/ 1661399 h 3322798"/>
              <a:gd name="connsiteX3" fmla="*/ 2864480 w 2864480"/>
              <a:gd name="connsiteY3" fmla="*/ 0 h 332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4480" h="3322798">
                <a:moveTo>
                  <a:pt x="2864480" y="0"/>
                </a:moveTo>
                <a:lnTo>
                  <a:pt x="2864480" y="3322798"/>
                </a:lnTo>
                <a:lnTo>
                  <a:pt x="0" y="1661399"/>
                </a:lnTo>
                <a:lnTo>
                  <a:pt x="2864480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9" t="71744" r="53773" b="13997"/>
          <a:stretch>
            <a:fillRect/>
          </a:stretch>
        </p:blipFill>
        <p:spPr>
          <a:xfrm>
            <a:off x="7510192" y="5269957"/>
            <a:ext cx="3430434" cy="947525"/>
          </a:xfrm>
          <a:custGeom>
            <a:avLst/>
            <a:gdLst>
              <a:gd name="connsiteX0" fmla="*/ 1715217 w 3430434"/>
              <a:gd name="connsiteY0" fmla="*/ 0 h 947525"/>
              <a:gd name="connsiteX1" fmla="*/ 3430434 w 3430434"/>
              <a:gd name="connsiteY1" fmla="*/ 947525 h 947525"/>
              <a:gd name="connsiteX2" fmla="*/ 0 w 3430434"/>
              <a:gd name="connsiteY2" fmla="*/ 947525 h 947525"/>
              <a:gd name="connsiteX3" fmla="*/ 1715217 w 3430434"/>
              <a:gd name="connsiteY3" fmla="*/ 0 h 94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434" h="947525">
                <a:moveTo>
                  <a:pt x="1715217" y="0"/>
                </a:moveTo>
                <a:lnTo>
                  <a:pt x="3430434" y="947525"/>
                </a:lnTo>
                <a:lnTo>
                  <a:pt x="0" y="947525"/>
                </a:lnTo>
                <a:lnTo>
                  <a:pt x="1715217" y="0"/>
                </a:lnTo>
                <a:close/>
              </a:path>
            </a:pathLst>
          </a:cu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8" t="-7564" r="41225" b="100000"/>
          <a:stretch>
            <a:fillRect/>
          </a:stretch>
        </p:blipFill>
        <p:spPr>
          <a:xfrm>
            <a:off x="11322922" y="1"/>
            <a:ext cx="866621" cy="502640"/>
          </a:xfrm>
          <a:custGeom>
            <a:avLst/>
            <a:gdLst>
              <a:gd name="connsiteX0" fmla="*/ 866621 w 866621"/>
              <a:gd name="connsiteY0" fmla="*/ 0 h 502640"/>
              <a:gd name="connsiteX1" fmla="*/ 866621 w 866621"/>
              <a:gd name="connsiteY1" fmla="*/ 502640 h 502640"/>
              <a:gd name="connsiteX2" fmla="*/ 0 w 866621"/>
              <a:gd name="connsiteY2" fmla="*/ 502640 h 502640"/>
              <a:gd name="connsiteX3" fmla="*/ 866621 w 866621"/>
              <a:gd name="connsiteY3" fmla="*/ 0 h 50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621" h="502640">
                <a:moveTo>
                  <a:pt x="866621" y="0"/>
                </a:moveTo>
                <a:lnTo>
                  <a:pt x="866621" y="502640"/>
                </a:lnTo>
                <a:lnTo>
                  <a:pt x="0" y="502640"/>
                </a:lnTo>
                <a:lnTo>
                  <a:pt x="866621" y="0"/>
                </a:lnTo>
                <a:close/>
              </a:path>
            </a:pathLst>
          </a:custGeom>
        </p:spPr>
      </p:pic>
      <p:grpSp>
        <p:nvGrpSpPr>
          <p:cNvPr id="2" name="组合 1"/>
          <p:cNvGrpSpPr/>
          <p:nvPr/>
        </p:nvGrpSpPr>
        <p:grpSpPr>
          <a:xfrm>
            <a:off x="203835" y="2132330"/>
            <a:ext cx="7059295" cy="2824480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DBC61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DBC61D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6.2.5</a:t>
                  </a:r>
                  <a:r>
                    <a:rPr lang="zh-CN" altLang="en-US" sz="5400" b="1" dirty="0">
                      <a:solidFill>
                        <a:srgbClr val="DBC61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商的变化规律</a:t>
                  </a: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除数是两位数的除法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DBC61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15" name="直角三角形 14"/>
          <p:cNvSpPr/>
          <p:nvPr/>
        </p:nvSpPr>
        <p:spPr>
          <a:xfrm>
            <a:off x="0" y="5296274"/>
            <a:ext cx="1570892" cy="1570892"/>
          </a:xfrm>
          <a:prstGeom prst="rtTriangle">
            <a:avLst/>
          </a:prstGeom>
          <a:solidFill>
            <a:srgbClr val="DBC6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3"/>
          <p:cNvSpPr txBox="1">
            <a:spLocks noChangeArrowheads="1"/>
          </p:cNvSpPr>
          <p:nvPr/>
        </p:nvSpPr>
        <p:spPr bwMode="auto">
          <a:xfrm>
            <a:off x="654583" y="1117544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1" name="文本框 1"/>
          <p:cNvSpPr txBox="1">
            <a:spLocks noChangeArrowheads="1"/>
          </p:cNvSpPr>
          <p:nvPr/>
        </p:nvSpPr>
        <p:spPr bwMode="auto">
          <a:xfrm>
            <a:off x="421808" y="1635697"/>
            <a:ext cx="1720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067390" y="1635697"/>
            <a:ext cx="48006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计算并观察下面的题。</a:t>
            </a:r>
          </a:p>
        </p:txBody>
      </p:sp>
      <p:grpSp>
        <p:nvGrpSpPr>
          <p:cNvPr id="17413" name="组合 11"/>
          <p:cNvGrpSpPr/>
          <p:nvPr/>
        </p:nvGrpSpPr>
        <p:grpSpPr bwMode="auto">
          <a:xfrm>
            <a:off x="3029696" y="2286357"/>
            <a:ext cx="1253067" cy="2394255"/>
            <a:chOff x="2384366" y="3380224"/>
            <a:chExt cx="940608" cy="1794581"/>
          </a:xfrm>
        </p:grpSpPr>
        <p:sp>
          <p:nvSpPr>
            <p:cNvPr id="17414" name="文本框 3"/>
            <p:cNvSpPr txBox="1">
              <a:spLocks noChangeArrowheads="1"/>
            </p:cNvSpPr>
            <p:nvPr/>
          </p:nvSpPr>
          <p:spPr bwMode="auto">
            <a:xfrm>
              <a:off x="2384366" y="3380224"/>
              <a:ext cx="360673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15" name="文本框 4"/>
            <p:cNvSpPr txBox="1">
              <a:spLocks noChangeArrowheads="1"/>
            </p:cNvSpPr>
            <p:nvPr/>
          </p:nvSpPr>
          <p:spPr bwMode="auto">
            <a:xfrm>
              <a:off x="2384366" y="3862543"/>
              <a:ext cx="821444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16" name="文本框 5"/>
            <p:cNvSpPr txBox="1">
              <a:spLocks noChangeArrowheads="1"/>
            </p:cNvSpPr>
            <p:nvPr/>
          </p:nvSpPr>
          <p:spPr bwMode="auto">
            <a:xfrm>
              <a:off x="2384366" y="4346450"/>
              <a:ext cx="94060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17" name="文本框 6"/>
            <p:cNvSpPr txBox="1">
              <a:spLocks noChangeArrowheads="1"/>
            </p:cNvSpPr>
            <p:nvPr/>
          </p:nvSpPr>
          <p:spPr bwMode="auto">
            <a:xfrm>
              <a:off x="2384366" y="4828770"/>
              <a:ext cx="94060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418" name="组合 25"/>
          <p:cNvGrpSpPr/>
          <p:nvPr/>
        </p:nvGrpSpPr>
        <p:grpSpPr bwMode="auto">
          <a:xfrm>
            <a:off x="5086875" y="2330577"/>
            <a:ext cx="874184" cy="2394253"/>
            <a:chOff x="3754780" y="3380224"/>
            <a:chExt cx="656074" cy="1795879"/>
          </a:xfrm>
        </p:grpSpPr>
        <p:sp>
          <p:nvSpPr>
            <p:cNvPr id="17419" name="文本框 7"/>
            <p:cNvSpPr txBox="1">
              <a:spLocks noChangeArrowheads="1"/>
            </p:cNvSpPr>
            <p:nvPr/>
          </p:nvSpPr>
          <p:spPr bwMode="auto">
            <a:xfrm>
              <a:off x="3762723" y="3380224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0" name="文本框 8"/>
            <p:cNvSpPr txBox="1">
              <a:spLocks noChangeArrowheads="1"/>
            </p:cNvSpPr>
            <p:nvPr/>
          </p:nvSpPr>
          <p:spPr bwMode="auto">
            <a:xfrm>
              <a:off x="3762723" y="3862893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1" name="文本框 9"/>
            <p:cNvSpPr txBox="1">
              <a:spLocks noChangeArrowheads="1"/>
            </p:cNvSpPr>
            <p:nvPr/>
          </p:nvSpPr>
          <p:spPr bwMode="auto">
            <a:xfrm>
              <a:off x="3762723" y="4345562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2" name="文本框 10"/>
            <p:cNvSpPr txBox="1">
              <a:spLocks noChangeArrowheads="1"/>
            </p:cNvSpPr>
            <p:nvPr/>
          </p:nvSpPr>
          <p:spPr bwMode="auto">
            <a:xfrm>
              <a:off x="3754780" y="4829818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423" name="组合 26"/>
          <p:cNvGrpSpPr/>
          <p:nvPr/>
        </p:nvGrpSpPr>
        <p:grpSpPr bwMode="auto">
          <a:xfrm>
            <a:off x="6090397" y="2286357"/>
            <a:ext cx="1691217" cy="2394254"/>
            <a:chOff x="5130933" y="3380224"/>
            <a:chExt cx="1269469" cy="1794581"/>
          </a:xfrm>
        </p:grpSpPr>
        <p:sp>
          <p:nvSpPr>
            <p:cNvPr id="17424" name="文本框 12"/>
            <p:cNvSpPr txBox="1">
              <a:spLocks noChangeArrowheads="1"/>
            </p:cNvSpPr>
            <p:nvPr/>
          </p:nvSpPr>
          <p:spPr bwMode="auto">
            <a:xfrm>
              <a:off x="5130933" y="3380224"/>
              <a:ext cx="360662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5" name="文本框 13"/>
            <p:cNvSpPr txBox="1">
              <a:spLocks noChangeArrowheads="1"/>
            </p:cNvSpPr>
            <p:nvPr/>
          </p:nvSpPr>
          <p:spPr bwMode="auto">
            <a:xfrm>
              <a:off x="5130933" y="3862543"/>
              <a:ext cx="81188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6" name="文本框 14"/>
            <p:cNvSpPr txBox="1">
              <a:spLocks noChangeArrowheads="1"/>
            </p:cNvSpPr>
            <p:nvPr/>
          </p:nvSpPr>
          <p:spPr bwMode="auto">
            <a:xfrm>
              <a:off x="5130933" y="4346450"/>
              <a:ext cx="102796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7" name="文本框 15"/>
            <p:cNvSpPr txBox="1">
              <a:spLocks noChangeArrowheads="1"/>
            </p:cNvSpPr>
            <p:nvPr/>
          </p:nvSpPr>
          <p:spPr bwMode="auto">
            <a:xfrm>
              <a:off x="5130933" y="4828770"/>
              <a:ext cx="1269469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428" name="组合 27"/>
          <p:cNvGrpSpPr/>
          <p:nvPr/>
        </p:nvGrpSpPr>
        <p:grpSpPr bwMode="auto">
          <a:xfrm>
            <a:off x="8247281" y="2280002"/>
            <a:ext cx="2135716" cy="2406954"/>
            <a:chOff x="6444207" y="3347969"/>
            <a:chExt cx="1598785" cy="1805400"/>
          </a:xfrm>
        </p:grpSpPr>
        <p:sp>
          <p:nvSpPr>
            <p:cNvPr id="17429" name="文本框 16"/>
            <p:cNvSpPr txBox="1">
              <a:spLocks noChangeArrowheads="1"/>
            </p:cNvSpPr>
            <p:nvPr/>
          </p:nvSpPr>
          <p:spPr bwMode="auto">
            <a:xfrm>
              <a:off x="6444207" y="3347969"/>
              <a:ext cx="1598785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0" name="文本框 17"/>
            <p:cNvSpPr txBox="1">
              <a:spLocks noChangeArrowheads="1"/>
            </p:cNvSpPr>
            <p:nvPr/>
          </p:nvSpPr>
          <p:spPr bwMode="auto">
            <a:xfrm>
              <a:off x="6444207" y="3859215"/>
              <a:ext cx="1598783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1" name="文本框 18"/>
            <p:cNvSpPr txBox="1">
              <a:spLocks noChangeArrowheads="1"/>
            </p:cNvSpPr>
            <p:nvPr/>
          </p:nvSpPr>
          <p:spPr bwMode="auto">
            <a:xfrm>
              <a:off x="6444207" y="4332357"/>
              <a:ext cx="1598777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2" name="文本框 19"/>
            <p:cNvSpPr txBox="1">
              <a:spLocks noChangeArrowheads="1"/>
            </p:cNvSpPr>
            <p:nvPr/>
          </p:nvSpPr>
          <p:spPr bwMode="auto">
            <a:xfrm>
              <a:off x="6444207" y="4807085"/>
              <a:ext cx="1598767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26" name="直接箭头连接符 25"/>
          <p:cNvCxnSpPr/>
          <p:nvPr/>
        </p:nvCxnSpPr>
        <p:spPr>
          <a:xfrm>
            <a:off x="2381996" y="2328689"/>
            <a:ext cx="0" cy="2527300"/>
          </a:xfrm>
          <a:prstGeom prst="straightConnector1">
            <a:avLst/>
          </a:pr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4" name="TextBox 65"/>
          <p:cNvSpPr txBox="1">
            <a:spLocks noChangeArrowheads="1"/>
          </p:cNvSpPr>
          <p:nvPr/>
        </p:nvSpPr>
        <p:spPr bwMode="auto">
          <a:xfrm>
            <a:off x="1563797" y="2562310"/>
            <a:ext cx="553998" cy="259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EA0808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从上往下观察</a:t>
            </a:r>
          </a:p>
        </p:txBody>
      </p:sp>
      <p:sp>
        <p:nvSpPr>
          <p:cNvPr id="28" name="弧形 27"/>
          <p:cNvSpPr/>
          <p:nvPr/>
        </p:nvSpPr>
        <p:spPr bwMode="auto">
          <a:xfrm rot="13793729" flipH="1" flipV="1">
            <a:off x="2788398" y="2381605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36" name="文本框 39"/>
          <p:cNvSpPr txBox="1">
            <a:spLocks noChangeArrowheads="1"/>
          </p:cNvSpPr>
          <p:nvPr/>
        </p:nvSpPr>
        <p:spPr bwMode="auto">
          <a:xfrm>
            <a:off x="3800163" y="2561521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弧形 30"/>
          <p:cNvSpPr/>
          <p:nvPr/>
        </p:nvSpPr>
        <p:spPr bwMode="auto">
          <a:xfrm rot="13793729" flipH="1" flipV="1">
            <a:off x="5863914" y="2381605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38" name="文本框 39"/>
          <p:cNvSpPr txBox="1">
            <a:spLocks noChangeArrowheads="1"/>
          </p:cNvSpPr>
          <p:nvPr/>
        </p:nvSpPr>
        <p:spPr bwMode="auto">
          <a:xfrm>
            <a:off x="6875680" y="2561521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39" name="文本框 35"/>
          <p:cNvSpPr txBox="1">
            <a:spLocks noChangeArrowheads="1"/>
          </p:cNvSpPr>
          <p:nvPr/>
        </p:nvSpPr>
        <p:spPr bwMode="auto">
          <a:xfrm>
            <a:off x="9102414" y="2275771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40" name="文本框 35"/>
          <p:cNvSpPr txBox="1">
            <a:spLocks noChangeArrowheads="1"/>
          </p:cNvSpPr>
          <p:nvPr/>
        </p:nvSpPr>
        <p:spPr bwMode="auto">
          <a:xfrm>
            <a:off x="9102414" y="2934055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41" name="文本框 35"/>
          <p:cNvSpPr txBox="1">
            <a:spLocks noChangeArrowheads="1"/>
          </p:cNvSpPr>
          <p:nvPr/>
        </p:nvSpPr>
        <p:spPr bwMode="auto">
          <a:xfrm>
            <a:off x="9102414" y="3564822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42" name="文本框 35"/>
          <p:cNvSpPr txBox="1">
            <a:spLocks noChangeArrowheads="1"/>
          </p:cNvSpPr>
          <p:nvPr/>
        </p:nvSpPr>
        <p:spPr bwMode="auto">
          <a:xfrm>
            <a:off x="9102414" y="4208289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弧形 38"/>
          <p:cNvSpPr/>
          <p:nvPr/>
        </p:nvSpPr>
        <p:spPr bwMode="auto">
          <a:xfrm rot="13793729" flipH="1" flipV="1">
            <a:off x="2635997" y="3164772"/>
            <a:ext cx="1655233" cy="1481667"/>
          </a:xfrm>
          <a:prstGeom prst="arc">
            <a:avLst>
              <a:gd name="adj1" fmla="val 15092978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44" name="文本框 39"/>
          <p:cNvSpPr txBox="1">
            <a:spLocks noChangeArrowheads="1"/>
          </p:cNvSpPr>
          <p:nvPr/>
        </p:nvSpPr>
        <p:spPr bwMode="auto">
          <a:xfrm>
            <a:off x="4058396" y="3232504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弧形 41"/>
          <p:cNvSpPr/>
          <p:nvPr/>
        </p:nvSpPr>
        <p:spPr bwMode="auto">
          <a:xfrm rot="13793729" flipH="1" flipV="1">
            <a:off x="5715746" y="3207105"/>
            <a:ext cx="1655233" cy="1481667"/>
          </a:xfrm>
          <a:prstGeom prst="arc">
            <a:avLst>
              <a:gd name="adj1" fmla="val 15092978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46" name="文本框 39"/>
          <p:cNvSpPr txBox="1">
            <a:spLocks noChangeArrowheads="1"/>
          </p:cNvSpPr>
          <p:nvPr/>
        </p:nvSpPr>
        <p:spPr bwMode="auto">
          <a:xfrm>
            <a:off x="7140263" y="3274837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878198" y="5212824"/>
            <a:ext cx="5979583" cy="629260"/>
          </a:xfrm>
          <a:prstGeom prst="rect">
            <a:avLst/>
          </a:prstGeom>
          <a:solidFill>
            <a:srgbClr val="FFFF99"/>
          </a:solidFill>
          <a:ln w="19050">
            <a:solidFill>
              <a:srgbClr val="09D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200" eaLnBrk="0" hangingPunct="0">
              <a:defRPr/>
            </a:pP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被除数和除数都乘一个相同的数，商不变。</a:t>
            </a:r>
          </a:p>
        </p:txBody>
      </p:sp>
      <p:sp>
        <p:nvSpPr>
          <p:cNvPr id="4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3"/>
          <p:cNvSpPr txBox="1">
            <a:spLocks noChangeArrowheads="1"/>
          </p:cNvSpPr>
          <p:nvPr/>
        </p:nvSpPr>
        <p:spPr bwMode="auto">
          <a:xfrm>
            <a:off x="631329" y="1141141"/>
            <a:ext cx="2135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5" name="文本框 1"/>
          <p:cNvSpPr txBox="1">
            <a:spLocks noChangeArrowheads="1"/>
          </p:cNvSpPr>
          <p:nvPr/>
        </p:nvSpPr>
        <p:spPr bwMode="auto">
          <a:xfrm>
            <a:off x="378408" y="1648039"/>
            <a:ext cx="1720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068440" y="1648039"/>
            <a:ext cx="48006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计算并观察下面的题。</a:t>
            </a:r>
          </a:p>
        </p:txBody>
      </p:sp>
      <p:grpSp>
        <p:nvGrpSpPr>
          <p:cNvPr id="18437" name="组合 11"/>
          <p:cNvGrpSpPr/>
          <p:nvPr/>
        </p:nvGrpSpPr>
        <p:grpSpPr bwMode="auto">
          <a:xfrm>
            <a:off x="3612104" y="2120290"/>
            <a:ext cx="1253067" cy="2394255"/>
            <a:chOff x="2384366" y="3380224"/>
            <a:chExt cx="940608" cy="1794581"/>
          </a:xfrm>
        </p:grpSpPr>
        <p:sp>
          <p:nvSpPr>
            <p:cNvPr id="18438" name="文本框 3"/>
            <p:cNvSpPr txBox="1">
              <a:spLocks noChangeArrowheads="1"/>
            </p:cNvSpPr>
            <p:nvPr/>
          </p:nvSpPr>
          <p:spPr bwMode="auto">
            <a:xfrm>
              <a:off x="2384366" y="3380224"/>
              <a:ext cx="360673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39" name="文本框 4"/>
            <p:cNvSpPr txBox="1">
              <a:spLocks noChangeArrowheads="1"/>
            </p:cNvSpPr>
            <p:nvPr/>
          </p:nvSpPr>
          <p:spPr bwMode="auto">
            <a:xfrm>
              <a:off x="2384366" y="3862543"/>
              <a:ext cx="821444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0" name="文本框 5"/>
            <p:cNvSpPr txBox="1">
              <a:spLocks noChangeArrowheads="1"/>
            </p:cNvSpPr>
            <p:nvPr/>
          </p:nvSpPr>
          <p:spPr bwMode="auto">
            <a:xfrm>
              <a:off x="2384366" y="4346450"/>
              <a:ext cx="94060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1" name="文本框 6"/>
            <p:cNvSpPr txBox="1">
              <a:spLocks noChangeArrowheads="1"/>
            </p:cNvSpPr>
            <p:nvPr/>
          </p:nvSpPr>
          <p:spPr bwMode="auto">
            <a:xfrm>
              <a:off x="2384366" y="4828770"/>
              <a:ext cx="94060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442" name="组合 25"/>
          <p:cNvGrpSpPr/>
          <p:nvPr/>
        </p:nvGrpSpPr>
        <p:grpSpPr bwMode="auto">
          <a:xfrm>
            <a:off x="5330837" y="2120288"/>
            <a:ext cx="874184" cy="2394253"/>
            <a:chOff x="3754780" y="3380224"/>
            <a:chExt cx="656074" cy="1795879"/>
          </a:xfrm>
        </p:grpSpPr>
        <p:sp>
          <p:nvSpPr>
            <p:cNvPr id="18443" name="文本框 7"/>
            <p:cNvSpPr txBox="1">
              <a:spLocks noChangeArrowheads="1"/>
            </p:cNvSpPr>
            <p:nvPr/>
          </p:nvSpPr>
          <p:spPr bwMode="auto">
            <a:xfrm>
              <a:off x="3762723" y="3380224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4" name="文本框 8"/>
            <p:cNvSpPr txBox="1">
              <a:spLocks noChangeArrowheads="1"/>
            </p:cNvSpPr>
            <p:nvPr/>
          </p:nvSpPr>
          <p:spPr bwMode="auto">
            <a:xfrm>
              <a:off x="3762723" y="3862893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5" name="文本框 9"/>
            <p:cNvSpPr txBox="1">
              <a:spLocks noChangeArrowheads="1"/>
            </p:cNvSpPr>
            <p:nvPr/>
          </p:nvSpPr>
          <p:spPr bwMode="auto">
            <a:xfrm>
              <a:off x="3762723" y="4345562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6" name="文本框 10"/>
            <p:cNvSpPr txBox="1">
              <a:spLocks noChangeArrowheads="1"/>
            </p:cNvSpPr>
            <p:nvPr/>
          </p:nvSpPr>
          <p:spPr bwMode="auto">
            <a:xfrm>
              <a:off x="3754780" y="4829818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447" name="组合 26"/>
          <p:cNvGrpSpPr/>
          <p:nvPr/>
        </p:nvGrpSpPr>
        <p:grpSpPr bwMode="auto">
          <a:xfrm>
            <a:off x="6672805" y="2120290"/>
            <a:ext cx="1691217" cy="2394254"/>
            <a:chOff x="5130933" y="3380224"/>
            <a:chExt cx="1269469" cy="1794581"/>
          </a:xfrm>
        </p:grpSpPr>
        <p:sp>
          <p:nvSpPr>
            <p:cNvPr id="18448" name="文本框 12"/>
            <p:cNvSpPr txBox="1">
              <a:spLocks noChangeArrowheads="1"/>
            </p:cNvSpPr>
            <p:nvPr/>
          </p:nvSpPr>
          <p:spPr bwMode="auto">
            <a:xfrm>
              <a:off x="5130933" y="3380224"/>
              <a:ext cx="360662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9" name="文本框 13"/>
            <p:cNvSpPr txBox="1">
              <a:spLocks noChangeArrowheads="1"/>
            </p:cNvSpPr>
            <p:nvPr/>
          </p:nvSpPr>
          <p:spPr bwMode="auto">
            <a:xfrm>
              <a:off x="5130933" y="3862543"/>
              <a:ext cx="81188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0" name="文本框 14"/>
            <p:cNvSpPr txBox="1">
              <a:spLocks noChangeArrowheads="1"/>
            </p:cNvSpPr>
            <p:nvPr/>
          </p:nvSpPr>
          <p:spPr bwMode="auto">
            <a:xfrm>
              <a:off x="5130933" y="4346450"/>
              <a:ext cx="102796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1" name="文本框 15"/>
            <p:cNvSpPr txBox="1">
              <a:spLocks noChangeArrowheads="1"/>
            </p:cNvSpPr>
            <p:nvPr/>
          </p:nvSpPr>
          <p:spPr bwMode="auto">
            <a:xfrm>
              <a:off x="5130933" y="4828770"/>
              <a:ext cx="1269469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452" name="组合 27"/>
          <p:cNvGrpSpPr/>
          <p:nvPr/>
        </p:nvGrpSpPr>
        <p:grpSpPr bwMode="auto">
          <a:xfrm>
            <a:off x="8829689" y="2113935"/>
            <a:ext cx="2135716" cy="2406954"/>
            <a:chOff x="6444207" y="3347969"/>
            <a:chExt cx="1598785" cy="1805400"/>
          </a:xfrm>
        </p:grpSpPr>
        <p:sp>
          <p:nvSpPr>
            <p:cNvPr id="18453" name="文本框 16"/>
            <p:cNvSpPr txBox="1">
              <a:spLocks noChangeArrowheads="1"/>
            </p:cNvSpPr>
            <p:nvPr/>
          </p:nvSpPr>
          <p:spPr bwMode="auto">
            <a:xfrm>
              <a:off x="6444207" y="3347969"/>
              <a:ext cx="1598785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4" name="文本框 17"/>
            <p:cNvSpPr txBox="1">
              <a:spLocks noChangeArrowheads="1"/>
            </p:cNvSpPr>
            <p:nvPr/>
          </p:nvSpPr>
          <p:spPr bwMode="auto">
            <a:xfrm>
              <a:off x="6444207" y="3859215"/>
              <a:ext cx="1598783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5" name="文本框 18"/>
            <p:cNvSpPr txBox="1">
              <a:spLocks noChangeArrowheads="1"/>
            </p:cNvSpPr>
            <p:nvPr/>
          </p:nvSpPr>
          <p:spPr bwMode="auto">
            <a:xfrm>
              <a:off x="6444207" y="4332357"/>
              <a:ext cx="1598777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6" name="文本框 19"/>
            <p:cNvSpPr txBox="1">
              <a:spLocks noChangeArrowheads="1"/>
            </p:cNvSpPr>
            <p:nvPr/>
          </p:nvSpPr>
          <p:spPr bwMode="auto">
            <a:xfrm>
              <a:off x="6444207" y="4807085"/>
              <a:ext cx="1598767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26" name="直接箭头连接符 25"/>
          <p:cNvCxnSpPr/>
          <p:nvPr/>
        </p:nvCxnSpPr>
        <p:spPr>
          <a:xfrm>
            <a:off x="2964404" y="2162622"/>
            <a:ext cx="0" cy="2527300"/>
          </a:xfrm>
          <a:prstGeom prst="straightConnector1">
            <a:avLst/>
          </a:prstGeom>
          <a:ln w="190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65"/>
          <p:cNvSpPr txBox="1">
            <a:spLocks noChangeArrowheads="1"/>
          </p:cNvSpPr>
          <p:nvPr/>
        </p:nvSpPr>
        <p:spPr bwMode="auto">
          <a:xfrm>
            <a:off x="2274593" y="2333129"/>
            <a:ext cx="553998" cy="259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从下往上观察</a:t>
            </a:r>
          </a:p>
        </p:txBody>
      </p:sp>
      <p:sp>
        <p:nvSpPr>
          <p:cNvPr id="34" name="文本框 35"/>
          <p:cNvSpPr txBox="1">
            <a:spLocks noChangeArrowheads="1"/>
          </p:cNvSpPr>
          <p:nvPr/>
        </p:nvSpPr>
        <p:spPr bwMode="auto">
          <a:xfrm>
            <a:off x="9684822" y="2109704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60" name="文本框 35"/>
          <p:cNvSpPr txBox="1">
            <a:spLocks noChangeArrowheads="1"/>
          </p:cNvSpPr>
          <p:nvPr/>
        </p:nvSpPr>
        <p:spPr bwMode="auto">
          <a:xfrm>
            <a:off x="9684822" y="2767988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9684822" y="3398755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35"/>
          <p:cNvSpPr txBox="1">
            <a:spLocks noChangeArrowheads="1"/>
          </p:cNvSpPr>
          <p:nvPr/>
        </p:nvSpPr>
        <p:spPr bwMode="auto">
          <a:xfrm>
            <a:off x="9684822" y="4042222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弧形 45"/>
          <p:cNvSpPr/>
          <p:nvPr/>
        </p:nvSpPr>
        <p:spPr bwMode="auto">
          <a:xfrm rot="13533396" flipH="1" flipV="1">
            <a:off x="3730639" y="3536338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文本框 39"/>
          <p:cNvSpPr txBox="1">
            <a:spLocks noChangeArrowheads="1"/>
          </p:cNvSpPr>
          <p:nvPr/>
        </p:nvSpPr>
        <p:spPr bwMode="auto">
          <a:xfrm>
            <a:off x="4742404" y="3716254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÷10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文本框 47"/>
          <p:cNvSpPr txBox="1">
            <a:spLocks noChangeArrowheads="1"/>
          </p:cNvSpPr>
          <p:nvPr/>
        </p:nvSpPr>
        <p:spPr bwMode="auto">
          <a:xfrm>
            <a:off x="3239589" y="4761615"/>
            <a:ext cx="20665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被除数除以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弧形 48"/>
          <p:cNvSpPr/>
          <p:nvPr/>
        </p:nvSpPr>
        <p:spPr bwMode="auto">
          <a:xfrm rot="13533396" flipH="1" flipV="1">
            <a:off x="6835788" y="3536338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0" name="文本框 39"/>
          <p:cNvSpPr txBox="1">
            <a:spLocks noChangeArrowheads="1"/>
          </p:cNvSpPr>
          <p:nvPr/>
        </p:nvSpPr>
        <p:spPr bwMode="auto">
          <a:xfrm>
            <a:off x="7847555" y="3716254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÷10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" name="文本框 50"/>
          <p:cNvSpPr txBox="1">
            <a:spLocks noChangeArrowheads="1"/>
          </p:cNvSpPr>
          <p:nvPr/>
        </p:nvSpPr>
        <p:spPr bwMode="auto">
          <a:xfrm>
            <a:off x="6242378" y="4761615"/>
            <a:ext cx="20665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除数也除以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9121873" y="4714297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商不变</a:t>
            </a:r>
          </a:p>
        </p:txBody>
      </p:sp>
      <p:sp>
        <p:nvSpPr>
          <p:cNvPr id="53" name="弧形 52"/>
          <p:cNvSpPr/>
          <p:nvPr/>
        </p:nvSpPr>
        <p:spPr bwMode="auto">
          <a:xfrm rot="15274449" flipH="1" flipV="1">
            <a:off x="3166547" y="2343595"/>
            <a:ext cx="1481667" cy="1547284"/>
          </a:xfrm>
          <a:prstGeom prst="arc">
            <a:avLst>
              <a:gd name="adj1" fmla="val 12675039"/>
              <a:gd name="adj2" fmla="val 19872105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4" name="文本框 39"/>
          <p:cNvSpPr txBox="1">
            <a:spLocks noChangeArrowheads="1"/>
          </p:cNvSpPr>
          <p:nvPr/>
        </p:nvSpPr>
        <p:spPr bwMode="auto">
          <a:xfrm>
            <a:off x="4545555" y="2427204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÷100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3262873" y="5468582"/>
            <a:ext cx="2238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被除数除以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6" name="弧形 55"/>
          <p:cNvSpPr/>
          <p:nvPr/>
        </p:nvSpPr>
        <p:spPr bwMode="auto">
          <a:xfrm rot="15274449" flipH="1" flipV="1">
            <a:off x="6196555" y="2310788"/>
            <a:ext cx="1479549" cy="1547283"/>
          </a:xfrm>
          <a:prstGeom prst="arc">
            <a:avLst>
              <a:gd name="adj1" fmla="val 12675039"/>
              <a:gd name="adj2" fmla="val 19872105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7" name="文本框 39"/>
          <p:cNvSpPr txBox="1">
            <a:spLocks noChangeArrowheads="1"/>
          </p:cNvSpPr>
          <p:nvPr/>
        </p:nvSpPr>
        <p:spPr bwMode="auto">
          <a:xfrm>
            <a:off x="7574504" y="2393337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÷100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8" name="文本框 57"/>
          <p:cNvSpPr txBox="1">
            <a:spLocks noChangeArrowheads="1"/>
          </p:cNvSpPr>
          <p:nvPr/>
        </p:nvSpPr>
        <p:spPr bwMode="auto">
          <a:xfrm>
            <a:off x="6242379" y="5468582"/>
            <a:ext cx="2238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除数也除以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9" name="文本框 58"/>
          <p:cNvSpPr txBox="1">
            <a:spLocks noChangeArrowheads="1"/>
          </p:cNvSpPr>
          <p:nvPr/>
        </p:nvSpPr>
        <p:spPr bwMode="auto">
          <a:xfrm>
            <a:off x="9121873" y="5427615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商不变</a:t>
            </a:r>
          </a:p>
        </p:txBody>
      </p:sp>
      <p:sp>
        <p:nvSpPr>
          <p:cNvPr id="6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4" grpId="0"/>
      <p:bldP spid="36" grpId="0"/>
      <p:bldP spid="36" grpId="1"/>
      <p:bldP spid="37" grpId="0"/>
      <p:bldP spid="47" grpId="0"/>
      <p:bldP spid="48" grpId="0"/>
      <p:bldP spid="50" grpId="0"/>
      <p:bldP spid="51" grpId="0"/>
      <p:bldP spid="52" grpId="0"/>
      <p:bldP spid="54" grpId="0"/>
      <p:bldP spid="55" grpId="0"/>
      <p:bldP spid="57" grpId="0"/>
      <p:bldP spid="58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3"/>
          <p:cNvSpPr txBox="1">
            <a:spLocks noChangeArrowheads="1"/>
          </p:cNvSpPr>
          <p:nvPr/>
        </p:nvSpPr>
        <p:spPr bwMode="auto">
          <a:xfrm>
            <a:off x="620127" y="1172280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59" name="文本框 1"/>
          <p:cNvSpPr txBox="1">
            <a:spLocks noChangeArrowheads="1"/>
          </p:cNvSpPr>
          <p:nvPr/>
        </p:nvSpPr>
        <p:spPr bwMode="auto">
          <a:xfrm>
            <a:off x="459888" y="1633992"/>
            <a:ext cx="1720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149920" y="1633945"/>
            <a:ext cx="48006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计算并观察下面的题。</a:t>
            </a:r>
          </a:p>
        </p:txBody>
      </p:sp>
      <p:grpSp>
        <p:nvGrpSpPr>
          <p:cNvPr id="19461" name="组合 11"/>
          <p:cNvGrpSpPr/>
          <p:nvPr/>
        </p:nvGrpSpPr>
        <p:grpSpPr bwMode="auto">
          <a:xfrm>
            <a:off x="3029696" y="2106196"/>
            <a:ext cx="1253067" cy="2394255"/>
            <a:chOff x="2384366" y="3380224"/>
            <a:chExt cx="940608" cy="1794581"/>
          </a:xfrm>
        </p:grpSpPr>
        <p:sp>
          <p:nvSpPr>
            <p:cNvPr id="19462" name="文本框 3"/>
            <p:cNvSpPr txBox="1">
              <a:spLocks noChangeArrowheads="1"/>
            </p:cNvSpPr>
            <p:nvPr/>
          </p:nvSpPr>
          <p:spPr bwMode="auto">
            <a:xfrm>
              <a:off x="2384366" y="3380224"/>
              <a:ext cx="360673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3" name="文本框 4"/>
            <p:cNvSpPr txBox="1">
              <a:spLocks noChangeArrowheads="1"/>
            </p:cNvSpPr>
            <p:nvPr/>
          </p:nvSpPr>
          <p:spPr bwMode="auto">
            <a:xfrm>
              <a:off x="2384366" y="3862543"/>
              <a:ext cx="821444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4" name="文本框 5"/>
            <p:cNvSpPr txBox="1">
              <a:spLocks noChangeArrowheads="1"/>
            </p:cNvSpPr>
            <p:nvPr/>
          </p:nvSpPr>
          <p:spPr bwMode="auto">
            <a:xfrm>
              <a:off x="2384366" y="4346450"/>
              <a:ext cx="94060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5" name="文本框 6"/>
            <p:cNvSpPr txBox="1">
              <a:spLocks noChangeArrowheads="1"/>
            </p:cNvSpPr>
            <p:nvPr/>
          </p:nvSpPr>
          <p:spPr bwMode="auto">
            <a:xfrm>
              <a:off x="2384366" y="4828770"/>
              <a:ext cx="94060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466" name="组合 25"/>
          <p:cNvGrpSpPr/>
          <p:nvPr/>
        </p:nvGrpSpPr>
        <p:grpSpPr bwMode="auto">
          <a:xfrm>
            <a:off x="5094686" y="2148528"/>
            <a:ext cx="874184" cy="2394253"/>
            <a:chOff x="3754780" y="3380224"/>
            <a:chExt cx="656074" cy="1795879"/>
          </a:xfrm>
        </p:grpSpPr>
        <p:sp>
          <p:nvSpPr>
            <p:cNvPr id="19467" name="文本框 7"/>
            <p:cNvSpPr txBox="1">
              <a:spLocks noChangeArrowheads="1"/>
            </p:cNvSpPr>
            <p:nvPr/>
          </p:nvSpPr>
          <p:spPr bwMode="auto">
            <a:xfrm>
              <a:off x="3762723" y="3380224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8" name="文本框 8"/>
            <p:cNvSpPr txBox="1">
              <a:spLocks noChangeArrowheads="1"/>
            </p:cNvSpPr>
            <p:nvPr/>
          </p:nvSpPr>
          <p:spPr bwMode="auto">
            <a:xfrm>
              <a:off x="3762723" y="3862893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9" name="文本框 9"/>
            <p:cNvSpPr txBox="1">
              <a:spLocks noChangeArrowheads="1"/>
            </p:cNvSpPr>
            <p:nvPr/>
          </p:nvSpPr>
          <p:spPr bwMode="auto">
            <a:xfrm>
              <a:off x="3762723" y="4345562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0" name="文本框 10"/>
            <p:cNvSpPr txBox="1">
              <a:spLocks noChangeArrowheads="1"/>
            </p:cNvSpPr>
            <p:nvPr/>
          </p:nvSpPr>
          <p:spPr bwMode="auto">
            <a:xfrm>
              <a:off x="3754780" y="4829818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471" name="组合 26"/>
          <p:cNvGrpSpPr/>
          <p:nvPr/>
        </p:nvGrpSpPr>
        <p:grpSpPr bwMode="auto">
          <a:xfrm>
            <a:off x="6090397" y="2106196"/>
            <a:ext cx="1691217" cy="2394254"/>
            <a:chOff x="5130933" y="3380224"/>
            <a:chExt cx="1269469" cy="1794581"/>
          </a:xfrm>
        </p:grpSpPr>
        <p:sp>
          <p:nvSpPr>
            <p:cNvPr id="19472" name="文本框 12"/>
            <p:cNvSpPr txBox="1">
              <a:spLocks noChangeArrowheads="1"/>
            </p:cNvSpPr>
            <p:nvPr/>
          </p:nvSpPr>
          <p:spPr bwMode="auto">
            <a:xfrm>
              <a:off x="5130933" y="3380224"/>
              <a:ext cx="360662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3" name="文本框 13"/>
            <p:cNvSpPr txBox="1">
              <a:spLocks noChangeArrowheads="1"/>
            </p:cNvSpPr>
            <p:nvPr/>
          </p:nvSpPr>
          <p:spPr bwMode="auto">
            <a:xfrm>
              <a:off x="5130933" y="3862543"/>
              <a:ext cx="81188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4" name="文本框 14"/>
            <p:cNvSpPr txBox="1">
              <a:spLocks noChangeArrowheads="1"/>
            </p:cNvSpPr>
            <p:nvPr/>
          </p:nvSpPr>
          <p:spPr bwMode="auto">
            <a:xfrm>
              <a:off x="5130933" y="4346450"/>
              <a:ext cx="102796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5" name="文本框 15"/>
            <p:cNvSpPr txBox="1">
              <a:spLocks noChangeArrowheads="1"/>
            </p:cNvSpPr>
            <p:nvPr/>
          </p:nvSpPr>
          <p:spPr bwMode="auto">
            <a:xfrm>
              <a:off x="5130933" y="4828770"/>
              <a:ext cx="1269469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476" name="组合 27"/>
          <p:cNvGrpSpPr/>
          <p:nvPr/>
        </p:nvGrpSpPr>
        <p:grpSpPr bwMode="auto">
          <a:xfrm>
            <a:off x="8247281" y="2099841"/>
            <a:ext cx="2135716" cy="2406954"/>
            <a:chOff x="6444207" y="3347969"/>
            <a:chExt cx="1598785" cy="1805400"/>
          </a:xfrm>
        </p:grpSpPr>
        <p:sp>
          <p:nvSpPr>
            <p:cNvPr id="19477" name="文本框 16"/>
            <p:cNvSpPr txBox="1">
              <a:spLocks noChangeArrowheads="1"/>
            </p:cNvSpPr>
            <p:nvPr/>
          </p:nvSpPr>
          <p:spPr bwMode="auto">
            <a:xfrm>
              <a:off x="6444207" y="3347969"/>
              <a:ext cx="1598785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8" name="文本框 17"/>
            <p:cNvSpPr txBox="1">
              <a:spLocks noChangeArrowheads="1"/>
            </p:cNvSpPr>
            <p:nvPr/>
          </p:nvSpPr>
          <p:spPr bwMode="auto">
            <a:xfrm>
              <a:off x="6444207" y="3859215"/>
              <a:ext cx="1598783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79" name="文本框 18"/>
            <p:cNvSpPr txBox="1">
              <a:spLocks noChangeArrowheads="1"/>
            </p:cNvSpPr>
            <p:nvPr/>
          </p:nvSpPr>
          <p:spPr bwMode="auto">
            <a:xfrm>
              <a:off x="6444207" y="4332357"/>
              <a:ext cx="1598777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80" name="文本框 19"/>
            <p:cNvSpPr txBox="1">
              <a:spLocks noChangeArrowheads="1"/>
            </p:cNvSpPr>
            <p:nvPr/>
          </p:nvSpPr>
          <p:spPr bwMode="auto">
            <a:xfrm>
              <a:off x="6444207" y="4807085"/>
              <a:ext cx="1598767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26" name="直接箭头连接符 25"/>
          <p:cNvCxnSpPr/>
          <p:nvPr/>
        </p:nvCxnSpPr>
        <p:spPr>
          <a:xfrm>
            <a:off x="2381996" y="2148528"/>
            <a:ext cx="0" cy="2527300"/>
          </a:xfrm>
          <a:prstGeom prst="straightConnector1">
            <a:avLst/>
          </a:prstGeom>
          <a:ln w="190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2" name="TextBox 65"/>
          <p:cNvSpPr txBox="1">
            <a:spLocks noChangeArrowheads="1"/>
          </p:cNvSpPr>
          <p:nvPr/>
        </p:nvSpPr>
        <p:spPr bwMode="auto">
          <a:xfrm>
            <a:off x="1691528" y="2379243"/>
            <a:ext cx="553998" cy="259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从下往上观察</a:t>
            </a:r>
          </a:p>
        </p:txBody>
      </p:sp>
      <p:sp>
        <p:nvSpPr>
          <p:cNvPr id="19483" name="文本框 35"/>
          <p:cNvSpPr txBox="1">
            <a:spLocks noChangeArrowheads="1"/>
          </p:cNvSpPr>
          <p:nvPr/>
        </p:nvSpPr>
        <p:spPr bwMode="auto">
          <a:xfrm>
            <a:off x="9102414" y="2095610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84" name="文本框 35"/>
          <p:cNvSpPr txBox="1">
            <a:spLocks noChangeArrowheads="1"/>
          </p:cNvSpPr>
          <p:nvPr/>
        </p:nvSpPr>
        <p:spPr bwMode="auto">
          <a:xfrm>
            <a:off x="9102414" y="2753894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85" name="文本框 35"/>
          <p:cNvSpPr txBox="1">
            <a:spLocks noChangeArrowheads="1"/>
          </p:cNvSpPr>
          <p:nvPr/>
        </p:nvSpPr>
        <p:spPr bwMode="auto">
          <a:xfrm>
            <a:off x="9102414" y="3384661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86" name="文本框 35"/>
          <p:cNvSpPr txBox="1">
            <a:spLocks noChangeArrowheads="1"/>
          </p:cNvSpPr>
          <p:nvPr/>
        </p:nvSpPr>
        <p:spPr bwMode="auto">
          <a:xfrm>
            <a:off x="9102414" y="4028128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弧形 45"/>
          <p:cNvSpPr/>
          <p:nvPr/>
        </p:nvSpPr>
        <p:spPr bwMode="auto">
          <a:xfrm rot="13533396" flipH="1" flipV="1">
            <a:off x="3148231" y="3522244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88" name="文本框 39"/>
          <p:cNvSpPr txBox="1">
            <a:spLocks noChangeArrowheads="1"/>
          </p:cNvSpPr>
          <p:nvPr/>
        </p:nvSpPr>
        <p:spPr bwMode="auto">
          <a:xfrm>
            <a:off x="4159996" y="3702160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÷10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弧形 48"/>
          <p:cNvSpPr/>
          <p:nvPr/>
        </p:nvSpPr>
        <p:spPr bwMode="auto">
          <a:xfrm rot="13533396" flipH="1" flipV="1">
            <a:off x="6253380" y="3522244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90" name="文本框 39"/>
          <p:cNvSpPr txBox="1">
            <a:spLocks noChangeArrowheads="1"/>
          </p:cNvSpPr>
          <p:nvPr/>
        </p:nvSpPr>
        <p:spPr bwMode="auto">
          <a:xfrm>
            <a:off x="7265147" y="3702160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÷10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3" name="弧形 52"/>
          <p:cNvSpPr/>
          <p:nvPr/>
        </p:nvSpPr>
        <p:spPr bwMode="auto">
          <a:xfrm rot="15274449" flipH="1" flipV="1">
            <a:off x="2584139" y="2329501"/>
            <a:ext cx="1481667" cy="1547284"/>
          </a:xfrm>
          <a:prstGeom prst="arc">
            <a:avLst>
              <a:gd name="adj1" fmla="val 12675039"/>
              <a:gd name="adj2" fmla="val 19872105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92" name="文本框 39"/>
          <p:cNvSpPr txBox="1">
            <a:spLocks noChangeArrowheads="1"/>
          </p:cNvSpPr>
          <p:nvPr/>
        </p:nvSpPr>
        <p:spPr bwMode="auto">
          <a:xfrm>
            <a:off x="3963147" y="2413110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÷100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6" name="弧形 55"/>
          <p:cNvSpPr/>
          <p:nvPr/>
        </p:nvSpPr>
        <p:spPr bwMode="auto">
          <a:xfrm rot="15274449" flipH="1" flipV="1">
            <a:off x="5614147" y="2296694"/>
            <a:ext cx="1479549" cy="1547283"/>
          </a:xfrm>
          <a:prstGeom prst="arc">
            <a:avLst>
              <a:gd name="adj1" fmla="val 12675039"/>
              <a:gd name="adj2" fmla="val 19872105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94" name="文本框 39"/>
          <p:cNvSpPr txBox="1">
            <a:spLocks noChangeArrowheads="1"/>
          </p:cNvSpPr>
          <p:nvPr/>
        </p:nvSpPr>
        <p:spPr bwMode="auto">
          <a:xfrm>
            <a:off x="6992096" y="2379243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÷100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2787708" y="5105179"/>
            <a:ext cx="6445252" cy="617907"/>
          </a:xfrm>
          <a:prstGeom prst="rect">
            <a:avLst/>
          </a:prstGeom>
          <a:solidFill>
            <a:srgbClr val="FFFF99"/>
          </a:solidFill>
          <a:ln w="19050">
            <a:solidFill>
              <a:srgbClr val="09D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200" eaLnBrk="0" hangingPunct="0">
              <a:defRPr/>
            </a:pP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被除数和除数都除以一个相同的数，商不变。</a:t>
            </a:r>
          </a:p>
        </p:txBody>
      </p:sp>
      <p:sp>
        <p:nvSpPr>
          <p:cNvPr id="4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3"/>
          <p:cNvSpPr txBox="1">
            <a:spLocks noChangeArrowheads="1"/>
          </p:cNvSpPr>
          <p:nvPr/>
        </p:nvSpPr>
        <p:spPr bwMode="auto">
          <a:xfrm>
            <a:off x="636844" y="1241947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60400" y="1821369"/>
            <a:ext cx="6184706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被除数和除数都乘一个相同的数，商不变。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60400" y="3016687"/>
            <a:ext cx="6500497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被除数和除数都除以一个相同的数，商不变。</a:t>
            </a:r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5861" y="4110768"/>
            <a:ext cx="1008932" cy="152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2804425" y="3881030"/>
            <a:ext cx="4823291" cy="459476"/>
          </a:xfrm>
          <a:prstGeom prst="wedgeRoundRectCallout">
            <a:avLst>
              <a:gd name="adj1" fmla="val -54278"/>
              <a:gd name="adj2" fmla="val 32843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同乘或同除以的这个数不能是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哦！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660400" y="2419028"/>
            <a:ext cx="89350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 eaLnBrk="0" hangingPunct="0"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被除数和除数都乘或除以一个相同的数（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零除外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），商不变。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9.87654E-7 L -4.16667E-6 0.137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34568E-6 L -4.16667E-6 -0.133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bldLvl="0" animBg="1"/>
      <p:bldP spid="5" grpId="0" bldLvl="0" animBg="1"/>
      <p:bldP spid="5" grpId="1" bldLvl="0" animBg="1"/>
      <p:bldP spid="8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3"/>
          <p:cNvSpPr txBox="1">
            <a:spLocks noChangeArrowheads="1"/>
          </p:cNvSpPr>
          <p:nvPr/>
        </p:nvSpPr>
        <p:spPr bwMode="auto">
          <a:xfrm>
            <a:off x="660400" y="1350274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46232" y="3467530"/>
            <a:ext cx="1011732" cy="153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2982974" y="2597929"/>
            <a:ext cx="3950262" cy="573534"/>
          </a:xfrm>
          <a:prstGeom prst="wedgeRoundRectCallout">
            <a:avLst>
              <a:gd name="adj1" fmla="val 51920"/>
              <a:gd name="adj2" fmla="val 92607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你能举例证明这些规律吗？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3"/>
          <p:cNvSpPr txBox="1">
            <a:spLocks noChangeArrowheads="1"/>
          </p:cNvSpPr>
          <p:nvPr/>
        </p:nvSpPr>
        <p:spPr bwMode="auto">
          <a:xfrm>
            <a:off x="614583" y="1105212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3537808" y="2817775"/>
            <a:ext cx="5759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200          ÷ 4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50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537807" y="3539450"/>
            <a:ext cx="5759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40           ÷ 4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10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弧形 11"/>
          <p:cNvSpPr>
            <a:spLocks noChangeArrowheads="1"/>
          </p:cNvSpPr>
          <p:nvPr/>
        </p:nvSpPr>
        <p:spPr bwMode="auto">
          <a:xfrm rot="13629510">
            <a:off x="3398108" y="3080242"/>
            <a:ext cx="1011767" cy="927100"/>
          </a:xfrm>
          <a:custGeom>
            <a:avLst/>
            <a:gdLst>
              <a:gd name="T0" fmla="*/ 364200 w 758825"/>
              <a:gd name="T1" fmla="*/ 279 h 693738"/>
              <a:gd name="T2" fmla="*/ 629254 w 758825"/>
              <a:gd name="T3" fmla="*/ 85821 h 693738"/>
              <a:gd name="T4" fmla="*/ 758825 w 758825"/>
              <a:gd name="T5" fmla="*/ 346869 h 693738"/>
              <a:gd name="T6" fmla="*/ 379413 w 758825"/>
              <a:gd name="T7" fmla="*/ 346869 h 693738"/>
              <a:gd name="T8" fmla="*/ 364200 w 758825"/>
              <a:gd name="T9" fmla="*/ 279 h 693738"/>
              <a:gd name="T10" fmla="*/ 364200 w 758825"/>
              <a:gd name="T11" fmla="*/ 279 h 693738"/>
              <a:gd name="T12" fmla="*/ 629254 w 758825"/>
              <a:gd name="T13" fmla="*/ 85821 h 693738"/>
              <a:gd name="T14" fmla="*/ 758825 w 758825"/>
              <a:gd name="T15" fmla="*/ 346869 h 693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8825" h="693738" stroke="0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  <a:lnTo>
                  <a:pt x="379413" y="346869"/>
                </a:lnTo>
                <a:lnTo>
                  <a:pt x="364200" y="279"/>
                </a:lnTo>
                <a:close/>
              </a:path>
              <a:path w="758825" h="693738" fill="none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</a:path>
            </a:pathLst>
          </a:custGeom>
          <a:noFill/>
          <a:ln w="28575">
            <a:solidFill>
              <a:srgbClr val="0066FF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12"/>
          <p:cNvSpPr txBox="1">
            <a:spLocks noChangeArrowheads="1"/>
          </p:cNvSpPr>
          <p:nvPr/>
        </p:nvSpPr>
        <p:spPr bwMode="auto">
          <a:xfrm>
            <a:off x="2683400" y="3202786"/>
            <a:ext cx="1054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÷5</a:t>
            </a:r>
            <a:endParaRPr lang="zh-CN" altLang="en-US" sz="2400" kern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弧形 13"/>
          <p:cNvSpPr>
            <a:spLocks noChangeArrowheads="1"/>
          </p:cNvSpPr>
          <p:nvPr/>
        </p:nvSpPr>
        <p:spPr bwMode="auto">
          <a:xfrm rot="13629510">
            <a:off x="6647387" y="2932771"/>
            <a:ext cx="1011767" cy="927100"/>
          </a:xfrm>
          <a:custGeom>
            <a:avLst/>
            <a:gdLst>
              <a:gd name="T0" fmla="*/ 364200 w 758825"/>
              <a:gd name="T1" fmla="*/ 279 h 693738"/>
              <a:gd name="T2" fmla="*/ 629254 w 758825"/>
              <a:gd name="T3" fmla="*/ 85821 h 693738"/>
              <a:gd name="T4" fmla="*/ 758825 w 758825"/>
              <a:gd name="T5" fmla="*/ 346869 h 693738"/>
              <a:gd name="T6" fmla="*/ 379413 w 758825"/>
              <a:gd name="T7" fmla="*/ 346869 h 693738"/>
              <a:gd name="T8" fmla="*/ 364200 w 758825"/>
              <a:gd name="T9" fmla="*/ 279 h 693738"/>
              <a:gd name="T10" fmla="*/ 364200 w 758825"/>
              <a:gd name="T11" fmla="*/ 279 h 693738"/>
              <a:gd name="T12" fmla="*/ 629254 w 758825"/>
              <a:gd name="T13" fmla="*/ 85821 h 693738"/>
              <a:gd name="T14" fmla="*/ 758825 w 758825"/>
              <a:gd name="T15" fmla="*/ 346869 h 693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8825" h="693738" stroke="0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  <a:lnTo>
                  <a:pt x="379413" y="346869"/>
                </a:lnTo>
                <a:lnTo>
                  <a:pt x="364200" y="279"/>
                </a:lnTo>
                <a:close/>
              </a:path>
              <a:path w="758825" h="693738" fill="none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</a:path>
            </a:pathLst>
          </a:custGeom>
          <a:noFill/>
          <a:ln w="28575">
            <a:solidFill>
              <a:srgbClr val="0066FF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14"/>
          <p:cNvSpPr txBox="1">
            <a:spLocks noChangeArrowheads="1"/>
          </p:cNvSpPr>
          <p:nvPr/>
        </p:nvSpPr>
        <p:spPr bwMode="auto">
          <a:xfrm>
            <a:off x="5982067" y="3127081"/>
            <a:ext cx="1056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÷5</a:t>
            </a:r>
            <a:endParaRPr lang="zh-CN" altLang="en-US" sz="2400" kern="0" dirty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弧形 20"/>
          <p:cNvSpPr>
            <a:spLocks noChangeArrowheads="1"/>
          </p:cNvSpPr>
          <p:nvPr/>
        </p:nvSpPr>
        <p:spPr bwMode="auto">
          <a:xfrm rot="13629510" flipH="1" flipV="1">
            <a:off x="3569557" y="3029442"/>
            <a:ext cx="1011767" cy="927100"/>
          </a:xfrm>
          <a:custGeom>
            <a:avLst/>
            <a:gdLst>
              <a:gd name="T0" fmla="*/ 364200 w 758825"/>
              <a:gd name="T1" fmla="*/ 279 h 693737"/>
              <a:gd name="T2" fmla="*/ 629254 w 758825"/>
              <a:gd name="T3" fmla="*/ 85821 h 693737"/>
              <a:gd name="T4" fmla="*/ 758825 w 758825"/>
              <a:gd name="T5" fmla="*/ 346869 h 693737"/>
              <a:gd name="T6" fmla="*/ 379413 w 758825"/>
              <a:gd name="T7" fmla="*/ 346869 h 693737"/>
              <a:gd name="T8" fmla="*/ 364200 w 758825"/>
              <a:gd name="T9" fmla="*/ 279 h 693737"/>
              <a:gd name="T10" fmla="*/ 364200 w 758825"/>
              <a:gd name="T11" fmla="*/ 279 h 693737"/>
              <a:gd name="T12" fmla="*/ 629254 w 758825"/>
              <a:gd name="T13" fmla="*/ 85821 h 693737"/>
              <a:gd name="T14" fmla="*/ 758825 w 758825"/>
              <a:gd name="T15" fmla="*/ 346869 h 693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8825" h="693737" stroke="0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  <a:lnTo>
                  <a:pt x="379413" y="346869"/>
                </a:lnTo>
                <a:lnTo>
                  <a:pt x="364200" y="279"/>
                </a:lnTo>
                <a:close/>
              </a:path>
              <a:path w="758825" h="693737" fill="none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弧形 21"/>
          <p:cNvSpPr>
            <a:spLocks noChangeArrowheads="1"/>
          </p:cNvSpPr>
          <p:nvPr/>
        </p:nvSpPr>
        <p:spPr bwMode="auto">
          <a:xfrm rot="13629510" flipH="1" flipV="1">
            <a:off x="6476310" y="2891645"/>
            <a:ext cx="1123946" cy="927100"/>
          </a:xfrm>
          <a:custGeom>
            <a:avLst/>
            <a:gdLst>
              <a:gd name="T0" fmla="*/ 364200 w 758825"/>
              <a:gd name="T1" fmla="*/ 279 h 693737"/>
              <a:gd name="T2" fmla="*/ 629254 w 758825"/>
              <a:gd name="T3" fmla="*/ 85821 h 693737"/>
              <a:gd name="T4" fmla="*/ 758825 w 758825"/>
              <a:gd name="T5" fmla="*/ 346869 h 693737"/>
              <a:gd name="T6" fmla="*/ 379413 w 758825"/>
              <a:gd name="T7" fmla="*/ 346869 h 693737"/>
              <a:gd name="T8" fmla="*/ 364200 w 758825"/>
              <a:gd name="T9" fmla="*/ 279 h 693737"/>
              <a:gd name="T10" fmla="*/ 364200 w 758825"/>
              <a:gd name="T11" fmla="*/ 279 h 693737"/>
              <a:gd name="T12" fmla="*/ 629254 w 758825"/>
              <a:gd name="T13" fmla="*/ 85821 h 693737"/>
              <a:gd name="T14" fmla="*/ 758825 w 758825"/>
              <a:gd name="T15" fmla="*/ 346869 h 693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8825" h="693737" stroke="0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  <a:lnTo>
                  <a:pt x="379413" y="346869"/>
                </a:lnTo>
                <a:lnTo>
                  <a:pt x="364200" y="279"/>
                </a:lnTo>
                <a:close/>
              </a:path>
              <a:path w="758825" h="693737" fill="none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23"/>
          <p:cNvSpPr txBox="1">
            <a:spLocks noChangeArrowheads="1"/>
          </p:cNvSpPr>
          <p:nvPr/>
        </p:nvSpPr>
        <p:spPr bwMode="auto">
          <a:xfrm>
            <a:off x="4498774" y="3203008"/>
            <a:ext cx="1056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33CC3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×5</a:t>
            </a:r>
            <a:endParaRPr lang="zh-CN" altLang="en-US" sz="2400" kern="0">
              <a:solidFill>
                <a:srgbClr val="33CC33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24"/>
          <p:cNvSpPr txBox="1">
            <a:spLocks noChangeArrowheads="1"/>
          </p:cNvSpPr>
          <p:nvPr/>
        </p:nvSpPr>
        <p:spPr bwMode="auto">
          <a:xfrm>
            <a:off x="7510987" y="3143382"/>
            <a:ext cx="1056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33CC3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×5</a:t>
            </a:r>
            <a:endParaRPr lang="zh-CN" altLang="en-US" sz="2400" kern="0" dirty="0">
              <a:solidFill>
                <a:srgbClr val="33CC33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6" name="图片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1559" y="4521020"/>
            <a:ext cx="1008932" cy="152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2517467" y="4763401"/>
            <a:ext cx="4803687" cy="480587"/>
          </a:xfrm>
          <a:prstGeom prst="wedgeRoundRectCallout">
            <a:avLst>
              <a:gd name="adj1" fmla="val -54278"/>
              <a:gd name="adj2" fmla="val 32843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除数不变，被除数乘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，商也乘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8" name="AutoShape 27"/>
          <p:cNvSpPr>
            <a:spLocks noChangeArrowheads="1"/>
          </p:cNvSpPr>
          <p:nvPr/>
        </p:nvSpPr>
        <p:spPr bwMode="auto">
          <a:xfrm>
            <a:off x="2517467" y="4692469"/>
            <a:ext cx="5341743" cy="492989"/>
          </a:xfrm>
          <a:prstGeom prst="wedgeRoundRectCallout">
            <a:avLst>
              <a:gd name="adj1" fmla="val -54278"/>
              <a:gd name="adj2" fmla="val 32843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除数不变，被除数除以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，商也除以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614582" y="1638508"/>
            <a:ext cx="103234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 eaLnBrk="0" hangingPunct="0"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除数不变，被除数乘几或除以几，商也乘几或除以几。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4" grpId="0"/>
      <p:bldP spid="15" grpId="0"/>
      <p:bldP spid="17" grpId="0" bldLvl="0" animBg="1"/>
      <p:bldP spid="17" grpId="1" bldLvl="0" animBg="1"/>
      <p:bldP spid="18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文本框 30"/>
          <p:cNvSpPr txBox="1">
            <a:spLocks noChangeArrowheads="1"/>
          </p:cNvSpPr>
          <p:nvPr/>
        </p:nvSpPr>
        <p:spPr bwMode="auto">
          <a:xfrm>
            <a:off x="2901745" y="2755736"/>
            <a:ext cx="6913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180÷          90        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2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3" name="文本框 31"/>
          <p:cNvSpPr txBox="1">
            <a:spLocks noChangeArrowheads="1"/>
          </p:cNvSpPr>
          <p:nvPr/>
        </p:nvSpPr>
        <p:spPr bwMode="auto">
          <a:xfrm>
            <a:off x="2901744" y="3524085"/>
            <a:ext cx="71564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180÷           3         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60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56" name="文本框 3"/>
          <p:cNvSpPr txBox="1">
            <a:spLocks noChangeArrowheads="1"/>
          </p:cNvSpPr>
          <p:nvPr/>
        </p:nvSpPr>
        <p:spPr bwMode="auto">
          <a:xfrm>
            <a:off x="734164" y="1136907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4" name="弧形 32"/>
          <p:cNvSpPr>
            <a:spLocks noChangeArrowheads="1"/>
          </p:cNvSpPr>
          <p:nvPr/>
        </p:nvSpPr>
        <p:spPr bwMode="auto">
          <a:xfrm rot="13629510">
            <a:off x="4402656" y="2835478"/>
            <a:ext cx="1011767" cy="927100"/>
          </a:xfrm>
          <a:custGeom>
            <a:avLst/>
            <a:gdLst>
              <a:gd name="T0" fmla="*/ 364200 w 758825"/>
              <a:gd name="T1" fmla="*/ 279 h 693738"/>
              <a:gd name="T2" fmla="*/ 629254 w 758825"/>
              <a:gd name="T3" fmla="*/ 85821 h 693738"/>
              <a:gd name="T4" fmla="*/ 758825 w 758825"/>
              <a:gd name="T5" fmla="*/ 346869 h 693738"/>
              <a:gd name="T6" fmla="*/ 379413 w 758825"/>
              <a:gd name="T7" fmla="*/ 346869 h 693738"/>
              <a:gd name="T8" fmla="*/ 364200 w 758825"/>
              <a:gd name="T9" fmla="*/ 279 h 693738"/>
              <a:gd name="T10" fmla="*/ 364200 w 758825"/>
              <a:gd name="T11" fmla="*/ 279 h 693738"/>
              <a:gd name="T12" fmla="*/ 629254 w 758825"/>
              <a:gd name="T13" fmla="*/ 85821 h 693738"/>
              <a:gd name="T14" fmla="*/ 758825 w 758825"/>
              <a:gd name="T15" fmla="*/ 346869 h 693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8825" h="693738" stroke="0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  <a:lnTo>
                  <a:pt x="379413" y="346869"/>
                </a:lnTo>
                <a:lnTo>
                  <a:pt x="364200" y="279"/>
                </a:lnTo>
                <a:close/>
              </a:path>
              <a:path w="758825" h="693738" fill="none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</a:path>
            </a:pathLst>
          </a:custGeom>
          <a:noFill/>
          <a:ln w="28575">
            <a:solidFill>
              <a:srgbClr val="0066FF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文本框 33"/>
          <p:cNvSpPr txBox="1">
            <a:spLocks noChangeArrowheads="1"/>
          </p:cNvSpPr>
          <p:nvPr/>
        </p:nvSpPr>
        <p:spPr bwMode="auto">
          <a:xfrm>
            <a:off x="3566574" y="3053353"/>
            <a:ext cx="1813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÷30</a:t>
            </a:r>
            <a:endParaRPr lang="zh-CN" altLang="en-US" sz="2400" kern="0" dirty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弧形 34"/>
          <p:cNvSpPr>
            <a:spLocks noChangeArrowheads="1"/>
          </p:cNvSpPr>
          <p:nvPr/>
        </p:nvSpPr>
        <p:spPr bwMode="auto">
          <a:xfrm rot="13629510">
            <a:off x="6921295" y="2899786"/>
            <a:ext cx="1011767" cy="927100"/>
          </a:xfrm>
          <a:custGeom>
            <a:avLst/>
            <a:gdLst>
              <a:gd name="T0" fmla="*/ 364200 w 758825"/>
              <a:gd name="T1" fmla="*/ 279 h 693738"/>
              <a:gd name="T2" fmla="*/ 629254 w 758825"/>
              <a:gd name="T3" fmla="*/ 85821 h 693738"/>
              <a:gd name="T4" fmla="*/ 758825 w 758825"/>
              <a:gd name="T5" fmla="*/ 346869 h 693738"/>
              <a:gd name="T6" fmla="*/ 379413 w 758825"/>
              <a:gd name="T7" fmla="*/ 346869 h 693738"/>
              <a:gd name="T8" fmla="*/ 364200 w 758825"/>
              <a:gd name="T9" fmla="*/ 279 h 693738"/>
              <a:gd name="T10" fmla="*/ 364200 w 758825"/>
              <a:gd name="T11" fmla="*/ 279 h 693738"/>
              <a:gd name="T12" fmla="*/ 629254 w 758825"/>
              <a:gd name="T13" fmla="*/ 85821 h 693738"/>
              <a:gd name="T14" fmla="*/ 758825 w 758825"/>
              <a:gd name="T15" fmla="*/ 346869 h 693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8825" h="693738" stroke="0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  <a:lnTo>
                  <a:pt x="379413" y="346869"/>
                </a:lnTo>
                <a:lnTo>
                  <a:pt x="364200" y="279"/>
                </a:lnTo>
                <a:close/>
              </a:path>
              <a:path w="758825" h="693738" fill="none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</a:path>
            </a:pathLst>
          </a:custGeom>
          <a:noFill/>
          <a:ln w="28575">
            <a:solidFill>
              <a:srgbClr val="0066FF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文本框 35"/>
          <p:cNvSpPr txBox="1">
            <a:spLocks noChangeArrowheads="1"/>
          </p:cNvSpPr>
          <p:nvPr/>
        </p:nvSpPr>
        <p:spPr bwMode="auto">
          <a:xfrm>
            <a:off x="6112730" y="3097358"/>
            <a:ext cx="1667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×30</a:t>
            </a:r>
            <a:endParaRPr lang="zh-CN" altLang="en-US" sz="2400" kern="0" dirty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弧形 36"/>
          <p:cNvSpPr>
            <a:spLocks noChangeArrowheads="1"/>
          </p:cNvSpPr>
          <p:nvPr/>
        </p:nvSpPr>
        <p:spPr bwMode="auto">
          <a:xfrm rot="13629510" flipH="1" flipV="1">
            <a:off x="4222546" y="2792303"/>
            <a:ext cx="1011767" cy="927100"/>
          </a:xfrm>
          <a:custGeom>
            <a:avLst/>
            <a:gdLst>
              <a:gd name="T0" fmla="*/ 364200 w 758825"/>
              <a:gd name="T1" fmla="*/ 279 h 693738"/>
              <a:gd name="T2" fmla="*/ 629254 w 758825"/>
              <a:gd name="T3" fmla="*/ 85821 h 693738"/>
              <a:gd name="T4" fmla="*/ 758825 w 758825"/>
              <a:gd name="T5" fmla="*/ 346869 h 693738"/>
              <a:gd name="T6" fmla="*/ 379413 w 758825"/>
              <a:gd name="T7" fmla="*/ 346869 h 693738"/>
              <a:gd name="T8" fmla="*/ 364200 w 758825"/>
              <a:gd name="T9" fmla="*/ 279 h 693738"/>
              <a:gd name="T10" fmla="*/ 364200 w 758825"/>
              <a:gd name="T11" fmla="*/ 279 h 693738"/>
              <a:gd name="T12" fmla="*/ 629254 w 758825"/>
              <a:gd name="T13" fmla="*/ 85821 h 693738"/>
              <a:gd name="T14" fmla="*/ 758825 w 758825"/>
              <a:gd name="T15" fmla="*/ 346869 h 693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8825" h="693738" stroke="0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  <a:lnTo>
                  <a:pt x="379413" y="346869"/>
                </a:lnTo>
                <a:lnTo>
                  <a:pt x="364200" y="279"/>
                </a:lnTo>
                <a:close/>
              </a:path>
              <a:path w="758825" h="693738" fill="none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200"/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弧形 37"/>
          <p:cNvSpPr>
            <a:spLocks noChangeArrowheads="1"/>
          </p:cNvSpPr>
          <p:nvPr/>
        </p:nvSpPr>
        <p:spPr bwMode="auto">
          <a:xfrm rot="13629510" flipH="1" flipV="1">
            <a:off x="6868379" y="2851102"/>
            <a:ext cx="1011767" cy="927100"/>
          </a:xfrm>
          <a:custGeom>
            <a:avLst/>
            <a:gdLst>
              <a:gd name="T0" fmla="*/ 364200 w 758825"/>
              <a:gd name="T1" fmla="*/ 279 h 693737"/>
              <a:gd name="T2" fmla="*/ 629254 w 758825"/>
              <a:gd name="T3" fmla="*/ 85821 h 693737"/>
              <a:gd name="T4" fmla="*/ 758825 w 758825"/>
              <a:gd name="T5" fmla="*/ 346869 h 693737"/>
              <a:gd name="T6" fmla="*/ 379413 w 758825"/>
              <a:gd name="T7" fmla="*/ 346869 h 693737"/>
              <a:gd name="T8" fmla="*/ 364200 w 758825"/>
              <a:gd name="T9" fmla="*/ 279 h 693737"/>
              <a:gd name="T10" fmla="*/ 364200 w 758825"/>
              <a:gd name="T11" fmla="*/ 279 h 693737"/>
              <a:gd name="T12" fmla="*/ 629254 w 758825"/>
              <a:gd name="T13" fmla="*/ 85821 h 693737"/>
              <a:gd name="T14" fmla="*/ 758825 w 758825"/>
              <a:gd name="T15" fmla="*/ 346869 h 693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8825" h="693737" stroke="0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  <a:lnTo>
                  <a:pt x="379413" y="346869"/>
                </a:lnTo>
                <a:lnTo>
                  <a:pt x="364200" y="279"/>
                </a:lnTo>
                <a:close/>
              </a:path>
              <a:path w="758825" h="693737" fill="none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0" name="文本框 38"/>
          <p:cNvSpPr txBox="1">
            <a:spLocks noChangeArrowheads="1"/>
          </p:cNvSpPr>
          <p:nvPr/>
        </p:nvSpPr>
        <p:spPr bwMode="auto">
          <a:xfrm>
            <a:off x="5177805" y="3068195"/>
            <a:ext cx="1468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33CC3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×30</a:t>
            </a:r>
            <a:endParaRPr lang="zh-CN" altLang="en-US" sz="2400" kern="0" dirty="0">
              <a:solidFill>
                <a:srgbClr val="33CC33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" name="文本框 39"/>
          <p:cNvSpPr txBox="1">
            <a:spLocks noChangeArrowheads="1"/>
          </p:cNvSpPr>
          <p:nvPr/>
        </p:nvSpPr>
        <p:spPr bwMode="auto">
          <a:xfrm>
            <a:off x="7833579" y="3127184"/>
            <a:ext cx="16277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33CC3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÷30</a:t>
            </a:r>
            <a:endParaRPr lang="zh-CN" altLang="en-US" sz="2400" kern="0" dirty="0">
              <a:solidFill>
                <a:srgbClr val="33CC33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54" name="图片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3487" y="4447119"/>
            <a:ext cx="1008932" cy="152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2948314" y="4524124"/>
            <a:ext cx="5745904" cy="485561"/>
          </a:xfrm>
          <a:prstGeom prst="wedgeRoundRectCallout">
            <a:avLst>
              <a:gd name="adj1" fmla="val -55644"/>
              <a:gd name="adj2" fmla="val 50804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被除数不变，除数除以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，商反而乘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56" name="AutoShape 27"/>
          <p:cNvSpPr>
            <a:spLocks noChangeArrowheads="1"/>
          </p:cNvSpPr>
          <p:nvPr/>
        </p:nvSpPr>
        <p:spPr bwMode="auto">
          <a:xfrm>
            <a:off x="2948314" y="4447119"/>
            <a:ext cx="5708006" cy="506730"/>
          </a:xfrm>
          <a:prstGeom prst="wedgeRoundRectCallout">
            <a:avLst>
              <a:gd name="adj1" fmla="val -53538"/>
              <a:gd name="adj2" fmla="val 34131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被除数不变，除数乘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，商反而除以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  <p:sp>
        <p:nvSpPr>
          <p:cNvPr id="4" name="矩形 3"/>
          <p:cNvSpPr/>
          <p:nvPr/>
        </p:nvSpPr>
        <p:spPr>
          <a:xfrm>
            <a:off x="647804" y="1623554"/>
            <a:ext cx="1012822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被除数不变，除数乘几或除以几（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零除外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），商就除以几或乘几。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45" grpId="0"/>
      <p:bldP spid="47" grpId="0"/>
      <p:bldP spid="50" grpId="0"/>
      <p:bldP spid="51" grpId="0"/>
      <p:bldP spid="55" grpId="0" bldLvl="0" animBg="1"/>
      <p:bldP spid="55" grpId="1" bldLvl="0" animBg="1"/>
      <p:bldP spid="56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3"/>
          <p:cNvSpPr txBox="1">
            <a:spLocks noChangeArrowheads="1"/>
          </p:cNvSpPr>
          <p:nvPr/>
        </p:nvSpPr>
        <p:spPr bwMode="auto">
          <a:xfrm>
            <a:off x="581335" y="1143154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29"/>
          <p:cNvSpPr txBox="1">
            <a:spLocks noChangeArrowheads="1"/>
          </p:cNvSpPr>
          <p:nvPr/>
        </p:nvSpPr>
        <p:spPr bwMode="auto">
          <a:xfrm>
            <a:off x="2259965" y="2338835"/>
            <a:ext cx="7471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20          ÷          10    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2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30"/>
          <p:cNvSpPr txBox="1">
            <a:spLocks noChangeArrowheads="1"/>
          </p:cNvSpPr>
          <p:nvPr/>
        </p:nvSpPr>
        <p:spPr bwMode="auto">
          <a:xfrm>
            <a:off x="2302298" y="3013564"/>
            <a:ext cx="7054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140         ÷          70     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弧形 31"/>
          <p:cNvSpPr>
            <a:spLocks noChangeArrowheads="1"/>
          </p:cNvSpPr>
          <p:nvPr/>
        </p:nvSpPr>
        <p:spPr bwMode="auto">
          <a:xfrm rot="13629510">
            <a:off x="2127506" y="2495784"/>
            <a:ext cx="1011767" cy="927100"/>
          </a:xfrm>
          <a:custGeom>
            <a:avLst/>
            <a:gdLst>
              <a:gd name="T0" fmla="*/ 364200 w 758825"/>
              <a:gd name="T1" fmla="*/ 279 h 693737"/>
              <a:gd name="T2" fmla="*/ 629254 w 758825"/>
              <a:gd name="T3" fmla="*/ 85821 h 693737"/>
              <a:gd name="T4" fmla="*/ 758825 w 758825"/>
              <a:gd name="T5" fmla="*/ 346869 h 693737"/>
              <a:gd name="T6" fmla="*/ 379413 w 758825"/>
              <a:gd name="T7" fmla="*/ 346869 h 693737"/>
              <a:gd name="T8" fmla="*/ 364200 w 758825"/>
              <a:gd name="T9" fmla="*/ 279 h 693737"/>
              <a:gd name="T10" fmla="*/ 364200 w 758825"/>
              <a:gd name="T11" fmla="*/ 279 h 693737"/>
              <a:gd name="T12" fmla="*/ 629254 w 758825"/>
              <a:gd name="T13" fmla="*/ 85821 h 693737"/>
              <a:gd name="T14" fmla="*/ 758825 w 758825"/>
              <a:gd name="T15" fmla="*/ 346869 h 693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8825" h="693737" stroke="0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  <a:lnTo>
                  <a:pt x="379413" y="346869"/>
                </a:lnTo>
                <a:lnTo>
                  <a:pt x="364200" y="279"/>
                </a:lnTo>
                <a:close/>
              </a:path>
              <a:path w="758825" h="693737" fill="none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</a:path>
            </a:pathLst>
          </a:custGeom>
          <a:noFill/>
          <a:ln w="28575">
            <a:solidFill>
              <a:srgbClr val="0066FF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32"/>
          <p:cNvSpPr txBox="1">
            <a:spLocks noChangeArrowheads="1"/>
          </p:cNvSpPr>
          <p:nvPr/>
        </p:nvSpPr>
        <p:spPr bwMode="auto">
          <a:xfrm>
            <a:off x="1516849" y="2665001"/>
            <a:ext cx="1056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×7</a:t>
            </a:r>
            <a:endParaRPr lang="zh-CN" altLang="en-US" sz="2400" kern="0" dirty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弧形 33"/>
          <p:cNvSpPr>
            <a:spLocks noChangeArrowheads="1"/>
          </p:cNvSpPr>
          <p:nvPr/>
        </p:nvSpPr>
        <p:spPr bwMode="auto">
          <a:xfrm rot="13629510">
            <a:off x="4501341" y="2431565"/>
            <a:ext cx="1011767" cy="927100"/>
          </a:xfrm>
          <a:custGeom>
            <a:avLst/>
            <a:gdLst>
              <a:gd name="T0" fmla="*/ 364200 w 758825"/>
              <a:gd name="T1" fmla="*/ 279 h 693737"/>
              <a:gd name="T2" fmla="*/ 629254 w 758825"/>
              <a:gd name="T3" fmla="*/ 85821 h 693737"/>
              <a:gd name="T4" fmla="*/ 758825 w 758825"/>
              <a:gd name="T5" fmla="*/ 346869 h 693737"/>
              <a:gd name="T6" fmla="*/ 379413 w 758825"/>
              <a:gd name="T7" fmla="*/ 346869 h 693737"/>
              <a:gd name="T8" fmla="*/ 364200 w 758825"/>
              <a:gd name="T9" fmla="*/ 279 h 693737"/>
              <a:gd name="T10" fmla="*/ 364200 w 758825"/>
              <a:gd name="T11" fmla="*/ 279 h 693737"/>
              <a:gd name="T12" fmla="*/ 629254 w 758825"/>
              <a:gd name="T13" fmla="*/ 85821 h 693737"/>
              <a:gd name="T14" fmla="*/ 758825 w 758825"/>
              <a:gd name="T15" fmla="*/ 346869 h 693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8825" h="693737" stroke="0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  <a:lnTo>
                  <a:pt x="379413" y="346869"/>
                </a:lnTo>
                <a:lnTo>
                  <a:pt x="364200" y="279"/>
                </a:lnTo>
                <a:close/>
              </a:path>
              <a:path w="758825" h="693737" fill="none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</a:path>
            </a:pathLst>
          </a:custGeom>
          <a:noFill/>
          <a:ln w="28575">
            <a:solidFill>
              <a:srgbClr val="0066FF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34"/>
          <p:cNvSpPr txBox="1">
            <a:spLocks noChangeArrowheads="1"/>
          </p:cNvSpPr>
          <p:nvPr/>
        </p:nvSpPr>
        <p:spPr bwMode="auto">
          <a:xfrm>
            <a:off x="3835603" y="2670793"/>
            <a:ext cx="1056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×7</a:t>
            </a:r>
            <a:endParaRPr lang="zh-CN" altLang="en-US" sz="2400" kern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5" name="图片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7556" y="4279697"/>
            <a:ext cx="1166891" cy="1530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2751122" y="4134055"/>
            <a:ext cx="4315354" cy="481287"/>
          </a:xfrm>
          <a:prstGeom prst="wedgeRoundRectCallout">
            <a:avLst>
              <a:gd name="adj1" fmla="val 56153"/>
              <a:gd name="adj2" fmla="val 23250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被除数和除数都乘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，商不变。</a:t>
            </a:r>
          </a:p>
        </p:txBody>
      </p:sp>
      <p:sp>
        <p:nvSpPr>
          <p:cNvPr id="17" name="弧形 35"/>
          <p:cNvSpPr>
            <a:spLocks noChangeArrowheads="1"/>
          </p:cNvSpPr>
          <p:nvPr/>
        </p:nvSpPr>
        <p:spPr bwMode="auto">
          <a:xfrm rot="13629510" flipH="1" flipV="1">
            <a:off x="2162432" y="2433343"/>
            <a:ext cx="1011767" cy="924983"/>
          </a:xfrm>
          <a:custGeom>
            <a:avLst/>
            <a:gdLst>
              <a:gd name="T0" fmla="*/ 364200 w 758825"/>
              <a:gd name="T1" fmla="*/ 279 h 693737"/>
              <a:gd name="T2" fmla="*/ 629254 w 758825"/>
              <a:gd name="T3" fmla="*/ 85821 h 693737"/>
              <a:gd name="T4" fmla="*/ 758825 w 758825"/>
              <a:gd name="T5" fmla="*/ 346869 h 693737"/>
              <a:gd name="T6" fmla="*/ 379413 w 758825"/>
              <a:gd name="T7" fmla="*/ 346869 h 693737"/>
              <a:gd name="T8" fmla="*/ 364200 w 758825"/>
              <a:gd name="T9" fmla="*/ 279 h 693737"/>
              <a:gd name="T10" fmla="*/ 364200 w 758825"/>
              <a:gd name="T11" fmla="*/ 279 h 693737"/>
              <a:gd name="T12" fmla="*/ 629254 w 758825"/>
              <a:gd name="T13" fmla="*/ 85821 h 693737"/>
              <a:gd name="T14" fmla="*/ 758825 w 758825"/>
              <a:gd name="T15" fmla="*/ 346869 h 693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8825" h="693737" stroke="0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  <a:lnTo>
                  <a:pt x="379413" y="346869"/>
                </a:lnTo>
                <a:lnTo>
                  <a:pt x="364200" y="279"/>
                </a:lnTo>
                <a:close/>
              </a:path>
              <a:path w="758825" h="693737" fill="none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弧形 36"/>
          <p:cNvSpPr>
            <a:spLocks noChangeArrowheads="1"/>
          </p:cNvSpPr>
          <p:nvPr/>
        </p:nvSpPr>
        <p:spPr bwMode="auto">
          <a:xfrm rot="13629510" flipH="1" flipV="1">
            <a:off x="4402916" y="2360657"/>
            <a:ext cx="1011767" cy="924983"/>
          </a:xfrm>
          <a:custGeom>
            <a:avLst/>
            <a:gdLst>
              <a:gd name="T0" fmla="*/ 364200 w 758825"/>
              <a:gd name="T1" fmla="*/ 279 h 693737"/>
              <a:gd name="T2" fmla="*/ 629254 w 758825"/>
              <a:gd name="T3" fmla="*/ 85821 h 693737"/>
              <a:gd name="T4" fmla="*/ 758825 w 758825"/>
              <a:gd name="T5" fmla="*/ 346869 h 693737"/>
              <a:gd name="T6" fmla="*/ 379413 w 758825"/>
              <a:gd name="T7" fmla="*/ 346869 h 693737"/>
              <a:gd name="T8" fmla="*/ 364200 w 758825"/>
              <a:gd name="T9" fmla="*/ 279 h 693737"/>
              <a:gd name="T10" fmla="*/ 364200 w 758825"/>
              <a:gd name="T11" fmla="*/ 279 h 693737"/>
              <a:gd name="T12" fmla="*/ 629254 w 758825"/>
              <a:gd name="T13" fmla="*/ 85821 h 693737"/>
              <a:gd name="T14" fmla="*/ 758825 w 758825"/>
              <a:gd name="T15" fmla="*/ 346869 h 693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8825" h="693737" stroke="0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  <a:lnTo>
                  <a:pt x="379413" y="346869"/>
                </a:lnTo>
                <a:lnTo>
                  <a:pt x="364200" y="279"/>
                </a:lnTo>
                <a:close/>
              </a:path>
              <a:path w="758825" h="693737" fill="none">
                <a:moveTo>
                  <a:pt x="364200" y="279"/>
                </a:moveTo>
                <a:cubicBezTo>
                  <a:pt x="461272" y="-3282"/>
                  <a:pt x="556140" y="27335"/>
                  <a:pt x="629254" y="85821"/>
                </a:cubicBezTo>
                <a:cubicBezTo>
                  <a:pt x="711594" y="151687"/>
                  <a:pt x="758825" y="246844"/>
                  <a:pt x="758825" y="346869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37"/>
          <p:cNvSpPr txBox="1">
            <a:spLocks noChangeArrowheads="1"/>
          </p:cNvSpPr>
          <p:nvPr/>
        </p:nvSpPr>
        <p:spPr bwMode="auto">
          <a:xfrm>
            <a:off x="3083048" y="2662938"/>
            <a:ext cx="1056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33CC3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÷7</a:t>
            </a:r>
            <a:endParaRPr lang="zh-CN" altLang="en-US" sz="2400" kern="0" dirty="0">
              <a:solidFill>
                <a:srgbClr val="33CC33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38"/>
          <p:cNvSpPr txBox="1">
            <a:spLocks noChangeArrowheads="1"/>
          </p:cNvSpPr>
          <p:nvPr/>
        </p:nvSpPr>
        <p:spPr bwMode="auto">
          <a:xfrm>
            <a:off x="5337952" y="2670441"/>
            <a:ext cx="1056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33CC3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÷7</a:t>
            </a:r>
            <a:endParaRPr lang="zh-CN" altLang="en-US" sz="2400" kern="0" dirty="0">
              <a:solidFill>
                <a:srgbClr val="33CC33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2455003" y="4028035"/>
            <a:ext cx="4656997" cy="503325"/>
          </a:xfrm>
          <a:prstGeom prst="wedgeRoundRectCallout">
            <a:avLst>
              <a:gd name="adj1" fmla="val 56153"/>
              <a:gd name="adj2" fmla="val 23250"/>
              <a:gd name="adj3" fmla="val 16667"/>
            </a:avLst>
          </a:prstGeom>
          <a:solidFill>
            <a:srgbClr val="FFFFFF"/>
          </a:solidFill>
          <a:ln w="19050">
            <a:solidFill>
              <a:srgbClr val="3D87C6"/>
            </a:solidFill>
            <a:miter lim="800000"/>
          </a:ln>
        </p:spPr>
        <p:txBody>
          <a:bodyPr/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被除数和除数都除以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，商不变。</a:t>
            </a:r>
          </a:p>
        </p:txBody>
      </p:sp>
      <p:sp>
        <p:nvSpPr>
          <p:cNvPr id="2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  <p:sp>
        <p:nvSpPr>
          <p:cNvPr id="6" name="矩形 5"/>
          <p:cNvSpPr/>
          <p:nvPr/>
        </p:nvSpPr>
        <p:spPr>
          <a:xfrm>
            <a:off x="658812" y="1635385"/>
            <a:ext cx="70323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 eaLnBrk="0" hangingPunct="0">
              <a:defRPr/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被除数和除数都乘或除以一个相同的数（</a:t>
            </a:r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零除外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），商不变。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16" grpId="0" bldLvl="0" animBg="1"/>
      <p:bldP spid="16" grpId="1" bldLvl="0" animBg="1"/>
      <p:bldP spid="19" grpId="0"/>
      <p:bldP spid="20" grpId="0"/>
      <p:bldP spid="21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827405" y="1329525"/>
            <a:ext cx="10560051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根据每组中第一题的商，写出下面两题的商。</a:t>
            </a:r>
          </a:p>
        </p:txBody>
      </p:sp>
      <p:sp>
        <p:nvSpPr>
          <p:cNvPr id="3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  <p:sp>
        <p:nvSpPr>
          <p:cNvPr id="40" name="矩形 2"/>
          <p:cNvSpPr>
            <a:spLocks noChangeArrowheads="1"/>
          </p:cNvSpPr>
          <p:nvPr/>
        </p:nvSpPr>
        <p:spPr bwMode="auto">
          <a:xfrm>
            <a:off x="3275990" y="2536250"/>
            <a:ext cx="5175250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90÷5=18  		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90÷10=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90÷15= 		</a:t>
            </a:r>
          </a:p>
          <a:p>
            <a:pPr eaLnBrk="0" hangingPunct="0">
              <a:lnSpc>
                <a:spcPct val="150000"/>
              </a:lnSpc>
            </a:pPr>
            <a:endParaRPr lang="zh-CN" altLang="zh-CN" sz="24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6" name="TextBox 3"/>
          <p:cNvSpPr txBox="1">
            <a:spLocks noChangeArrowheads="1"/>
          </p:cNvSpPr>
          <p:nvPr/>
        </p:nvSpPr>
        <p:spPr bwMode="auto">
          <a:xfrm>
            <a:off x="6527190" y="2596575"/>
            <a:ext cx="34163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400÷4=100</a:t>
            </a:r>
            <a:endParaRPr lang="zh-CN" altLang="zh-CN" sz="24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200÷4=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100÷4=</a:t>
            </a:r>
            <a:endParaRPr lang="zh-CN" altLang="zh-CN" sz="24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eaLnBrk="0" hangingPunct="0"/>
            <a:endParaRPr lang="zh-CN" altLang="en-US" sz="16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3237890" y="3177600"/>
            <a:ext cx="528637" cy="49212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2661627" y="2999800"/>
            <a:ext cx="60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16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不变</a:t>
            </a:r>
          </a:p>
        </p:txBody>
      </p:sp>
      <p:cxnSp>
        <p:nvCxnSpPr>
          <p:cNvPr id="56" name="直接箭头连接符 55"/>
          <p:cNvCxnSpPr/>
          <p:nvPr/>
        </p:nvCxnSpPr>
        <p:spPr>
          <a:xfrm>
            <a:off x="4020527" y="3056950"/>
            <a:ext cx="0" cy="24288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本框 56"/>
          <p:cNvSpPr txBox="1">
            <a:spLocks noChangeArrowheads="1"/>
          </p:cNvSpPr>
          <p:nvPr/>
        </p:nvSpPr>
        <p:spPr bwMode="auto">
          <a:xfrm>
            <a:off x="4063390" y="2999800"/>
            <a:ext cx="5164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×2</a:t>
            </a:r>
            <a:endParaRPr lang="zh-CN" altLang="en-US" sz="160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58" name="文本框 57"/>
          <p:cNvSpPr txBox="1">
            <a:spLocks noChangeArrowheads="1"/>
          </p:cNvSpPr>
          <p:nvPr/>
        </p:nvSpPr>
        <p:spPr bwMode="auto">
          <a:xfrm>
            <a:off x="4695215" y="2999800"/>
            <a:ext cx="5164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÷2</a:t>
            </a:r>
            <a:endParaRPr lang="zh-CN" altLang="en-US" sz="160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59" name="文本框 35"/>
          <p:cNvSpPr txBox="1">
            <a:spLocks noChangeArrowheads="1"/>
          </p:cNvSpPr>
          <p:nvPr/>
        </p:nvSpPr>
        <p:spPr bwMode="auto">
          <a:xfrm>
            <a:off x="4438040" y="3191887"/>
            <a:ext cx="57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</a:t>
            </a:r>
            <a:endParaRPr lang="zh-CN" altLang="en-US" sz="240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3237890" y="3733225"/>
            <a:ext cx="528637" cy="4905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1" name="文本框 60"/>
          <p:cNvSpPr txBox="1">
            <a:spLocks noChangeArrowheads="1"/>
          </p:cNvSpPr>
          <p:nvPr/>
        </p:nvSpPr>
        <p:spPr bwMode="auto">
          <a:xfrm>
            <a:off x="2660040" y="3572887"/>
            <a:ext cx="60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16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不变</a:t>
            </a:r>
          </a:p>
        </p:txBody>
      </p:sp>
      <p:cxnSp>
        <p:nvCxnSpPr>
          <p:cNvPr id="62" name="直接箭头连接符 61"/>
          <p:cNvCxnSpPr/>
          <p:nvPr/>
        </p:nvCxnSpPr>
        <p:spPr>
          <a:xfrm>
            <a:off x="4125302" y="3056950"/>
            <a:ext cx="0" cy="84931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本框 62"/>
          <p:cNvSpPr txBox="1">
            <a:spLocks noChangeArrowheads="1"/>
          </p:cNvSpPr>
          <p:nvPr/>
        </p:nvSpPr>
        <p:spPr bwMode="auto">
          <a:xfrm>
            <a:off x="4064977" y="3531612"/>
            <a:ext cx="5164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×3</a:t>
            </a:r>
            <a:endParaRPr lang="zh-CN" altLang="en-US" sz="160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4" name="文本框 63"/>
          <p:cNvSpPr txBox="1">
            <a:spLocks noChangeArrowheads="1"/>
          </p:cNvSpPr>
          <p:nvPr/>
        </p:nvSpPr>
        <p:spPr bwMode="auto">
          <a:xfrm>
            <a:off x="5147652" y="3534787"/>
            <a:ext cx="5164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÷3</a:t>
            </a:r>
            <a:endParaRPr lang="zh-CN" altLang="en-US" sz="160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5" name="文本框 35"/>
          <p:cNvSpPr txBox="1">
            <a:spLocks noChangeArrowheads="1"/>
          </p:cNvSpPr>
          <p:nvPr/>
        </p:nvSpPr>
        <p:spPr bwMode="auto">
          <a:xfrm>
            <a:off x="4433277" y="3764975"/>
            <a:ext cx="576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6</a:t>
            </a:r>
            <a:endParaRPr lang="zh-CN" altLang="en-US" sz="240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cxnSp>
        <p:nvCxnSpPr>
          <p:cNvPr id="66" name="直接箭头连接符 65"/>
          <p:cNvCxnSpPr/>
          <p:nvPr/>
        </p:nvCxnSpPr>
        <p:spPr>
          <a:xfrm>
            <a:off x="6852627" y="3098225"/>
            <a:ext cx="0" cy="24447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框 66"/>
          <p:cNvSpPr txBox="1">
            <a:spLocks noChangeArrowheads="1"/>
          </p:cNvSpPr>
          <p:nvPr/>
        </p:nvSpPr>
        <p:spPr bwMode="auto">
          <a:xfrm>
            <a:off x="6820877" y="2999800"/>
            <a:ext cx="5164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÷2</a:t>
            </a:r>
          </a:p>
        </p:txBody>
      </p:sp>
      <p:sp>
        <p:nvSpPr>
          <p:cNvPr id="68" name="椭圆 67"/>
          <p:cNvSpPr/>
          <p:nvPr/>
        </p:nvSpPr>
        <p:spPr>
          <a:xfrm>
            <a:off x="7335778" y="3324235"/>
            <a:ext cx="366712" cy="3873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69" name="文本框 68"/>
          <p:cNvSpPr txBox="1">
            <a:spLocks noChangeArrowheads="1"/>
          </p:cNvSpPr>
          <p:nvPr/>
        </p:nvSpPr>
        <p:spPr bwMode="auto">
          <a:xfrm>
            <a:off x="7479690" y="2999800"/>
            <a:ext cx="60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16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不变</a:t>
            </a:r>
          </a:p>
        </p:txBody>
      </p:sp>
      <p:sp>
        <p:nvSpPr>
          <p:cNvPr id="70" name="文本框 35"/>
          <p:cNvSpPr txBox="1">
            <a:spLocks noChangeArrowheads="1"/>
          </p:cNvSpPr>
          <p:nvPr/>
        </p:nvSpPr>
        <p:spPr bwMode="auto">
          <a:xfrm>
            <a:off x="7662252" y="3268087"/>
            <a:ext cx="576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50</a:t>
            </a:r>
            <a:endParaRPr lang="zh-CN" altLang="en-US" sz="240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cxnSp>
        <p:nvCxnSpPr>
          <p:cNvPr id="71" name="直接箭头连接符 70"/>
          <p:cNvCxnSpPr/>
          <p:nvPr/>
        </p:nvCxnSpPr>
        <p:spPr>
          <a:xfrm>
            <a:off x="6852627" y="3657025"/>
            <a:ext cx="0" cy="24447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文本框 71"/>
          <p:cNvSpPr txBox="1">
            <a:spLocks noChangeArrowheads="1"/>
          </p:cNvSpPr>
          <p:nvPr/>
        </p:nvSpPr>
        <p:spPr bwMode="auto">
          <a:xfrm>
            <a:off x="6819290" y="3572887"/>
            <a:ext cx="5164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÷2</a:t>
            </a:r>
          </a:p>
        </p:txBody>
      </p:sp>
      <p:sp>
        <p:nvSpPr>
          <p:cNvPr id="73" name="椭圆 72"/>
          <p:cNvSpPr/>
          <p:nvPr/>
        </p:nvSpPr>
        <p:spPr>
          <a:xfrm>
            <a:off x="7315659" y="3861019"/>
            <a:ext cx="366712" cy="3873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74" name="文本框 73"/>
          <p:cNvSpPr txBox="1">
            <a:spLocks noChangeArrowheads="1"/>
          </p:cNvSpPr>
          <p:nvPr/>
        </p:nvSpPr>
        <p:spPr bwMode="auto">
          <a:xfrm>
            <a:off x="7147902" y="4265037"/>
            <a:ext cx="60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16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不变</a:t>
            </a:r>
          </a:p>
        </p:txBody>
      </p:sp>
      <p:sp>
        <p:nvSpPr>
          <p:cNvPr id="75" name="文本框 35"/>
          <p:cNvSpPr txBox="1">
            <a:spLocks noChangeArrowheads="1"/>
          </p:cNvSpPr>
          <p:nvPr/>
        </p:nvSpPr>
        <p:spPr bwMode="auto">
          <a:xfrm>
            <a:off x="7662252" y="3826887"/>
            <a:ext cx="576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25</a:t>
            </a:r>
            <a:endParaRPr lang="zh-CN" altLang="en-US" sz="240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cxnSp>
        <p:nvCxnSpPr>
          <p:cNvPr id="76" name="直接箭头连接符 75"/>
          <p:cNvCxnSpPr/>
          <p:nvPr/>
        </p:nvCxnSpPr>
        <p:spPr>
          <a:xfrm>
            <a:off x="4749190" y="3047425"/>
            <a:ext cx="0" cy="43497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/>
          <p:nvPr/>
        </p:nvCxnSpPr>
        <p:spPr>
          <a:xfrm>
            <a:off x="5190515" y="3045837"/>
            <a:ext cx="0" cy="85566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本框 77"/>
          <p:cNvSpPr txBox="1">
            <a:spLocks noChangeArrowheads="1"/>
          </p:cNvSpPr>
          <p:nvPr/>
        </p:nvSpPr>
        <p:spPr bwMode="auto">
          <a:xfrm>
            <a:off x="8235340" y="2999800"/>
            <a:ext cx="5164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÷2</a:t>
            </a:r>
          </a:p>
        </p:txBody>
      </p:sp>
      <p:cxnSp>
        <p:nvCxnSpPr>
          <p:cNvPr id="79" name="直接箭头连接符 78"/>
          <p:cNvCxnSpPr/>
          <p:nvPr/>
        </p:nvCxnSpPr>
        <p:spPr>
          <a:xfrm>
            <a:off x="8203590" y="3085525"/>
            <a:ext cx="0" cy="43338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文本框 79"/>
          <p:cNvSpPr txBox="1">
            <a:spLocks noChangeArrowheads="1"/>
          </p:cNvSpPr>
          <p:nvPr/>
        </p:nvSpPr>
        <p:spPr bwMode="auto">
          <a:xfrm>
            <a:off x="8235340" y="3572887"/>
            <a:ext cx="5164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÷2</a:t>
            </a:r>
          </a:p>
        </p:txBody>
      </p:sp>
      <p:cxnSp>
        <p:nvCxnSpPr>
          <p:cNvPr id="81" name="直接箭头连接符 80"/>
          <p:cNvCxnSpPr/>
          <p:nvPr/>
        </p:nvCxnSpPr>
        <p:spPr>
          <a:xfrm>
            <a:off x="8206765" y="3658612"/>
            <a:ext cx="0" cy="43338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ldLvl="0" animBg="1"/>
      <p:bldP spid="55" grpId="0"/>
      <p:bldP spid="57" grpId="0"/>
      <p:bldP spid="58" grpId="0"/>
      <p:bldP spid="59" grpId="0"/>
      <p:bldP spid="60" grpId="0" bldLvl="0" animBg="1"/>
      <p:bldP spid="61" grpId="0"/>
      <p:bldP spid="63" grpId="0"/>
      <p:bldP spid="64" grpId="0"/>
      <p:bldP spid="65" grpId="0"/>
      <p:bldP spid="67" grpId="0"/>
      <p:bldP spid="68" grpId="0" bldLvl="0" animBg="1"/>
      <p:bldP spid="69" grpId="0"/>
      <p:bldP spid="70" grpId="0"/>
      <p:bldP spid="72" grpId="0"/>
      <p:bldP spid="73" grpId="0" bldLvl="0" animBg="1"/>
      <p:bldP spid="74" grpId="0"/>
      <p:bldP spid="75" grpId="0"/>
      <p:bldP spid="78" grpId="0"/>
      <p:bldP spid="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3"/>
          <p:cNvSpPr txBox="1">
            <a:spLocks noChangeArrowheads="1"/>
          </p:cNvSpPr>
          <p:nvPr/>
        </p:nvSpPr>
        <p:spPr bwMode="auto">
          <a:xfrm>
            <a:off x="660400" y="1253440"/>
            <a:ext cx="2880784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填一填。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114037" y="2421867"/>
            <a:ext cx="8851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18÷2=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18×2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）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              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1122428" y="3322515"/>
            <a:ext cx="886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                 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）÷（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29" name="TextBox 10"/>
          <p:cNvSpPr txBox="1">
            <a:spLocks noChangeArrowheads="1"/>
          </p:cNvSpPr>
          <p:nvPr/>
        </p:nvSpPr>
        <p:spPr bwMode="auto">
          <a:xfrm>
            <a:off x="1114037" y="4080480"/>
            <a:ext cx="8369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）÷（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               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57" name="矩形 56"/>
          <p:cNvSpPr/>
          <p:nvPr/>
        </p:nvSpPr>
        <p:spPr>
          <a:xfrm>
            <a:off x="5411595" y="2401632"/>
            <a:ext cx="480484" cy="480483"/>
          </a:xfrm>
          <a:prstGeom prst="rect">
            <a:avLst/>
          </a:prstGeom>
          <a:solidFill>
            <a:schemeClr val="bg1"/>
          </a:solidFill>
          <a:ln w="19050">
            <a:solidFill>
              <a:srgbClr val="7E5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4759662" y="2401632"/>
            <a:ext cx="480484" cy="480483"/>
          </a:xfrm>
          <a:prstGeom prst="ellipse">
            <a:avLst/>
          </a:prstGeom>
          <a:solidFill>
            <a:schemeClr val="bg1"/>
          </a:solidFill>
          <a:ln w="19050">
            <a:solidFill>
              <a:srgbClr val="7E5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007816" y="3328842"/>
            <a:ext cx="478367" cy="478367"/>
          </a:xfrm>
          <a:prstGeom prst="rect">
            <a:avLst/>
          </a:prstGeom>
          <a:solidFill>
            <a:schemeClr val="bg1"/>
          </a:solidFill>
          <a:ln w="19050">
            <a:solidFill>
              <a:srgbClr val="7E5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3355882" y="3328842"/>
            <a:ext cx="480483" cy="478367"/>
          </a:xfrm>
          <a:prstGeom prst="ellipse">
            <a:avLst/>
          </a:prstGeom>
          <a:solidFill>
            <a:schemeClr val="bg1"/>
          </a:solidFill>
          <a:ln w="19050">
            <a:solidFill>
              <a:srgbClr val="7E5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5742350" y="4083128"/>
            <a:ext cx="480484" cy="480484"/>
          </a:xfrm>
          <a:prstGeom prst="rect">
            <a:avLst/>
          </a:prstGeom>
          <a:solidFill>
            <a:schemeClr val="bg1"/>
          </a:solidFill>
          <a:ln w="19050">
            <a:solidFill>
              <a:srgbClr val="7E5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5090417" y="4083128"/>
            <a:ext cx="480484" cy="480484"/>
          </a:xfrm>
          <a:prstGeom prst="ellipse">
            <a:avLst/>
          </a:prstGeom>
          <a:solidFill>
            <a:schemeClr val="bg1"/>
          </a:solidFill>
          <a:ln w="19050">
            <a:solidFill>
              <a:srgbClr val="7E53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4" name="TextBox 13"/>
          <p:cNvSpPr txBox="1">
            <a:spLocks noChangeArrowheads="1"/>
          </p:cNvSpPr>
          <p:nvPr/>
        </p:nvSpPr>
        <p:spPr bwMode="auto">
          <a:xfrm>
            <a:off x="4741928" y="2403739"/>
            <a:ext cx="81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Box 21"/>
          <p:cNvSpPr txBox="1">
            <a:spLocks noChangeArrowheads="1"/>
          </p:cNvSpPr>
          <p:nvPr/>
        </p:nvSpPr>
        <p:spPr bwMode="auto">
          <a:xfrm>
            <a:off x="5447579" y="2384921"/>
            <a:ext cx="81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13"/>
          <p:cNvSpPr txBox="1">
            <a:spLocks noChangeArrowheads="1"/>
          </p:cNvSpPr>
          <p:nvPr/>
        </p:nvSpPr>
        <p:spPr bwMode="auto">
          <a:xfrm>
            <a:off x="3355882" y="3332128"/>
            <a:ext cx="81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7" name="TextBox 21"/>
          <p:cNvSpPr txBox="1">
            <a:spLocks noChangeArrowheads="1"/>
          </p:cNvSpPr>
          <p:nvPr/>
        </p:nvSpPr>
        <p:spPr bwMode="auto">
          <a:xfrm>
            <a:off x="4035333" y="3332128"/>
            <a:ext cx="81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8" name="TextBox 13"/>
          <p:cNvSpPr txBox="1">
            <a:spLocks noChangeArrowheads="1"/>
          </p:cNvSpPr>
          <p:nvPr/>
        </p:nvSpPr>
        <p:spPr bwMode="auto">
          <a:xfrm>
            <a:off x="5090417" y="4092537"/>
            <a:ext cx="81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21"/>
          <p:cNvSpPr txBox="1">
            <a:spLocks noChangeArrowheads="1"/>
          </p:cNvSpPr>
          <p:nvPr/>
        </p:nvSpPr>
        <p:spPr bwMode="auto">
          <a:xfrm>
            <a:off x="5816434" y="4080480"/>
            <a:ext cx="81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文本框 1"/>
          <p:cNvSpPr txBox="1">
            <a:spLocks noChangeArrowheads="1"/>
          </p:cNvSpPr>
          <p:nvPr/>
        </p:nvSpPr>
        <p:spPr bwMode="auto">
          <a:xfrm>
            <a:off x="1011511" y="2685167"/>
            <a:ext cx="1720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grpSp>
        <p:nvGrpSpPr>
          <p:cNvPr id="9220" name="组合 4"/>
          <p:cNvGrpSpPr/>
          <p:nvPr/>
        </p:nvGrpSpPr>
        <p:grpSpPr bwMode="auto">
          <a:xfrm>
            <a:off x="2209543" y="2797350"/>
            <a:ext cx="3401483" cy="1685099"/>
            <a:chOff x="1840281" y="1638002"/>
            <a:chExt cx="2550470" cy="1264328"/>
          </a:xfrm>
        </p:grpSpPr>
        <p:sp>
          <p:nvSpPr>
            <p:cNvPr id="15" name="文本框 3"/>
            <p:cNvSpPr txBox="1">
              <a:spLocks noChangeArrowheads="1"/>
            </p:cNvSpPr>
            <p:nvPr/>
          </p:nvSpPr>
          <p:spPr bwMode="auto">
            <a:xfrm>
              <a:off x="1840281" y="1638002"/>
              <a:ext cx="791963" cy="34638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16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文本框 15"/>
            <p:cNvSpPr txBox="1">
              <a:spLocks noChangeArrowheads="1"/>
            </p:cNvSpPr>
            <p:nvPr/>
          </p:nvSpPr>
          <p:spPr bwMode="auto">
            <a:xfrm>
              <a:off x="1840281" y="2096973"/>
              <a:ext cx="791963" cy="34638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160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文本框 16"/>
            <p:cNvSpPr txBox="1">
              <a:spLocks noChangeArrowheads="1"/>
            </p:cNvSpPr>
            <p:nvPr/>
          </p:nvSpPr>
          <p:spPr bwMode="auto">
            <a:xfrm>
              <a:off x="1840281" y="2555943"/>
              <a:ext cx="791963" cy="34638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320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文本框 5"/>
            <p:cNvSpPr txBox="1">
              <a:spLocks noChangeArrowheads="1"/>
            </p:cNvSpPr>
            <p:nvPr/>
          </p:nvSpPr>
          <p:spPr bwMode="auto">
            <a:xfrm>
              <a:off x="2632244" y="2098560"/>
              <a:ext cx="1255397" cy="34638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÷8</a:t>
              </a:r>
              <a:r>
                <a:rPr lang="zh-CN" altLang="en-US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sp>
          <p:nvSpPr>
            <p:cNvPr id="9225" name="文本框 8"/>
            <p:cNvSpPr txBox="1">
              <a:spLocks noChangeArrowheads="1"/>
            </p:cNvSpPr>
            <p:nvPr/>
          </p:nvSpPr>
          <p:spPr bwMode="auto">
            <a:xfrm>
              <a:off x="3598589" y="1638434"/>
              <a:ext cx="792162" cy="34638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26" name="文本框 20"/>
            <p:cNvSpPr txBox="1">
              <a:spLocks noChangeArrowheads="1"/>
            </p:cNvSpPr>
            <p:nvPr/>
          </p:nvSpPr>
          <p:spPr bwMode="auto">
            <a:xfrm>
              <a:off x="3598589" y="2091439"/>
              <a:ext cx="792162" cy="34638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27" name="文本框 21"/>
            <p:cNvSpPr txBox="1">
              <a:spLocks noChangeArrowheads="1"/>
            </p:cNvSpPr>
            <p:nvPr/>
          </p:nvSpPr>
          <p:spPr bwMode="auto">
            <a:xfrm>
              <a:off x="3598589" y="2551583"/>
              <a:ext cx="792162" cy="34638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9228" name="文本框 15"/>
          <p:cNvSpPr txBox="1">
            <a:spLocks noChangeArrowheads="1"/>
          </p:cNvSpPr>
          <p:nvPr/>
        </p:nvSpPr>
        <p:spPr bwMode="auto">
          <a:xfrm>
            <a:off x="5852327" y="2685167"/>
            <a:ext cx="14626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grpSp>
        <p:nvGrpSpPr>
          <p:cNvPr id="9229" name="组合 5"/>
          <p:cNvGrpSpPr/>
          <p:nvPr/>
        </p:nvGrpSpPr>
        <p:grpSpPr bwMode="auto">
          <a:xfrm>
            <a:off x="6741326" y="2795234"/>
            <a:ext cx="4252384" cy="1694336"/>
            <a:chOff x="5239233" y="1636299"/>
            <a:chExt cx="3189385" cy="1271049"/>
          </a:xfrm>
        </p:grpSpPr>
        <p:sp>
          <p:nvSpPr>
            <p:cNvPr id="25" name="文本框 18"/>
            <p:cNvSpPr txBox="1">
              <a:spLocks noChangeArrowheads="1"/>
            </p:cNvSpPr>
            <p:nvPr/>
          </p:nvSpPr>
          <p:spPr bwMode="auto">
            <a:xfrm>
              <a:off x="6190175" y="1641062"/>
              <a:ext cx="792186" cy="34633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文本框 19"/>
            <p:cNvSpPr txBox="1">
              <a:spLocks noChangeArrowheads="1"/>
            </p:cNvSpPr>
            <p:nvPr/>
          </p:nvSpPr>
          <p:spPr bwMode="auto">
            <a:xfrm>
              <a:off x="6190175" y="2101545"/>
              <a:ext cx="792186" cy="34633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20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文本框 20"/>
            <p:cNvSpPr txBox="1">
              <a:spLocks noChangeArrowheads="1"/>
            </p:cNvSpPr>
            <p:nvPr/>
          </p:nvSpPr>
          <p:spPr bwMode="auto">
            <a:xfrm>
              <a:off x="6190175" y="2560440"/>
              <a:ext cx="792186" cy="34633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40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文本框 21"/>
            <p:cNvSpPr txBox="1">
              <a:spLocks noChangeArrowheads="1"/>
            </p:cNvSpPr>
            <p:nvPr/>
          </p:nvSpPr>
          <p:spPr bwMode="auto">
            <a:xfrm>
              <a:off x="5239233" y="2101545"/>
              <a:ext cx="1096996" cy="34633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200÷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4" name="文本框 23"/>
            <p:cNvSpPr txBox="1">
              <a:spLocks noChangeArrowheads="1"/>
            </p:cNvSpPr>
            <p:nvPr/>
          </p:nvSpPr>
          <p:spPr bwMode="auto">
            <a:xfrm>
              <a:off x="7636456" y="2098659"/>
              <a:ext cx="792162" cy="34633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5" name="文本框 24"/>
            <p:cNvSpPr txBox="1">
              <a:spLocks noChangeArrowheads="1"/>
            </p:cNvSpPr>
            <p:nvPr/>
          </p:nvSpPr>
          <p:spPr bwMode="auto">
            <a:xfrm>
              <a:off x="7636456" y="1636299"/>
              <a:ext cx="792162" cy="34633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36" name="文本框 25"/>
            <p:cNvSpPr txBox="1">
              <a:spLocks noChangeArrowheads="1"/>
            </p:cNvSpPr>
            <p:nvPr/>
          </p:nvSpPr>
          <p:spPr bwMode="auto">
            <a:xfrm>
              <a:off x="7636456" y="2561018"/>
              <a:ext cx="792162" cy="34633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文本框 13"/>
            <p:cNvSpPr txBox="1">
              <a:spLocks noChangeArrowheads="1"/>
            </p:cNvSpPr>
            <p:nvPr/>
          </p:nvSpPr>
          <p:spPr bwMode="auto">
            <a:xfrm>
              <a:off x="7047451" y="2090430"/>
              <a:ext cx="796949" cy="34633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defTabSz="1219200">
                <a:defRPr/>
              </a:pPr>
              <a:r>
                <a:rPr lang="zh-CN" altLang="en-US" sz="2400" kern="0" dirty="0">
                  <a:solidFill>
                    <a:prstClr val="black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</p:grpSp>
      <p:sp>
        <p:nvSpPr>
          <p:cNvPr id="38" name="文本框 14"/>
          <p:cNvSpPr txBox="1">
            <a:spLocks noChangeArrowheads="1"/>
          </p:cNvSpPr>
          <p:nvPr/>
        </p:nvSpPr>
        <p:spPr bwMode="auto">
          <a:xfrm>
            <a:off x="4825744" y="2795234"/>
            <a:ext cx="51223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文本框 27"/>
          <p:cNvSpPr txBox="1">
            <a:spLocks noChangeArrowheads="1"/>
          </p:cNvSpPr>
          <p:nvPr/>
        </p:nvSpPr>
        <p:spPr bwMode="auto">
          <a:xfrm>
            <a:off x="4669110" y="3417534"/>
            <a:ext cx="846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" name="文本框 28"/>
          <p:cNvSpPr txBox="1">
            <a:spLocks noChangeArrowheads="1"/>
          </p:cNvSpPr>
          <p:nvPr/>
        </p:nvSpPr>
        <p:spPr bwMode="auto">
          <a:xfrm>
            <a:off x="4669110" y="4020783"/>
            <a:ext cx="846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文本框 30"/>
          <p:cNvSpPr txBox="1">
            <a:spLocks noChangeArrowheads="1"/>
          </p:cNvSpPr>
          <p:nvPr/>
        </p:nvSpPr>
        <p:spPr bwMode="auto">
          <a:xfrm>
            <a:off x="9918444" y="2791000"/>
            <a:ext cx="11281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" name="文本框 31"/>
          <p:cNvSpPr txBox="1">
            <a:spLocks noChangeArrowheads="1"/>
          </p:cNvSpPr>
          <p:nvPr/>
        </p:nvSpPr>
        <p:spPr bwMode="auto">
          <a:xfrm>
            <a:off x="10045443" y="3417534"/>
            <a:ext cx="8466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4" name="文本框 32"/>
          <p:cNvSpPr txBox="1">
            <a:spLocks noChangeArrowheads="1"/>
          </p:cNvSpPr>
          <p:nvPr/>
        </p:nvSpPr>
        <p:spPr bwMode="auto">
          <a:xfrm>
            <a:off x="10142811" y="4020783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44" name="文本框 3"/>
          <p:cNvSpPr txBox="1">
            <a:spLocks noChangeArrowheads="1"/>
          </p:cNvSpPr>
          <p:nvPr/>
        </p:nvSpPr>
        <p:spPr bwMode="auto">
          <a:xfrm>
            <a:off x="546295" y="1054100"/>
            <a:ext cx="2135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546295" y="1610542"/>
            <a:ext cx="722841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计算下面两组题，你能发现什么？</a:t>
            </a:r>
          </a:p>
        </p:txBody>
      </p:sp>
      <p:sp>
        <p:nvSpPr>
          <p:cNvPr id="3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一、新课导入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  <p:bldP spid="43" grpId="0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3"/>
          <p:cNvSpPr txBox="1">
            <a:spLocks noChangeArrowheads="1"/>
          </p:cNvSpPr>
          <p:nvPr/>
        </p:nvSpPr>
        <p:spPr bwMode="auto">
          <a:xfrm>
            <a:off x="660400" y="1686850"/>
            <a:ext cx="10560051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根据每组题中第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题的商，写出下面两题的商。</a:t>
            </a:r>
          </a:p>
        </p:txBody>
      </p:sp>
      <p:sp>
        <p:nvSpPr>
          <p:cNvPr id="27651" name="文本框 8"/>
          <p:cNvSpPr txBox="1">
            <a:spLocks noChangeArrowheads="1"/>
          </p:cNvSpPr>
          <p:nvPr/>
        </p:nvSpPr>
        <p:spPr bwMode="auto">
          <a:xfrm>
            <a:off x="595872" y="1145237"/>
            <a:ext cx="1680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</a:t>
            </a:r>
          </a:p>
        </p:txBody>
      </p:sp>
      <p:sp>
        <p:nvSpPr>
          <p:cNvPr id="63" name="矩形 62"/>
          <p:cNvSpPr/>
          <p:nvPr/>
        </p:nvSpPr>
        <p:spPr>
          <a:xfrm>
            <a:off x="1068917" y="2463529"/>
            <a:ext cx="36322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200" eaLnBrk="0" hangingPunct="0">
              <a:lnSpc>
                <a:spcPct val="150000"/>
              </a:lnSpc>
              <a:defRPr/>
            </a:pP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72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</a:p>
          <a:p>
            <a:pPr defTabSz="1219200" eaLnBrk="0" hangingPunct="0">
              <a:lnSpc>
                <a:spcPct val="150000"/>
              </a:lnSpc>
              <a:defRPr/>
            </a:pP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720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90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  <a:p>
            <a:pPr defTabSz="1219200" eaLnBrk="0" hangingPunct="0">
              <a:lnSpc>
                <a:spcPct val="150000"/>
              </a:lnSpc>
              <a:defRPr/>
            </a:pP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7200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900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4" name="矩形 63"/>
          <p:cNvSpPr/>
          <p:nvPr/>
        </p:nvSpPr>
        <p:spPr>
          <a:xfrm>
            <a:off x="4478866" y="2463529"/>
            <a:ext cx="36322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200" eaLnBrk="0" hangingPunct="0">
              <a:lnSpc>
                <a:spcPct val="150000"/>
              </a:lnSpc>
              <a:defRPr/>
            </a:pP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 </a:t>
            </a:r>
          </a:p>
          <a:p>
            <a:pPr defTabSz="1219200" eaLnBrk="0" hangingPunct="0">
              <a:lnSpc>
                <a:spcPct val="150000"/>
              </a:lnSpc>
              <a:defRPr/>
            </a:pP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360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  <a:p>
            <a:pPr defTabSz="1219200" eaLnBrk="0" hangingPunct="0">
              <a:lnSpc>
                <a:spcPct val="150000"/>
              </a:lnSpc>
              <a:defRPr/>
            </a:pP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3600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1" name="矩形 70"/>
          <p:cNvSpPr/>
          <p:nvPr/>
        </p:nvSpPr>
        <p:spPr>
          <a:xfrm>
            <a:off x="7886700" y="2463529"/>
            <a:ext cx="36322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200" eaLnBrk="0" hangingPunct="0">
              <a:lnSpc>
                <a:spcPct val="150000"/>
              </a:lnSpc>
              <a:defRPr/>
            </a:pP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 </a:t>
            </a:r>
          </a:p>
          <a:p>
            <a:pPr defTabSz="1219200" eaLnBrk="0" hangingPunct="0">
              <a:lnSpc>
                <a:spcPct val="150000"/>
              </a:lnSpc>
              <a:defRPr/>
            </a:pP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800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  <a:p>
            <a:pPr defTabSz="1219200" eaLnBrk="0" hangingPunct="0">
              <a:lnSpc>
                <a:spcPct val="150000"/>
              </a:lnSpc>
              <a:defRPr/>
            </a:pP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8000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400</a:t>
            </a:r>
            <a:r>
              <a:rPr lang="zh-CN" altLang="zh-CN" sz="32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cxnSp>
        <p:nvCxnSpPr>
          <p:cNvPr id="72" name="直接箭头连接符 71"/>
          <p:cNvCxnSpPr/>
          <p:nvPr/>
        </p:nvCxnSpPr>
        <p:spPr>
          <a:xfrm>
            <a:off x="1454150" y="3119696"/>
            <a:ext cx="0" cy="32596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文本框 72"/>
          <p:cNvSpPr txBox="1">
            <a:spLocks noChangeArrowheads="1"/>
          </p:cNvSpPr>
          <p:nvPr/>
        </p:nvSpPr>
        <p:spPr bwMode="auto">
          <a:xfrm>
            <a:off x="1418166" y="3096413"/>
            <a:ext cx="6383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16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endParaRPr lang="zh-CN" altLang="en-US" sz="16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74" name="直接箭头连接符 73"/>
          <p:cNvCxnSpPr/>
          <p:nvPr/>
        </p:nvCxnSpPr>
        <p:spPr>
          <a:xfrm>
            <a:off x="2184400" y="3119696"/>
            <a:ext cx="0" cy="32596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文本框 74"/>
          <p:cNvSpPr txBox="1">
            <a:spLocks noChangeArrowheads="1"/>
          </p:cNvSpPr>
          <p:nvPr/>
        </p:nvSpPr>
        <p:spPr bwMode="auto">
          <a:xfrm>
            <a:off x="2184400" y="3096413"/>
            <a:ext cx="6383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16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endParaRPr lang="zh-CN" altLang="en-US" sz="16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7" name="文本框 76"/>
          <p:cNvSpPr txBox="1">
            <a:spLocks noChangeArrowheads="1"/>
          </p:cNvSpPr>
          <p:nvPr/>
        </p:nvSpPr>
        <p:spPr bwMode="auto">
          <a:xfrm>
            <a:off x="3085172" y="3144572"/>
            <a:ext cx="8146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16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商不变</a:t>
            </a:r>
          </a:p>
        </p:txBody>
      </p:sp>
      <p:sp>
        <p:nvSpPr>
          <p:cNvPr id="78" name="文本框 35"/>
          <p:cNvSpPr txBox="1">
            <a:spLocks noChangeArrowheads="1"/>
          </p:cNvSpPr>
          <p:nvPr/>
        </p:nvSpPr>
        <p:spPr bwMode="auto">
          <a:xfrm>
            <a:off x="2950634" y="3360996"/>
            <a:ext cx="768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32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79" name="直接箭头连接符 78"/>
          <p:cNvCxnSpPr/>
          <p:nvPr/>
        </p:nvCxnSpPr>
        <p:spPr>
          <a:xfrm>
            <a:off x="1454150" y="3868996"/>
            <a:ext cx="0" cy="32596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文本框 79"/>
          <p:cNvSpPr txBox="1">
            <a:spLocks noChangeArrowheads="1"/>
          </p:cNvSpPr>
          <p:nvPr/>
        </p:nvSpPr>
        <p:spPr bwMode="auto">
          <a:xfrm>
            <a:off x="1418166" y="3845713"/>
            <a:ext cx="6383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16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endParaRPr lang="zh-CN" altLang="en-US" sz="16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81" name="直接箭头连接符 80"/>
          <p:cNvCxnSpPr/>
          <p:nvPr/>
        </p:nvCxnSpPr>
        <p:spPr>
          <a:xfrm>
            <a:off x="2512484" y="3868996"/>
            <a:ext cx="0" cy="32596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文本框 81"/>
          <p:cNvSpPr txBox="1">
            <a:spLocks noChangeArrowheads="1"/>
          </p:cNvSpPr>
          <p:nvPr/>
        </p:nvSpPr>
        <p:spPr bwMode="auto">
          <a:xfrm>
            <a:off x="2487084" y="3845713"/>
            <a:ext cx="6383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16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endParaRPr lang="zh-CN" altLang="en-US" sz="16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4" name="文本框 83"/>
          <p:cNvSpPr txBox="1">
            <a:spLocks noChangeArrowheads="1"/>
          </p:cNvSpPr>
          <p:nvPr/>
        </p:nvSpPr>
        <p:spPr bwMode="auto">
          <a:xfrm>
            <a:off x="3539930" y="3861106"/>
            <a:ext cx="8146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16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商不变</a:t>
            </a:r>
          </a:p>
        </p:txBody>
      </p:sp>
      <p:sp>
        <p:nvSpPr>
          <p:cNvPr id="85" name="文本框 35"/>
          <p:cNvSpPr txBox="1">
            <a:spLocks noChangeArrowheads="1"/>
          </p:cNvSpPr>
          <p:nvPr/>
        </p:nvSpPr>
        <p:spPr bwMode="auto">
          <a:xfrm>
            <a:off x="3480663" y="4112989"/>
            <a:ext cx="768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32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6" name="文本框 35"/>
          <p:cNvSpPr txBox="1">
            <a:spLocks noChangeArrowheads="1"/>
          </p:cNvSpPr>
          <p:nvPr/>
        </p:nvSpPr>
        <p:spPr bwMode="auto">
          <a:xfrm>
            <a:off x="6354234" y="3360996"/>
            <a:ext cx="768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lang="zh-CN" altLang="en-US" sz="32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" name="文本框 35"/>
          <p:cNvSpPr txBox="1">
            <a:spLocks noChangeArrowheads="1"/>
          </p:cNvSpPr>
          <p:nvPr/>
        </p:nvSpPr>
        <p:spPr bwMode="auto">
          <a:xfrm>
            <a:off x="6737350" y="4093362"/>
            <a:ext cx="7704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lang="zh-CN" altLang="en-US" sz="32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8" name="文本框 35"/>
          <p:cNvSpPr txBox="1">
            <a:spLocks noChangeArrowheads="1"/>
          </p:cNvSpPr>
          <p:nvPr/>
        </p:nvSpPr>
        <p:spPr bwMode="auto">
          <a:xfrm>
            <a:off x="9793817" y="3360996"/>
            <a:ext cx="7683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endParaRPr lang="zh-CN" altLang="en-US" sz="32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9" name="文本框 35"/>
          <p:cNvSpPr txBox="1">
            <a:spLocks noChangeArrowheads="1"/>
          </p:cNvSpPr>
          <p:nvPr/>
        </p:nvSpPr>
        <p:spPr bwMode="auto">
          <a:xfrm>
            <a:off x="10176934" y="4093362"/>
            <a:ext cx="7683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endParaRPr lang="zh-CN" altLang="en-US" sz="32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>
            <a:off x="3174930" y="3157159"/>
            <a:ext cx="0" cy="32596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3561096" y="3882273"/>
            <a:ext cx="0" cy="32596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5" grpId="0"/>
      <p:bldP spid="77" grpId="0"/>
      <p:bldP spid="78" grpId="0"/>
      <p:bldP spid="80" grpId="0"/>
      <p:bldP spid="82" grpId="0"/>
      <p:bldP spid="84" grpId="0"/>
      <p:bldP spid="85" grpId="0"/>
      <p:bldP spid="86" grpId="0"/>
      <p:bldP spid="87" grpId="0"/>
      <p:bldP spid="88" grpId="0"/>
      <p:bldP spid="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58813" y="1451802"/>
            <a:ext cx="10560051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下面（        ）里哪个算式的结果与</a:t>
            </a:r>
            <a:r>
              <a:rPr lang="en-US" altLang="zh-CN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48÷12</a:t>
            </a: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的商相等。</a:t>
            </a:r>
          </a:p>
        </p:txBody>
      </p:sp>
      <p:sp>
        <p:nvSpPr>
          <p:cNvPr id="28675" name="矩形 2"/>
          <p:cNvSpPr>
            <a:spLocks noChangeArrowheads="1"/>
          </p:cNvSpPr>
          <p:nvPr/>
        </p:nvSpPr>
        <p:spPr bwMode="auto">
          <a:xfrm>
            <a:off x="1025041" y="2167466"/>
            <a:ext cx="6096000" cy="224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）÷（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  <a:p>
            <a:pPr defTabSz="1219200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）÷（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 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48×3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12÷3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  <a:p>
            <a:pPr defTabSz="1219200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48÷4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12÷3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042582" y="1422476"/>
            <a:ext cx="73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00" name="组合 12"/>
          <p:cNvGrpSpPr/>
          <p:nvPr/>
        </p:nvGrpSpPr>
        <p:grpSpPr bwMode="auto">
          <a:xfrm>
            <a:off x="2205963" y="1899920"/>
            <a:ext cx="6197628" cy="1750061"/>
            <a:chOff x="833121" y="1494444"/>
            <a:chExt cx="7267786" cy="2052320"/>
          </a:xfrm>
        </p:grpSpPr>
        <p:sp>
          <p:nvSpPr>
            <p:cNvPr id="6" name="思想气泡: 云 5"/>
            <p:cNvSpPr/>
            <p:nvPr/>
          </p:nvSpPr>
          <p:spPr>
            <a:xfrm>
              <a:off x="833121" y="1494444"/>
              <a:ext cx="7267786" cy="2052320"/>
            </a:xfrm>
            <a:prstGeom prst="cloudCallout">
              <a:avLst>
                <a:gd name="adj1" fmla="val 41093"/>
                <a:gd name="adj2" fmla="val 81817"/>
              </a:avLst>
            </a:prstGeom>
            <a:solidFill>
              <a:srgbClr val="FFFEF2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702" name="矩形 2"/>
            <p:cNvSpPr>
              <a:spLocks noChangeArrowheads="1"/>
            </p:cNvSpPr>
            <p:nvPr/>
          </p:nvSpPr>
          <p:spPr bwMode="auto">
            <a:xfrm>
              <a:off x="1573484" y="2174408"/>
              <a:ext cx="3927255" cy="346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通过本节课的学习，你有什么收获？</a:t>
              </a:r>
            </a:p>
          </p:txBody>
        </p:sp>
      </p:grp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03591" y="3245617"/>
            <a:ext cx="1779570" cy="2537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r="41225" b="57559"/>
          <a:stretch>
            <a:fillRect/>
          </a:stretch>
        </p:blipFill>
        <p:spPr>
          <a:xfrm>
            <a:off x="9325060" y="502641"/>
            <a:ext cx="2864482" cy="2820158"/>
          </a:xfrm>
          <a:custGeom>
            <a:avLst/>
            <a:gdLst>
              <a:gd name="connsiteX0" fmla="*/ 1997861 w 2864482"/>
              <a:gd name="connsiteY0" fmla="*/ 0 h 2820158"/>
              <a:gd name="connsiteX1" fmla="*/ 2864482 w 2864482"/>
              <a:gd name="connsiteY1" fmla="*/ 0 h 2820158"/>
              <a:gd name="connsiteX2" fmla="*/ 2864482 w 2864482"/>
              <a:gd name="connsiteY2" fmla="*/ 2820158 h 2820158"/>
              <a:gd name="connsiteX3" fmla="*/ 0 w 2864482"/>
              <a:gd name="connsiteY3" fmla="*/ 1158759 h 2820158"/>
              <a:gd name="connsiteX4" fmla="*/ 1997861 w 2864482"/>
              <a:gd name="connsiteY4" fmla="*/ 0 h 282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4482" h="2820158">
                <a:moveTo>
                  <a:pt x="1997861" y="0"/>
                </a:moveTo>
                <a:lnTo>
                  <a:pt x="2864482" y="0"/>
                </a:lnTo>
                <a:lnTo>
                  <a:pt x="2864482" y="2820158"/>
                </a:lnTo>
                <a:lnTo>
                  <a:pt x="0" y="1158759"/>
                </a:lnTo>
                <a:lnTo>
                  <a:pt x="1997861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3" t="2199" r="41422" b="13997"/>
          <a:stretch>
            <a:fillRect/>
          </a:stretch>
        </p:blipFill>
        <p:spPr>
          <a:xfrm>
            <a:off x="7369260" y="648750"/>
            <a:ext cx="4800631" cy="5568732"/>
          </a:xfrm>
          <a:custGeom>
            <a:avLst/>
            <a:gdLst>
              <a:gd name="connsiteX0" fmla="*/ 0 w 4800631"/>
              <a:gd name="connsiteY0" fmla="*/ 0 h 5568732"/>
              <a:gd name="connsiteX1" fmla="*/ 4800631 w 4800631"/>
              <a:gd name="connsiteY1" fmla="*/ 2784366 h 5568732"/>
              <a:gd name="connsiteX2" fmla="*/ 0 w 4800631"/>
              <a:gd name="connsiteY2" fmla="*/ 5568732 h 5568732"/>
              <a:gd name="connsiteX3" fmla="*/ 0 w 4800631"/>
              <a:gd name="connsiteY3" fmla="*/ 0 h 556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631" h="5568732">
                <a:moveTo>
                  <a:pt x="0" y="0"/>
                </a:moveTo>
                <a:lnTo>
                  <a:pt x="4800631" y="2784366"/>
                </a:lnTo>
                <a:lnTo>
                  <a:pt x="0" y="55687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0" t="45775" r="41159" b="4220"/>
          <a:stretch>
            <a:fillRect/>
          </a:stretch>
        </p:blipFill>
        <p:spPr>
          <a:xfrm>
            <a:off x="9331648" y="3544368"/>
            <a:ext cx="2864480" cy="3322798"/>
          </a:xfrm>
          <a:custGeom>
            <a:avLst/>
            <a:gdLst>
              <a:gd name="connsiteX0" fmla="*/ 2864480 w 2864480"/>
              <a:gd name="connsiteY0" fmla="*/ 0 h 3322798"/>
              <a:gd name="connsiteX1" fmla="*/ 2864480 w 2864480"/>
              <a:gd name="connsiteY1" fmla="*/ 3322798 h 3322798"/>
              <a:gd name="connsiteX2" fmla="*/ 0 w 2864480"/>
              <a:gd name="connsiteY2" fmla="*/ 1661399 h 3322798"/>
              <a:gd name="connsiteX3" fmla="*/ 2864480 w 2864480"/>
              <a:gd name="connsiteY3" fmla="*/ 0 h 332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4480" h="3322798">
                <a:moveTo>
                  <a:pt x="2864480" y="0"/>
                </a:moveTo>
                <a:lnTo>
                  <a:pt x="2864480" y="3322798"/>
                </a:lnTo>
                <a:lnTo>
                  <a:pt x="0" y="1661399"/>
                </a:lnTo>
                <a:lnTo>
                  <a:pt x="2864480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9" t="71744" r="53773" b="13997"/>
          <a:stretch>
            <a:fillRect/>
          </a:stretch>
        </p:blipFill>
        <p:spPr>
          <a:xfrm>
            <a:off x="7510192" y="5269957"/>
            <a:ext cx="3430434" cy="947525"/>
          </a:xfrm>
          <a:custGeom>
            <a:avLst/>
            <a:gdLst>
              <a:gd name="connsiteX0" fmla="*/ 1715217 w 3430434"/>
              <a:gd name="connsiteY0" fmla="*/ 0 h 947525"/>
              <a:gd name="connsiteX1" fmla="*/ 3430434 w 3430434"/>
              <a:gd name="connsiteY1" fmla="*/ 947525 h 947525"/>
              <a:gd name="connsiteX2" fmla="*/ 0 w 3430434"/>
              <a:gd name="connsiteY2" fmla="*/ 947525 h 947525"/>
              <a:gd name="connsiteX3" fmla="*/ 1715217 w 3430434"/>
              <a:gd name="connsiteY3" fmla="*/ 0 h 94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434" h="947525">
                <a:moveTo>
                  <a:pt x="1715217" y="0"/>
                </a:moveTo>
                <a:lnTo>
                  <a:pt x="3430434" y="947525"/>
                </a:lnTo>
                <a:lnTo>
                  <a:pt x="0" y="947525"/>
                </a:lnTo>
                <a:lnTo>
                  <a:pt x="1715217" y="0"/>
                </a:lnTo>
                <a:close/>
              </a:path>
            </a:pathLst>
          </a:cu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8" t="-7564" r="41225" b="100000"/>
          <a:stretch>
            <a:fillRect/>
          </a:stretch>
        </p:blipFill>
        <p:spPr>
          <a:xfrm>
            <a:off x="11322922" y="1"/>
            <a:ext cx="866621" cy="502640"/>
          </a:xfrm>
          <a:custGeom>
            <a:avLst/>
            <a:gdLst>
              <a:gd name="connsiteX0" fmla="*/ 866621 w 866621"/>
              <a:gd name="connsiteY0" fmla="*/ 0 h 502640"/>
              <a:gd name="connsiteX1" fmla="*/ 866621 w 866621"/>
              <a:gd name="connsiteY1" fmla="*/ 502640 h 502640"/>
              <a:gd name="connsiteX2" fmla="*/ 0 w 866621"/>
              <a:gd name="connsiteY2" fmla="*/ 502640 h 502640"/>
              <a:gd name="connsiteX3" fmla="*/ 866621 w 866621"/>
              <a:gd name="connsiteY3" fmla="*/ 0 h 50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621" h="502640">
                <a:moveTo>
                  <a:pt x="866621" y="0"/>
                </a:moveTo>
                <a:lnTo>
                  <a:pt x="866621" y="502640"/>
                </a:lnTo>
                <a:lnTo>
                  <a:pt x="0" y="502640"/>
                </a:lnTo>
                <a:lnTo>
                  <a:pt x="866621" y="0"/>
                </a:lnTo>
                <a:close/>
              </a:path>
            </a:pathLst>
          </a:custGeom>
        </p:spPr>
      </p:pic>
      <p:grpSp>
        <p:nvGrpSpPr>
          <p:cNvPr id="2" name="组合 1"/>
          <p:cNvGrpSpPr/>
          <p:nvPr/>
        </p:nvGrpSpPr>
        <p:grpSpPr>
          <a:xfrm>
            <a:off x="144145" y="2132330"/>
            <a:ext cx="7023735" cy="2824480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DBC61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DBC61D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lang="zh-CN" altLang="en-US" sz="5400" b="1" dirty="0">
                    <a:solidFill>
                      <a:srgbClr val="DBC61D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除数是两位数的除法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DBC61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15" name="直角三角形 14"/>
          <p:cNvSpPr/>
          <p:nvPr/>
        </p:nvSpPr>
        <p:spPr>
          <a:xfrm>
            <a:off x="0" y="5296274"/>
            <a:ext cx="1570892" cy="1570892"/>
          </a:xfrm>
          <a:prstGeom prst="rtTriangle">
            <a:avLst/>
          </a:prstGeom>
          <a:solidFill>
            <a:srgbClr val="DBC6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39"/>
          <p:cNvSpPr txBox="1">
            <a:spLocks noChangeArrowheads="1"/>
          </p:cNvSpPr>
          <p:nvPr/>
        </p:nvSpPr>
        <p:spPr bwMode="auto">
          <a:xfrm>
            <a:off x="6739979" y="1900732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39"/>
          <p:cNvSpPr txBox="1">
            <a:spLocks noChangeArrowheads="1"/>
          </p:cNvSpPr>
          <p:nvPr/>
        </p:nvSpPr>
        <p:spPr bwMode="auto">
          <a:xfrm>
            <a:off x="6742096" y="2662733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4" name="文本框 3"/>
          <p:cNvSpPr txBox="1">
            <a:spLocks noChangeArrowheads="1"/>
          </p:cNvSpPr>
          <p:nvPr/>
        </p:nvSpPr>
        <p:spPr bwMode="auto">
          <a:xfrm>
            <a:off x="660400" y="1206383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5" name="文本框 1"/>
          <p:cNvSpPr txBox="1">
            <a:spLocks noChangeArrowheads="1"/>
          </p:cNvSpPr>
          <p:nvPr/>
        </p:nvSpPr>
        <p:spPr bwMode="auto">
          <a:xfrm>
            <a:off x="1108123" y="1815867"/>
            <a:ext cx="1720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grpSp>
        <p:nvGrpSpPr>
          <p:cNvPr id="10246" name="组合 1"/>
          <p:cNvGrpSpPr/>
          <p:nvPr/>
        </p:nvGrpSpPr>
        <p:grpSpPr bwMode="auto">
          <a:xfrm>
            <a:off x="4022180" y="1748333"/>
            <a:ext cx="1056217" cy="1685098"/>
            <a:chOff x="1840281" y="1638002"/>
            <a:chExt cx="792163" cy="1264118"/>
          </a:xfrm>
        </p:grpSpPr>
        <p:sp>
          <p:nvSpPr>
            <p:cNvPr id="13" name="文本框 3"/>
            <p:cNvSpPr txBox="1">
              <a:spLocks noChangeArrowheads="1"/>
            </p:cNvSpPr>
            <p:nvPr/>
          </p:nvSpPr>
          <p:spPr bwMode="auto">
            <a:xfrm>
              <a:off x="1840281" y="1638002"/>
              <a:ext cx="792163" cy="3463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16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文本框 14"/>
            <p:cNvSpPr txBox="1">
              <a:spLocks noChangeArrowheads="1"/>
            </p:cNvSpPr>
            <p:nvPr/>
          </p:nvSpPr>
          <p:spPr bwMode="auto">
            <a:xfrm>
              <a:off x="1840281" y="2096897"/>
              <a:ext cx="792163" cy="3463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160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文本框 16"/>
            <p:cNvSpPr txBox="1">
              <a:spLocks noChangeArrowheads="1"/>
            </p:cNvSpPr>
            <p:nvPr/>
          </p:nvSpPr>
          <p:spPr bwMode="auto">
            <a:xfrm>
              <a:off x="1840281" y="2555791"/>
              <a:ext cx="792163" cy="3463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320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文本框 5"/>
          <p:cNvSpPr txBox="1">
            <a:spLocks noChangeArrowheads="1"/>
          </p:cNvSpPr>
          <p:nvPr/>
        </p:nvSpPr>
        <p:spPr bwMode="auto">
          <a:xfrm>
            <a:off x="5527130" y="2429812"/>
            <a:ext cx="167428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÷8</a:t>
            </a:r>
            <a:r>
              <a: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grpSp>
        <p:nvGrpSpPr>
          <p:cNvPr id="10251" name="组合 2"/>
          <p:cNvGrpSpPr/>
          <p:nvPr/>
        </p:nvGrpSpPr>
        <p:grpSpPr bwMode="auto">
          <a:xfrm>
            <a:off x="8035380" y="1746217"/>
            <a:ext cx="1056217" cy="1689430"/>
            <a:chOff x="3598589" y="1647565"/>
            <a:chExt cx="792162" cy="1266671"/>
          </a:xfrm>
        </p:grpSpPr>
        <p:sp>
          <p:nvSpPr>
            <p:cNvPr id="10252" name="文本框 8"/>
            <p:cNvSpPr txBox="1">
              <a:spLocks noChangeArrowheads="1"/>
            </p:cNvSpPr>
            <p:nvPr/>
          </p:nvSpPr>
          <p:spPr bwMode="auto">
            <a:xfrm>
              <a:off x="3598589" y="1647565"/>
              <a:ext cx="792162" cy="34613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53" name="文本框 19"/>
            <p:cNvSpPr txBox="1">
              <a:spLocks noChangeArrowheads="1"/>
            </p:cNvSpPr>
            <p:nvPr/>
          </p:nvSpPr>
          <p:spPr bwMode="auto">
            <a:xfrm>
              <a:off x="3598589" y="2109433"/>
              <a:ext cx="792162" cy="34613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54" name="文本框 20"/>
            <p:cNvSpPr txBox="1">
              <a:spLocks noChangeArrowheads="1"/>
            </p:cNvSpPr>
            <p:nvPr/>
          </p:nvSpPr>
          <p:spPr bwMode="auto">
            <a:xfrm>
              <a:off x="3598589" y="2568097"/>
              <a:ext cx="792162" cy="34613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5527130" y="2360051"/>
            <a:ext cx="933449" cy="65404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951422" y="3735237"/>
            <a:ext cx="1447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除数不变</a:t>
            </a:r>
          </a:p>
        </p:txBody>
      </p:sp>
      <p:sp>
        <p:nvSpPr>
          <p:cNvPr id="23" name="文本框 14"/>
          <p:cNvSpPr txBox="1">
            <a:spLocks noChangeArrowheads="1"/>
          </p:cNvSpPr>
          <p:nvPr/>
        </p:nvSpPr>
        <p:spPr bwMode="auto">
          <a:xfrm>
            <a:off x="8306313" y="1741984"/>
            <a:ext cx="51223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27"/>
          <p:cNvSpPr txBox="1">
            <a:spLocks noChangeArrowheads="1"/>
          </p:cNvSpPr>
          <p:nvPr/>
        </p:nvSpPr>
        <p:spPr bwMode="auto">
          <a:xfrm>
            <a:off x="8139096" y="2353700"/>
            <a:ext cx="846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框 28"/>
          <p:cNvSpPr txBox="1">
            <a:spLocks noChangeArrowheads="1"/>
          </p:cNvSpPr>
          <p:nvPr/>
        </p:nvSpPr>
        <p:spPr bwMode="auto">
          <a:xfrm>
            <a:off x="8139096" y="2961184"/>
            <a:ext cx="846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弧形 25"/>
          <p:cNvSpPr/>
          <p:nvPr/>
        </p:nvSpPr>
        <p:spPr bwMode="auto">
          <a:xfrm rot="13517467">
            <a:off x="3802047" y="1803367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39"/>
          <p:cNvSpPr txBox="1">
            <a:spLocks noChangeArrowheads="1"/>
          </p:cNvSpPr>
          <p:nvPr/>
        </p:nvSpPr>
        <p:spPr bwMode="auto">
          <a:xfrm>
            <a:off x="2703496" y="1900732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6035072" y="3748528"/>
            <a:ext cx="1790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被除数乘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弧形 28"/>
          <p:cNvSpPr/>
          <p:nvPr/>
        </p:nvSpPr>
        <p:spPr bwMode="auto">
          <a:xfrm rot="13517467">
            <a:off x="7823714" y="1803367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8026912" y="3748528"/>
            <a:ext cx="1475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商也乘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3951422" y="4471837"/>
            <a:ext cx="1447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除数不变</a:t>
            </a:r>
          </a:p>
        </p:txBody>
      </p:sp>
      <p:sp>
        <p:nvSpPr>
          <p:cNvPr id="33" name="弧形 32"/>
          <p:cNvSpPr/>
          <p:nvPr/>
        </p:nvSpPr>
        <p:spPr bwMode="auto">
          <a:xfrm rot="13517467">
            <a:off x="3799930" y="2561133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39"/>
          <p:cNvSpPr txBox="1">
            <a:spLocks noChangeArrowheads="1"/>
          </p:cNvSpPr>
          <p:nvPr/>
        </p:nvSpPr>
        <p:spPr bwMode="auto">
          <a:xfrm>
            <a:off x="2703496" y="2660617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6063182" y="4501594"/>
            <a:ext cx="1619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被除数乘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弧形 35"/>
          <p:cNvSpPr/>
          <p:nvPr/>
        </p:nvSpPr>
        <p:spPr bwMode="auto">
          <a:xfrm rot="13517467">
            <a:off x="7821596" y="2567483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8026913" y="4491478"/>
            <a:ext cx="1303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商也乘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文本框 38"/>
          <p:cNvSpPr txBox="1">
            <a:spLocks noChangeArrowheads="1"/>
          </p:cNvSpPr>
          <p:nvPr/>
        </p:nvSpPr>
        <p:spPr bwMode="auto">
          <a:xfrm>
            <a:off x="3990429" y="5294861"/>
            <a:ext cx="5237331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除数不变，被除数乘几，商就乘几。</a:t>
            </a:r>
          </a:p>
        </p:txBody>
      </p:sp>
      <p:sp>
        <p:nvSpPr>
          <p:cNvPr id="4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/>
      <p:bldP spid="4" grpId="0" bldLvl="0" animBg="1"/>
      <p:bldP spid="4" grpId="1" bldLvl="0" animBg="1"/>
      <p:bldP spid="5" grpId="0"/>
      <p:bldP spid="27" grpId="0"/>
      <p:bldP spid="28" grpId="0"/>
      <p:bldP spid="31" grpId="0"/>
      <p:bldP spid="32" grpId="0"/>
      <p:bldP spid="34" grpId="0"/>
      <p:bldP spid="35" grpId="0"/>
      <p:bldP spid="38" grpId="0"/>
      <p:bldP spid="3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39"/>
          <p:cNvSpPr txBox="1">
            <a:spLocks noChangeArrowheads="1"/>
          </p:cNvSpPr>
          <p:nvPr/>
        </p:nvSpPr>
        <p:spPr bwMode="auto">
          <a:xfrm>
            <a:off x="2827981" y="1919949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÷10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框 39"/>
          <p:cNvSpPr txBox="1">
            <a:spLocks noChangeArrowheads="1"/>
          </p:cNvSpPr>
          <p:nvPr/>
        </p:nvSpPr>
        <p:spPr bwMode="auto">
          <a:xfrm>
            <a:off x="6864464" y="1919949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÷10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39"/>
          <p:cNvSpPr txBox="1">
            <a:spLocks noChangeArrowheads="1"/>
          </p:cNvSpPr>
          <p:nvPr/>
        </p:nvSpPr>
        <p:spPr bwMode="auto">
          <a:xfrm>
            <a:off x="2827981" y="2679834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÷2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框 39"/>
          <p:cNvSpPr txBox="1">
            <a:spLocks noChangeArrowheads="1"/>
          </p:cNvSpPr>
          <p:nvPr/>
        </p:nvSpPr>
        <p:spPr bwMode="auto">
          <a:xfrm>
            <a:off x="6866581" y="2681950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÷2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0" name="文本框 3"/>
          <p:cNvSpPr txBox="1">
            <a:spLocks noChangeArrowheads="1"/>
          </p:cNvSpPr>
          <p:nvPr/>
        </p:nvSpPr>
        <p:spPr bwMode="auto">
          <a:xfrm>
            <a:off x="660400" y="1105158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1" name="文本框 1"/>
          <p:cNvSpPr txBox="1">
            <a:spLocks noChangeArrowheads="1"/>
          </p:cNvSpPr>
          <p:nvPr/>
        </p:nvSpPr>
        <p:spPr bwMode="auto">
          <a:xfrm>
            <a:off x="1331417" y="1633835"/>
            <a:ext cx="1720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grpSp>
        <p:nvGrpSpPr>
          <p:cNvPr id="11272" name="组合 4"/>
          <p:cNvGrpSpPr/>
          <p:nvPr/>
        </p:nvGrpSpPr>
        <p:grpSpPr bwMode="auto">
          <a:xfrm>
            <a:off x="4146665" y="1767550"/>
            <a:ext cx="1056217" cy="1685098"/>
            <a:chOff x="1840281" y="1638002"/>
            <a:chExt cx="792163" cy="1264118"/>
          </a:xfrm>
        </p:grpSpPr>
        <p:sp>
          <p:nvSpPr>
            <p:cNvPr id="6" name="文本框 3"/>
            <p:cNvSpPr txBox="1">
              <a:spLocks noChangeArrowheads="1"/>
            </p:cNvSpPr>
            <p:nvPr/>
          </p:nvSpPr>
          <p:spPr bwMode="auto">
            <a:xfrm>
              <a:off x="1840281" y="1638002"/>
              <a:ext cx="792163" cy="3463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16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文本框 6"/>
            <p:cNvSpPr txBox="1">
              <a:spLocks noChangeArrowheads="1"/>
            </p:cNvSpPr>
            <p:nvPr/>
          </p:nvSpPr>
          <p:spPr bwMode="auto">
            <a:xfrm>
              <a:off x="1840281" y="2096897"/>
              <a:ext cx="792163" cy="3463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160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文本框 7"/>
            <p:cNvSpPr txBox="1">
              <a:spLocks noChangeArrowheads="1"/>
            </p:cNvSpPr>
            <p:nvPr/>
          </p:nvSpPr>
          <p:spPr bwMode="auto">
            <a:xfrm>
              <a:off x="1840281" y="2555791"/>
              <a:ext cx="792163" cy="3463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320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9" name="文本框 5"/>
          <p:cNvSpPr txBox="1">
            <a:spLocks noChangeArrowheads="1"/>
          </p:cNvSpPr>
          <p:nvPr/>
        </p:nvSpPr>
        <p:spPr bwMode="auto">
          <a:xfrm>
            <a:off x="5651614" y="2379267"/>
            <a:ext cx="167428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en-US" altLang="zh-CN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÷8</a:t>
            </a:r>
            <a:r>
              <a: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grpSp>
        <p:nvGrpSpPr>
          <p:cNvPr id="11277" name="组合 9"/>
          <p:cNvGrpSpPr/>
          <p:nvPr/>
        </p:nvGrpSpPr>
        <p:grpSpPr bwMode="auto">
          <a:xfrm>
            <a:off x="8159865" y="1765434"/>
            <a:ext cx="1056217" cy="1689430"/>
            <a:chOff x="3598589" y="1647565"/>
            <a:chExt cx="792162" cy="1266671"/>
          </a:xfrm>
        </p:grpSpPr>
        <p:sp>
          <p:nvSpPr>
            <p:cNvPr id="11278" name="文本框 8"/>
            <p:cNvSpPr txBox="1">
              <a:spLocks noChangeArrowheads="1"/>
            </p:cNvSpPr>
            <p:nvPr/>
          </p:nvSpPr>
          <p:spPr bwMode="auto">
            <a:xfrm>
              <a:off x="3598589" y="1647565"/>
              <a:ext cx="792162" cy="34613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79" name="文本框 11"/>
            <p:cNvSpPr txBox="1">
              <a:spLocks noChangeArrowheads="1"/>
            </p:cNvSpPr>
            <p:nvPr/>
          </p:nvSpPr>
          <p:spPr bwMode="auto">
            <a:xfrm>
              <a:off x="3598589" y="2109433"/>
              <a:ext cx="792162" cy="34613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80" name="文本框 12"/>
            <p:cNvSpPr txBox="1">
              <a:spLocks noChangeArrowheads="1"/>
            </p:cNvSpPr>
            <p:nvPr/>
          </p:nvSpPr>
          <p:spPr bwMode="auto">
            <a:xfrm>
              <a:off x="3598589" y="2568097"/>
              <a:ext cx="792162" cy="34613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endPara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4" name="椭圆 13"/>
          <p:cNvSpPr/>
          <p:nvPr/>
        </p:nvSpPr>
        <p:spPr>
          <a:xfrm>
            <a:off x="5651615" y="2379268"/>
            <a:ext cx="933449" cy="65404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3422749" y="3757321"/>
            <a:ext cx="1447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除数不变</a:t>
            </a: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8430798" y="1761201"/>
            <a:ext cx="51223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27"/>
          <p:cNvSpPr txBox="1">
            <a:spLocks noChangeArrowheads="1"/>
          </p:cNvSpPr>
          <p:nvPr/>
        </p:nvSpPr>
        <p:spPr bwMode="auto">
          <a:xfrm>
            <a:off x="8263581" y="2372917"/>
            <a:ext cx="846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28"/>
          <p:cNvSpPr txBox="1">
            <a:spLocks noChangeArrowheads="1"/>
          </p:cNvSpPr>
          <p:nvPr/>
        </p:nvSpPr>
        <p:spPr bwMode="auto">
          <a:xfrm>
            <a:off x="8263581" y="2980401"/>
            <a:ext cx="846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弧形 18"/>
          <p:cNvSpPr/>
          <p:nvPr/>
        </p:nvSpPr>
        <p:spPr bwMode="auto">
          <a:xfrm rot="13517467">
            <a:off x="3926532" y="1822584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5537283" y="3810126"/>
            <a:ext cx="19351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被除数除以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弧形 21"/>
          <p:cNvSpPr/>
          <p:nvPr/>
        </p:nvSpPr>
        <p:spPr bwMode="auto">
          <a:xfrm rot="13517467">
            <a:off x="7948199" y="1822584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8151398" y="3803776"/>
            <a:ext cx="1619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商也除以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3422749" y="4493921"/>
            <a:ext cx="1447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除数不变</a:t>
            </a:r>
          </a:p>
        </p:txBody>
      </p:sp>
      <p:sp>
        <p:nvSpPr>
          <p:cNvPr id="26" name="弧形 25"/>
          <p:cNvSpPr/>
          <p:nvPr/>
        </p:nvSpPr>
        <p:spPr bwMode="auto">
          <a:xfrm rot="13517467">
            <a:off x="3924415" y="2580350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5537283" y="4546726"/>
            <a:ext cx="21066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被除数除以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弧形 28"/>
          <p:cNvSpPr/>
          <p:nvPr/>
        </p:nvSpPr>
        <p:spPr bwMode="auto">
          <a:xfrm rot="13517467">
            <a:off x="7946081" y="2586700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8151397" y="4546726"/>
            <a:ext cx="1790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商也除以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3499673" y="5283326"/>
            <a:ext cx="5237331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除数不变，被除数除几，商就除几。</a:t>
            </a:r>
          </a:p>
        </p:txBody>
      </p:sp>
      <p:sp>
        <p:nvSpPr>
          <p:cNvPr id="3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7" grpId="0"/>
      <p:bldP spid="30" grpId="0"/>
      <p:bldP spid="14" grpId="0" bldLvl="0" animBg="1"/>
      <p:bldP spid="14" grpId="1" bldLvl="0" animBg="1"/>
      <p:bldP spid="15" grpId="0"/>
      <p:bldP spid="21" grpId="0"/>
      <p:bldP spid="24" grpId="0"/>
      <p:bldP spid="25" grpId="0"/>
      <p:bldP spid="28" grpId="0"/>
      <p:bldP spid="31" grpId="0"/>
      <p:bldP spid="3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3"/>
          <p:cNvSpPr txBox="1">
            <a:spLocks noChangeArrowheads="1"/>
          </p:cNvSpPr>
          <p:nvPr/>
        </p:nvSpPr>
        <p:spPr bwMode="auto">
          <a:xfrm>
            <a:off x="660400" y="1319351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60400" y="1942825"/>
            <a:ext cx="5237331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除数不变，被除数乘几，商就乘几。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60400" y="3168767"/>
            <a:ext cx="5237331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除数不变，被除数除几，商就除几。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533234" y="2545293"/>
            <a:ext cx="10985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 eaLnBrk="0" hangingPunct="0"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除数不变，被除数乘几或除以几，商也乘几或除以几。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9.87654E-7 L 0 0.137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34568E-6 L 3.05556E-6 -0.133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bldLvl="0" animBg="1"/>
      <p:bldP spid="6" grpId="0" bldLvl="0" animBg="1"/>
      <p:bldP spid="6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3"/>
          <p:cNvSpPr txBox="1">
            <a:spLocks noChangeArrowheads="1"/>
          </p:cNvSpPr>
          <p:nvPr/>
        </p:nvSpPr>
        <p:spPr bwMode="auto">
          <a:xfrm>
            <a:off x="660400" y="1079828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5" name="文本框 1"/>
          <p:cNvSpPr txBox="1">
            <a:spLocks noChangeArrowheads="1"/>
          </p:cNvSpPr>
          <p:nvPr/>
        </p:nvSpPr>
        <p:spPr bwMode="auto">
          <a:xfrm>
            <a:off x="1663712" y="1835478"/>
            <a:ext cx="1720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grpSp>
        <p:nvGrpSpPr>
          <p:cNvPr id="13316" name="组合 57"/>
          <p:cNvGrpSpPr/>
          <p:nvPr/>
        </p:nvGrpSpPr>
        <p:grpSpPr bwMode="auto">
          <a:xfrm>
            <a:off x="3113750" y="1733265"/>
            <a:ext cx="2315780" cy="1685098"/>
            <a:chOff x="5245472" y="1641397"/>
            <a:chExt cx="1736576" cy="1264633"/>
          </a:xfrm>
        </p:grpSpPr>
        <p:sp>
          <p:nvSpPr>
            <p:cNvPr id="59" name="文本框 18"/>
            <p:cNvSpPr txBox="1">
              <a:spLocks noChangeArrowheads="1"/>
            </p:cNvSpPr>
            <p:nvPr/>
          </p:nvSpPr>
          <p:spPr bwMode="auto">
            <a:xfrm>
              <a:off x="6190003" y="1641397"/>
              <a:ext cx="792045" cy="34647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文本框 19"/>
            <p:cNvSpPr txBox="1">
              <a:spLocks noChangeArrowheads="1"/>
            </p:cNvSpPr>
            <p:nvPr/>
          </p:nvSpPr>
          <p:spPr bwMode="auto">
            <a:xfrm>
              <a:off x="6190003" y="2100479"/>
              <a:ext cx="792045" cy="34647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20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文本框 20"/>
            <p:cNvSpPr txBox="1">
              <a:spLocks noChangeArrowheads="1"/>
            </p:cNvSpPr>
            <p:nvPr/>
          </p:nvSpPr>
          <p:spPr bwMode="auto">
            <a:xfrm>
              <a:off x="6190003" y="2559559"/>
              <a:ext cx="792045" cy="34647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40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文本框 21"/>
            <p:cNvSpPr txBox="1">
              <a:spLocks noChangeArrowheads="1"/>
            </p:cNvSpPr>
            <p:nvPr/>
          </p:nvSpPr>
          <p:spPr bwMode="auto">
            <a:xfrm>
              <a:off x="5245472" y="2170185"/>
              <a:ext cx="1096798" cy="34647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200÷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321" name="组合 63"/>
          <p:cNvGrpSpPr/>
          <p:nvPr/>
        </p:nvGrpSpPr>
        <p:grpSpPr bwMode="auto">
          <a:xfrm>
            <a:off x="6931965" y="1737497"/>
            <a:ext cx="2514997" cy="1694337"/>
            <a:chOff x="6543082" y="1636299"/>
            <a:chExt cx="1885536" cy="1271049"/>
          </a:xfrm>
        </p:grpSpPr>
        <p:grpSp>
          <p:nvGrpSpPr>
            <p:cNvPr id="13322" name="组合 64"/>
            <p:cNvGrpSpPr/>
            <p:nvPr/>
          </p:nvGrpSpPr>
          <p:grpSpPr bwMode="auto">
            <a:xfrm>
              <a:off x="7636456" y="1636299"/>
              <a:ext cx="792162" cy="1271049"/>
              <a:chOff x="7636456" y="1636299"/>
              <a:chExt cx="792162" cy="1271049"/>
            </a:xfrm>
          </p:grpSpPr>
          <p:sp>
            <p:nvSpPr>
              <p:cNvPr id="13323" name="文本框 23"/>
              <p:cNvSpPr txBox="1">
                <a:spLocks noChangeArrowheads="1"/>
              </p:cNvSpPr>
              <p:nvPr/>
            </p:nvSpPr>
            <p:spPr bwMode="auto">
              <a:xfrm>
                <a:off x="7636456" y="2098659"/>
                <a:ext cx="792162" cy="34633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B0F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defTabSz="1219200"/>
                <a:endParaRPr lang="zh-CN" altLang="en-US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24" name="文本框 24"/>
              <p:cNvSpPr txBox="1">
                <a:spLocks noChangeArrowheads="1"/>
              </p:cNvSpPr>
              <p:nvPr/>
            </p:nvSpPr>
            <p:spPr bwMode="auto">
              <a:xfrm>
                <a:off x="7636456" y="1636299"/>
                <a:ext cx="792162" cy="34633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B0F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defTabSz="1219200"/>
                <a:endParaRPr lang="zh-CN" altLang="en-US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25" name="文本框 25"/>
              <p:cNvSpPr txBox="1">
                <a:spLocks noChangeArrowheads="1"/>
              </p:cNvSpPr>
              <p:nvPr/>
            </p:nvSpPr>
            <p:spPr bwMode="auto">
              <a:xfrm>
                <a:off x="7636456" y="2561018"/>
                <a:ext cx="792162" cy="34633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B0F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defTabSz="1219200"/>
                <a:endParaRPr lang="zh-CN" altLang="en-US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6" name="文本框 13"/>
            <p:cNvSpPr txBox="1">
              <a:spLocks noChangeArrowheads="1"/>
            </p:cNvSpPr>
            <p:nvPr/>
          </p:nvSpPr>
          <p:spPr bwMode="auto">
            <a:xfrm>
              <a:off x="6543082" y="2099860"/>
              <a:ext cx="796624" cy="34632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defTabSz="1219200">
                <a:defRPr/>
              </a:pPr>
              <a:r>
                <a:rPr lang="zh-CN" altLang="en-US" sz="2400" kern="0" dirty="0">
                  <a:solidFill>
                    <a:prstClr val="black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</p:grpSp>
      <p:sp>
        <p:nvSpPr>
          <p:cNvPr id="70" name="文本框 14"/>
          <p:cNvSpPr txBox="1">
            <a:spLocks noChangeArrowheads="1"/>
          </p:cNvSpPr>
          <p:nvPr/>
        </p:nvSpPr>
        <p:spPr bwMode="auto">
          <a:xfrm>
            <a:off x="8348413" y="1731149"/>
            <a:ext cx="11303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" name="文本框 27"/>
          <p:cNvSpPr txBox="1">
            <a:spLocks noChangeArrowheads="1"/>
          </p:cNvSpPr>
          <p:nvPr/>
        </p:nvSpPr>
        <p:spPr bwMode="auto">
          <a:xfrm>
            <a:off x="8494463" y="2342865"/>
            <a:ext cx="846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2" name="文本框 28"/>
          <p:cNvSpPr txBox="1">
            <a:spLocks noChangeArrowheads="1"/>
          </p:cNvSpPr>
          <p:nvPr/>
        </p:nvSpPr>
        <p:spPr bwMode="auto">
          <a:xfrm>
            <a:off x="8494463" y="2950349"/>
            <a:ext cx="846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3073679" y="2349216"/>
            <a:ext cx="933451" cy="65404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" name="文本框 91"/>
          <p:cNvSpPr txBox="1">
            <a:spLocks noChangeArrowheads="1"/>
          </p:cNvSpPr>
          <p:nvPr/>
        </p:nvSpPr>
        <p:spPr bwMode="auto">
          <a:xfrm>
            <a:off x="3641143" y="3652423"/>
            <a:ext cx="1763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被除数不变</a:t>
            </a:r>
          </a:p>
        </p:txBody>
      </p:sp>
      <p:sp>
        <p:nvSpPr>
          <p:cNvPr id="93" name="弧形 92"/>
          <p:cNvSpPr/>
          <p:nvPr/>
        </p:nvSpPr>
        <p:spPr bwMode="auto">
          <a:xfrm rot="13793729" flipH="1" flipV="1">
            <a:off x="4597681" y="1769248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4" name="文本框 39"/>
          <p:cNvSpPr txBox="1">
            <a:spLocks noChangeArrowheads="1"/>
          </p:cNvSpPr>
          <p:nvPr/>
        </p:nvSpPr>
        <p:spPr bwMode="auto">
          <a:xfrm>
            <a:off x="5609446" y="1949164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5" name="文本框 94"/>
          <p:cNvSpPr txBox="1">
            <a:spLocks noChangeArrowheads="1"/>
          </p:cNvSpPr>
          <p:nvPr/>
        </p:nvSpPr>
        <p:spPr bwMode="auto">
          <a:xfrm>
            <a:off x="5429529" y="3631204"/>
            <a:ext cx="1475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除数乘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6" name="弧形 95"/>
          <p:cNvSpPr/>
          <p:nvPr/>
        </p:nvSpPr>
        <p:spPr bwMode="auto">
          <a:xfrm rot="13793729" flipH="1" flipV="1">
            <a:off x="8632047" y="1769248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7" name="文本框 39"/>
          <p:cNvSpPr txBox="1">
            <a:spLocks noChangeArrowheads="1"/>
          </p:cNvSpPr>
          <p:nvPr/>
        </p:nvSpPr>
        <p:spPr bwMode="auto">
          <a:xfrm>
            <a:off x="9643813" y="1938581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8" name="文本框 97"/>
          <p:cNvSpPr txBox="1">
            <a:spLocks noChangeArrowheads="1"/>
          </p:cNvSpPr>
          <p:nvPr/>
        </p:nvSpPr>
        <p:spPr bwMode="auto">
          <a:xfrm>
            <a:off x="8348413" y="3727683"/>
            <a:ext cx="21066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商反而除以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3641143" y="4391139"/>
            <a:ext cx="1763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被除数不变</a:t>
            </a:r>
          </a:p>
        </p:txBody>
      </p:sp>
      <p:sp>
        <p:nvSpPr>
          <p:cNvPr id="101" name="弧形 100"/>
          <p:cNvSpPr/>
          <p:nvPr/>
        </p:nvSpPr>
        <p:spPr bwMode="auto">
          <a:xfrm rot="13793729" flipH="1" flipV="1">
            <a:off x="4591330" y="2558765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" name="文本框 39"/>
          <p:cNvSpPr txBox="1">
            <a:spLocks noChangeArrowheads="1"/>
          </p:cNvSpPr>
          <p:nvPr/>
        </p:nvSpPr>
        <p:spPr bwMode="auto">
          <a:xfrm>
            <a:off x="5600979" y="2736565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" name="文本框 102"/>
          <p:cNvSpPr txBox="1">
            <a:spLocks noChangeArrowheads="1"/>
          </p:cNvSpPr>
          <p:nvPr/>
        </p:nvSpPr>
        <p:spPr bwMode="auto">
          <a:xfrm>
            <a:off x="5429530" y="4369920"/>
            <a:ext cx="1303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除数乘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4" name="弧形 103"/>
          <p:cNvSpPr/>
          <p:nvPr/>
        </p:nvSpPr>
        <p:spPr bwMode="auto">
          <a:xfrm rot="13793729" flipH="1" flipV="1">
            <a:off x="8632047" y="2552414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5" name="文本框 39"/>
          <p:cNvSpPr txBox="1">
            <a:spLocks noChangeArrowheads="1"/>
          </p:cNvSpPr>
          <p:nvPr/>
        </p:nvSpPr>
        <p:spPr bwMode="auto">
          <a:xfrm>
            <a:off x="9643813" y="2732331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6" name="文本框 105"/>
          <p:cNvSpPr txBox="1">
            <a:spLocks noChangeArrowheads="1"/>
          </p:cNvSpPr>
          <p:nvPr/>
        </p:nvSpPr>
        <p:spPr bwMode="auto">
          <a:xfrm>
            <a:off x="8348413" y="4472749"/>
            <a:ext cx="19351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商反而除以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7" name="文本框 106"/>
          <p:cNvSpPr txBox="1">
            <a:spLocks noChangeArrowheads="1"/>
          </p:cNvSpPr>
          <p:nvPr/>
        </p:nvSpPr>
        <p:spPr bwMode="auto">
          <a:xfrm>
            <a:off x="3694777" y="5316223"/>
            <a:ext cx="5868914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被除数不变，除数乘几，商反而除以几。</a:t>
            </a:r>
          </a:p>
        </p:txBody>
      </p:sp>
      <p:sp>
        <p:nvSpPr>
          <p:cNvPr id="3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bldLvl="0" animBg="1"/>
      <p:bldP spid="73" grpId="1" bldLvl="0" animBg="1"/>
      <p:bldP spid="92" grpId="0"/>
      <p:bldP spid="94" grpId="0"/>
      <p:bldP spid="95" grpId="0"/>
      <p:bldP spid="97" grpId="0"/>
      <p:bldP spid="98" grpId="0"/>
      <p:bldP spid="100" grpId="0"/>
      <p:bldP spid="102" grpId="0"/>
      <p:bldP spid="103" grpId="0"/>
      <p:bldP spid="105" grpId="0"/>
      <p:bldP spid="106" grpId="0"/>
      <p:bldP spid="10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3"/>
          <p:cNvSpPr txBox="1">
            <a:spLocks noChangeArrowheads="1"/>
          </p:cNvSpPr>
          <p:nvPr/>
        </p:nvSpPr>
        <p:spPr bwMode="auto">
          <a:xfrm>
            <a:off x="433058" y="1124208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39" name="文本框 1"/>
          <p:cNvSpPr txBox="1">
            <a:spLocks noChangeArrowheads="1"/>
          </p:cNvSpPr>
          <p:nvPr/>
        </p:nvSpPr>
        <p:spPr bwMode="auto">
          <a:xfrm>
            <a:off x="1298029" y="1674424"/>
            <a:ext cx="1720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grpSp>
        <p:nvGrpSpPr>
          <p:cNvPr id="14340" name="组合 9"/>
          <p:cNvGrpSpPr/>
          <p:nvPr/>
        </p:nvGrpSpPr>
        <p:grpSpPr bwMode="auto">
          <a:xfrm>
            <a:off x="2972565" y="1606481"/>
            <a:ext cx="2326336" cy="1685098"/>
            <a:chOff x="5237556" y="1641397"/>
            <a:chExt cx="1744492" cy="1264633"/>
          </a:xfrm>
        </p:grpSpPr>
        <p:sp>
          <p:nvSpPr>
            <p:cNvPr id="11" name="文本框 18"/>
            <p:cNvSpPr txBox="1">
              <a:spLocks noChangeArrowheads="1"/>
            </p:cNvSpPr>
            <p:nvPr/>
          </p:nvSpPr>
          <p:spPr bwMode="auto">
            <a:xfrm>
              <a:off x="6190003" y="1641397"/>
              <a:ext cx="792045" cy="34647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文本框 19"/>
            <p:cNvSpPr txBox="1">
              <a:spLocks noChangeArrowheads="1"/>
            </p:cNvSpPr>
            <p:nvPr/>
          </p:nvSpPr>
          <p:spPr bwMode="auto">
            <a:xfrm>
              <a:off x="6190003" y="2100479"/>
              <a:ext cx="792045" cy="34647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20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文本框 20"/>
            <p:cNvSpPr txBox="1">
              <a:spLocks noChangeArrowheads="1"/>
            </p:cNvSpPr>
            <p:nvPr/>
          </p:nvSpPr>
          <p:spPr bwMode="auto">
            <a:xfrm>
              <a:off x="6190003" y="2559559"/>
              <a:ext cx="792045" cy="34647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B0F0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40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文本框 21"/>
            <p:cNvSpPr txBox="1">
              <a:spLocks noChangeArrowheads="1"/>
            </p:cNvSpPr>
            <p:nvPr/>
          </p:nvSpPr>
          <p:spPr bwMode="auto">
            <a:xfrm>
              <a:off x="5237556" y="2145186"/>
              <a:ext cx="1096798" cy="34647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defTabSz="1219200">
                <a:defRPr/>
              </a:pPr>
              <a:r>
                <a:rPr lang="en-US" altLang="zh-CN" sz="2400" b="0" kern="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200÷</a:t>
              </a:r>
              <a:endParaRPr lang="zh-CN" altLang="en-US" sz="2400" b="0" kern="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4345" name="组合 14"/>
          <p:cNvGrpSpPr/>
          <p:nvPr/>
        </p:nvGrpSpPr>
        <p:grpSpPr bwMode="auto">
          <a:xfrm>
            <a:off x="6822036" y="1610713"/>
            <a:ext cx="2494297" cy="1694337"/>
            <a:chOff x="6558601" y="1636299"/>
            <a:chExt cx="1870017" cy="1271049"/>
          </a:xfrm>
        </p:grpSpPr>
        <p:grpSp>
          <p:nvGrpSpPr>
            <p:cNvPr id="14346" name="组合 15"/>
            <p:cNvGrpSpPr/>
            <p:nvPr/>
          </p:nvGrpSpPr>
          <p:grpSpPr bwMode="auto">
            <a:xfrm>
              <a:off x="7636456" y="1636299"/>
              <a:ext cx="792162" cy="1271049"/>
              <a:chOff x="7636456" y="1636299"/>
              <a:chExt cx="792162" cy="1271049"/>
            </a:xfrm>
          </p:grpSpPr>
          <p:sp>
            <p:nvSpPr>
              <p:cNvPr id="14347" name="文本框 23"/>
              <p:cNvSpPr txBox="1">
                <a:spLocks noChangeArrowheads="1"/>
              </p:cNvSpPr>
              <p:nvPr/>
            </p:nvSpPr>
            <p:spPr bwMode="auto">
              <a:xfrm>
                <a:off x="7636456" y="2098659"/>
                <a:ext cx="792162" cy="34633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B0F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defTabSz="1219200"/>
                <a:endParaRPr lang="zh-CN" altLang="en-US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48" name="文本框 24"/>
              <p:cNvSpPr txBox="1">
                <a:spLocks noChangeArrowheads="1"/>
              </p:cNvSpPr>
              <p:nvPr/>
            </p:nvSpPr>
            <p:spPr bwMode="auto">
              <a:xfrm>
                <a:off x="7636456" y="1636299"/>
                <a:ext cx="792162" cy="34633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B0F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defTabSz="1219200"/>
                <a:endParaRPr lang="zh-CN" altLang="en-US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4349" name="文本框 25"/>
              <p:cNvSpPr txBox="1">
                <a:spLocks noChangeArrowheads="1"/>
              </p:cNvSpPr>
              <p:nvPr/>
            </p:nvSpPr>
            <p:spPr bwMode="auto">
              <a:xfrm>
                <a:off x="7636456" y="2561018"/>
                <a:ext cx="792162" cy="34633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B0F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defTabSz="1219200"/>
                <a:endParaRPr lang="zh-CN" altLang="en-US" sz="24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7" name="文本框 13"/>
            <p:cNvSpPr txBox="1">
              <a:spLocks noChangeArrowheads="1"/>
            </p:cNvSpPr>
            <p:nvPr/>
          </p:nvSpPr>
          <p:spPr bwMode="auto">
            <a:xfrm>
              <a:off x="6558601" y="2080850"/>
              <a:ext cx="796624" cy="34632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4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>
                <a:defRPr sz="1600">
                  <a:solidFill>
                    <a:srgbClr val="1C1C1C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defTabSz="1219200">
                <a:defRPr/>
              </a:pPr>
              <a:r>
                <a:rPr lang="zh-CN" altLang="en-US" sz="2400" kern="0" dirty="0">
                  <a:solidFill>
                    <a:prstClr val="black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</p:grpSp>
      <p:sp>
        <p:nvSpPr>
          <p:cNvPr id="21" name="文本框 14"/>
          <p:cNvSpPr txBox="1">
            <a:spLocks noChangeArrowheads="1"/>
          </p:cNvSpPr>
          <p:nvPr/>
        </p:nvSpPr>
        <p:spPr bwMode="auto">
          <a:xfrm>
            <a:off x="8217785" y="1604365"/>
            <a:ext cx="11303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27"/>
          <p:cNvSpPr txBox="1">
            <a:spLocks noChangeArrowheads="1"/>
          </p:cNvSpPr>
          <p:nvPr/>
        </p:nvSpPr>
        <p:spPr bwMode="auto">
          <a:xfrm>
            <a:off x="8363835" y="2216081"/>
            <a:ext cx="846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框 28"/>
          <p:cNvSpPr txBox="1">
            <a:spLocks noChangeArrowheads="1"/>
          </p:cNvSpPr>
          <p:nvPr/>
        </p:nvSpPr>
        <p:spPr bwMode="auto">
          <a:xfrm>
            <a:off x="8363835" y="2823565"/>
            <a:ext cx="8466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弧形 24"/>
          <p:cNvSpPr/>
          <p:nvPr/>
        </p:nvSpPr>
        <p:spPr bwMode="auto">
          <a:xfrm rot="13533396" flipH="1" flipV="1">
            <a:off x="4460702" y="2431981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39"/>
          <p:cNvSpPr txBox="1">
            <a:spLocks noChangeArrowheads="1"/>
          </p:cNvSpPr>
          <p:nvPr/>
        </p:nvSpPr>
        <p:spPr bwMode="auto">
          <a:xfrm>
            <a:off x="5470351" y="2609781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÷2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3794847" y="3499956"/>
            <a:ext cx="1763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被除数不变</a:t>
            </a: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5534685" y="3499739"/>
            <a:ext cx="1619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除数除以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弧形 28"/>
          <p:cNvSpPr/>
          <p:nvPr/>
        </p:nvSpPr>
        <p:spPr bwMode="auto">
          <a:xfrm rot="13533396" flipH="1" flipV="1">
            <a:off x="8486602" y="2431981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框 39"/>
          <p:cNvSpPr txBox="1">
            <a:spLocks noChangeArrowheads="1"/>
          </p:cNvSpPr>
          <p:nvPr/>
        </p:nvSpPr>
        <p:spPr bwMode="auto">
          <a:xfrm>
            <a:off x="9428518" y="2609781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×2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8170635" y="3520118"/>
            <a:ext cx="1619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商反而乘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2943051" y="2222432"/>
            <a:ext cx="933451" cy="65404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3794847" y="4238672"/>
            <a:ext cx="1763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被除数不变</a:t>
            </a:r>
          </a:p>
        </p:txBody>
      </p:sp>
      <p:sp>
        <p:nvSpPr>
          <p:cNvPr id="34" name="弧形 33"/>
          <p:cNvSpPr/>
          <p:nvPr/>
        </p:nvSpPr>
        <p:spPr bwMode="auto">
          <a:xfrm rot="13533396" flipH="1" flipV="1">
            <a:off x="4460702" y="1625530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9"/>
          <p:cNvSpPr txBox="1">
            <a:spLocks noChangeArrowheads="1"/>
          </p:cNvSpPr>
          <p:nvPr/>
        </p:nvSpPr>
        <p:spPr bwMode="auto">
          <a:xfrm>
            <a:off x="5470351" y="1805447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÷10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5534684" y="4238455"/>
            <a:ext cx="1790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除数除以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弧形 36"/>
          <p:cNvSpPr/>
          <p:nvPr/>
        </p:nvSpPr>
        <p:spPr bwMode="auto">
          <a:xfrm rot="13533396" flipH="1" flipV="1">
            <a:off x="8478135" y="1625530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文本框 39"/>
          <p:cNvSpPr txBox="1">
            <a:spLocks noChangeArrowheads="1"/>
          </p:cNvSpPr>
          <p:nvPr/>
        </p:nvSpPr>
        <p:spPr bwMode="auto">
          <a:xfrm>
            <a:off x="9428518" y="1805447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文本框 38"/>
          <p:cNvSpPr txBox="1">
            <a:spLocks noChangeArrowheads="1"/>
          </p:cNvSpPr>
          <p:nvPr/>
        </p:nvSpPr>
        <p:spPr bwMode="auto">
          <a:xfrm>
            <a:off x="8170635" y="4249863"/>
            <a:ext cx="1790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商反而乘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3876502" y="5128288"/>
            <a:ext cx="5868914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被除数不变，除数除以几，商反而乘几。</a:t>
            </a:r>
          </a:p>
        </p:txBody>
      </p:sp>
      <p:sp>
        <p:nvSpPr>
          <p:cNvPr id="4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/>
      <p:bldP spid="31" grpId="0"/>
      <p:bldP spid="32" grpId="0" bldLvl="0" animBg="1"/>
      <p:bldP spid="32" grpId="1" bldLvl="0" animBg="1"/>
      <p:bldP spid="33" grpId="0"/>
      <p:bldP spid="35" grpId="0"/>
      <p:bldP spid="36" grpId="0"/>
      <p:bldP spid="38" grpId="0"/>
      <p:bldP spid="39" grpId="0"/>
      <p:bldP spid="4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3"/>
          <p:cNvSpPr txBox="1">
            <a:spLocks noChangeArrowheads="1"/>
          </p:cNvSpPr>
          <p:nvPr/>
        </p:nvSpPr>
        <p:spPr bwMode="auto">
          <a:xfrm>
            <a:off x="660400" y="1213108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60400" y="1826825"/>
            <a:ext cx="5868914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被除数不变，除数乘几，商反而除以几。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60400" y="3173745"/>
            <a:ext cx="5868914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被除数不变，除数除以几，商反而乘几。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546856" y="2463352"/>
            <a:ext cx="928802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被除数不变，除数乘几或除以几（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零除外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），商就除以几或乘几。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9.87654E-7 L -4.16667E-6 0.137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34568E-6 L -4.16667E-6 -0.133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bldLvl="0" animBg="1"/>
      <p:bldP spid="5" grpId="0" bldLvl="0" animBg="1"/>
      <p:bldP spid="5" grpId="1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3"/>
          <p:cNvSpPr txBox="1">
            <a:spLocks noChangeArrowheads="1"/>
          </p:cNvSpPr>
          <p:nvPr/>
        </p:nvSpPr>
        <p:spPr bwMode="auto">
          <a:xfrm>
            <a:off x="593880" y="1103400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P87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7" name="文本框 1"/>
          <p:cNvSpPr txBox="1">
            <a:spLocks noChangeArrowheads="1"/>
          </p:cNvSpPr>
          <p:nvPr/>
        </p:nvSpPr>
        <p:spPr bwMode="auto">
          <a:xfrm>
            <a:off x="375922" y="1526802"/>
            <a:ext cx="1720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983404" y="1516444"/>
            <a:ext cx="48006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chemeClr val="tx1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计算并观察下面的题。</a:t>
            </a:r>
          </a:p>
        </p:txBody>
      </p:sp>
      <p:grpSp>
        <p:nvGrpSpPr>
          <p:cNvPr id="16389" name="组合 11"/>
          <p:cNvGrpSpPr/>
          <p:nvPr/>
        </p:nvGrpSpPr>
        <p:grpSpPr bwMode="auto">
          <a:xfrm>
            <a:off x="3726604" y="2078794"/>
            <a:ext cx="1253067" cy="2394255"/>
            <a:chOff x="2384366" y="3380224"/>
            <a:chExt cx="940608" cy="1794581"/>
          </a:xfrm>
        </p:grpSpPr>
        <p:sp>
          <p:nvSpPr>
            <p:cNvPr id="16390" name="文本框 3"/>
            <p:cNvSpPr txBox="1">
              <a:spLocks noChangeArrowheads="1"/>
            </p:cNvSpPr>
            <p:nvPr/>
          </p:nvSpPr>
          <p:spPr bwMode="auto">
            <a:xfrm>
              <a:off x="2384366" y="3380224"/>
              <a:ext cx="360673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1" name="文本框 4"/>
            <p:cNvSpPr txBox="1">
              <a:spLocks noChangeArrowheads="1"/>
            </p:cNvSpPr>
            <p:nvPr/>
          </p:nvSpPr>
          <p:spPr bwMode="auto">
            <a:xfrm>
              <a:off x="2384366" y="3862543"/>
              <a:ext cx="821444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2" name="文本框 5"/>
            <p:cNvSpPr txBox="1">
              <a:spLocks noChangeArrowheads="1"/>
            </p:cNvSpPr>
            <p:nvPr/>
          </p:nvSpPr>
          <p:spPr bwMode="auto">
            <a:xfrm>
              <a:off x="2384366" y="4346450"/>
              <a:ext cx="94060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3" name="文本框 6"/>
            <p:cNvSpPr txBox="1">
              <a:spLocks noChangeArrowheads="1"/>
            </p:cNvSpPr>
            <p:nvPr/>
          </p:nvSpPr>
          <p:spPr bwMode="auto">
            <a:xfrm>
              <a:off x="2384366" y="4828770"/>
              <a:ext cx="94060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6000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394" name="组合 25"/>
          <p:cNvGrpSpPr/>
          <p:nvPr/>
        </p:nvGrpSpPr>
        <p:grpSpPr bwMode="auto">
          <a:xfrm>
            <a:off x="5793084" y="2118441"/>
            <a:ext cx="874184" cy="2394253"/>
            <a:chOff x="3754780" y="3380224"/>
            <a:chExt cx="656074" cy="1795879"/>
          </a:xfrm>
        </p:grpSpPr>
        <p:sp>
          <p:nvSpPr>
            <p:cNvPr id="16395" name="文本框 7"/>
            <p:cNvSpPr txBox="1">
              <a:spLocks noChangeArrowheads="1"/>
            </p:cNvSpPr>
            <p:nvPr/>
          </p:nvSpPr>
          <p:spPr bwMode="auto">
            <a:xfrm>
              <a:off x="3762723" y="3380224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6" name="文本框 8"/>
            <p:cNvSpPr txBox="1">
              <a:spLocks noChangeArrowheads="1"/>
            </p:cNvSpPr>
            <p:nvPr/>
          </p:nvSpPr>
          <p:spPr bwMode="auto">
            <a:xfrm>
              <a:off x="3762723" y="3862893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7" name="文本框 9"/>
            <p:cNvSpPr txBox="1">
              <a:spLocks noChangeArrowheads="1"/>
            </p:cNvSpPr>
            <p:nvPr/>
          </p:nvSpPr>
          <p:spPr bwMode="auto">
            <a:xfrm>
              <a:off x="3762723" y="4345562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8" name="文本框 10"/>
            <p:cNvSpPr txBox="1">
              <a:spLocks noChangeArrowheads="1"/>
            </p:cNvSpPr>
            <p:nvPr/>
          </p:nvSpPr>
          <p:spPr bwMode="auto">
            <a:xfrm>
              <a:off x="3754780" y="4829818"/>
              <a:ext cx="648131" cy="34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÷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399" name="组合 26"/>
          <p:cNvGrpSpPr/>
          <p:nvPr/>
        </p:nvGrpSpPr>
        <p:grpSpPr bwMode="auto">
          <a:xfrm>
            <a:off x="6787305" y="2078794"/>
            <a:ext cx="1691217" cy="2394254"/>
            <a:chOff x="5130933" y="3380224"/>
            <a:chExt cx="1269469" cy="1794581"/>
          </a:xfrm>
        </p:grpSpPr>
        <p:sp>
          <p:nvSpPr>
            <p:cNvPr id="16400" name="文本框 12"/>
            <p:cNvSpPr txBox="1">
              <a:spLocks noChangeArrowheads="1"/>
            </p:cNvSpPr>
            <p:nvPr/>
          </p:nvSpPr>
          <p:spPr bwMode="auto">
            <a:xfrm>
              <a:off x="5130933" y="3380224"/>
              <a:ext cx="360662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1" name="文本框 13"/>
            <p:cNvSpPr txBox="1">
              <a:spLocks noChangeArrowheads="1"/>
            </p:cNvSpPr>
            <p:nvPr/>
          </p:nvSpPr>
          <p:spPr bwMode="auto">
            <a:xfrm>
              <a:off x="5130933" y="3862543"/>
              <a:ext cx="81188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2" name="文本框 14"/>
            <p:cNvSpPr txBox="1">
              <a:spLocks noChangeArrowheads="1"/>
            </p:cNvSpPr>
            <p:nvPr/>
          </p:nvSpPr>
          <p:spPr bwMode="auto">
            <a:xfrm>
              <a:off x="5130933" y="4346450"/>
              <a:ext cx="1027968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3" name="文本框 15"/>
            <p:cNvSpPr txBox="1">
              <a:spLocks noChangeArrowheads="1"/>
            </p:cNvSpPr>
            <p:nvPr/>
          </p:nvSpPr>
          <p:spPr bwMode="auto">
            <a:xfrm>
              <a:off x="5130933" y="4828770"/>
              <a:ext cx="1269469" cy="3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3000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404" name="组合 27"/>
          <p:cNvGrpSpPr/>
          <p:nvPr/>
        </p:nvGrpSpPr>
        <p:grpSpPr bwMode="auto">
          <a:xfrm>
            <a:off x="8944189" y="2072439"/>
            <a:ext cx="2135716" cy="2406954"/>
            <a:chOff x="6444207" y="3347969"/>
            <a:chExt cx="1598785" cy="1805400"/>
          </a:xfrm>
        </p:grpSpPr>
        <p:sp>
          <p:nvSpPr>
            <p:cNvPr id="16405" name="文本框 16"/>
            <p:cNvSpPr txBox="1">
              <a:spLocks noChangeArrowheads="1"/>
            </p:cNvSpPr>
            <p:nvPr/>
          </p:nvSpPr>
          <p:spPr bwMode="auto">
            <a:xfrm>
              <a:off x="6444207" y="3347969"/>
              <a:ext cx="1598785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6" name="文本框 17"/>
            <p:cNvSpPr txBox="1">
              <a:spLocks noChangeArrowheads="1"/>
            </p:cNvSpPr>
            <p:nvPr/>
          </p:nvSpPr>
          <p:spPr bwMode="auto">
            <a:xfrm>
              <a:off x="6444207" y="3859215"/>
              <a:ext cx="1598783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7" name="文本框 18"/>
            <p:cNvSpPr txBox="1">
              <a:spLocks noChangeArrowheads="1"/>
            </p:cNvSpPr>
            <p:nvPr/>
          </p:nvSpPr>
          <p:spPr bwMode="auto">
            <a:xfrm>
              <a:off x="6444207" y="4332357"/>
              <a:ext cx="1598777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8" name="文本框 19"/>
            <p:cNvSpPr txBox="1">
              <a:spLocks noChangeArrowheads="1"/>
            </p:cNvSpPr>
            <p:nvPr/>
          </p:nvSpPr>
          <p:spPr bwMode="auto">
            <a:xfrm>
              <a:off x="6444207" y="4807085"/>
              <a:ext cx="1598767" cy="346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______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51" name="直接箭头连接符 50"/>
          <p:cNvCxnSpPr/>
          <p:nvPr/>
        </p:nvCxnSpPr>
        <p:spPr>
          <a:xfrm>
            <a:off x="3078904" y="2121126"/>
            <a:ext cx="0" cy="2527300"/>
          </a:xfrm>
          <a:prstGeom prst="straightConnector1">
            <a:avLst/>
          </a:pr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65"/>
          <p:cNvSpPr txBox="1">
            <a:spLocks noChangeArrowheads="1"/>
          </p:cNvSpPr>
          <p:nvPr/>
        </p:nvSpPr>
        <p:spPr bwMode="auto">
          <a:xfrm>
            <a:off x="2305375" y="2300148"/>
            <a:ext cx="553998" cy="259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EA0808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从上往下观察</a:t>
            </a:r>
          </a:p>
        </p:txBody>
      </p:sp>
      <p:sp>
        <p:nvSpPr>
          <p:cNvPr id="56" name="弧形 55"/>
          <p:cNvSpPr/>
          <p:nvPr/>
        </p:nvSpPr>
        <p:spPr bwMode="auto">
          <a:xfrm rot="13793729" flipH="1" flipV="1">
            <a:off x="3485306" y="2174042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7" name="文本框 39"/>
          <p:cNvSpPr txBox="1">
            <a:spLocks noChangeArrowheads="1"/>
          </p:cNvSpPr>
          <p:nvPr/>
        </p:nvSpPr>
        <p:spPr bwMode="auto">
          <a:xfrm>
            <a:off x="4497071" y="2353958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8" name="文本框 57"/>
          <p:cNvSpPr txBox="1">
            <a:spLocks noChangeArrowheads="1"/>
          </p:cNvSpPr>
          <p:nvPr/>
        </p:nvSpPr>
        <p:spPr bwMode="auto">
          <a:xfrm>
            <a:off x="3676737" y="4832843"/>
            <a:ext cx="1790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被除数乘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9" name="弧形 58"/>
          <p:cNvSpPr/>
          <p:nvPr/>
        </p:nvSpPr>
        <p:spPr bwMode="auto">
          <a:xfrm rot="13793729" flipH="1" flipV="1">
            <a:off x="6560822" y="2174042"/>
            <a:ext cx="1058333" cy="994833"/>
          </a:xfrm>
          <a:prstGeom prst="arc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" name="文本框 39"/>
          <p:cNvSpPr txBox="1">
            <a:spLocks noChangeArrowheads="1"/>
          </p:cNvSpPr>
          <p:nvPr/>
        </p:nvSpPr>
        <p:spPr bwMode="auto">
          <a:xfrm>
            <a:off x="7572588" y="2353958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" name="文本框 60"/>
          <p:cNvSpPr txBox="1">
            <a:spLocks noChangeArrowheads="1"/>
          </p:cNvSpPr>
          <p:nvPr/>
        </p:nvSpPr>
        <p:spPr bwMode="auto">
          <a:xfrm>
            <a:off x="6339344" y="4825381"/>
            <a:ext cx="1790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除数也乘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2" name="文本框 35"/>
          <p:cNvSpPr txBox="1">
            <a:spLocks noChangeArrowheads="1"/>
          </p:cNvSpPr>
          <p:nvPr/>
        </p:nvSpPr>
        <p:spPr bwMode="auto">
          <a:xfrm>
            <a:off x="9799322" y="2068208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5" name="文本框 35"/>
          <p:cNvSpPr txBox="1">
            <a:spLocks noChangeArrowheads="1"/>
          </p:cNvSpPr>
          <p:nvPr/>
        </p:nvSpPr>
        <p:spPr bwMode="auto">
          <a:xfrm>
            <a:off x="9799322" y="2726492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2" name="文本框 35"/>
          <p:cNvSpPr txBox="1">
            <a:spLocks noChangeArrowheads="1"/>
          </p:cNvSpPr>
          <p:nvPr/>
        </p:nvSpPr>
        <p:spPr bwMode="auto">
          <a:xfrm>
            <a:off x="9799322" y="3357259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3" name="文本框 35"/>
          <p:cNvSpPr txBox="1">
            <a:spLocks noChangeArrowheads="1"/>
          </p:cNvSpPr>
          <p:nvPr/>
        </p:nvSpPr>
        <p:spPr bwMode="auto">
          <a:xfrm>
            <a:off x="9799322" y="4000726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4" name="文本框 73"/>
          <p:cNvSpPr txBox="1">
            <a:spLocks noChangeArrowheads="1"/>
          </p:cNvSpPr>
          <p:nvPr/>
        </p:nvSpPr>
        <p:spPr bwMode="auto">
          <a:xfrm>
            <a:off x="8969588" y="4786008"/>
            <a:ext cx="1132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商不变</a:t>
            </a:r>
          </a:p>
        </p:txBody>
      </p:sp>
      <p:sp>
        <p:nvSpPr>
          <p:cNvPr id="75" name="弧形 74"/>
          <p:cNvSpPr/>
          <p:nvPr/>
        </p:nvSpPr>
        <p:spPr bwMode="auto">
          <a:xfrm rot="13793729" flipH="1" flipV="1">
            <a:off x="3332905" y="2957209"/>
            <a:ext cx="1655233" cy="1481667"/>
          </a:xfrm>
          <a:prstGeom prst="arc">
            <a:avLst>
              <a:gd name="adj1" fmla="val 15092978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6" name="文本框 39"/>
          <p:cNvSpPr txBox="1">
            <a:spLocks noChangeArrowheads="1"/>
          </p:cNvSpPr>
          <p:nvPr/>
        </p:nvSpPr>
        <p:spPr bwMode="auto">
          <a:xfrm>
            <a:off x="4755304" y="3024941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7" name="文本框 76"/>
          <p:cNvSpPr txBox="1">
            <a:spLocks noChangeArrowheads="1"/>
          </p:cNvSpPr>
          <p:nvPr/>
        </p:nvSpPr>
        <p:spPr bwMode="auto">
          <a:xfrm>
            <a:off x="3700020" y="5539810"/>
            <a:ext cx="1962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被除数乘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8" name="弧形 77"/>
          <p:cNvSpPr/>
          <p:nvPr/>
        </p:nvSpPr>
        <p:spPr bwMode="auto">
          <a:xfrm rot="13793729" flipH="1" flipV="1">
            <a:off x="6412654" y="2999542"/>
            <a:ext cx="1655233" cy="1481667"/>
          </a:xfrm>
          <a:prstGeom prst="arc">
            <a:avLst>
              <a:gd name="adj1" fmla="val 15092978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defTabSz="1219200" eaLnBrk="0" hangingPunct="0">
              <a:lnSpc>
                <a:spcPct val="120000"/>
              </a:lnSpc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9" name="文本框 39"/>
          <p:cNvSpPr txBox="1">
            <a:spLocks noChangeArrowheads="1"/>
          </p:cNvSpPr>
          <p:nvPr/>
        </p:nvSpPr>
        <p:spPr bwMode="auto">
          <a:xfrm>
            <a:off x="7837171" y="3067274"/>
            <a:ext cx="128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×100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0" name="文本框 79"/>
          <p:cNvSpPr txBox="1">
            <a:spLocks noChangeArrowheads="1"/>
          </p:cNvSpPr>
          <p:nvPr/>
        </p:nvSpPr>
        <p:spPr bwMode="auto">
          <a:xfrm>
            <a:off x="6339344" y="5534465"/>
            <a:ext cx="1962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除数也乘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" name="文本框 80"/>
          <p:cNvSpPr txBox="1">
            <a:spLocks noChangeArrowheads="1"/>
          </p:cNvSpPr>
          <p:nvPr/>
        </p:nvSpPr>
        <p:spPr bwMode="auto">
          <a:xfrm>
            <a:off x="8969588" y="5492975"/>
            <a:ext cx="1132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商不变</a:t>
            </a:r>
          </a:p>
        </p:txBody>
      </p:sp>
      <p:sp>
        <p:nvSpPr>
          <p:cNvPr id="4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/>
      <p:bldP spid="58" grpId="0"/>
      <p:bldP spid="60" grpId="0"/>
      <p:bldP spid="61" grpId="0"/>
      <p:bldP spid="62" grpId="0"/>
      <p:bldP spid="62" grpId="1"/>
      <p:bldP spid="65" grpId="0"/>
      <p:bldP spid="65" grpId="1"/>
      <p:bldP spid="65" grpId="2"/>
      <p:bldP spid="72" grpId="0"/>
      <p:bldP spid="73" grpId="0"/>
      <p:bldP spid="73" grpId="1"/>
      <p:bldP spid="74" grpId="0"/>
      <p:bldP spid="76" grpId="0"/>
      <p:bldP spid="77" grpId="0"/>
      <p:bldP spid="79" grpId="0"/>
      <p:bldP spid="80" grpId="0"/>
      <p:bldP spid="8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1354</Words>
  <Application>Microsoft Office PowerPoint</Application>
  <PresentationFormat>宽屏</PresentationFormat>
  <Paragraphs>389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FandolFang R</vt:lpstr>
      <vt:lpstr>黑体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2020-07-02T02:36:00Z</dcterms:created>
  <dcterms:modified xsi:type="dcterms:W3CDTF">2023-01-17T00:29:06Z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18D1670CF5524DF0864968FDE67A053A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