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handoutMasterIdLst>
    <p:handoutMasterId r:id="rId31"/>
  </p:handoutMasterIdLst>
  <p:sldIdLst>
    <p:sldId id="257" r:id="rId2"/>
    <p:sldId id="259" r:id="rId3"/>
    <p:sldId id="262" r:id="rId4"/>
    <p:sldId id="264" r:id="rId5"/>
    <p:sldId id="263" r:id="rId6"/>
    <p:sldId id="261" r:id="rId7"/>
    <p:sldId id="265" r:id="rId8"/>
    <p:sldId id="266" r:id="rId9"/>
    <p:sldId id="267" r:id="rId10"/>
    <p:sldId id="268" r:id="rId11"/>
    <p:sldId id="269" r:id="rId12"/>
    <p:sldId id="270" r:id="rId13"/>
    <p:sldId id="271" r:id="rId14"/>
    <p:sldId id="272" r:id="rId15"/>
    <p:sldId id="273" r:id="rId16"/>
    <p:sldId id="274" r:id="rId17"/>
    <p:sldId id="282" r:id="rId18"/>
    <p:sldId id="277" r:id="rId19"/>
    <p:sldId id="283" r:id="rId20"/>
    <p:sldId id="290" r:id="rId21"/>
    <p:sldId id="284" r:id="rId22"/>
    <p:sldId id="286" r:id="rId23"/>
    <p:sldId id="285" r:id="rId24"/>
    <p:sldId id="279" r:id="rId25"/>
    <p:sldId id="278" r:id="rId26"/>
    <p:sldId id="287" r:id="rId27"/>
    <p:sldId id="288" r:id="rId28"/>
    <p:sldId id="289" r:id="rId29"/>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AF00"/>
    <a:srgbClr val="F0F0F0"/>
    <a:srgbClr val="1B33AB"/>
    <a:srgbClr val="00A6AD"/>
    <a:srgbClr val="C716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936" y="-432"/>
      </p:cViewPr>
      <p:guideLst>
        <p:guide orient="horz" pos="219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2023-01-17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194560" y="1971993"/>
            <a:ext cx="8856345" cy="2407285"/>
            <a:chOff x="4571" y="1250"/>
            <a:chExt cx="13947" cy="3791"/>
          </a:xfrm>
        </p:grpSpPr>
        <p:sp>
          <p:nvSpPr>
            <p:cNvPr id="10" name="Rectangle 5"/>
            <p:cNvSpPr/>
            <p:nvPr/>
          </p:nvSpPr>
          <p:spPr>
            <a:xfrm>
              <a:off x="9508" y="3734"/>
              <a:ext cx="488" cy="1307"/>
            </a:xfrm>
            <a:prstGeom prst="rect">
              <a:avLst/>
            </a:prstGeom>
            <a:noFill/>
            <a:ln w="9525">
              <a:noFill/>
            </a:ln>
          </p:spPr>
          <p:txBody>
            <a:bodyPr wrap="none" anchor="ctr">
              <a:spAutoFit/>
              <a:scene3d>
                <a:camera prst="orthographicFront"/>
                <a:lightRig rig="threePt" dir="t"/>
              </a:scene3d>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sz="4800" b="1">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endParaRPr>
            </a:p>
          </p:txBody>
        </p:sp>
        <p:sp>
          <p:nvSpPr>
            <p:cNvPr id="11" name="文本框 5"/>
            <p:cNvSpPr txBox="1"/>
            <p:nvPr/>
          </p:nvSpPr>
          <p:spPr>
            <a:xfrm>
              <a:off x="4571" y="1250"/>
              <a:ext cx="13947" cy="2472"/>
            </a:xfrm>
            <a:prstGeom prst="rect">
              <a:avLst/>
            </a:prstGeom>
            <a:noFill/>
          </p:spPr>
          <p:txBody>
            <a:bodyPr wrap="square" rtlCol="0">
              <a:spAutoFit/>
            </a:bodyPr>
            <a:lstStyle/>
            <a:p>
              <a:pPr lvl="0" algn="ctr">
                <a:spcBef>
                  <a:spcPct val="0"/>
                </a:spcBef>
              </a:pPr>
              <a:r>
                <a:rPr lang="en-US" altLang="zh-CN" sz="4800" dirty="0" smtClean="0">
                  <a:latin typeface="微软雅黑" panose="020B0503020204020204" charset="-122"/>
                  <a:ea typeface="微软雅黑" panose="020B0503020204020204" charset="-122"/>
                  <a:sym typeface="+mn-ea"/>
                </a:rPr>
                <a:t>Unit 5</a:t>
              </a:r>
            </a:p>
            <a:p>
              <a:pPr lvl="0" algn="ctr">
                <a:spcBef>
                  <a:spcPct val="0"/>
                </a:spcBef>
              </a:pPr>
              <a:r>
                <a:rPr lang="en-US" altLang="zh-CN" sz="4800" dirty="0" smtClean="0">
                  <a:latin typeface="微软雅黑" panose="020B0503020204020204" charset="-122"/>
                  <a:ea typeface="微软雅黑" panose="020B0503020204020204" charset="-122"/>
                </a:rPr>
                <a:t>What are the shirts made of</a:t>
              </a:r>
              <a:r>
                <a:rPr lang="zh-CN" altLang="en-US" sz="4800" dirty="0" smtClean="0">
                  <a:latin typeface="微软雅黑" panose="020B0503020204020204" charset="-122"/>
                  <a:ea typeface="微软雅黑" panose="020B0503020204020204" charset="-122"/>
                </a:rPr>
                <a:t>？</a:t>
              </a:r>
              <a:endParaRPr lang="en-US" sz="4800" dirty="0">
                <a:latin typeface="微软雅黑" panose="020B0503020204020204" charset="-122"/>
                <a:ea typeface="微软雅黑" panose="020B0503020204020204" charset="-122"/>
              </a:endParaRPr>
            </a:p>
          </p:txBody>
        </p:sp>
      </p:grpSp>
      <p:pic>
        <p:nvPicPr>
          <p:cNvPr id="12" name="Picture 4"/>
          <p:cNvPicPr>
            <a:picLocks noChangeAspect="1"/>
          </p:cNvPicPr>
          <p:nvPr/>
        </p:nvPicPr>
        <p:blipFill>
          <a:blip r:embed="rId2" cstate="email"/>
          <a:stretch>
            <a:fillRect/>
          </a:stretch>
        </p:blipFill>
        <p:spPr>
          <a:xfrm>
            <a:off x="1517333" y="2193608"/>
            <a:ext cx="379412" cy="1127125"/>
          </a:xfrm>
          <a:prstGeom prst="rect">
            <a:avLst/>
          </a:prstGeom>
          <a:noFill/>
          <a:ln w="9525">
            <a:noFill/>
          </a:ln>
        </p:spPr>
      </p:pic>
      <p:sp>
        <p:nvSpPr>
          <p:cNvPr id="13" name="Rectangle 5"/>
          <p:cNvSpPr/>
          <p:nvPr/>
        </p:nvSpPr>
        <p:spPr>
          <a:xfrm>
            <a:off x="5416578" y="3843044"/>
            <a:ext cx="1963999" cy="707886"/>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r>
              <a:rPr lang="zh-CN" altLang="en-US" sz="4000" b="1" dirty="0" smtClean="0">
                <a:solidFill>
                  <a:srgbClr val="FF0000"/>
                </a:solidFill>
                <a:latin typeface="华文楷体" panose="02010600040101010101" pitchFamily="2" charset="-122"/>
                <a:ea typeface="华文楷体" panose="02010600040101010101" pitchFamily="2" charset="-122"/>
              </a:rPr>
              <a:t>第</a:t>
            </a:r>
            <a:r>
              <a:rPr lang="en-US" altLang="zh-CN" sz="4000" b="1" dirty="0" smtClean="0">
                <a:solidFill>
                  <a:srgbClr val="FF0000"/>
                </a:solidFill>
                <a:latin typeface="华文楷体" panose="02010600040101010101" pitchFamily="2" charset="-122"/>
                <a:ea typeface="华文楷体" panose="02010600040101010101" pitchFamily="2" charset="-122"/>
              </a:rPr>
              <a:t>4</a:t>
            </a:r>
            <a:r>
              <a:rPr lang="zh-CN" altLang="en-US" sz="4000" b="1" dirty="0" smtClean="0">
                <a:solidFill>
                  <a:srgbClr val="FF0000"/>
                </a:solidFill>
                <a:latin typeface="华文楷体" panose="02010600040101010101" pitchFamily="2" charset="-122"/>
                <a:ea typeface="华文楷体" panose="02010600040101010101" pitchFamily="2" charset="-122"/>
              </a:rPr>
              <a:t>课</a:t>
            </a:r>
            <a:r>
              <a:rPr lang="zh-CN" altLang="en-US" sz="4000" b="1" dirty="0">
                <a:solidFill>
                  <a:srgbClr val="FF0000"/>
                </a:solidFill>
                <a:latin typeface="华文楷体" panose="02010600040101010101" pitchFamily="2" charset="-122"/>
                <a:ea typeface="华文楷体" panose="02010600040101010101" pitchFamily="2" charset="-122"/>
              </a:rPr>
              <a:t>时</a:t>
            </a:r>
          </a:p>
        </p:txBody>
      </p:sp>
      <p:sp>
        <p:nvSpPr>
          <p:cNvPr id="14" name="矩形 13"/>
          <p:cNvSpPr/>
          <p:nvPr/>
        </p:nvSpPr>
        <p:spPr>
          <a:xfrm>
            <a:off x="0" y="5661670"/>
            <a:ext cx="12192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charset="-122"/>
                <a:ea typeface="微软雅黑" panose="020B0503020204020204" charset="-122"/>
                <a:sym typeface="+mn-ea"/>
              </a:rPr>
              <a:t>WWW.PPT818.COM</a:t>
            </a:r>
            <a:endParaRPr lang="en-US" altLang="zh-CN" sz="2400" b="1" kern="0" dirty="0">
              <a:solidFill>
                <a:srgbClr val="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2241960"/>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)5. It snowed heavily last night and the ground was ________ snow this morning. </a:t>
            </a:r>
          </a:p>
          <a:p>
            <a:pPr>
              <a:lnSpc>
                <a:spcPct val="150000"/>
              </a:lnSpc>
            </a:pPr>
            <a:r>
              <a:rPr lang="en-US" altLang="zh-CN" sz="2400" b="1" dirty="0" smtClean="0">
                <a:latin typeface="Times New Roman" panose="02020603050405020304" charset="0"/>
              </a:rPr>
              <a:t>A. filled with  			B. covered with		</a:t>
            </a:r>
          </a:p>
          <a:p>
            <a:pPr>
              <a:lnSpc>
                <a:spcPct val="150000"/>
              </a:lnSpc>
            </a:pPr>
            <a:r>
              <a:rPr lang="en-US" altLang="zh-CN" sz="2400" b="1" dirty="0" smtClean="0">
                <a:latin typeface="Times New Roman" panose="02020603050405020304" charset="0"/>
              </a:rPr>
              <a:t>C. used for			  	D. asked for</a:t>
            </a:r>
          </a:p>
        </p:txBody>
      </p:sp>
      <p:sp>
        <p:nvSpPr>
          <p:cNvPr id="10" name="文本框 9"/>
          <p:cNvSpPr txBox="1"/>
          <p:nvPr/>
        </p:nvSpPr>
        <p:spPr>
          <a:xfrm>
            <a:off x="982469" y="3892994"/>
            <a:ext cx="9027160"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sym typeface="+mn-ea"/>
              </a:rPr>
              <a:t>考查短语辨析。由上句句意“昨晚下了场大雪”可推知地面被雪“覆盖”了，故选</a:t>
            </a:r>
            <a:r>
              <a:rPr lang="en-US" altLang="zh-CN" sz="2200" b="1" dirty="0" smtClean="0">
                <a:latin typeface="仿宋" panose="02010609060101010101" charset="-122"/>
                <a:ea typeface="仿宋" panose="02010609060101010101" charset="-122"/>
                <a:sym typeface="+mn-ea"/>
              </a:rPr>
              <a:t>B</a:t>
            </a:r>
            <a:r>
              <a:rPr lang="zh-CN" altLang="en-US" sz="2200" b="1" dirty="0" smtClean="0">
                <a:latin typeface="仿宋" panose="02010609060101010101" charset="-122"/>
                <a:ea typeface="仿宋" panose="02010609060101010101" charset="-122"/>
                <a:sym typeface="+mn-ea"/>
              </a:rPr>
              <a:t>。</a:t>
            </a:r>
          </a:p>
        </p:txBody>
      </p:sp>
      <p:sp>
        <p:nvSpPr>
          <p:cNvPr id="11" name="文本框 10"/>
          <p:cNvSpPr txBox="1"/>
          <p:nvPr/>
        </p:nvSpPr>
        <p:spPr>
          <a:xfrm>
            <a:off x="1298726" y="1591642"/>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)6. —How clean your car looks!</a:t>
            </a:r>
          </a:p>
          <a:p>
            <a:pPr>
              <a:lnSpc>
                <a:spcPct val="150000"/>
              </a:lnSpc>
            </a:pPr>
            <a:r>
              <a:rPr lang="en-US" altLang="zh-CN" sz="2400" b="1" dirty="0" smtClean="0">
                <a:latin typeface="Times New Roman" panose="02020603050405020304" charset="0"/>
              </a:rPr>
              <a:t>—Thanks.  It ________ every day. </a:t>
            </a:r>
          </a:p>
          <a:p>
            <a:pPr>
              <a:lnSpc>
                <a:spcPct val="150000"/>
              </a:lnSpc>
            </a:pPr>
            <a:r>
              <a:rPr lang="en-US" altLang="zh-CN" sz="2400" b="1" dirty="0" smtClean="0">
                <a:latin typeface="Times New Roman" panose="02020603050405020304" charset="0"/>
              </a:rPr>
              <a:t>A. is washed  	       B. was washed		C. washes  		D. wash </a:t>
            </a:r>
          </a:p>
        </p:txBody>
      </p:sp>
      <p:sp>
        <p:nvSpPr>
          <p:cNvPr id="10" name="文本框 9"/>
          <p:cNvSpPr txBox="1"/>
          <p:nvPr/>
        </p:nvSpPr>
        <p:spPr>
          <a:xfrm>
            <a:off x="733732" y="3347035"/>
            <a:ext cx="9027160" cy="1582677"/>
          </a:xfrm>
          <a:prstGeom prst="rect">
            <a:avLst/>
          </a:prstGeom>
          <a:noFill/>
        </p:spPr>
        <p:txBody>
          <a:bodyPr wrap="square" rtlCol="0" anchor="t">
            <a:spAutoFit/>
          </a:bodyPr>
          <a:lstStyle/>
          <a:p>
            <a:pPr indent="266700" algn="just">
              <a:lnSpc>
                <a:spcPct val="150000"/>
              </a:lnSpc>
              <a:spcAft>
                <a:spcPts val="0"/>
              </a:spcAft>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kern="100" dirty="0" smtClean="0">
                <a:latin typeface="仿宋" panose="02010609060101010101" charset="-122"/>
                <a:ea typeface="仿宋" panose="02010609060101010101" charset="-122"/>
                <a:cs typeface="Times New Roman" panose="02020603050405020304"/>
              </a:rPr>
              <a:t>考查被动语态。句意：“你的车看起来真干净！”“谢谢。每天都洗它。”</a:t>
            </a:r>
            <a:r>
              <a:rPr lang="en-US" altLang="zh-CN" sz="2200" b="1" kern="100" dirty="0" smtClean="0">
                <a:latin typeface="仿宋" panose="02010609060101010101" charset="-122"/>
                <a:ea typeface="仿宋" panose="02010609060101010101" charset="-122"/>
                <a:cs typeface="Times New Roman" panose="02020603050405020304"/>
              </a:rPr>
              <a:t>it </a:t>
            </a:r>
            <a:r>
              <a:rPr lang="zh-CN" altLang="en-US" sz="2200" b="1" kern="100" dirty="0" smtClean="0">
                <a:latin typeface="仿宋" panose="02010609060101010101" charset="-122"/>
                <a:ea typeface="仿宋" panose="02010609060101010101" charset="-122"/>
                <a:cs typeface="Times New Roman" panose="02020603050405020304"/>
              </a:rPr>
              <a:t>指代</a:t>
            </a:r>
            <a:r>
              <a:rPr lang="en-US" altLang="zh-CN" sz="2200" b="1" kern="100" dirty="0" smtClean="0">
                <a:latin typeface="仿宋" panose="02010609060101010101" charset="-122"/>
                <a:ea typeface="仿宋" panose="02010609060101010101" charset="-122"/>
                <a:cs typeface="Times New Roman" panose="02020603050405020304"/>
              </a:rPr>
              <a:t>car</a:t>
            </a:r>
            <a:r>
              <a:rPr lang="zh-CN" altLang="en-US" sz="2200" b="1" kern="100" dirty="0" smtClean="0">
                <a:latin typeface="仿宋" panose="02010609060101010101" charset="-122"/>
                <a:ea typeface="仿宋" panose="02010609060101010101" charset="-122"/>
                <a:cs typeface="Times New Roman" panose="02020603050405020304"/>
              </a:rPr>
              <a:t>，强调动作承受者，故用被动语态，且由“</a:t>
            </a:r>
            <a:r>
              <a:rPr lang="en-US" altLang="zh-CN" sz="2200" b="1" kern="100" dirty="0" smtClean="0">
                <a:latin typeface="仿宋" panose="02010609060101010101" charset="-122"/>
                <a:ea typeface="仿宋" panose="02010609060101010101" charset="-122"/>
                <a:cs typeface="Times New Roman" panose="02020603050405020304"/>
              </a:rPr>
              <a:t>every day”</a:t>
            </a:r>
            <a:r>
              <a:rPr lang="zh-CN" altLang="en-US" sz="2200" b="1" kern="100" dirty="0" smtClean="0">
                <a:latin typeface="仿宋" panose="02010609060101010101" charset="-122"/>
                <a:ea typeface="仿宋" panose="02010609060101010101" charset="-122"/>
                <a:cs typeface="Times New Roman" panose="02020603050405020304"/>
              </a:rPr>
              <a:t>可推知用一般现在时的被动语态，故选</a:t>
            </a:r>
            <a:r>
              <a:rPr lang="en-US" altLang="zh-CN" sz="2200" b="1" kern="100" dirty="0" smtClean="0">
                <a:latin typeface="仿宋" panose="02010609060101010101" charset="-122"/>
                <a:ea typeface="仿宋" panose="02010609060101010101" charset="-122"/>
                <a:cs typeface="Times New Roman" panose="02020603050405020304"/>
              </a:rPr>
              <a:t>A</a:t>
            </a:r>
            <a:r>
              <a:rPr lang="zh-CN" altLang="en-US" sz="2200" b="1" kern="100" dirty="0" smtClean="0">
                <a:latin typeface="仿宋" panose="02010609060101010101" charset="-122"/>
                <a:ea typeface="仿宋" panose="02010609060101010101" charset="-122"/>
                <a:cs typeface="Times New Roman" panose="02020603050405020304"/>
              </a:rPr>
              <a:t>。</a:t>
            </a:r>
          </a:p>
        </p:txBody>
      </p:sp>
      <p:sp>
        <p:nvSpPr>
          <p:cNvPr id="11" name="文本框 10"/>
          <p:cNvSpPr txBox="1"/>
          <p:nvPr/>
        </p:nvSpPr>
        <p:spPr>
          <a:xfrm>
            <a:off x="1298726" y="1591642"/>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2241960"/>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)7. (2017·</a:t>
            </a:r>
            <a:r>
              <a:rPr lang="zh-CN" altLang="en-US" sz="2400" b="1" dirty="0" smtClean="0">
                <a:latin typeface="Times New Roman" panose="02020603050405020304" charset="0"/>
              </a:rPr>
              <a:t>青岛</a:t>
            </a:r>
            <a:r>
              <a:rPr lang="en-US" altLang="zh-CN" sz="2400" b="1" dirty="0" smtClean="0">
                <a:latin typeface="Times New Roman" panose="02020603050405020304" charset="0"/>
              </a:rPr>
              <a:t>)Teenagers have to be 18 years old before they  ________ to drive a car. </a:t>
            </a:r>
          </a:p>
          <a:p>
            <a:pPr>
              <a:lnSpc>
                <a:spcPct val="150000"/>
              </a:lnSpc>
            </a:pPr>
            <a:r>
              <a:rPr lang="en-US" altLang="zh-CN" sz="2400" b="1" dirty="0" smtClean="0">
                <a:latin typeface="Times New Roman" panose="02020603050405020304" charset="0"/>
              </a:rPr>
              <a:t>A. are allowed  		B. allowed		</a:t>
            </a:r>
          </a:p>
          <a:p>
            <a:pPr>
              <a:lnSpc>
                <a:spcPct val="150000"/>
              </a:lnSpc>
            </a:pPr>
            <a:r>
              <a:rPr lang="en-US" altLang="zh-CN" sz="2400" b="1" dirty="0" smtClean="0">
                <a:latin typeface="Times New Roman" panose="02020603050405020304" charset="0"/>
              </a:rPr>
              <a:t>C. will be allowed  		D. allow</a:t>
            </a:r>
          </a:p>
        </p:txBody>
      </p:sp>
      <p:sp>
        <p:nvSpPr>
          <p:cNvPr id="10" name="文本框 9"/>
          <p:cNvSpPr txBox="1"/>
          <p:nvPr/>
        </p:nvSpPr>
        <p:spPr>
          <a:xfrm>
            <a:off x="730801" y="3729393"/>
            <a:ext cx="9027160" cy="2221762"/>
          </a:xfrm>
          <a:prstGeom prst="rect">
            <a:avLst/>
          </a:prstGeom>
          <a:noFill/>
        </p:spPr>
        <p:txBody>
          <a:bodyPr wrap="square" rtlCol="0" anchor="t">
            <a:spAutoFit/>
          </a:bodyPr>
          <a:lstStyle/>
          <a:p>
            <a:pPr indent="266700" algn="just">
              <a:lnSpc>
                <a:spcPct val="150000"/>
              </a:lnSpc>
              <a:spcAft>
                <a:spcPts val="0"/>
              </a:spcAft>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b="1" kern="100" dirty="0" smtClean="0">
                <a:latin typeface="仿宋" panose="02010609060101010101" charset="-122"/>
                <a:ea typeface="仿宋" panose="02010609060101010101" charset="-122"/>
                <a:cs typeface="Times New Roman" panose="02020603050405020304"/>
              </a:rPr>
              <a:t>考查动词的时态和语态。句意：青少年应在</a:t>
            </a:r>
            <a:r>
              <a:rPr lang="en-US" altLang="zh-CN" sz="2400" b="1" kern="100" dirty="0" smtClean="0">
                <a:latin typeface="仿宋" panose="02010609060101010101" charset="-122"/>
                <a:ea typeface="仿宋" panose="02010609060101010101" charset="-122"/>
                <a:cs typeface="Times New Roman" panose="02020603050405020304"/>
              </a:rPr>
              <a:t>18</a:t>
            </a:r>
            <a:r>
              <a:rPr lang="zh-CN" altLang="en-US" sz="2400" b="1" kern="100" dirty="0" smtClean="0">
                <a:latin typeface="仿宋" panose="02010609060101010101" charset="-122"/>
                <a:ea typeface="仿宋" panose="02010609060101010101" charset="-122"/>
                <a:cs typeface="Times New Roman" panose="02020603050405020304"/>
              </a:rPr>
              <a:t>岁之后被允许开车。根据语境可知，此处表示“被动”，排除</a:t>
            </a:r>
            <a:r>
              <a:rPr lang="en-US" altLang="zh-CN" sz="2400" b="1" kern="100" dirty="0" smtClean="0">
                <a:latin typeface="仿宋" panose="02010609060101010101" charset="-122"/>
                <a:ea typeface="仿宋" panose="02010609060101010101" charset="-122"/>
                <a:cs typeface="Times New Roman" panose="02020603050405020304"/>
              </a:rPr>
              <a:t>B</a:t>
            </a:r>
            <a:r>
              <a:rPr lang="zh-CN" altLang="en-US" sz="2400" b="1" kern="100" dirty="0" smtClean="0">
                <a:latin typeface="仿宋" panose="02010609060101010101" charset="-122"/>
                <a:ea typeface="仿宋" panose="02010609060101010101" charset="-122"/>
                <a:cs typeface="Times New Roman" panose="02020603050405020304"/>
              </a:rPr>
              <a:t>和</a:t>
            </a:r>
            <a:r>
              <a:rPr lang="en-US" altLang="zh-CN" sz="2400" b="1" kern="100" dirty="0" smtClean="0">
                <a:latin typeface="仿宋" panose="02010609060101010101" charset="-122"/>
                <a:ea typeface="仿宋" panose="02010609060101010101" charset="-122"/>
                <a:cs typeface="Times New Roman" panose="02020603050405020304"/>
              </a:rPr>
              <a:t>D</a:t>
            </a:r>
            <a:r>
              <a:rPr lang="zh-CN" altLang="en-US" sz="2400" b="1" kern="100" dirty="0" smtClean="0">
                <a:latin typeface="仿宋" panose="02010609060101010101" charset="-122"/>
                <a:ea typeface="仿宋" panose="02010609060101010101" charset="-122"/>
                <a:cs typeface="Times New Roman" panose="02020603050405020304"/>
              </a:rPr>
              <a:t>；根据句意可知是对一般常规情况的陈述，不用将来时态，故填</a:t>
            </a:r>
            <a:r>
              <a:rPr lang="en-US" altLang="zh-CN" sz="2400" b="1" kern="100" dirty="0" smtClean="0">
                <a:latin typeface="仿宋" panose="02010609060101010101" charset="-122"/>
                <a:ea typeface="仿宋" panose="02010609060101010101" charset="-122"/>
                <a:cs typeface="Times New Roman" panose="02020603050405020304"/>
              </a:rPr>
              <a:t>are allowed</a:t>
            </a:r>
            <a:r>
              <a:rPr lang="zh-CN" altLang="en-US" sz="2400" b="1" kern="100" dirty="0" smtClean="0">
                <a:latin typeface="仿宋" panose="02010609060101010101" charset="-122"/>
                <a:ea typeface="仿宋" panose="02010609060101010101" charset="-122"/>
                <a:cs typeface="Times New Roman" panose="02020603050405020304"/>
              </a:rPr>
              <a:t>。故选</a:t>
            </a:r>
            <a:r>
              <a:rPr lang="en-US" altLang="zh-CN" sz="2400" b="1" kern="100" dirty="0" smtClean="0">
                <a:latin typeface="仿宋" panose="02010609060101010101" charset="-122"/>
                <a:ea typeface="仿宋" panose="02010609060101010101" charset="-122"/>
                <a:cs typeface="Times New Roman" panose="02020603050405020304"/>
              </a:rPr>
              <a:t>A</a:t>
            </a:r>
            <a:r>
              <a:rPr lang="zh-CN" altLang="en-US" sz="2400" b="1" kern="100" dirty="0" smtClean="0">
                <a:latin typeface="仿宋" panose="02010609060101010101" charset="-122"/>
                <a:ea typeface="仿宋" panose="02010609060101010101" charset="-122"/>
                <a:cs typeface="Times New Roman" panose="02020603050405020304"/>
              </a:rPr>
              <a:t>。</a:t>
            </a:r>
          </a:p>
        </p:txBody>
      </p:sp>
      <p:sp>
        <p:nvSpPr>
          <p:cNvPr id="11" name="文本框 10"/>
          <p:cNvSpPr txBox="1"/>
          <p:nvPr/>
        </p:nvSpPr>
        <p:spPr>
          <a:xfrm>
            <a:off x="1298726" y="1591642"/>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1687963"/>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)8. —What do you think of your new teacher's lessons?</a:t>
            </a:r>
          </a:p>
          <a:p>
            <a:pPr>
              <a:lnSpc>
                <a:spcPct val="150000"/>
              </a:lnSpc>
            </a:pPr>
            <a:r>
              <a:rPr lang="en-US" altLang="zh-CN" sz="2400" b="1" dirty="0" smtClean="0">
                <a:latin typeface="Times New Roman" panose="02020603050405020304" charset="0"/>
              </a:rPr>
              <a:t>—Oh, they are too  ________.  I like them very much. </a:t>
            </a:r>
          </a:p>
          <a:p>
            <a:pPr>
              <a:lnSpc>
                <a:spcPct val="150000"/>
              </a:lnSpc>
            </a:pPr>
            <a:r>
              <a:rPr lang="en-US" altLang="zh-CN" sz="2400" b="1" dirty="0" smtClean="0">
                <a:latin typeface="Times New Roman" panose="02020603050405020304" charset="0"/>
              </a:rPr>
              <a:t>A. boring  		B. slow  		C. lucky  		D. lively</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1687963"/>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)9. (2016·</a:t>
            </a:r>
            <a:r>
              <a:rPr lang="zh-CN" altLang="en-US" sz="2400" b="1" dirty="0" smtClean="0">
                <a:latin typeface="Times New Roman" panose="02020603050405020304" charset="0"/>
              </a:rPr>
              <a:t>黑龙江</a:t>
            </a:r>
            <a:r>
              <a:rPr lang="en-US" altLang="zh-CN" sz="2400" b="1" dirty="0" smtClean="0">
                <a:latin typeface="Times New Roman" panose="02020603050405020304" charset="0"/>
              </a:rPr>
              <a:t>)It will ________ the workers ten days to finish all the work.  </a:t>
            </a:r>
          </a:p>
          <a:p>
            <a:pPr>
              <a:lnSpc>
                <a:spcPct val="150000"/>
              </a:lnSpc>
            </a:pPr>
            <a:r>
              <a:rPr lang="en-US" altLang="zh-CN" sz="2400" b="1" dirty="0" smtClean="0">
                <a:latin typeface="Times New Roman" panose="02020603050405020304" charset="0"/>
              </a:rPr>
              <a:t>A. take  		B. spend  		C. pay  		D. cost</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5" name="文本框 9"/>
          <p:cNvSpPr txBox="1"/>
          <p:nvPr/>
        </p:nvSpPr>
        <p:spPr>
          <a:xfrm>
            <a:off x="797476" y="3326486"/>
            <a:ext cx="9027160"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sym typeface="+mn-ea"/>
              </a:rPr>
              <a:t>考查动词辨析。句意：完成所有的工作将花费工人们十天时间。“</a:t>
            </a:r>
            <a:r>
              <a:rPr lang="en-US" altLang="zh-CN" sz="2200" b="1" dirty="0" smtClean="0">
                <a:latin typeface="仿宋" panose="02010609060101010101" charset="-122"/>
                <a:ea typeface="仿宋" panose="02010609060101010101" charset="-122"/>
                <a:sym typeface="+mn-ea"/>
              </a:rPr>
              <a:t>It takes </a:t>
            </a:r>
            <a:r>
              <a:rPr lang="en-US" altLang="zh-CN" sz="2200" b="1" dirty="0" err="1" smtClean="0">
                <a:latin typeface="仿宋" panose="02010609060101010101" charset="-122"/>
                <a:ea typeface="仿宋" panose="02010609060101010101" charset="-122"/>
                <a:sym typeface="+mn-ea"/>
              </a:rPr>
              <a:t>sb</a:t>
            </a:r>
            <a:r>
              <a:rPr lang="en-US" altLang="zh-CN" sz="2200" b="1" dirty="0" smtClean="0">
                <a:latin typeface="仿宋" panose="02010609060101010101" charset="-122"/>
                <a:ea typeface="仿宋" panose="02010609060101010101" charset="-122"/>
                <a:sym typeface="+mn-ea"/>
              </a:rPr>
              <a:t> some time to do </a:t>
            </a:r>
            <a:r>
              <a:rPr lang="en-US" altLang="zh-CN" sz="2200" b="1" dirty="0" err="1" smtClean="0">
                <a:latin typeface="仿宋" panose="02010609060101010101" charset="-122"/>
                <a:ea typeface="仿宋" panose="02010609060101010101" charset="-122"/>
                <a:sym typeface="+mn-ea"/>
              </a:rPr>
              <a:t>sth</a:t>
            </a:r>
            <a:r>
              <a:rPr lang="en-US" altLang="zh-CN" sz="2200" b="1" dirty="0" smtClean="0">
                <a:latin typeface="仿宋" panose="02010609060101010101" charset="-122"/>
                <a:ea typeface="仿宋" panose="02010609060101010101" charset="-122"/>
                <a:sym typeface="+mn-ea"/>
              </a:rPr>
              <a:t>. ”</a:t>
            </a:r>
            <a:r>
              <a:rPr lang="zh-CN" altLang="en-US" sz="2200" b="1" dirty="0" smtClean="0">
                <a:latin typeface="仿宋" panose="02010609060101010101" charset="-122"/>
                <a:ea typeface="仿宋" panose="02010609060101010101" charset="-122"/>
                <a:sym typeface="+mn-ea"/>
              </a:rPr>
              <a:t>为固定句型，意为“某人花费一段时间做某事”，故选</a:t>
            </a:r>
            <a:r>
              <a:rPr lang="en-US" altLang="zh-CN" sz="2200" b="1" dirty="0" smtClean="0">
                <a:latin typeface="仿宋" panose="02010609060101010101" charset="-122"/>
                <a:ea typeface="仿宋" panose="02010609060101010101" charset="-122"/>
                <a:sym typeface="+mn-ea"/>
              </a:rPr>
              <a:t>A</a:t>
            </a:r>
            <a:r>
              <a:rPr lang="zh-CN" altLang="en-US" sz="2200" b="1" dirty="0" smtClean="0">
                <a:latin typeface="仿宋" panose="02010609060101010101" charset="-122"/>
                <a:ea typeface="仿宋" panose="02010609060101010101" charset="-122"/>
                <a:sym typeface="+mn-ea"/>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cs typeface="Times New Roman" panose="02020603050405020304" charset="0"/>
              </a:rPr>
              <a:t>(</a:t>
            </a:r>
            <a:r>
              <a:rPr lang="zh-CN" altLang="en-US" sz="2400" b="1" dirty="0" smtClean="0">
                <a:latin typeface="Times New Roman" panose="02020603050405020304" charset="0"/>
                <a:cs typeface="Times New Roman" panose="02020603050405020304" charset="0"/>
              </a:rPr>
              <a:t>　　</a:t>
            </a:r>
            <a:r>
              <a:rPr lang="en-US" altLang="zh-CN" sz="2400" b="1" dirty="0" smtClean="0">
                <a:latin typeface="Times New Roman" panose="02020603050405020304" charset="0"/>
                <a:cs typeface="Times New Roman" panose="02020603050405020304" charset="0"/>
              </a:rPr>
              <a:t>)10. Her skirt wasn't ________ yet.  And then she ________ it quickly. </a:t>
            </a:r>
          </a:p>
          <a:p>
            <a:pPr>
              <a:lnSpc>
                <a:spcPct val="150000"/>
              </a:lnSpc>
            </a:pPr>
            <a:r>
              <a:rPr lang="en-US" altLang="zh-CN" sz="2400" b="1" dirty="0" smtClean="0">
                <a:latin typeface="Times New Roman" panose="02020603050405020304" charset="0"/>
                <a:cs typeface="Times New Roman" panose="02020603050405020304" charset="0"/>
              </a:rPr>
              <a:t>A. dry; dry  	  B. dried; dry	     C. dry; dried  	D. dries; dried</a:t>
            </a:r>
          </a:p>
        </p:txBody>
      </p:sp>
      <p:sp>
        <p:nvSpPr>
          <p:cNvPr id="11" name="文本框 10"/>
          <p:cNvSpPr txBox="1"/>
          <p:nvPr/>
        </p:nvSpPr>
        <p:spPr>
          <a:xfrm>
            <a:off x="1298726" y="1591642"/>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p:nvPr/>
        </p:nvSpPr>
        <p:spPr>
          <a:xfrm>
            <a:off x="650513" y="922356"/>
            <a:ext cx="3427541" cy="576248"/>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en-US" altLang="zh-CN" sz="2400" b="1" dirty="0" smtClean="0">
                <a:solidFill>
                  <a:srgbClr val="F1AF00"/>
                </a:solidFill>
                <a:latin typeface="Times New Roman" panose="02020603050405020304" charset="0"/>
                <a:sym typeface="+mn-ea"/>
              </a:rPr>
              <a:t>Ⅴ. (2017·</a:t>
            </a:r>
            <a:r>
              <a:rPr lang="zh-CN" altLang="en-US" sz="2400" b="1" dirty="0" smtClean="0">
                <a:solidFill>
                  <a:srgbClr val="F1AF00"/>
                </a:solidFill>
                <a:latin typeface="Times New Roman" panose="02020603050405020304" charset="0"/>
                <a:sym typeface="+mn-ea"/>
              </a:rPr>
              <a:t>贵港</a:t>
            </a:r>
            <a:r>
              <a:rPr lang="en-US" altLang="zh-CN" sz="2400" b="1" dirty="0" smtClean="0">
                <a:solidFill>
                  <a:srgbClr val="F1AF00"/>
                </a:solidFill>
                <a:latin typeface="Times New Roman" panose="02020603050405020304" charset="0"/>
                <a:sym typeface="+mn-ea"/>
              </a:rPr>
              <a:t>)</a:t>
            </a:r>
            <a:r>
              <a:rPr lang="zh-CN" altLang="en-US" sz="2400" b="1" dirty="0" smtClean="0">
                <a:solidFill>
                  <a:srgbClr val="F1AF00"/>
                </a:solidFill>
                <a:latin typeface="Times New Roman" panose="02020603050405020304" charset="0"/>
                <a:sym typeface="+mn-ea"/>
              </a:rPr>
              <a:t>完形填空</a:t>
            </a:r>
          </a:p>
        </p:txBody>
      </p:sp>
      <p:pic>
        <p:nvPicPr>
          <p:cNvPr id="10" name="Picture 4"/>
          <p:cNvPicPr>
            <a:picLocks noChangeAspect="1"/>
          </p:cNvPicPr>
          <p:nvPr/>
        </p:nvPicPr>
        <p:blipFill>
          <a:blip r:embed="rId2" cstate="print"/>
          <a:stretch>
            <a:fillRect/>
          </a:stretch>
        </p:blipFill>
        <p:spPr>
          <a:xfrm>
            <a:off x="578583" y="1060498"/>
            <a:ext cx="84455" cy="414020"/>
          </a:xfrm>
          <a:prstGeom prst="rect">
            <a:avLst/>
          </a:prstGeom>
          <a:noFill/>
          <a:ln w="9525">
            <a:noFill/>
          </a:ln>
        </p:spPr>
      </p:pic>
      <p:sp>
        <p:nvSpPr>
          <p:cNvPr id="9" name="文本框 8"/>
          <p:cNvSpPr txBox="1"/>
          <p:nvPr/>
        </p:nvSpPr>
        <p:spPr>
          <a:xfrm>
            <a:off x="491691" y="1431025"/>
            <a:ext cx="10740189" cy="5078313"/>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cs typeface="Times New Roman" panose="02020603050405020304" charset="0"/>
              </a:rPr>
              <a:t>      A famous designer(</a:t>
            </a:r>
            <a:r>
              <a:rPr lang="zh-CN" altLang="en-US" sz="2400" b="1" dirty="0" smtClean="0">
                <a:latin typeface="Times New Roman" panose="02020603050405020304" charset="0"/>
                <a:cs typeface="Times New Roman" panose="02020603050405020304" charset="0"/>
              </a:rPr>
              <a:t>设计师</a:t>
            </a:r>
            <a:r>
              <a:rPr lang="en-US" altLang="zh-CN" sz="2400" b="1" dirty="0" smtClean="0">
                <a:latin typeface="Times New Roman" panose="02020603050405020304" charset="0"/>
                <a:cs typeface="Times New Roman" panose="02020603050405020304" charset="0"/>
              </a:rPr>
              <a:t>) and a university student produce a new cup called </a:t>
            </a:r>
            <a:r>
              <a:rPr lang="en-US" altLang="zh-CN" sz="2400" b="1" dirty="0" err="1" smtClean="0">
                <a:latin typeface="Times New Roman" panose="02020603050405020304" charset="0"/>
                <a:cs typeface="Times New Roman" panose="02020603050405020304" charset="0"/>
              </a:rPr>
              <a:t>Vessyl</a:t>
            </a:r>
            <a:r>
              <a:rPr lang="en-US" altLang="zh-CN" sz="2400" b="1" dirty="0" smtClean="0">
                <a:latin typeface="Times New Roman" panose="02020603050405020304" charset="0"/>
                <a:cs typeface="Times New Roman" panose="02020603050405020304" charset="0"/>
              </a:rPr>
              <a:t>.  They have spent several years  __1__ it.  The smart cup can not only tell Coca Cola from Pepsi Cola, __2__ also tell people whether they should drink water or not. </a:t>
            </a:r>
          </a:p>
          <a:p>
            <a:pPr>
              <a:lnSpc>
                <a:spcPct val="150000"/>
              </a:lnSpc>
            </a:pPr>
            <a:r>
              <a:rPr lang="en-US" altLang="zh-CN" sz="2400" b="1" dirty="0" smtClean="0">
                <a:latin typeface="Times New Roman" panose="02020603050405020304" charset="0"/>
                <a:cs typeface="Times New Roman" panose="02020603050405020304" charset="0"/>
              </a:rPr>
              <a:t>      When people  __3__ liquid(</a:t>
            </a:r>
            <a:r>
              <a:rPr lang="zh-CN" altLang="en-US" sz="2400" b="1" dirty="0" smtClean="0">
                <a:latin typeface="Times New Roman" panose="02020603050405020304" charset="0"/>
                <a:cs typeface="Times New Roman" panose="02020603050405020304" charset="0"/>
              </a:rPr>
              <a:t>液体</a:t>
            </a:r>
            <a:r>
              <a:rPr lang="en-US" altLang="zh-CN" sz="2400" b="1" dirty="0" smtClean="0">
                <a:latin typeface="Times New Roman" panose="02020603050405020304" charset="0"/>
                <a:cs typeface="Times New Roman" panose="02020603050405020304" charset="0"/>
              </a:rPr>
              <a:t>) into this smart cup, a few seconds(</a:t>
            </a:r>
            <a:r>
              <a:rPr lang="zh-CN" altLang="en-US" sz="2400" b="1" dirty="0" smtClean="0">
                <a:latin typeface="Times New Roman" panose="02020603050405020304" charset="0"/>
                <a:cs typeface="Times New Roman" panose="02020603050405020304" charset="0"/>
              </a:rPr>
              <a:t>秒</a:t>
            </a:r>
            <a:r>
              <a:rPr lang="en-US" altLang="zh-CN" sz="2400" b="1" dirty="0" smtClean="0">
                <a:latin typeface="Times New Roman" panose="02020603050405020304" charset="0"/>
                <a:cs typeface="Times New Roman" panose="02020603050405020304" charset="0"/>
              </a:rPr>
              <a:t>) later, it can check this kind of liquid and tell them what it is.  Then it gives  __4__ information of the drink such as sugar, fat and calories.  When people put the cup in their  __5__</a:t>
            </a:r>
            <a:r>
              <a:rPr lang="zh-CN" altLang="en-US" sz="2400" b="1" dirty="0" smtClean="0">
                <a:latin typeface="Times New Roman" panose="02020603050405020304" charset="0"/>
                <a:cs typeface="Times New Roman" panose="02020603050405020304" charset="0"/>
              </a:rPr>
              <a:t>， </a:t>
            </a:r>
            <a:r>
              <a:rPr lang="en-US" altLang="zh-CN" sz="2400" b="1" dirty="0" smtClean="0">
                <a:latin typeface="Times New Roman" panose="02020603050405020304" charset="0"/>
                <a:cs typeface="Times New Roman" panose="02020603050405020304" charset="0"/>
              </a:rPr>
              <a:t>it can also show them the condition of their bodies.  If they are  __6__</a:t>
            </a:r>
            <a:r>
              <a:rPr lang="zh-CN" altLang="en-US" sz="2400" b="1" dirty="0" smtClean="0">
                <a:latin typeface="Times New Roman" panose="02020603050405020304" charset="0"/>
                <a:cs typeface="Times New Roman" panose="02020603050405020304" charset="0"/>
              </a:rPr>
              <a:t>， </a:t>
            </a:r>
            <a:r>
              <a:rPr lang="en-US" altLang="zh-CN" sz="2400" b="1" dirty="0" err="1" smtClean="0">
                <a:latin typeface="Times New Roman" panose="02020603050405020304" charset="0"/>
                <a:cs typeface="Times New Roman" panose="02020603050405020304" charset="0"/>
              </a:rPr>
              <a:t>Vessyl</a:t>
            </a:r>
            <a:r>
              <a:rPr lang="en-US" altLang="zh-CN" sz="2400" b="1" dirty="0" smtClean="0">
                <a:latin typeface="Times New Roman" panose="02020603050405020304" charset="0"/>
                <a:cs typeface="Times New Roman" panose="02020603050405020304" charset="0"/>
              </a:rPr>
              <a:t> can tell them to drink water.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97469" y="1143370"/>
            <a:ext cx="9587865" cy="2238241"/>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cs typeface="Times New Roman" panose="02020603050405020304" charset="0"/>
              </a:rPr>
              <a:t>     “My partner and I want people to  __7__ healthy.  In modern society, people are usually  __8__ busy to do exercise, or even drink enough water every day.  They have much  __9__.  We produce this smart cup so that people can make a choice  __10__</a:t>
            </a:r>
            <a:r>
              <a:rPr lang="zh-CN" altLang="en-US" sz="2400" b="1" dirty="0" smtClean="0">
                <a:latin typeface="Times New Roman" panose="02020603050405020304" charset="0"/>
                <a:cs typeface="Times New Roman" panose="02020603050405020304" charset="0"/>
              </a:rPr>
              <a:t>，” </a:t>
            </a:r>
            <a:r>
              <a:rPr lang="en-US" altLang="zh-CN" sz="2400" b="1" dirty="0" smtClean="0">
                <a:latin typeface="Times New Roman" panose="02020603050405020304" charset="0"/>
                <a:cs typeface="Times New Roman" panose="02020603050405020304" charset="0"/>
              </a:rPr>
              <a:t>the designer said.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138607"/>
            <a:ext cx="9849602" cy="3970318"/>
          </a:xfrm>
          <a:prstGeom prst="rect">
            <a:avLst/>
          </a:prstGeom>
          <a:noFill/>
        </p:spPr>
        <p:txBody>
          <a:bodyPr wrap="square" rtlCol="0" anchor="t">
            <a:spAutoFit/>
          </a:bodyPr>
          <a:lstStyle/>
          <a:p>
            <a:pPr>
              <a:lnSpc>
                <a:spcPct val="150000"/>
              </a:lnSpc>
            </a:pPr>
            <a:r>
              <a:rPr lang="en-US" sz="2400" b="1" dirty="0" smtClean="0">
                <a:latin typeface="Times New Roman" panose="02020603050405020304" charset="0"/>
                <a:cs typeface="Times New Roman" panose="02020603050405020304" charset="0"/>
              </a:rPr>
              <a:t>(　　)1. A. in  		B. on		C. at  			D. of</a:t>
            </a: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r>
              <a:rPr lang="en-US" sz="2400" b="1" dirty="0" smtClean="0">
                <a:latin typeface="Times New Roman" panose="02020603050405020304" charset="0"/>
                <a:cs typeface="Times New Roman" panose="02020603050405020304" charset="0"/>
              </a:rPr>
              <a:t>(　　)2. A. and  		B. though	C. nor  		D. but</a:t>
            </a: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r>
              <a:rPr lang="en-US" sz="2400" b="1" dirty="0" smtClean="0">
                <a:latin typeface="Times New Roman" panose="02020603050405020304" charset="0"/>
                <a:cs typeface="Times New Roman" panose="02020603050405020304" charset="0"/>
              </a:rPr>
              <a:t>(　　)3. A. pour  		B. pull		C. lift  			D. regard</a:t>
            </a:r>
          </a:p>
        </p:txBody>
      </p:sp>
      <p:sp>
        <p:nvSpPr>
          <p:cNvPr id="11" name="文本框 10"/>
          <p:cNvSpPr txBox="1"/>
          <p:nvPr/>
        </p:nvSpPr>
        <p:spPr>
          <a:xfrm>
            <a:off x="1298726" y="1286842"/>
            <a:ext cx="362600"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6" name="文本框 10"/>
          <p:cNvSpPr txBox="1"/>
          <p:nvPr/>
        </p:nvSpPr>
        <p:spPr>
          <a:xfrm>
            <a:off x="1293011" y="2992771"/>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7" name="文本框 10"/>
          <p:cNvSpPr txBox="1"/>
          <p:nvPr/>
        </p:nvSpPr>
        <p:spPr>
          <a:xfrm>
            <a:off x="1266341" y="4586302"/>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12" name="文本框 9"/>
          <p:cNvSpPr txBox="1"/>
          <p:nvPr/>
        </p:nvSpPr>
        <p:spPr>
          <a:xfrm>
            <a:off x="932180" y="1807527"/>
            <a:ext cx="9027160"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考查介词辨析。由“</a:t>
            </a:r>
            <a:r>
              <a:rPr lang="en-US" altLang="zh-CN" sz="2200" b="1" dirty="0" smtClean="0">
                <a:latin typeface="仿宋" panose="02010609060101010101" charset="-122"/>
                <a:ea typeface="仿宋" panose="02010609060101010101" charset="-122"/>
              </a:rPr>
              <a:t>spend</a:t>
            </a:r>
            <a:r>
              <a:rPr lang="zh-CN" altLang="en-US" sz="2200" b="1" dirty="0" smtClean="0">
                <a:latin typeface="仿宋" panose="02010609060101010101" charset="-122"/>
                <a:ea typeface="仿宋" panose="02010609060101010101" charset="-122"/>
              </a:rPr>
              <a:t>＋时间＋</a:t>
            </a:r>
            <a:r>
              <a:rPr lang="en-US" altLang="zh-CN" sz="2200" b="1" dirty="0" smtClean="0">
                <a:latin typeface="仿宋" panose="02010609060101010101" charset="-122"/>
                <a:ea typeface="仿宋" panose="02010609060101010101" charset="-122"/>
              </a:rPr>
              <a:t>on </a:t>
            </a:r>
            <a:r>
              <a:rPr lang="en-US" altLang="zh-CN" sz="2200" b="1" dirty="0" err="1" smtClean="0">
                <a:latin typeface="仿宋" panose="02010609060101010101" charset="-122"/>
                <a:ea typeface="仿宋" panose="02010609060101010101" charset="-122"/>
              </a:rPr>
              <a:t>sth</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结构可知，用介词</a:t>
            </a:r>
            <a:r>
              <a:rPr lang="en-US" altLang="zh-CN" sz="2200" b="1" dirty="0" smtClean="0">
                <a:latin typeface="仿宋" panose="02010609060101010101" charset="-122"/>
                <a:ea typeface="仿宋" panose="02010609060101010101" charset="-122"/>
              </a:rPr>
              <a:t>on</a:t>
            </a:r>
            <a:r>
              <a:rPr lang="zh-CN" altLang="en-US" sz="2200" b="1" dirty="0" smtClean="0">
                <a:latin typeface="仿宋" panose="02010609060101010101" charset="-122"/>
                <a:ea typeface="仿宋" panose="02010609060101010101" charset="-122"/>
              </a:rPr>
              <a:t>。故选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
        <p:nvSpPr>
          <p:cNvPr id="13" name="文本框 9"/>
          <p:cNvSpPr txBox="1"/>
          <p:nvPr/>
        </p:nvSpPr>
        <p:spPr>
          <a:xfrm>
            <a:off x="871220" y="3362007"/>
            <a:ext cx="9027160"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考查连词辨析。 </a:t>
            </a:r>
            <a:r>
              <a:rPr lang="en-US" altLang="zh-CN" sz="2200" b="1" dirty="0" smtClean="0">
                <a:latin typeface="仿宋" panose="02010609060101010101" charset="-122"/>
                <a:ea typeface="仿宋" panose="02010609060101010101" charset="-122"/>
              </a:rPr>
              <a:t>not only…but also…</a:t>
            </a:r>
            <a:r>
              <a:rPr lang="zh-CN" altLang="en-US" sz="2200" b="1" dirty="0" smtClean="0">
                <a:latin typeface="仿宋" panose="02010609060101010101" charset="-122"/>
                <a:ea typeface="仿宋" panose="02010609060101010101" charset="-122"/>
              </a:rPr>
              <a:t>为固定搭配，意为“不仅</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而且</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 故选</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a:t>
            </a:r>
          </a:p>
        </p:txBody>
      </p:sp>
      <p:sp>
        <p:nvSpPr>
          <p:cNvPr id="14" name="文本框 9"/>
          <p:cNvSpPr txBox="1"/>
          <p:nvPr/>
        </p:nvSpPr>
        <p:spPr>
          <a:xfrm>
            <a:off x="855980" y="5007927"/>
            <a:ext cx="9027160"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考查动词辨析。由句意“当人们把液体倒入这个智能杯子中时”可知用动词</a:t>
            </a:r>
            <a:r>
              <a:rPr lang="en-US" altLang="zh-CN" sz="2200" b="1" dirty="0" smtClean="0">
                <a:latin typeface="仿宋" panose="02010609060101010101" charset="-122"/>
                <a:ea typeface="仿宋" panose="02010609060101010101" charset="-122"/>
              </a:rPr>
              <a:t>pour</a:t>
            </a:r>
            <a:r>
              <a:rPr lang="zh-CN" altLang="en-US" sz="2200" b="1" dirty="0" smtClean="0">
                <a:latin typeface="仿宋" panose="02010609060101010101" charset="-122"/>
                <a:ea typeface="仿宋" panose="02010609060101010101" charset="-122"/>
              </a:rPr>
              <a:t>，意为“倒，倾注”。故选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linds(horizontal)">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6" grpId="0"/>
      <p:bldP spid="7" grpId="0"/>
      <p:bldP spid="12" grpId="0"/>
      <p:bldP spid="13"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55558" y="1169087"/>
            <a:ext cx="9587865" cy="4524315"/>
          </a:xfrm>
          <a:prstGeom prst="rect">
            <a:avLst/>
          </a:prstGeom>
          <a:noFill/>
        </p:spPr>
        <p:txBody>
          <a:bodyPr wrap="square" rtlCol="0" anchor="t">
            <a:spAutoFit/>
          </a:bodyPr>
          <a:lstStyle/>
          <a:p>
            <a:pPr>
              <a:lnSpc>
                <a:spcPct val="150000"/>
              </a:lnSpc>
            </a:pPr>
            <a:r>
              <a:rPr lang="en-US" sz="2400" b="1" dirty="0" smtClean="0">
                <a:latin typeface="Times New Roman" panose="02020603050405020304" charset="0"/>
                <a:cs typeface="Times New Roman" panose="02020603050405020304" charset="0"/>
              </a:rPr>
              <a:t>(　　)4. A. a few  	B. a lot	C. lots of  		D. many</a:t>
            </a: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r>
              <a:rPr lang="en-US" sz="2400" b="1" dirty="0" smtClean="0">
                <a:latin typeface="Times New Roman" panose="02020603050405020304" charset="0"/>
                <a:cs typeface="Times New Roman" panose="02020603050405020304" charset="0"/>
              </a:rPr>
              <a:t>(　　)5. A. desks  	B. hands	C. bags  		D. mouths</a:t>
            </a: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r>
              <a:rPr lang="en-US" sz="2400" b="1" dirty="0" smtClean="0">
                <a:latin typeface="Times New Roman" panose="02020603050405020304" charset="0"/>
                <a:cs typeface="Times New Roman" panose="02020603050405020304" charset="0"/>
              </a:rPr>
              <a:t>(　　)6. A. full  	B. hungry	C. thirsty  		D. awful</a:t>
            </a:r>
          </a:p>
        </p:txBody>
      </p:sp>
      <p:sp>
        <p:nvSpPr>
          <p:cNvPr id="11" name="文本框 10"/>
          <p:cNvSpPr txBox="1"/>
          <p:nvPr/>
        </p:nvSpPr>
        <p:spPr>
          <a:xfrm>
            <a:off x="1298726" y="1332562"/>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7" name="文本框 10"/>
          <p:cNvSpPr txBox="1"/>
          <p:nvPr/>
        </p:nvSpPr>
        <p:spPr>
          <a:xfrm>
            <a:off x="1312061" y="2970862"/>
            <a:ext cx="362600"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10" name="文本框 10"/>
          <p:cNvSpPr txBox="1"/>
          <p:nvPr/>
        </p:nvSpPr>
        <p:spPr>
          <a:xfrm>
            <a:off x="1278723" y="5147324"/>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12" name="文本框 9"/>
          <p:cNvSpPr txBox="1"/>
          <p:nvPr/>
        </p:nvSpPr>
        <p:spPr>
          <a:xfrm>
            <a:off x="932180" y="1807527"/>
            <a:ext cx="9027160"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考查形容词辨析。</a:t>
            </a:r>
            <a:r>
              <a:rPr lang="en-US" altLang="zh-CN" sz="2200" b="1" dirty="0" smtClean="0">
                <a:latin typeface="仿宋" panose="02010609060101010101" charset="-122"/>
                <a:ea typeface="仿宋" panose="02010609060101010101" charset="-122"/>
              </a:rPr>
              <a:t>information</a:t>
            </a:r>
            <a:r>
              <a:rPr lang="zh-CN" altLang="en-US" sz="2200" b="1" dirty="0" smtClean="0">
                <a:latin typeface="仿宋" panose="02010609060101010101" charset="-122"/>
                <a:ea typeface="仿宋" panose="02010609060101010101" charset="-122"/>
              </a:rPr>
              <a:t>是不可数名词，不能用</a:t>
            </a:r>
            <a:r>
              <a:rPr lang="en-US" altLang="zh-CN" sz="2200" b="1" dirty="0" smtClean="0">
                <a:latin typeface="仿宋" panose="02010609060101010101" charset="-122"/>
                <a:ea typeface="仿宋" panose="02010609060101010101" charset="-122"/>
              </a:rPr>
              <a:t>a few</a:t>
            </a:r>
            <a:r>
              <a:rPr lang="zh-CN" altLang="en-US" sz="2200" b="1" dirty="0" smtClean="0">
                <a:latin typeface="仿宋" panose="02010609060101010101" charset="-122"/>
                <a:ea typeface="仿宋" panose="02010609060101010101" charset="-122"/>
              </a:rPr>
              <a:t>和</a:t>
            </a:r>
            <a:r>
              <a:rPr lang="en-US" altLang="zh-CN" sz="2200" b="1" dirty="0" smtClean="0">
                <a:latin typeface="仿宋" panose="02010609060101010101" charset="-122"/>
                <a:ea typeface="仿宋" panose="02010609060101010101" charset="-122"/>
              </a:rPr>
              <a:t>many</a:t>
            </a:r>
            <a:r>
              <a:rPr lang="zh-CN" altLang="en-US" sz="2200" b="1" dirty="0" smtClean="0">
                <a:latin typeface="仿宋" panose="02010609060101010101" charset="-122"/>
                <a:ea typeface="仿宋" panose="02010609060101010101" charset="-122"/>
              </a:rPr>
              <a:t>修饰；</a:t>
            </a:r>
            <a:r>
              <a:rPr lang="en-US" altLang="zh-CN" sz="2200" b="1" dirty="0" smtClean="0">
                <a:latin typeface="仿宋" panose="02010609060101010101" charset="-122"/>
                <a:ea typeface="仿宋" panose="02010609060101010101" charset="-122"/>
              </a:rPr>
              <a:t>a lot</a:t>
            </a:r>
            <a:r>
              <a:rPr lang="zh-CN" altLang="en-US" sz="2200" b="1" dirty="0" smtClean="0">
                <a:latin typeface="仿宋" panose="02010609060101010101" charset="-122"/>
                <a:ea typeface="仿宋" panose="02010609060101010101" charset="-122"/>
              </a:rPr>
              <a:t>后不接名词。故选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
        <p:nvSpPr>
          <p:cNvPr id="13" name="文本框 9"/>
          <p:cNvSpPr txBox="1"/>
          <p:nvPr/>
        </p:nvSpPr>
        <p:spPr>
          <a:xfrm>
            <a:off x="962660" y="3331527"/>
            <a:ext cx="9027160"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考查名词辨析。由“</a:t>
            </a:r>
            <a:r>
              <a:rPr lang="en-US" altLang="zh-CN" sz="2200" b="1" dirty="0" smtClean="0">
                <a:latin typeface="仿宋" panose="02010609060101010101" charset="-122"/>
                <a:ea typeface="仿宋" panose="02010609060101010101" charset="-122"/>
              </a:rPr>
              <a:t>it can also show them the condition of their bodies”</a:t>
            </a:r>
            <a:r>
              <a:rPr lang="zh-CN" altLang="en-US" sz="2200" b="1" dirty="0" smtClean="0">
                <a:latin typeface="仿宋" panose="02010609060101010101" charset="-122"/>
                <a:ea typeface="仿宋" panose="02010609060101010101" charset="-122"/>
              </a:rPr>
              <a:t>可知，它能显示人们的身体状况，所以杯子放入的是人体部位，排除</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。根据常识可知杯子应拿在手里。故选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
        <p:nvSpPr>
          <p:cNvPr id="14" name="文本框 9"/>
          <p:cNvSpPr txBox="1"/>
          <p:nvPr/>
        </p:nvSpPr>
        <p:spPr>
          <a:xfrm>
            <a:off x="825500" y="5526087"/>
            <a:ext cx="10665460"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考查形容词辨析。由后句“</a:t>
            </a:r>
            <a:r>
              <a:rPr lang="en-US" altLang="zh-CN" sz="2200" b="1" dirty="0" err="1" smtClean="0">
                <a:latin typeface="仿宋" panose="02010609060101010101" charset="-122"/>
                <a:ea typeface="仿宋" panose="02010609060101010101" charset="-122"/>
              </a:rPr>
              <a:t>Vessyl</a:t>
            </a:r>
            <a:r>
              <a:rPr lang="en-US" altLang="zh-CN" sz="2200" b="1" dirty="0" smtClean="0">
                <a:latin typeface="仿宋" panose="02010609060101010101" charset="-122"/>
                <a:ea typeface="仿宋" panose="02010609060101010101" charset="-122"/>
              </a:rPr>
              <a:t> can tell them to drink water”</a:t>
            </a:r>
            <a:r>
              <a:rPr lang="zh-CN" altLang="en-US" sz="2200" b="1" dirty="0" smtClean="0">
                <a:latin typeface="仿宋" panose="02010609060101010101" charset="-122"/>
                <a:ea typeface="仿宋" panose="02010609060101010101" charset="-122"/>
              </a:rPr>
              <a:t>可知选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7" grpId="0"/>
      <p:bldP spid="10" grpId="0"/>
      <p:bldP spid="12"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标-03"/>
          <p:cNvPicPr>
            <a:picLocks noChangeAspect="1"/>
          </p:cNvPicPr>
          <p:nvPr/>
        </p:nvPicPr>
        <p:blipFill>
          <a:blip r:embed="rId2"/>
          <a:stretch>
            <a:fillRect/>
          </a:stretch>
        </p:blipFill>
        <p:spPr>
          <a:xfrm>
            <a:off x="-17145" y="1026795"/>
            <a:ext cx="4001135" cy="676910"/>
          </a:xfrm>
          <a:prstGeom prst="rect">
            <a:avLst/>
          </a:prstGeom>
        </p:spPr>
      </p:pic>
      <p:sp>
        <p:nvSpPr>
          <p:cNvPr id="4" name="文本框 3"/>
          <p:cNvSpPr txBox="1"/>
          <p:nvPr/>
        </p:nvSpPr>
        <p:spPr>
          <a:xfrm>
            <a:off x="272562" y="1104265"/>
            <a:ext cx="2644628" cy="523220"/>
          </a:xfrm>
          <a:prstGeom prst="rect">
            <a:avLst/>
          </a:prstGeom>
          <a:noFill/>
        </p:spPr>
        <p:txBody>
          <a:bodyPr wrap="square" rtlCol="0">
            <a:spAutoFit/>
          </a:bodyPr>
          <a:lstStyle/>
          <a:p>
            <a:pPr algn="l"/>
            <a:r>
              <a:rPr lang="en-US"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A </a:t>
            </a:r>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教材</a:t>
            </a:r>
            <a:r>
              <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要点回归</a:t>
            </a:r>
          </a:p>
        </p:txBody>
      </p:sp>
      <p:sp>
        <p:nvSpPr>
          <p:cNvPr id="8" name="文本框 7"/>
          <p:cNvSpPr txBox="1"/>
          <p:nvPr/>
        </p:nvSpPr>
        <p:spPr>
          <a:xfrm>
            <a:off x="382905" y="2191385"/>
            <a:ext cx="10323830" cy="3346237"/>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宋体" panose="02010600030101010101" pitchFamily="2" charset="-122"/>
              </a:rPr>
              <a:t>1. For parents, they should use different helpful ________(</a:t>
            </a:r>
            <a:r>
              <a:rPr lang="zh-CN" altLang="en-US" sz="2400" b="1" dirty="0" smtClean="0">
                <a:latin typeface="Times New Roman" panose="02020603050405020304" charset="0"/>
                <a:ea typeface="宋体" panose="02010600030101010101" pitchFamily="2" charset="-122"/>
              </a:rPr>
              <a:t>形式</a:t>
            </a:r>
            <a:r>
              <a:rPr lang="en-US" altLang="zh-CN" sz="2400" b="1" dirty="0" smtClean="0">
                <a:latin typeface="Times New Roman" panose="02020603050405020304" charset="0"/>
                <a:ea typeface="宋体" panose="02010600030101010101" pitchFamily="2" charset="-122"/>
              </a:rPr>
              <a:t>) to help their children. </a:t>
            </a:r>
          </a:p>
          <a:p>
            <a:pPr>
              <a:lnSpc>
                <a:spcPct val="150000"/>
              </a:lnSpc>
            </a:pPr>
            <a:r>
              <a:rPr lang="en-US" altLang="zh-CN" sz="2400" b="1" dirty="0" smtClean="0">
                <a:latin typeface="Times New Roman" panose="02020603050405020304" charset="0"/>
                <a:ea typeface="宋体" panose="02010600030101010101" pitchFamily="2" charset="-122"/>
              </a:rPr>
              <a:t>2. You must ________(</a:t>
            </a:r>
            <a:r>
              <a:rPr lang="zh-CN" altLang="en-US" sz="2400" b="1" dirty="0" smtClean="0">
                <a:latin typeface="Times New Roman" panose="02020603050405020304" charset="0"/>
                <a:ea typeface="宋体" panose="02010600030101010101" pitchFamily="2" charset="-122"/>
              </a:rPr>
              <a:t>完成</a:t>
            </a:r>
            <a:r>
              <a:rPr lang="en-US" altLang="zh-CN" sz="2400" b="1" dirty="0" smtClean="0">
                <a:latin typeface="Times New Roman" panose="02020603050405020304" charset="0"/>
                <a:ea typeface="宋体" panose="02010600030101010101" pitchFamily="2" charset="-122"/>
              </a:rPr>
              <a:t>) your tasks on time, or your teacher will be angry. </a:t>
            </a:r>
          </a:p>
          <a:p>
            <a:pPr>
              <a:lnSpc>
                <a:spcPct val="150000"/>
              </a:lnSpc>
            </a:pPr>
            <a:r>
              <a:rPr lang="en-US" altLang="zh-CN" sz="2400" b="1" dirty="0" smtClean="0">
                <a:latin typeface="Times New Roman" panose="02020603050405020304" charset="0"/>
                <a:ea typeface="宋体" panose="02010600030101010101" pitchFamily="2" charset="-122"/>
              </a:rPr>
              <a:t>3. These ________(</a:t>
            </a:r>
            <a:r>
              <a:rPr lang="zh-CN" altLang="en-US" sz="2400" b="1" dirty="0" smtClean="0">
                <a:latin typeface="Times New Roman" panose="02020603050405020304" charset="0"/>
                <a:ea typeface="宋体" panose="02010600030101010101" pitchFamily="2" charset="-122"/>
              </a:rPr>
              <a:t>生气勃勃的</a:t>
            </a:r>
            <a:r>
              <a:rPr lang="en-US" altLang="zh-CN" sz="2400" b="1" dirty="0" smtClean="0">
                <a:latin typeface="Times New Roman" panose="02020603050405020304" charset="0"/>
                <a:ea typeface="宋体" panose="02010600030101010101" pitchFamily="2" charset="-122"/>
              </a:rPr>
              <a:t>) characters are all from Chinese folk stories. </a:t>
            </a:r>
          </a:p>
          <a:p>
            <a:pPr>
              <a:lnSpc>
                <a:spcPct val="150000"/>
              </a:lnSpc>
            </a:pPr>
            <a:r>
              <a:rPr lang="en-US" altLang="zh-CN" sz="2400" b="1" dirty="0" smtClean="0">
                <a:latin typeface="Times New Roman" panose="02020603050405020304" charset="0"/>
                <a:ea typeface="宋体" panose="02010600030101010101" pitchFamily="2" charset="-122"/>
              </a:rPr>
              <a:t>4. The ________(</a:t>
            </a:r>
            <a:r>
              <a:rPr lang="zh-CN" altLang="en-US" sz="2400" b="1" dirty="0" smtClean="0">
                <a:latin typeface="Times New Roman" panose="02020603050405020304" charset="0"/>
                <a:ea typeface="宋体" panose="02010600030101010101" pitchFamily="2" charset="-122"/>
              </a:rPr>
              <a:t>剪刀</a:t>
            </a:r>
            <a:r>
              <a:rPr lang="en-US" altLang="zh-CN" sz="2400" b="1" dirty="0" smtClean="0">
                <a:latin typeface="Times New Roman" panose="02020603050405020304" charset="0"/>
                <a:ea typeface="宋体" panose="02010600030101010101" pitchFamily="2" charset="-122"/>
              </a:rPr>
              <a:t>) are on the table.  You must be careful with them. </a:t>
            </a:r>
          </a:p>
          <a:p>
            <a:pPr>
              <a:lnSpc>
                <a:spcPct val="150000"/>
              </a:lnSpc>
            </a:pPr>
            <a:r>
              <a:rPr lang="en-US" altLang="zh-CN" sz="2400" b="1" dirty="0" smtClean="0">
                <a:latin typeface="Times New Roman" panose="02020603050405020304" charset="0"/>
                <a:ea typeface="宋体" panose="02010600030101010101" pitchFamily="2" charset="-122"/>
              </a:rPr>
              <a:t>5. Water will change into steam at a high ________(</a:t>
            </a:r>
            <a:r>
              <a:rPr lang="zh-CN" altLang="en-US" sz="2400" b="1" dirty="0" smtClean="0">
                <a:latin typeface="Times New Roman" panose="02020603050405020304" charset="0"/>
                <a:ea typeface="宋体" panose="02010600030101010101" pitchFamily="2" charset="-122"/>
              </a:rPr>
              <a:t>高温</a:t>
            </a:r>
            <a:r>
              <a:rPr lang="en-US" altLang="zh-CN" sz="2400" b="1" dirty="0" smtClean="0">
                <a:latin typeface="Times New Roman" panose="02020603050405020304" charset="0"/>
                <a:ea typeface="宋体" panose="02010600030101010101" pitchFamily="2" charset="-122"/>
              </a:rPr>
              <a:t>). </a:t>
            </a:r>
          </a:p>
        </p:txBody>
      </p:sp>
      <p:sp>
        <p:nvSpPr>
          <p:cNvPr id="9" name="矩形 8"/>
          <p:cNvSpPr/>
          <p:nvPr/>
        </p:nvSpPr>
        <p:spPr>
          <a:xfrm>
            <a:off x="6838498" y="2271057"/>
            <a:ext cx="907556"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forms</a:t>
            </a:r>
            <a:endParaRPr lang="zh-CN" altLang="en-US" sz="2400" dirty="0">
              <a:solidFill>
                <a:srgbClr val="C00000"/>
              </a:solidFill>
              <a:latin typeface="+mn-ea"/>
              <a:sym typeface="+mn-ea"/>
            </a:endParaRPr>
          </a:p>
        </p:txBody>
      </p:sp>
      <p:sp>
        <p:nvSpPr>
          <p:cNvPr id="10" name="矩形 9"/>
          <p:cNvSpPr/>
          <p:nvPr/>
        </p:nvSpPr>
        <p:spPr>
          <a:xfrm>
            <a:off x="1970688" y="3382648"/>
            <a:ext cx="1356910"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complete</a:t>
            </a:r>
            <a:endParaRPr lang="zh-CN" altLang="en-US" sz="2400" b="1" dirty="0">
              <a:solidFill>
                <a:srgbClr val="C00000"/>
              </a:solidFill>
              <a:latin typeface="+mn-ea"/>
              <a:sym typeface="+mn-ea"/>
            </a:endParaRPr>
          </a:p>
        </p:txBody>
      </p:sp>
      <p:sp>
        <p:nvSpPr>
          <p:cNvPr id="11" name="矩形 10"/>
          <p:cNvSpPr/>
          <p:nvPr/>
        </p:nvSpPr>
        <p:spPr>
          <a:xfrm>
            <a:off x="1739231" y="3924471"/>
            <a:ext cx="827599"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lively</a:t>
            </a:r>
            <a:endParaRPr lang="zh-CN" altLang="en-US" sz="2400" dirty="0">
              <a:solidFill>
                <a:srgbClr val="C00000"/>
              </a:solidFill>
              <a:sym typeface="+mn-ea"/>
            </a:endParaRPr>
          </a:p>
        </p:txBody>
      </p:sp>
      <p:sp>
        <p:nvSpPr>
          <p:cNvPr id="12" name="矩形 11"/>
          <p:cNvSpPr/>
          <p:nvPr/>
        </p:nvSpPr>
        <p:spPr>
          <a:xfrm>
            <a:off x="1396452" y="4523424"/>
            <a:ext cx="1129989"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scissors</a:t>
            </a:r>
            <a:endParaRPr lang="zh-CN" altLang="en-US" sz="2400" b="1" dirty="0">
              <a:solidFill>
                <a:srgbClr val="C00000"/>
              </a:solidFill>
              <a:latin typeface="+mn-ea"/>
              <a:sym typeface="+mn-ea"/>
            </a:endParaRPr>
          </a:p>
        </p:txBody>
      </p:sp>
      <p:sp>
        <p:nvSpPr>
          <p:cNvPr id="13" name="矩形 12"/>
          <p:cNvSpPr/>
          <p:nvPr/>
        </p:nvSpPr>
        <p:spPr>
          <a:xfrm>
            <a:off x="5873057" y="5077171"/>
            <a:ext cx="747641"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heat</a:t>
            </a:r>
            <a:endParaRPr lang="zh-CN" altLang="en-US" sz="2400" b="1" dirty="0">
              <a:solidFill>
                <a:srgbClr val="C00000"/>
              </a:solidFill>
              <a:latin typeface="+mn-ea"/>
              <a:sym typeface="+mn-ea"/>
            </a:endParaRPr>
          </a:p>
        </p:txBody>
      </p:sp>
      <p:pic>
        <p:nvPicPr>
          <p:cNvPr id="3" name="Picture 4"/>
          <p:cNvPicPr>
            <a:picLocks noChangeAspect="1"/>
          </p:cNvPicPr>
          <p:nvPr/>
        </p:nvPicPr>
        <p:blipFill>
          <a:blip r:embed="rId3" cstate="print"/>
          <a:stretch>
            <a:fillRect/>
          </a:stretch>
        </p:blipFill>
        <p:spPr>
          <a:xfrm>
            <a:off x="412115" y="1746885"/>
            <a:ext cx="84455" cy="414020"/>
          </a:xfrm>
          <a:prstGeom prst="rect">
            <a:avLst/>
          </a:prstGeom>
          <a:noFill/>
          <a:ln w="9525">
            <a:noFill/>
          </a:ln>
        </p:spPr>
      </p:pic>
      <p:sp>
        <p:nvSpPr>
          <p:cNvPr id="5" name="Rectangle 10"/>
          <p:cNvSpPr/>
          <p:nvPr/>
        </p:nvSpPr>
        <p:spPr>
          <a:xfrm>
            <a:off x="502285" y="1746885"/>
            <a:ext cx="4621530" cy="4603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l">
              <a:spcBef>
                <a:spcPct val="0"/>
              </a:spcBef>
              <a:buNone/>
            </a:pPr>
            <a:r>
              <a:rPr lang="zh-CN" altLang="en-US" sz="2400" b="1" dirty="0">
                <a:solidFill>
                  <a:srgbClr val="00A6AD"/>
                </a:solidFill>
                <a:latin typeface="+mn-ea"/>
                <a:sym typeface="+mn-ea"/>
              </a:rPr>
              <a:t>Ⅰ.根据句意及汉语提示完成句子</a:t>
            </a:r>
            <a:endParaRPr lang="zh-CN" altLang="en-US" sz="2400" b="1" dirty="0">
              <a:solidFill>
                <a:srgbClr val="00A6AD"/>
              </a:solidFill>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1031758" y="894767"/>
            <a:ext cx="9587865" cy="4524315"/>
          </a:xfrm>
          <a:prstGeom prst="rect">
            <a:avLst/>
          </a:prstGeom>
          <a:noFill/>
        </p:spPr>
        <p:txBody>
          <a:bodyPr wrap="square" rtlCol="0" anchor="t">
            <a:spAutoFit/>
          </a:bodyPr>
          <a:lstStyle/>
          <a:p>
            <a:pPr>
              <a:lnSpc>
                <a:spcPct val="150000"/>
              </a:lnSpc>
            </a:pPr>
            <a:r>
              <a:rPr lang="en-US" sz="2400" b="1" dirty="0" smtClean="0">
                <a:latin typeface="Times New Roman" panose="02020603050405020304" charset="0"/>
                <a:cs typeface="Times New Roman" panose="02020603050405020304" charset="0"/>
              </a:rPr>
              <a:t>(　　)7. A. carry  	B. have	C. touch  		D. keep</a:t>
            </a: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r>
              <a:rPr lang="en-US" sz="2400" b="1" dirty="0" smtClean="0">
                <a:latin typeface="Times New Roman" panose="02020603050405020304" charset="0"/>
                <a:cs typeface="Times New Roman" panose="02020603050405020304" charset="0"/>
              </a:rPr>
              <a:t>(　　)8. A. too  	B. to		C. so  			D. very</a:t>
            </a: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r>
              <a:rPr lang="en-US" sz="2400" b="1" dirty="0" smtClean="0">
                <a:latin typeface="Times New Roman" panose="02020603050405020304" charset="0"/>
                <a:cs typeface="Times New Roman" panose="02020603050405020304" charset="0"/>
              </a:rPr>
              <a:t>(　　)9. A. danger  	B. pressure	C. power  		D. laughter</a:t>
            </a: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r>
              <a:rPr lang="en-US" sz="2400" b="1" dirty="0" smtClean="0">
                <a:latin typeface="Times New Roman" panose="02020603050405020304" charset="0"/>
                <a:cs typeface="Times New Roman" panose="02020603050405020304" charset="0"/>
              </a:rPr>
              <a:t>(　　)10. A. quietly  	B. hardly	C. wisely  		D. recently</a:t>
            </a:r>
          </a:p>
        </p:txBody>
      </p:sp>
      <p:sp>
        <p:nvSpPr>
          <p:cNvPr id="11" name="文本框 10"/>
          <p:cNvSpPr txBox="1"/>
          <p:nvPr/>
        </p:nvSpPr>
        <p:spPr>
          <a:xfrm>
            <a:off x="1420646" y="1058242"/>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6" name="文本框 10"/>
          <p:cNvSpPr txBox="1"/>
          <p:nvPr/>
        </p:nvSpPr>
        <p:spPr>
          <a:xfrm>
            <a:off x="1430171" y="2124091"/>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7" name="文本框 10"/>
          <p:cNvSpPr txBox="1"/>
          <p:nvPr/>
        </p:nvSpPr>
        <p:spPr>
          <a:xfrm>
            <a:off x="1418741" y="3245182"/>
            <a:ext cx="362600"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10" name="文本框 10"/>
          <p:cNvSpPr txBox="1"/>
          <p:nvPr/>
        </p:nvSpPr>
        <p:spPr>
          <a:xfrm>
            <a:off x="1385403" y="4903484"/>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12" name="文本框 9"/>
          <p:cNvSpPr txBox="1"/>
          <p:nvPr/>
        </p:nvSpPr>
        <p:spPr>
          <a:xfrm>
            <a:off x="1008380" y="1502727"/>
            <a:ext cx="9918700" cy="646331"/>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考查动词辨析。句意为“我的搭档和我想要人们保持健康”，故选</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a:t>
            </a:r>
          </a:p>
        </p:txBody>
      </p:sp>
      <p:sp>
        <p:nvSpPr>
          <p:cNvPr id="13" name="文本框 9"/>
          <p:cNvSpPr txBox="1"/>
          <p:nvPr/>
        </p:nvSpPr>
        <p:spPr>
          <a:xfrm>
            <a:off x="1236980" y="2554287"/>
            <a:ext cx="9027160" cy="646331"/>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考查副词辨析。由</a:t>
            </a:r>
            <a:r>
              <a:rPr lang="en-US" altLang="zh-CN" sz="2200" b="1" dirty="0" smtClean="0">
                <a:latin typeface="仿宋" panose="02010609060101010101" charset="-122"/>
                <a:ea typeface="仿宋" panose="02010609060101010101" charset="-122"/>
              </a:rPr>
              <a:t>too…to</a:t>
            </a:r>
            <a:r>
              <a:rPr lang="zh-CN" altLang="en-US" sz="2200" b="1" dirty="0" smtClean="0">
                <a:latin typeface="仿宋" panose="02010609060101010101" charset="-122"/>
                <a:ea typeface="仿宋" panose="02010609060101010101" charset="-122"/>
              </a:rPr>
              <a:t>结构可知选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
        <p:nvSpPr>
          <p:cNvPr id="14" name="文本框 9"/>
          <p:cNvSpPr txBox="1"/>
          <p:nvPr/>
        </p:nvSpPr>
        <p:spPr>
          <a:xfrm>
            <a:off x="1023620" y="3697287"/>
            <a:ext cx="9027160"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考查名词辨析。由前句“人们忙得没时间锻炼、喝水”可知后句意为“人们有太多的压力”。故选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
        <p:nvSpPr>
          <p:cNvPr id="15" name="文本框 9"/>
          <p:cNvSpPr txBox="1"/>
          <p:nvPr/>
        </p:nvSpPr>
        <p:spPr>
          <a:xfrm>
            <a:off x="932180" y="5419407"/>
            <a:ext cx="9027160"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考查副词辨析。由句意“我们制作这种智能杯子，以便人们可以作出明智的选择”可知答案为</a:t>
            </a:r>
            <a:r>
              <a:rPr lang="en-US" altLang="zh-CN" sz="2200" b="1" dirty="0" smtClean="0">
                <a:latin typeface="仿宋" panose="02010609060101010101" charset="-122"/>
                <a:ea typeface="仿宋" panose="02010609060101010101" charset="-122"/>
              </a:rPr>
              <a:t>wisely</a:t>
            </a:r>
            <a:r>
              <a:rPr lang="zh-CN" altLang="en-US" sz="2200" b="1" dirty="0" smtClean="0">
                <a:latin typeface="仿宋" panose="02010609060101010101" charset="-122"/>
                <a:ea typeface="仿宋" panose="02010609060101010101" charset="-122"/>
              </a:rPr>
              <a:t>。故选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linds(horizontal)">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linds(horizont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6" grpId="0"/>
      <p:bldP spid="7" grpId="0"/>
      <p:bldP spid="10" grpId="0"/>
      <p:bldP spid="12" grpId="0"/>
      <p:bldP spid="13" grpId="0"/>
      <p:bldP spid="14" grpId="0"/>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p:nvPr/>
        </p:nvSpPr>
        <p:spPr>
          <a:xfrm>
            <a:off x="650513" y="922356"/>
            <a:ext cx="3427541" cy="576248"/>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en-US" altLang="zh-CN" sz="2400" b="1" dirty="0" smtClean="0">
                <a:solidFill>
                  <a:srgbClr val="F1AF00"/>
                </a:solidFill>
                <a:latin typeface="Times New Roman" panose="02020603050405020304" charset="0"/>
                <a:sym typeface="+mn-ea"/>
              </a:rPr>
              <a:t>Ⅵ. (2017·</a:t>
            </a:r>
            <a:r>
              <a:rPr lang="zh-CN" altLang="en-US" sz="2400" b="1" dirty="0" smtClean="0">
                <a:solidFill>
                  <a:srgbClr val="F1AF00"/>
                </a:solidFill>
                <a:latin typeface="Times New Roman" panose="02020603050405020304" charset="0"/>
                <a:sym typeface="+mn-ea"/>
              </a:rPr>
              <a:t>福建</a:t>
            </a:r>
            <a:r>
              <a:rPr lang="en-US" altLang="zh-CN" sz="2400" b="1" dirty="0" smtClean="0">
                <a:solidFill>
                  <a:srgbClr val="F1AF00"/>
                </a:solidFill>
                <a:latin typeface="Times New Roman" panose="02020603050405020304" charset="0"/>
                <a:sym typeface="+mn-ea"/>
              </a:rPr>
              <a:t>)</a:t>
            </a:r>
            <a:r>
              <a:rPr lang="zh-CN" altLang="en-US" sz="2400" b="1" dirty="0" smtClean="0">
                <a:solidFill>
                  <a:srgbClr val="F1AF00"/>
                </a:solidFill>
                <a:latin typeface="Times New Roman" panose="02020603050405020304" charset="0"/>
                <a:sym typeface="+mn-ea"/>
              </a:rPr>
              <a:t>阅读理解</a:t>
            </a:r>
          </a:p>
        </p:txBody>
      </p:sp>
      <p:pic>
        <p:nvPicPr>
          <p:cNvPr id="10" name="Picture 4"/>
          <p:cNvPicPr>
            <a:picLocks noChangeAspect="1"/>
          </p:cNvPicPr>
          <p:nvPr/>
        </p:nvPicPr>
        <p:blipFill>
          <a:blip r:embed="rId2" cstate="print"/>
          <a:stretch>
            <a:fillRect/>
          </a:stretch>
        </p:blipFill>
        <p:spPr>
          <a:xfrm>
            <a:off x="578583" y="1060498"/>
            <a:ext cx="84455" cy="414020"/>
          </a:xfrm>
          <a:prstGeom prst="rect">
            <a:avLst/>
          </a:prstGeom>
          <a:noFill/>
          <a:ln w="9525">
            <a:noFill/>
          </a:ln>
        </p:spPr>
      </p:pic>
      <p:sp>
        <p:nvSpPr>
          <p:cNvPr id="9" name="文本框 8"/>
          <p:cNvSpPr txBox="1"/>
          <p:nvPr/>
        </p:nvSpPr>
        <p:spPr>
          <a:xfrm>
            <a:off x="485019" y="1631993"/>
            <a:ext cx="11061182" cy="3903954"/>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cs typeface="Times New Roman" panose="02020603050405020304" charset="0"/>
              </a:rPr>
              <a:t>        No one knows when the first kite was made.  The first record of a kite was more than 2</a:t>
            </a:r>
            <a:r>
              <a:rPr lang="zh-CN" altLang="en-US" sz="2400" b="1" dirty="0" smtClean="0">
                <a:latin typeface="Times New Roman" panose="02020603050405020304" charset="0"/>
                <a:cs typeface="Times New Roman" panose="02020603050405020304" charset="0"/>
              </a:rPr>
              <a:t>，</a:t>
            </a:r>
            <a:r>
              <a:rPr lang="en-US" altLang="zh-CN" sz="2400" b="1" dirty="0" smtClean="0">
                <a:latin typeface="Times New Roman" panose="02020603050405020304" charset="0"/>
                <a:cs typeface="Times New Roman" panose="02020603050405020304" charset="0"/>
              </a:rPr>
              <a:t>000 years ago in China.  Han </a:t>
            </a:r>
            <a:r>
              <a:rPr lang="en-US" altLang="zh-CN" sz="2400" b="1" dirty="0" err="1" smtClean="0">
                <a:latin typeface="Times New Roman" panose="02020603050405020304" charset="0"/>
                <a:cs typeface="Times New Roman" panose="02020603050405020304" charset="0"/>
              </a:rPr>
              <a:t>Xin</a:t>
            </a:r>
            <a:r>
              <a:rPr lang="en-US" altLang="zh-CN" sz="2400" b="1" dirty="0" smtClean="0">
                <a:latin typeface="Times New Roman" panose="02020603050405020304" charset="0"/>
                <a:cs typeface="Times New Roman" panose="02020603050405020304" charset="0"/>
              </a:rPr>
              <a:t>, the leader of an army, wanted to bring down a king.  He decided to dig a tunnel(</a:t>
            </a:r>
            <a:r>
              <a:rPr lang="zh-CN" altLang="en-US" sz="2400" b="1" dirty="0" smtClean="0">
                <a:latin typeface="Times New Roman" panose="02020603050405020304" charset="0"/>
                <a:cs typeface="Times New Roman" panose="02020603050405020304" charset="0"/>
              </a:rPr>
              <a:t>隧道</a:t>
            </a:r>
            <a:r>
              <a:rPr lang="en-US" altLang="zh-CN" sz="2400" b="1" dirty="0" smtClean="0">
                <a:latin typeface="Times New Roman" panose="02020603050405020304" charset="0"/>
                <a:cs typeface="Times New Roman" panose="02020603050405020304" charset="0"/>
              </a:rPr>
              <a:t>) into the king's palace.  He flew a kite over the wall of the palace to make sure the length(</a:t>
            </a:r>
            <a:r>
              <a:rPr lang="zh-CN" altLang="en-US" sz="2400" b="1" dirty="0" smtClean="0">
                <a:latin typeface="Times New Roman" panose="02020603050405020304" charset="0"/>
                <a:cs typeface="Times New Roman" panose="02020603050405020304" charset="0"/>
              </a:rPr>
              <a:t>长度</a:t>
            </a:r>
            <a:r>
              <a:rPr lang="en-US" altLang="zh-CN" sz="2400" b="1" dirty="0" smtClean="0">
                <a:latin typeface="Times New Roman" panose="02020603050405020304" charset="0"/>
                <a:cs typeface="Times New Roman" panose="02020603050405020304" charset="0"/>
              </a:rPr>
              <a:t>) of its string(</a:t>
            </a:r>
            <a:r>
              <a:rPr lang="zh-CN" altLang="en-US" sz="2400" b="1" dirty="0" smtClean="0">
                <a:latin typeface="Times New Roman" panose="02020603050405020304" charset="0"/>
                <a:cs typeface="Times New Roman" panose="02020603050405020304" charset="0"/>
              </a:rPr>
              <a:t>线</a:t>
            </a:r>
            <a:r>
              <a:rPr lang="en-US" altLang="zh-CN" sz="2400" b="1" dirty="0" smtClean="0">
                <a:latin typeface="Times New Roman" panose="02020603050405020304" charset="0"/>
                <a:cs typeface="Times New Roman" panose="02020603050405020304" charset="0"/>
              </a:rPr>
              <a:t>).  In this way, he could  determine how long the tunnel should be.  His men in the tunnel took the kite string with them.  When they reached the end of the string, they knew to dig up.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79309" y="1199567"/>
            <a:ext cx="10539211" cy="4524315"/>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cs typeface="Times New Roman" panose="02020603050405020304" charset="0"/>
              </a:rPr>
              <a:t>         Kites have been flown in Japan for hundreds of years.  In the 1700s, kites were flown in autumn to give thanks for a good harvest.  They were also flown to send good wishes to couples who had their first son.  Today in Japan, kites are often flown as part of a celebration, such as the beginning of a new year.  And kite festivals are held each year in many parts of the country. </a:t>
            </a:r>
          </a:p>
          <a:p>
            <a:pPr>
              <a:lnSpc>
                <a:spcPct val="150000"/>
              </a:lnSpc>
            </a:pPr>
            <a:r>
              <a:rPr lang="en-US" altLang="zh-CN" sz="2400" b="1" dirty="0" smtClean="0">
                <a:latin typeface="Times New Roman" panose="02020603050405020304" charset="0"/>
                <a:cs typeface="Times New Roman" panose="02020603050405020304" charset="0"/>
              </a:rPr>
              <a:t>      Kites have been used for scientific purposes in the Western world.  In 1752, Benjamin Franklin tied a key to a kite and flew it in a storm to find out that lightning was a form of electricity.  In the 1890s</a:t>
            </a:r>
            <a:r>
              <a:rPr lang="zh-CN" altLang="en-US" sz="2400" b="1" dirty="0" smtClean="0">
                <a:latin typeface="Times New Roman" panose="02020603050405020304" charset="0"/>
                <a:cs typeface="Times New Roman" panose="02020603050405020304" charset="0"/>
              </a:rPr>
              <a:t>，</a:t>
            </a:r>
            <a:r>
              <a:rPr lang="en-US" altLang="zh-CN" sz="2400" b="1" dirty="0" smtClean="0">
                <a:latin typeface="Times New Roman" panose="02020603050405020304" charset="0"/>
                <a:cs typeface="Times New Roman" panose="02020603050405020304" charset="0"/>
              </a:rPr>
              <a:t>Lawrence </a:t>
            </a:r>
            <a:r>
              <a:rPr lang="en-US" altLang="zh-CN" sz="2400" b="1" dirty="0" err="1" smtClean="0">
                <a:latin typeface="Times New Roman" panose="02020603050405020304" charset="0"/>
                <a:cs typeface="Times New Roman" panose="02020603050405020304" charset="0"/>
              </a:rPr>
              <a:t>Hargrave</a:t>
            </a:r>
            <a:r>
              <a:rPr lang="en-US" altLang="zh-CN" sz="2400" b="1" dirty="0" smtClean="0">
                <a:latin typeface="Times New Roman" panose="02020603050405020304" charset="0"/>
                <a:cs typeface="Times New Roman" panose="02020603050405020304" charset="0"/>
              </a:rPr>
              <a:t> invented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97469" y="1493890"/>
            <a:ext cx="9587865" cy="2241960"/>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cs typeface="Times New Roman" panose="02020603050405020304" charset="0"/>
              </a:rPr>
              <a:t>the box kite to test ideas about flight.  From 1898 until 1933, the United States Weather Bureau(</a:t>
            </a:r>
            <a:r>
              <a:rPr lang="zh-CN" altLang="en-US" sz="2400" b="1" dirty="0" smtClean="0">
                <a:latin typeface="Times New Roman" panose="02020603050405020304" charset="0"/>
                <a:cs typeface="Times New Roman" panose="02020603050405020304" charset="0"/>
              </a:rPr>
              <a:t>气象局</a:t>
            </a:r>
            <a:r>
              <a:rPr lang="en-US" altLang="zh-CN" sz="2400" b="1" dirty="0" smtClean="0">
                <a:latin typeface="Times New Roman" panose="02020603050405020304" charset="0"/>
                <a:cs typeface="Times New Roman" panose="02020603050405020304" charset="0"/>
              </a:rPr>
              <a:t>) used box kites to collect weather data.  The Wright brothers also experimented(</a:t>
            </a:r>
            <a:r>
              <a:rPr lang="zh-CN" altLang="en-US" sz="2400" b="1" dirty="0" smtClean="0">
                <a:latin typeface="Times New Roman" panose="02020603050405020304" charset="0"/>
                <a:cs typeface="Times New Roman" panose="02020603050405020304" charset="0"/>
              </a:rPr>
              <a:t>试验</a:t>
            </a:r>
            <a:r>
              <a:rPr lang="en-US" altLang="zh-CN" sz="2400" b="1" dirty="0" smtClean="0">
                <a:latin typeface="Times New Roman" panose="02020603050405020304" charset="0"/>
                <a:cs typeface="Times New Roman" panose="02020603050405020304" charset="0"/>
              </a:rPr>
              <a:t>) with kites.  What they learnt helped them make the first airplane flight in 1903.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665998" y="2540688"/>
            <a:ext cx="10596362"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)1. Why did Han </a:t>
            </a:r>
            <a:r>
              <a:rPr lang="en-US" altLang="zh-CN" sz="2400" b="1" dirty="0" err="1" smtClean="0">
                <a:latin typeface="Times New Roman" panose="02020603050405020304" charset="0"/>
              </a:rPr>
              <a:t>Xin</a:t>
            </a:r>
            <a:r>
              <a:rPr lang="en-US" altLang="zh-CN" sz="2400" b="1" dirty="0" smtClean="0">
                <a:latin typeface="Times New Roman" panose="02020603050405020304" charset="0"/>
              </a:rPr>
              <a:t> want to dig a tunnel?</a:t>
            </a:r>
          </a:p>
          <a:p>
            <a:pPr marL="457200" indent="-457200">
              <a:lnSpc>
                <a:spcPct val="150000"/>
              </a:lnSpc>
              <a:buAutoNum type="alphaUcPeriod"/>
            </a:pPr>
            <a:r>
              <a:rPr lang="en-US" altLang="zh-CN" sz="2400" b="1" dirty="0" smtClean="0">
                <a:latin typeface="Times New Roman" panose="02020603050405020304" charset="0"/>
              </a:rPr>
              <a:t>To pull down the palace.		   B. To fight against the king. 	</a:t>
            </a:r>
          </a:p>
          <a:p>
            <a:pPr marL="457200" indent="-457200">
              <a:lnSpc>
                <a:spcPct val="150000"/>
              </a:lnSpc>
            </a:pPr>
            <a:r>
              <a:rPr lang="en-US" altLang="zh-CN" sz="2400" b="1" dirty="0" smtClean="0">
                <a:latin typeface="Times New Roman" panose="02020603050405020304" charset="0"/>
              </a:rPr>
              <a:t>C. To search for the king's treasure.  D. To find out the length of the kite string. </a:t>
            </a:r>
          </a:p>
        </p:txBody>
      </p:sp>
      <p:sp>
        <p:nvSpPr>
          <p:cNvPr id="11" name="文本框 10"/>
          <p:cNvSpPr txBox="1"/>
          <p:nvPr/>
        </p:nvSpPr>
        <p:spPr>
          <a:xfrm>
            <a:off x="1054886" y="2688922"/>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5" name="文本框 9"/>
          <p:cNvSpPr txBox="1"/>
          <p:nvPr/>
        </p:nvSpPr>
        <p:spPr>
          <a:xfrm>
            <a:off x="795020" y="1396047"/>
            <a:ext cx="9918700" cy="1074846"/>
          </a:xfrm>
          <a:prstGeom prst="rect">
            <a:avLst/>
          </a:prstGeom>
          <a:noFill/>
        </p:spPr>
        <p:txBody>
          <a:bodyPr wrap="square" rtlCol="0" anchor="t">
            <a:spAutoFit/>
          </a:bodyPr>
          <a:lstStyle/>
          <a:p>
            <a:pPr>
              <a:lnSpc>
                <a:spcPct val="150000"/>
              </a:lnSpc>
            </a:pPr>
            <a:r>
              <a:rPr lang="en-US" altLang="zh-CN" sz="2400" b="1" dirty="0" smtClean="0">
                <a:solidFill>
                  <a:srgbClr val="0000FF"/>
                </a:solidFill>
                <a:latin typeface="黑体" panose="02010609060101010101" charset="-122"/>
                <a:ea typeface="黑体" panose="02010609060101010101" charset="-122"/>
                <a:sym typeface="+mn-ea"/>
              </a:rPr>
              <a:t>【</a:t>
            </a:r>
            <a:r>
              <a:rPr lang="zh-CN" altLang="en-US" sz="2400" b="1" dirty="0" smtClean="0">
                <a:solidFill>
                  <a:srgbClr val="0000FF"/>
                </a:solidFill>
                <a:latin typeface="黑体" panose="02010609060101010101" charset="-122"/>
                <a:ea typeface="黑体" panose="02010609060101010101" charset="-122"/>
                <a:sym typeface="+mn-ea"/>
              </a:rPr>
              <a:t>主旨大意</a:t>
            </a:r>
            <a:r>
              <a:rPr lang="en-US" altLang="zh-CN" sz="2400" b="1" dirty="0" smtClean="0">
                <a:solidFill>
                  <a:srgbClr val="0000FF"/>
                </a:solidFill>
                <a:latin typeface="黑体" panose="02010609060101010101" charset="-122"/>
                <a:ea typeface="黑体" panose="02010609060101010101" charset="-122"/>
                <a:sym typeface="+mn-ea"/>
              </a:rPr>
              <a:t>】</a:t>
            </a:r>
            <a:r>
              <a:rPr lang="zh-CN" altLang="en-US" sz="2200" b="1" dirty="0" smtClean="0">
                <a:latin typeface="仿宋" panose="02010609060101010101" charset="-122"/>
                <a:ea typeface="仿宋" panose="02010609060101010101" charset="-122"/>
              </a:rPr>
              <a:t>本文是一篇说明文。文章运用几个事例讲述了风筝的发展历程和人类对它的利用。</a:t>
            </a:r>
          </a:p>
        </p:txBody>
      </p:sp>
      <p:sp>
        <p:nvSpPr>
          <p:cNvPr id="6" name="文本框 9"/>
          <p:cNvSpPr txBox="1"/>
          <p:nvPr/>
        </p:nvSpPr>
        <p:spPr>
          <a:xfrm>
            <a:off x="551180" y="4261167"/>
            <a:ext cx="9918700"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细节理解题。根据文章第一段第三句“</a:t>
            </a:r>
            <a:r>
              <a:rPr lang="en-US" altLang="zh-CN" sz="2200" b="1" dirty="0" smtClean="0">
                <a:latin typeface="仿宋" panose="02010609060101010101" charset="-122"/>
                <a:ea typeface="仿宋" panose="02010609060101010101" charset="-122"/>
              </a:rPr>
              <a:t>Han </a:t>
            </a:r>
            <a:r>
              <a:rPr lang="en-US" altLang="zh-CN" sz="2200" b="1" dirty="0" err="1" smtClean="0">
                <a:latin typeface="仿宋" panose="02010609060101010101" charset="-122"/>
                <a:ea typeface="仿宋" panose="02010609060101010101" charset="-122"/>
              </a:rPr>
              <a:t>Xin</a:t>
            </a:r>
            <a:r>
              <a:rPr lang="en-US" altLang="zh-CN" sz="2200" b="1" dirty="0" smtClean="0">
                <a:latin typeface="仿宋" panose="02010609060101010101" charset="-122"/>
                <a:ea typeface="仿宋" panose="02010609060101010101" charset="-122"/>
              </a:rPr>
              <a:t>, the leader of an army, wanted to bring down a king. ”</a:t>
            </a:r>
            <a:r>
              <a:rPr lang="zh-CN" altLang="en-US" sz="2200" b="1" dirty="0" smtClean="0">
                <a:latin typeface="仿宋" panose="02010609060101010101" charset="-122"/>
                <a:ea typeface="仿宋" panose="02010609060101010101" charset="-122"/>
              </a:rPr>
              <a:t>可知，韩信是军队的领导者，他想打垮一个国王。故选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linds(horizontal)">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1684244"/>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)2. What does the underlined word “determine” in Paragraph 1 probably mean in Chinese?</a:t>
            </a:r>
          </a:p>
          <a:p>
            <a:pPr>
              <a:lnSpc>
                <a:spcPct val="150000"/>
              </a:lnSpc>
            </a:pPr>
            <a:r>
              <a:rPr lang="en-US" altLang="zh-CN" sz="2400" b="1" dirty="0" smtClean="0">
                <a:latin typeface="Times New Roman" panose="02020603050405020304" charset="0"/>
              </a:rPr>
              <a:t>A. </a:t>
            </a:r>
            <a:r>
              <a:rPr lang="zh-CN" altLang="en-US" sz="2400" b="1" dirty="0" smtClean="0">
                <a:latin typeface="Times New Roman" panose="02020603050405020304" charset="0"/>
              </a:rPr>
              <a:t>测定  		</a:t>
            </a:r>
            <a:r>
              <a:rPr lang="en-US" altLang="zh-CN" sz="2400" b="1" dirty="0" smtClean="0">
                <a:latin typeface="Times New Roman" panose="02020603050405020304" charset="0"/>
              </a:rPr>
              <a:t>B. </a:t>
            </a:r>
            <a:r>
              <a:rPr lang="zh-CN" altLang="en-US" sz="2400" b="1" dirty="0" smtClean="0">
                <a:latin typeface="Times New Roman" panose="02020603050405020304" charset="0"/>
              </a:rPr>
              <a:t>选择		</a:t>
            </a:r>
            <a:r>
              <a:rPr lang="en-US" altLang="zh-CN" sz="2400" b="1" dirty="0" smtClean="0">
                <a:latin typeface="Times New Roman" panose="02020603050405020304" charset="0"/>
              </a:rPr>
              <a:t>C. </a:t>
            </a:r>
            <a:r>
              <a:rPr lang="zh-CN" altLang="en-US" sz="2400" b="1" dirty="0" smtClean="0">
                <a:latin typeface="Times New Roman" panose="02020603050405020304" charset="0"/>
              </a:rPr>
              <a:t>了解  		</a:t>
            </a:r>
            <a:r>
              <a:rPr lang="en-US" altLang="zh-CN" sz="2400" b="1" dirty="0" smtClean="0">
                <a:latin typeface="Times New Roman" panose="02020603050405020304" charset="0"/>
              </a:rPr>
              <a:t>D. </a:t>
            </a:r>
            <a:r>
              <a:rPr lang="zh-CN" altLang="en-US" sz="2400" b="1" dirty="0" smtClean="0">
                <a:latin typeface="Times New Roman" panose="02020603050405020304" charset="0"/>
              </a:rPr>
              <a:t>考察</a:t>
            </a:r>
          </a:p>
        </p:txBody>
      </p:sp>
      <p:sp>
        <p:nvSpPr>
          <p:cNvPr id="11" name="文本框 10"/>
          <p:cNvSpPr txBox="1"/>
          <p:nvPr/>
        </p:nvSpPr>
        <p:spPr>
          <a:xfrm>
            <a:off x="1298726" y="1591642"/>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5" name="文本框 9"/>
          <p:cNvSpPr txBox="1"/>
          <p:nvPr/>
        </p:nvSpPr>
        <p:spPr>
          <a:xfrm>
            <a:off x="764540" y="3179127"/>
            <a:ext cx="9918700" cy="2090509"/>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词义猜测题。由画线词所在句的上文“</a:t>
            </a:r>
            <a:r>
              <a:rPr lang="en-US" altLang="zh-CN" sz="2200" b="1" dirty="0" smtClean="0">
                <a:latin typeface="仿宋" panose="02010609060101010101" charset="-122"/>
                <a:ea typeface="仿宋" panose="02010609060101010101" charset="-122"/>
              </a:rPr>
              <a:t>He flew a kite over the wall of the palace to make sure the length(</a:t>
            </a:r>
            <a:r>
              <a:rPr lang="zh-CN" altLang="en-US" sz="2200" b="1" dirty="0" smtClean="0">
                <a:latin typeface="仿宋" panose="02010609060101010101" charset="-122"/>
                <a:ea typeface="仿宋" panose="02010609060101010101" charset="-122"/>
              </a:rPr>
              <a:t>长度</a:t>
            </a:r>
            <a:r>
              <a:rPr lang="en-US" altLang="zh-CN" sz="2200" b="1" dirty="0" smtClean="0">
                <a:latin typeface="仿宋" panose="02010609060101010101" charset="-122"/>
                <a:ea typeface="仿宋" panose="02010609060101010101" charset="-122"/>
              </a:rPr>
              <a:t>) of its string(</a:t>
            </a:r>
            <a:r>
              <a:rPr lang="zh-CN" altLang="en-US" sz="2200" b="1" dirty="0" smtClean="0">
                <a:latin typeface="仿宋" panose="02010609060101010101" charset="-122"/>
                <a:ea typeface="仿宋" panose="02010609060101010101" charset="-122"/>
              </a:rPr>
              <a:t>线</a:t>
            </a:r>
            <a:r>
              <a:rPr lang="en-US" altLang="zh-CN" sz="2200" b="1" dirty="0" smtClean="0">
                <a:latin typeface="仿宋" panose="02010609060101010101" charset="-122"/>
                <a:ea typeface="仿宋" panose="02010609060101010101" charset="-122"/>
              </a:rPr>
              <a:t>). ”</a:t>
            </a:r>
            <a:r>
              <a:rPr lang="zh-CN" altLang="en-US" sz="2200" b="1" dirty="0" smtClean="0">
                <a:latin typeface="仿宋" panose="02010609060101010101" charset="-122"/>
                <a:ea typeface="仿宋" panose="02010609060101010101" charset="-122"/>
              </a:rPr>
              <a:t>可知，他用在宫殿的墙的上方放风筝的方式来确定线的长度，故推断该句意为“用这种方式，他能测量出隧道应该是多长”。故画线词意为“测定”。故选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2795958"/>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)3. One of the purposes(</a:t>
            </a:r>
            <a:r>
              <a:rPr lang="zh-CN" altLang="en-US" sz="2400" b="1" dirty="0" smtClean="0">
                <a:latin typeface="Times New Roman" panose="02020603050405020304" charset="0"/>
              </a:rPr>
              <a:t>目的</a:t>
            </a:r>
            <a:r>
              <a:rPr lang="en-US" altLang="zh-CN" sz="2400" b="1" dirty="0" smtClean="0">
                <a:latin typeface="Times New Roman" panose="02020603050405020304" charset="0"/>
              </a:rPr>
              <a:t>) of flying kites in Japan is  ________. </a:t>
            </a:r>
          </a:p>
          <a:p>
            <a:pPr>
              <a:lnSpc>
                <a:spcPct val="150000"/>
              </a:lnSpc>
            </a:pPr>
            <a:r>
              <a:rPr lang="en-US" altLang="zh-CN" sz="2400" b="1" dirty="0" smtClean="0">
                <a:latin typeface="Times New Roman" panose="02020603050405020304" charset="0"/>
              </a:rPr>
              <a:t>A. to give thanks for a good harvest in summer</a:t>
            </a:r>
          </a:p>
          <a:p>
            <a:pPr>
              <a:lnSpc>
                <a:spcPct val="150000"/>
              </a:lnSpc>
            </a:pPr>
            <a:r>
              <a:rPr lang="en-US" altLang="zh-CN" sz="2400" b="1" dirty="0" smtClean="0">
                <a:latin typeface="Times New Roman" panose="02020603050405020304" charset="0"/>
              </a:rPr>
              <a:t>B. to express good wishes to the first­born daughter		</a:t>
            </a:r>
          </a:p>
          <a:p>
            <a:pPr>
              <a:lnSpc>
                <a:spcPct val="150000"/>
              </a:lnSpc>
            </a:pPr>
            <a:r>
              <a:rPr lang="en-US" altLang="zh-CN" sz="2400" b="1" dirty="0" smtClean="0">
                <a:latin typeface="Times New Roman" panose="02020603050405020304" charset="0"/>
              </a:rPr>
              <a:t>C. to celebrate the beginning of a new year</a:t>
            </a:r>
          </a:p>
          <a:p>
            <a:pPr>
              <a:lnSpc>
                <a:spcPct val="150000"/>
              </a:lnSpc>
            </a:pPr>
            <a:r>
              <a:rPr lang="en-US" altLang="zh-CN" sz="2400" b="1" dirty="0" smtClean="0">
                <a:latin typeface="Times New Roman" panose="02020603050405020304" charset="0"/>
              </a:rPr>
              <a:t>D. to hold kite festivals all over the country</a:t>
            </a:r>
          </a:p>
        </p:txBody>
      </p:sp>
      <p:sp>
        <p:nvSpPr>
          <p:cNvPr id="11" name="文本框 10"/>
          <p:cNvSpPr txBox="1"/>
          <p:nvPr/>
        </p:nvSpPr>
        <p:spPr>
          <a:xfrm>
            <a:off x="1298726" y="1591642"/>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5" name="文本框 9"/>
          <p:cNvSpPr txBox="1"/>
          <p:nvPr/>
        </p:nvSpPr>
        <p:spPr>
          <a:xfrm>
            <a:off x="810260" y="4245927"/>
            <a:ext cx="9918700"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细节理解题。根据文章第二段第四句“</a:t>
            </a:r>
            <a:r>
              <a:rPr lang="en-US" altLang="zh-CN" sz="2200" b="1" dirty="0" smtClean="0">
                <a:latin typeface="仿宋" panose="02010609060101010101" charset="-122"/>
                <a:ea typeface="仿宋" panose="02010609060101010101" charset="-122"/>
              </a:rPr>
              <a:t>Today in Japan, kites are often flown as part of a celebration, such as the beginning of a new year. ”</a:t>
            </a:r>
            <a:r>
              <a:rPr lang="zh-CN" altLang="en-US" sz="2200" b="1" dirty="0" smtClean="0">
                <a:latin typeface="仿宋" panose="02010609060101010101" charset="-122"/>
                <a:ea typeface="仿宋" panose="02010609060101010101" charset="-122"/>
              </a:rPr>
              <a:t>可知，在日本，放风筝的一个目的是庆祝新年的开始。故选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)4. When did the United States Weather Bureau begin to use box kites?</a:t>
            </a:r>
          </a:p>
          <a:p>
            <a:pPr>
              <a:lnSpc>
                <a:spcPct val="150000"/>
              </a:lnSpc>
            </a:pPr>
            <a:r>
              <a:rPr lang="en-US" altLang="zh-CN" sz="2400" b="1" dirty="0" smtClean="0">
                <a:latin typeface="Times New Roman" panose="02020603050405020304" charset="0"/>
              </a:rPr>
              <a:t>A. In 1752.   	B. In 1898. 	C. In 1903.   	D. In 1933. </a:t>
            </a:r>
          </a:p>
        </p:txBody>
      </p:sp>
      <p:sp>
        <p:nvSpPr>
          <p:cNvPr id="11" name="文本框 10"/>
          <p:cNvSpPr txBox="1"/>
          <p:nvPr/>
        </p:nvSpPr>
        <p:spPr>
          <a:xfrm>
            <a:off x="1298726" y="1591642"/>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5" name="文本框 9"/>
          <p:cNvSpPr txBox="1"/>
          <p:nvPr/>
        </p:nvSpPr>
        <p:spPr>
          <a:xfrm>
            <a:off x="886460" y="3209607"/>
            <a:ext cx="9918700"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细节理解题。根据文章第三段倒数第三句“</a:t>
            </a:r>
            <a:r>
              <a:rPr lang="en-US" altLang="zh-CN" sz="2200" b="1" dirty="0" smtClean="0">
                <a:latin typeface="仿宋" panose="02010609060101010101" charset="-122"/>
                <a:ea typeface="仿宋" panose="02010609060101010101" charset="-122"/>
              </a:rPr>
              <a:t>From 1898 until 1933, the United States Weather Bureau (</a:t>
            </a:r>
            <a:r>
              <a:rPr lang="zh-CN" altLang="en-US" sz="2200" b="1" dirty="0" smtClean="0">
                <a:latin typeface="仿宋" panose="02010609060101010101" charset="-122"/>
                <a:ea typeface="仿宋" panose="02010609060101010101" charset="-122"/>
              </a:rPr>
              <a:t>气象局</a:t>
            </a:r>
            <a:r>
              <a:rPr lang="en-US" altLang="zh-CN" sz="2200" b="1" dirty="0" smtClean="0">
                <a:latin typeface="仿宋" panose="02010609060101010101" charset="-122"/>
                <a:ea typeface="仿宋" panose="02010609060101010101" charset="-122"/>
              </a:rPr>
              <a:t>) used box kites to collect weather data. ”</a:t>
            </a:r>
            <a:r>
              <a:rPr lang="zh-CN" altLang="en-US" sz="2200" b="1" dirty="0" smtClean="0">
                <a:latin typeface="仿宋" panose="02010609060101010101" charset="-122"/>
                <a:ea typeface="仿宋" panose="02010609060101010101" charset="-122"/>
              </a:rPr>
              <a:t>可知，美国气象局在</a:t>
            </a:r>
            <a:r>
              <a:rPr lang="en-US" altLang="zh-CN" sz="2200" b="1" dirty="0" smtClean="0">
                <a:latin typeface="仿宋" panose="02010609060101010101" charset="-122"/>
                <a:ea typeface="仿宋" panose="02010609060101010101" charset="-122"/>
              </a:rPr>
              <a:t>1898</a:t>
            </a:r>
            <a:r>
              <a:rPr lang="zh-CN" altLang="en-US" sz="2200" b="1" dirty="0" smtClean="0">
                <a:latin typeface="仿宋" panose="02010609060101010101" charset="-122"/>
                <a:ea typeface="仿宋" panose="02010609060101010101" charset="-122"/>
              </a:rPr>
              <a:t>年开始使用箱型风筝。故选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)5. What would be the best title for the text?</a:t>
            </a:r>
          </a:p>
          <a:p>
            <a:pPr marL="457200" indent="-457200">
              <a:lnSpc>
                <a:spcPct val="150000"/>
              </a:lnSpc>
              <a:buAutoNum type="alphaUcPeriod"/>
            </a:pPr>
            <a:r>
              <a:rPr lang="en-US" altLang="zh-CN" sz="2400" b="1" dirty="0" smtClean="0">
                <a:latin typeface="Times New Roman" panose="02020603050405020304" charset="0"/>
              </a:rPr>
              <a:t>The History of Kites			B. The Experiments of Kites</a:t>
            </a:r>
          </a:p>
          <a:p>
            <a:pPr marL="457200" indent="-457200">
              <a:lnSpc>
                <a:spcPct val="150000"/>
              </a:lnSpc>
            </a:pPr>
            <a:r>
              <a:rPr lang="en-US" altLang="zh-CN" sz="2400" b="1" dirty="0" smtClean="0">
                <a:latin typeface="Times New Roman" panose="02020603050405020304" charset="0"/>
              </a:rPr>
              <a:t>C. The Invention of a Kite			D. The First Record of a Kite</a:t>
            </a:r>
          </a:p>
        </p:txBody>
      </p:sp>
      <p:sp>
        <p:nvSpPr>
          <p:cNvPr id="11" name="文本框 10"/>
          <p:cNvSpPr txBox="1"/>
          <p:nvPr/>
        </p:nvSpPr>
        <p:spPr>
          <a:xfrm>
            <a:off x="1298726" y="1591642"/>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5" name="文本框 9"/>
          <p:cNvSpPr txBox="1"/>
          <p:nvPr/>
        </p:nvSpPr>
        <p:spPr>
          <a:xfrm>
            <a:off x="901700" y="3133407"/>
            <a:ext cx="9918700"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主旨大意题。通读全文可知，文章运用几个事例讲述了风筝的历史。故本文最佳题目为“风筝的历史”。故选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315595" y="2319098"/>
            <a:ext cx="11370310" cy="334995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1. If you have problems, you can ________________ some help. </a:t>
            </a:r>
          </a:p>
          <a:p>
            <a:pPr>
              <a:lnSpc>
                <a:spcPct val="150000"/>
              </a:lnSpc>
            </a:pPr>
            <a:r>
              <a:rPr lang="en-US" altLang="zh-CN" sz="2400" b="1" dirty="0" smtClean="0">
                <a:latin typeface="Times New Roman" panose="02020603050405020304" charset="0"/>
                <a:ea typeface="+mj-ea"/>
              </a:rPr>
              <a:t>2. The chair ________________ my grandmother four years ago. </a:t>
            </a:r>
          </a:p>
          <a:p>
            <a:pPr>
              <a:lnSpc>
                <a:spcPct val="150000"/>
              </a:lnSpc>
            </a:pPr>
            <a:r>
              <a:rPr lang="en-US" altLang="zh-CN" sz="2400" b="1" dirty="0" smtClean="0">
                <a:latin typeface="Times New Roman" panose="02020603050405020304" charset="0"/>
                <a:ea typeface="+mj-ea"/>
              </a:rPr>
              <a:t>3. We'll have a sports meeting ________ Monday ________ Friday next week. </a:t>
            </a:r>
          </a:p>
          <a:p>
            <a:pPr>
              <a:lnSpc>
                <a:spcPct val="150000"/>
              </a:lnSpc>
            </a:pPr>
            <a:r>
              <a:rPr lang="en-US" altLang="zh-CN" sz="2400" b="1" dirty="0" smtClean="0">
                <a:latin typeface="Times New Roman" panose="02020603050405020304" charset="0"/>
                <a:ea typeface="+mj-ea"/>
              </a:rPr>
              <a:t>4. They ________________ that the train was late because of the heavy snow. </a:t>
            </a:r>
          </a:p>
          <a:p>
            <a:pPr>
              <a:lnSpc>
                <a:spcPct val="150000"/>
              </a:lnSpc>
            </a:pPr>
            <a:r>
              <a:rPr lang="en-US" altLang="zh-CN" sz="2400" b="1" dirty="0" smtClean="0">
                <a:latin typeface="Times New Roman" panose="02020603050405020304" charset="0"/>
                <a:ea typeface="+mj-ea"/>
              </a:rPr>
              <a:t>5. ________________ the report, we made a big decision. </a:t>
            </a:r>
          </a:p>
          <a:p>
            <a:pPr>
              <a:lnSpc>
                <a:spcPct val="150000"/>
              </a:lnSpc>
            </a:pPr>
            <a:r>
              <a:rPr lang="en-US" altLang="zh-CN" sz="2400" b="1" dirty="0" smtClean="0">
                <a:latin typeface="Times New Roman" panose="02020603050405020304" charset="0"/>
                <a:ea typeface="+mj-ea"/>
              </a:rPr>
              <a:t>6. The sweater was made ________________. </a:t>
            </a:r>
          </a:p>
        </p:txBody>
      </p:sp>
      <p:sp>
        <p:nvSpPr>
          <p:cNvPr id="9" name="矩形 8"/>
          <p:cNvSpPr/>
          <p:nvPr/>
        </p:nvSpPr>
        <p:spPr>
          <a:xfrm>
            <a:off x="5195217" y="2392365"/>
            <a:ext cx="1018164"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ask for</a:t>
            </a:r>
            <a:endParaRPr lang="zh-CN" altLang="en-US" sz="2400" b="1" dirty="0">
              <a:solidFill>
                <a:srgbClr val="C00000"/>
              </a:solidFill>
              <a:latin typeface="+mn-ea"/>
              <a:sym typeface="+mn-ea"/>
            </a:endParaRPr>
          </a:p>
        </p:txBody>
      </p:sp>
      <p:sp>
        <p:nvSpPr>
          <p:cNvPr id="10" name="矩形 9"/>
          <p:cNvSpPr/>
          <p:nvPr/>
        </p:nvSpPr>
        <p:spPr>
          <a:xfrm>
            <a:off x="2222465" y="2932748"/>
            <a:ext cx="1773114"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 was used by</a:t>
            </a:r>
            <a:endParaRPr lang="zh-CN" altLang="en-US" sz="2400" b="1" dirty="0">
              <a:solidFill>
                <a:srgbClr val="C00000"/>
              </a:solidFill>
              <a:latin typeface="Times New Roman" panose="02020603050405020304" charset="0"/>
              <a:sym typeface="+mn-ea"/>
            </a:endParaRPr>
          </a:p>
        </p:txBody>
      </p:sp>
      <p:sp>
        <p:nvSpPr>
          <p:cNvPr id="11" name="矩形 10"/>
          <p:cNvSpPr/>
          <p:nvPr/>
        </p:nvSpPr>
        <p:spPr>
          <a:xfrm>
            <a:off x="4570060" y="3525205"/>
            <a:ext cx="788870"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from</a:t>
            </a:r>
            <a:endParaRPr lang="zh-CN" altLang="en-US" sz="2400" b="1" dirty="0">
              <a:solidFill>
                <a:srgbClr val="C00000"/>
              </a:solidFill>
              <a:latin typeface="Times New Roman" panose="02020603050405020304" charset="0"/>
              <a:sym typeface="+mn-ea"/>
            </a:endParaRPr>
          </a:p>
        </p:txBody>
      </p:sp>
      <p:sp>
        <p:nvSpPr>
          <p:cNvPr id="12" name="矩形 11"/>
          <p:cNvSpPr/>
          <p:nvPr/>
        </p:nvSpPr>
        <p:spPr>
          <a:xfrm>
            <a:off x="7178010" y="3499133"/>
            <a:ext cx="446148"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to</a:t>
            </a:r>
            <a:endParaRPr lang="zh-CN" altLang="en-US" sz="2400" b="1" dirty="0">
              <a:solidFill>
                <a:srgbClr val="C00000"/>
              </a:solidFill>
              <a:latin typeface="Times New Roman" panose="02020603050405020304" charset="0"/>
              <a:sym typeface="+mn-ea"/>
            </a:endParaRPr>
          </a:p>
        </p:txBody>
      </p:sp>
      <p:sp>
        <p:nvSpPr>
          <p:cNvPr id="13" name="矩形 12"/>
          <p:cNvSpPr/>
          <p:nvPr/>
        </p:nvSpPr>
        <p:spPr>
          <a:xfrm>
            <a:off x="1607785" y="4063368"/>
            <a:ext cx="1415709"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found out</a:t>
            </a:r>
            <a:endParaRPr lang="zh-CN" altLang="en-US" sz="2400" b="1" dirty="0">
              <a:solidFill>
                <a:srgbClr val="C00000"/>
              </a:solidFill>
              <a:latin typeface="Times New Roman" panose="02020603050405020304" charset="0"/>
              <a:sym typeface="+mn-ea"/>
            </a:endParaRPr>
          </a:p>
        </p:txBody>
      </p:sp>
      <p:pic>
        <p:nvPicPr>
          <p:cNvPr id="14" name="Picture 4"/>
          <p:cNvPicPr>
            <a:picLocks noChangeAspect="1"/>
          </p:cNvPicPr>
          <p:nvPr/>
        </p:nvPicPr>
        <p:blipFill>
          <a:blip r:embed="rId2" cstate="print"/>
          <a:stretch>
            <a:fillRect/>
          </a:stretch>
        </p:blipFill>
        <p:spPr>
          <a:xfrm>
            <a:off x="412115" y="1030029"/>
            <a:ext cx="84455" cy="414020"/>
          </a:xfrm>
          <a:prstGeom prst="rect">
            <a:avLst/>
          </a:prstGeom>
          <a:noFill/>
          <a:ln w="9525">
            <a:noFill/>
          </a:ln>
        </p:spPr>
      </p:pic>
      <p:sp>
        <p:nvSpPr>
          <p:cNvPr id="15" name="Rectangle 10"/>
          <p:cNvSpPr/>
          <p:nvPr/>
        </p:nvSpPr>
        <p:spPr>
          <a:xfrm>
            <a:off x="555039" y="1012434"/>
            <a:ext cx="5755102"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spcBef>
                <a:spcPct val="0"/>
              </a:spcBef>
              <a:buNone/>
            </a:pPr>
            <a:r>
              <a:rPr lang="en-US" altLang="zh-CN" sz="2400" b="1" dirty="0" smtClean="0">
                <a:solidFill>
                  <a:srgbClr val="00A6AD"/>
                </a:solidFill>
                <a:latin typeface="+mn-ea"/>
                <a:sym typeface="+mn-ea"/>
              </a:rPr>
              <a:t>Ⅱ. </a:t>
            </a:r>
            <a:r>
              <a:rPr lang="zh-CN" altLang="en-US" sz="2400" b="1" dirty="0" smtClean="0">
                <a:solidFill>
                  <a:srgbClr val="00A6AD"/>
                </a:solidFill>
                <a:latin typeface="+mn-ea"/>
                <a:sym typeface="+mn-ea"/>
              </a:rPr>
              <a:t>从方框中选短语并用其适当形式填空</a:t>
            </a:r>
          </a:p>
        </p:txBody>
      </p:sp>
      <p:sp>
        <p:nvSpPr>
          <p:cNvPr id="1026" name="Text Box 2"/>
          <p:cNvSpPr txBox="1">
            <a:spLocks noChangeArrowheads="1"/>
          </p:cNvSpPr>
          <p:nvPr/>
        </p:nvSpPr>
        <p:spPr bwMode="auto">
          <a:xfrm>
            <a:off x="1501458" y="1651318"/>
            <a:ext cx="8389302" cy="482282"/>
          </a:xfrm>
          <a:prstGeom prst="rect">
            <a:avLst/>
          </a:prstGeom>
          <a:solidFill>
            <a:srgbClr val="FFFFFF"/>
          </a:solidFill>
          <a:ln w="9525">
            <a:solidFill>
              <a:srgbClr val="000000"/>
            </a:solidFill>
            <a:miter lim="800000"/>
          </a:ln>
        </p:spPr>
        <p:txBody>
          <a:bodyPr vert="horz" wrap="none" lIns="91440" tIns="45720" rIns="91440" bIns="45720" numCol="1" anchor="t" anchorCtr="0" compatLnSpc="1"/>
          <a:lstStyle/>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charset="0"/>
                <a:ea typeface="宋体" panose="02010600030101010101" pitchFamily="2" charset="-122"/>
                <a:cs typeface="宋体" panose="02010600030101010101" pitchFamily="2" charset="-122"/>
              </a:rPr>
              <a:t>find out, by hand, according to</a:t>
            </a:r>
            <a:r>
              <a:rPr kumimoji="0" lang="zh-CN" altLang="en-US" sz="2400" b="1" i="0" u="none" strike="noStrike" cap="none" normalizeH="0" baseline="0" dirty="0" smtClean="0">
                <a:ln>
                  <a:noFill/>
                </a:ln>
                <a:solidFill>
                  <a:schemeClr val="tx1"/>
                </a:solidFill>
                <a:effectLst/>
                <a:latin typeface="Times New Roman" panose="02020603050405020304" charset="0"/>
                <a:ea typeface="宋体" panose="02010600030101010101" pitchFamily="2" charset="-122"/>
                <a:cs typeface="宋体" panose="02010600030101010101" pitchFamily="2" charset="-122"/>
              </a:rPr>
              <a:t>，</a:t>
            </a:r>
            <a:r>
              <a:rPr kumimoji="0" lang="en-US" altLang="zh-CN" sz="2400" b="1" i="0" u="none" strike="noStrike" cap="none" normalizeH="0" baseline="0" dirty="0" smtClean="0">
                <a:ln>
                  <a:noFill/>
                </a:ln>
                <a:solidFill>
                  <a:schemeClr val="tx1"/>
                </a:solidFill>
                <a:effectLst/>
                <a:latin typeface="Times New Roman" panose="02020603050405020304" charset="0"/>
                <a:ea typeface="宋体" panose="02010600030101010101" pitchFamily="2" charset="-122"/>
                <a:cs typeface="宋体" panose="02010600030101010101" pitchFamily="2" charset="-122"/>
              </a:rPr>
              <a:t>from</a:t>
            </a:r>
            <a:r>
              <a:rPr kumimoji="0" lang="en-US" altLang="zh-CN" sz="2400" b="1" i="0" u="none" strike="noStrike" cap="none" normalizeH="0" baseline="0" dirty="0" smtClean="0">
                <a:ln>
                  <a:noFill/>
                </a:ln>
                <a:solidFill>
                  <a:schemeClr val="tx1"/>
                </a:solidFill>
                <a:effectLst/>
                <a:latin typeface="Arial" panose="020B0604020202020204"/>
                <a:ea typeface="宋体" panose="02010600030101010101" pitchFamily="2" charset="-122"/>
                <a:cs typeface="宋体" panose="02010600030101010101" pitchFamily="2" charset="-122"/>
              </a:rPr>
              <a:t>…</a:t>
            </a:r>
            <a:r>
              <a:rPr kumimoji="0" lang="en-US" altLang="zh-CN" sz="2400" b="1" i="0" u="none" strike="noStrike" cap="none" normalizeH="0" baseline="0" dirty="0" smtClean="0">
                <a:ln>
                  <a:noFill/>
                </a:ln>
                <a:solidFill>
                  <a:schemeClr val="tx1"/>
                </a:solidFill>
                <a:effectLst/>
                <a:latin typeface="Times New Roman" panose="02020603050405020304" charset="0"/>
                <a:ea typeface="宋体" panose="02010600030101010101" pitchFamily="2" charset="-122"/>
                <a:cs typeface="宋体" panose="02010600030101010101" pitchFamily="2" charset="-122"/>
              </a:rPr>
              <a:t>to, ask for, be used by</a:t>
            </a:r>
            <a:endParaRPr kumimoji="0" lang="zh-CN" altLang="zh-CN"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6" name="矩形 15"/>
          <p:cNvSpPr/>
          <p:nvPr/>
        </p:nvSpPr>
        <p:spPr>
          <a:xfrm>
            <a:off x="1059145" y="4627248"/>
            <a:ext cx="1753813"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According to</a:t>
            </a:r>
            <a:endParaRPr lang="zh-CN" altLang="en-US" sz="2400" b="1" dirty="0">
              <a:solidFill>
                <a:srgbClr val="C00000"/>
              </a:solidFill>
              <a:latin typeface="Times New Roman" panose="02020603050405020304" charset="0"/>
              <a:sym typeface="+mn-ea"/>
            </a:endParaRPr>
          </a:p>
        </p:txBody>
      </p:sp>
      <p:sp>
        <p:nvSpPr>
          <p:cNvPr id="17" name="矩形 16"/>
          <p:cNvSpPr/>
          <p:nvPr/>
        </p:nvSpPr>
        <p:spPr>
          <a:xfrm>
            <a:off x="3924265" y="5130168"/>
            <a:ext cx="1186672"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by hand</a:t>
            </a:r>
            <a:endParaRPr lang="zh-CN" altLang="en-US" sz="2400" b="1" dirty="0">
              <a:solidFill>
                <a:srgbClr val="C00000"/>
              </a:solidFill>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checkerboard(across)">
                                      <p:cBhvr>
                                        <p:cTn id="11" dur="500"/>
                                        <p:tgtEl>
                                          <p:spTgt spid="1026"/>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linds(horizontal)">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ssolv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dissolv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dissolve">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dissolve">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dissolve">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dissolve">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dissolve">
                                      <p:cBhvr>
                                        <p:cTn id="4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5" grpId="0"/>
      <p:bldP spid="1026" grpId="0" animBg="1"/>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08915" y="1877138"/>
            <a:ext cx="11370310" cy="3970318"/>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1. </a:t>
            </a:r>
            <a:r>
              <a:rPr lang="zh-CN" altLang="en-US" sz="2400" b="1" dirty="0" smtClean="0">
                <a:latin typeface="Times New Roman" panose="02020603050405020304" charset="0"/>
                <a:ea typeface="+mj-ea"/>
              </a:rPr>
              <a:t>只要他努力，他就会变成一流的选手。</a:t>
            </a:r>
          </a:p>
          <a:p>
            <a:pPr>
              <a:lnSpc>
                <a:spcPct val="150000"/>
              </a:lnSpc>
            </a:pPr>
            <a:r>
              <a:rPr lang="en-US" altLang="zh-CN" sz="2400" b="1" dirty="0" smtClean="0">
                <a:latin typeface="Times New Roman" panose="02020603050405020304" charset="0"/>
                <a:ea typeface="+mj-ea"/>
              </a:rPr>
              <a:t>As long as he works hard, he'll _____</a:t>
            </a:r>
            <a:r>
              <a:rPr lang="en-US" altLang="zh-CN" sz="2400" b="1" dirty="0" smtClean="0">
                <a:latin typeface="Times New Roman" panose="02020603050405020304" charset="0"/>
              </a:rPr>
              <a:t>______</a:t>
            </a:r>
            <a:r>
              <a:rPr lang="en-US" altLang="zh-CN" sz="2400" b="1" dirty="0" smtClean="0">
                <a:latin typeface="Times New Roman" panose="02020603050405020304" charset="0"/>
                <a:ea typeface="+mj-ea"/>
              </a:rPr>
              <a:t>___ _____ a </a:t>
            </a:r>
            <a:r>
              <a:rPr lang="en-US" altLang="zh-CN" sz="2400" b="1" dirty="0" err="1" smtClean="0">
                <a:latin typeface="Times New Roman" panose="02020603050405020304" charset="0"/>
                <a:ea typeface="+mj-ea"/>
              </a:rPr>
              <a:t>top­class</a:t>
            </a:r>
            <a:r>
              <a:rPr lang="en-US" altLang="zh-CN" sz="2400" b="1" dirty="0" smtClean="0">
                <a:latin typeface="Times New Roman" panose="02020603050405020304" charset="0"/>
                <a:ea typeface="+mj-ea"/>
              </a:rPr>
              <a:t> player. </a:t>
            </a:r>
          </a:p>
          <a:p>
            <a:pPr>
              <a:lnSpc>
                <a:spcPct val="150000"/>
              </a:lnSpc>
            </a:pPr>
            <a:r>
              <a:rPr lang="en-US" altLang="zh-CN" sz="2400" b="1" dirty="0" smtClean="0">
                <a:latin typeface="Times New Roman" panose="02020603050405020304" charset="0"/>
                <a:ea typeface="+mj-ea"/>
              </a:rPr>
              <a:t>2. </a:t>
            </a:r>
            <a:r>
              <a:rPr lang="zh-CN" altLang="en-US" sz="2400" b="1" dirty="0" smtClean="0">
                <a:latin typeface="Times New Roman" panose="02020603050405020304" charset="0"/>
                <a:ea typeface="+mj-ea"/>
              </a:rPr>
              <a:t>露西的叔叔有太多的爱好，例如打篮球、钓鱼、游泳等。</a:t>
            </a:r>
          </a:p>
          <a:p>
            <a:pPr>
              <a:lnSpc>
                <a:spcPct val="150000"/>
              </a:lnSpc>
            </a:pPr>
            <a:r>
              <a:rPr lang="en-US" altLang="zh-CN" sz="2400" b="1" dirty="0" smtClean="0">
                <a:latin typeface="Times New Roman" panose="02020603050405020304" charset="0"/>
                <a:ea typeface="+mj-ea"/>
              </a:rPr>
              <a:t>Lucy's uncle has too many hobbies,  ________  ________ playing basketball, fishing and swimming and so on. </a:t>
            </a:r>
          </a:p>
          <a:p>
            <a:pPr>
              <a:lnSpc>
                <a:spcPct val="150000"/>
              </a:lnSpc>
            </a:pPr>
            <a:r>
              <a:rPr lang="en-US" altLang="zh-CN" sz="2400" b="1" dirty="0" smtClean="0">
                <a:latin typeface="Times New Roman" panose="02020603050405020304" charset="0"/>
                <a:ea typeface="+mj-ea"/>
              </a:rPr>
              <a:t>3. </a:t>
            </a:r>
            <a:r>
              <a:rPr lang="zh-CN" altLang="en-US" sz="2400" b="1" dirty="0" smtClean="0">
                <a:latin typeface="Times New Roman" panose="02020603050405020304" charset="0"/>
                <a:ea typeface="+mj-ea"/>
              </a:rPr>
              <a:t>当我处于困境中的时候，我的爸爸总会出现在我的眼前。</a:t>
            </a:r>
          </a:p>
          <a:p>
            <a:pPr>
              <a:lnSpc>
                <a:spcPct val="150000"/>
              </a:lnSpc>
            </a:pPr>
            <a:r>
              <a:rPr lang="en-US" altLang="zh-CN" sz="2400" b="1" dirty="0" smtClean="0">
                <a:latin typeface="Times New Roman" panose="02020603050405020304" charset="0"/>
                <a:ea typeface="+mj-ea"/>
              </a:rPr>
              <a:t>When I'm  ________  ________</a:t>
            </a:r>
            <a:r>
              <a:rPr lang="zh-CN" altLang="en-US" sz="2400" b="1" dirty="0" smtClean="0">
                <a:latin typeface="Times New Roman" panose="02020603050405020304" charset="0"/>
                <a:ea typeface="+mj-ea"/>
              </a:rPr>
              <a:t>， </a:t>
            </a:r>
            <a:r>
              <a:rPr lang="en-US" altLang="zh-CN" sz="2400" b="1" dirty="0" smtClean="0">
                <a:latin typeface="Times New Roman" panose="02020603050405020304" charset="0"/>
                <a:ea typeface="+mj-ea"/>
              </a:rPr>
              <a:t>my father always appears before me. </a:t>
            </a:r>
          </a:p>
        </p:txBody>
      </p:sp>
      <p:sp>
        <p:nvSpPr>
          <p:cNvPr id="9" name="矩形 8"/>
          <p:cNvSpPr/>
          <p:nvPr/>
        </p:nvSpPr>
        <p:spPr>
          <a:xfrm>
            <a:off x="4473451" y="2541356"/>
            <a:ext cx="2841749"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turn/change         into</a:t>
            </a:r>
            <a:endParaRPr lang="zh-CN" altLang="en-US" sz="2400" b="1" dirty="0">
              <a:solidFill>
                <a:srgbClr val="C00000"/>
              </a:solidFill>
              <a:latin typeface="+mn-ea"/>
              <a:sym typeface="+mn-ea"/>
            </a:endParaRPr>
          </a:p>
        </p:txBody>
      </p:sp>
      <p:sp>
        <p:nvSpPr>
          <p:cNvPr id="13" name="矩形 12"/>
          <p:cNvSpPr/>
          <p:nvPr/>
        </p:nvSpPr>
        <p:spPr>
          <a:xfrm>
            <a:off x="5119811" y="3615411"/>
            <a:ext cx="3721242"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such                  as</a:t>
            </a:r>
            <a:endParaRPr lang="zh-CN" altLang="en-US" sz="2400" b="1" dirty="0">
              <a:solidFill>
                <a:srgbClr val="C00000"/>
              </a:solidFill>
              <a:latin typeface="Times New Roman" panose="02020603050405020304" charset="0"/>
              <a:sym typeface="+mn-ea"/>
            </a:endParaRPr>
          </a:p>
        </p:txBody>
      </p:sp>
      <p:pic>
        <p:nvPicPr>
          <p:cNvPr id="12" name="Picture 4"/>
          <p:cNvPicPr>
            <a:picLocks noChangeAspect="1"/>
          </p:cNvPicPr>
          <p:nvPr/>
        </p:nvPicPr>
        <p:blipFill>
          <a:blip r:embed="rId2" cstate="print"/>
          <a:stretch>
            <a:fillRect/>
          </a:stretch>
        </p:blipFill>
        <p:spPr>
          <a:xfrm>
            <a:off x="403323" y="1342441"/>
            <a:ext cx="84455" cy="414020"/>
          </a:xfrm>
          <a:prstGeom prst="rect">
            <a:avLst/>
          </a:prstGeom>
          <a:noFill/>
          <a:ln w="9525">
            <a:noFill/>
          </a:ln>
        </p:spPr>
      </p:pic>
      <p:sp>
        <p:nvSpPr>
          <p:cNvPr id="14" name="Rectangle 10"/>
          <p:cNvSpPr/>
          <p:nvPr/>
        </p:nvSpPr>
        <p:spPr>
          <a:xfrm>
            <a:off x="546247" y="1324846"/>
            <a:ext cx="3898824"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spcBef>
                <a:spcPct val="0"/>
              </a:spcBef>
              <a:buNone/>
            </a:pPr>
            <a:r>
              <a:rPr lang="en-US" altLang="zh-CN" sz="2400" b="1" dirty="0" smtClean="0">
                <a:solidFill>
                  <a:srgbClr val="00A6AD"/>
                </a:solidFill>
                <a:latin typeface="+mn-ea"/>
                <a:sym typeface="+mn-ea"/>
              </a:rPr>
              <a:t>Ⅲ. </a:t>
            </a:r>
            <a:r>
              <a:rPr lang="zh-CN" altLang="en-US" sz="2400" b="1" dirty="0" smtClean="0">
                <a:solidFill>
                  <a:srgbClr val="00A6AD"/>
                </a:solidFill>
                <a:latin typeface="+mn-ea"/>
                <a:sym typeface="+mn-ea"/>
              </a:rPr>
              <a:t>根据汉语意思完成句子</a:t>
            </a:r>
          </a:p>
        </p:txBody>
      </p:sp>
      <p:sp>
        <p:nvSpPr>
          <p:cNvPr id="11" name="矩形 10"/>
          <p:cNvSpPr/>
          <p:nvPr/>
        </p:nvSpPr>
        <p:spPr>
          <a:xfrm>
            <a:off x="2226116" y="5267999"/>
            <a:ext cx="5217672"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in           trouble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dissolve">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3" grpId="0"/>
      <p:bldP spid="14"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376695" y="1775844"/>
            <a:ext cx="11370310" cy="2241960"/>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4. </a:t>
            </a:r>
            <a:r>
              <a:rPr lang="zh-CN" altLang="en-US" sz="2400" b="1" dirty="0" smtClean="0">
                <a:latin typeface="Times New Roman" panose="02020603050405020304" charset="0"/>
                <a:ea typeface="+mj-ea"/>
              </a:rPr>
              <a:t>那座山已经被很多树覆盖了。</a:t>
            </a:r>
          </a:p>
          <a:p>
            <a:pPr>
              <a:lnSpc>
                <a:spcPct val="150000"/>
              </a:lnSpc>
            </a:pPr>
            <a:r>
              <a:rPr lang="en-US" altLang="zh-CN" sz="2400" b="1" dirty="0" smtClean="0">
                <a:latin typeface="Times New Roman" panose="02020603050405020304" charset="0"/>
                <a:ea typeface="+mj-ea"/>
              </a:rPr>
              <a:t>That hill has been  ________  ________ a lot of trees. </a:t>
            </a:r>
          </a:p>
          <a:p>
            <a:pPr>
              <a:lnSpc>
                <a:spcPct val="150000"/>
              </a:lnSpc>
            </a:pPr>
            <a:r>
              <a:rPr lang="en-US" altLang="zh-CN" sz="2400" b="1" dirty="0" smtClean="0">
                <a:latin typeface="Times New Roman" panose="02020603050405020304" charset="0"/>
                <a:ea typeface="+mj-ea"/>
              </a:rPr>
              <a:t>5. </a:t>
            </a:r>
            <a:r>
              <a:rPr lang="zh-CN" altLang="en-US" sz="2400" b="1" dirty="0" smtClean="0">
                <a:latin typeface="Times New Roman" panose="02020603050405020304" charset="0"/>
                <a:ea typeface="+mj-ea"/>
              </a:rPr>
              <a:t>这些木头通常用于造木屋。</a:t>
            </a:r>
          </a:p>
          <a:p>
            <a:pPr>
              <a:lnSpc>
                <a:spcPct val="150000"/>
              </a:lnSpc>
            </a:pPr>
            <a:r>
              <a:rPr lang="en-US" altLang="zh-CN" sz="2400" b="1" dirty="0" smtClean="0">
                <a:latin typeface="Times New Roman" panose="02020603050405020304" charset="0"/>
                <a:ea typeface="+mj-ea"/>
              </a:rPr>
              <a:t>The wood  ________ usually  ________  ________ ________ wooden  houses.</a:t>
            </a:r>
          </a:p>
        </p:txBody>
      </p:sp>
      <p:sp>
        <p:nvSpPr>
          <p:cNvPr id="9" name="矩形 8"/>
          <p:cNvSpPr/>
          <p:nvPr/>
        </p:nvSpPr>
        <p:spPr>
          <a:xfrm>
            <a:off x="2939559" y="2431355"/>
            <a:ext cx="6895956"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covered            by</a:t>
            </a:r>
            <a:endParaRPr lang="zh-CN" altLang="en-US" sz="2400" b="1" dirty="0">
              <a:solidFill>
                <a:srgbClr val="C00000"/>
              </a:solidFill>
              <a:latin typeface="+mn-ea"/>
              <a:sym typeface="+mn-ea"/>
            </a:endParaRPr>
          </a:p>
        </p:txBody>
      </p:sp>
      <p:sp>
        <p:nvSpPr>
          <p:cNvPr id="10" name="矩形 9"/>
          <p:cNvSpPr/>
          <p:nvPr/>
        </p:nvSpPr>
        <p:spPr>
          <a:xfrm>
            <a:off x="2065343" y="3539656"/>
            <a:ext cx="555937"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 is</a:t>
            </a:r>
            <a:endParaRPr lang="zh-CN" altLang="en-US" sz="2400" b="1" dirty="0">
              <a:solidFill>
                <a:srgbClr val="C00000"/>
              </a:solidFill>
              <a:latin typeface="Times New Roman" panose="02020603050405020304" charset="0"/>
              <a:sym typeface="+mn-ea"/>
            </a:endParaRPr>
          </a:p>
        </p:txBody>
      </p:sp>
      <p:sp>
        <p:nvSpPr>
          <p:cNvPr id="7" name="矩形 6"/>
          <p:cNvSpPr/>
          <p:nvPr/>
        </p:nvSpPr>
        <p:spPr>
          <a:xfrm>
            <a:off x="4439928" y="3552037"/>
            <a:ext cx="5024112"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used            for            building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图标-04"/>
          <p:cNvPicPr>
            <a:picLocks noChangeAspect="1"/>
          </p:cNvPicPr>
          <p:nvPr/>
        </p:nvPicPr>
        <p:blipFill>
          <a:blip r:embed="rId2"/>
          <a:stretch>
            <a:fillRect/>
          </a:stretch>
        </p:blipFill>
        <p:spPr>
          <a:xfrm>
            <a:off x="260350" y="949569"/>
            <a:ext cx="4222750" cy="804301"/>
          </a:xfrm>
          <a:prstGeom prst="rect">
            <a:avLst/>
          </a:prstGeom>
        </p:spPr>
      </p:pic>
      <p:sp>
        <p:nvSpPr>
          <p:cNvPr id="3" name="文本框 2"/>
          <p:cNvSpPr txBox="1"/>
          <p:nvPr/>
        </p:nvSpPr>
        <p:spPr>
          <a:xfrm>
            <a:off x="685216" y="1073687"/>
            <a:ext cx="2638864" cy="523220"/>
          </a:xfrm>
          <a:prstGeom prst="rect">
            <a:avLst/>
          </a:prstGeom>
          <a:noFill/>
        </p:spPr>
        <p:txBody>
          <a:bodyPr wrap="none" rtlCol="0">
            <a:spAutoFit/>
          </a:bodyPr>
          <a:lstStyle/>
          <a:p>
            <a:pPr lvl="0" algn="l"/>
            <a:r>
              <a:rPr lang="en-US"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B </a:t>
            </a:r>
            <a:r>
              <a:rPr lang="zh-CN"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知识</a:t>
            </a:r>
            <a:r>
              <a:rPr lang="zh-CN" altLang="zh-CN"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综合运用</a:t>
            </a:r>
          </a:p>
        </p:txBody>
      </p:sp>
      <p:sp>
        <p:nvSpPr>
          <p:cNvPr id="9" name="文本框 8"/>
          <p:cNvSpPr txBox="1"/>
          <p:nvPr/>
        </p:nvSpPr>
        <p:spPr>
          <a:xfrm>
            <a:off x="470535" y="2386330"/>
            <a:ext cx="10159365" cy="1687963"/>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)1. When you ________ a difficult task, try to continue with it and finish it. </a:t>
            </a:r>
          </a:p>
          <a:p>
            <a:pPr>
              <a:lnSpc>
                <a:spcPct val="150000"/>
              </a:lnSpc>
            </a:pPr>
            <a:r>
              <a:rPr lang="en-US" altLang="zh-CN" sz="2400" b="1" dirty="0" smtClean="0">
                <a:latin typeface="Times New Roman" panose="02020603050405020304" charset="0"/>
              </a:rPr>
              <a:t>A. give  		B. are giving		C. gave  		D. are given</a:t>
            </a:r>
          </a:p>
        </p:txBody>
      </p:sp>
      <p:sp>
        <p:nvSpPr>
          <p:cNvPr id="11" name="文本框 10"/>
          <p:cNvSpPr txBox="1"/>
          <p:nvPr/>
        </p:nvSpPr>
        <p:spPr>
          <a:xfrm>
            <a:off x="812165" y="2556376"/>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4" name="矩形 3"/>
          <p:cNvSpPr/>
          <p:nvPr/>
        </p:nvSpPr>
        <p:spPr>
          <a:xfrm>
            <a:off x="565150" y="4121151"/>
            <a:ext cx="10784205" cy="1074846"/>
          </a:xfrm>
          <a:prstGeom prst="rect">
            <a:avLst/>
          </a:prstGeom>
          <a:noFill/>
          <a:ln w="9525">
            <a:noFill/>
          </a:ln>
        </p:spPr>
        <p:txBody>
          <a:bodyPr wrap="square" anchor="ctr">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sym typeface="+mn-ea"/>
              </a:rPr>
              <a:t>考查被动语态。句意：当你被给予一项艰巨的任务时，要尽力继续做并完成它。</a:t>
            </a:r>
            <a:r>
              <a:rPr lang="en-US" altLang="zh-CN" sz="2200" b="1" dirty="0" smtClean="0">
                <a:latin typeface="仿宋" panose="02010609060101010101" charset="-122"/>
                <a:ea typeface="仿宋" panose="02010609060101010101" charset="-122"/>
                <a:sym typeface="+mn-ea"/>
              </a:rPr>
              <a:t>give </a:t>
            </a:r>
            <a:r>
              <a:rPr lang="en-US" altLang="zh-CN" sz="2200" b="1" dirty="0" err="1" smtClean="0">
                <a:latin typeface="仿宋" panose="02010609060101010101" charset="-122"/>
                <a:ea typeface="仿宋" panose="02010609060101010101" charset="-122"/>
                <a:sym typeface="+mn-ea"/>
              </a:rPr>
              <a:t>sb</a:t>
            </a:r>
            <a:r>
              <a:rPr lang="en-US" altLang="zh-CN" sz="2200" b="1" dirty="0" smtClean="0">
                <a:latin typeface="仿宋" panose="02010609060101010101" charset="-122"/>
                <a:ea typeface="仿宋" panose="02010609060101010101" charset="-122"/>
                <a:sym typeface="+mn-ea"/>
              </a:rPr>
              <a:t> </a:t>
            </a:r>
            <a:r>
              <a:rPr lang="en-US" altLang="zh-CN" sz="2200" b="1" dirty="0" err="1" smtClean="0">
                <a:latin typeface="仿宋" panose="02010609060101010101" charset="-122"/>
                <a:ea typeface="仿宋" panose="02010609060101010101" charset="-122"/>
                <a:sym typeface="+mn-ea"/>
              </a:rPr>
              <a:t>sth</a:t>
            </a:r>
            <a:r>
              <a:rPr lang="zh-CN" altLang="en-US" sz="2200" b="1" dirty="0" smtClean="0">
                <a:latin typeface="仿宋" panose="02010609060101010101" charset="-122"/>
                <a:ea typeface="仿宋" panose="02010609060101010101" charset="-122"/>
                <a:sym typeface="+mn-ea"/>
              </a:rPr>
              <a:t>的被动形式为</a:t>
            </a:r>
            <a:r>
              <a:rPr lang="en-US" altLang="zh-CN" sz="2200" b="1" dirty="0" err="1" smtClean="0">
                <a:latin typeface="仿宋" panose="02010609060101010101" charset="-122"/>
                <a:ea typeface="仿宋" panose="02010609060101010101" charset="-122"/>
                <a:sym typeface="+mn-ea"/>
              </a:rPr>
              <a:t>sb</a:t>
            </a:r>
            <a:r>
              <a:rPr lang="en-US" altLang="zh-CN" sz="2200" b="1" dirty="0" smtClean="0">
                <a:latin typeface="仿宋" panose="02010609060101010101" charset="-122"/>
                <a:ea typeface="仿宋" panose="02010609060101010101" charset="-122"/>
                <a:sym typeface="+mn-ea"/>
              </a:rPr>
              <a:t> be given </a:t>
            </a:r>
            <a:r>
              <a:rPr lang="en-US" altLang="zh-CN" sz="2200" b="1" dirty="0" err="1" smtClean="0">
                <a:latin typeface="仿宋" panose="02010609060101010101" charset="-122"/>
                <a:ea typeface="仿宋" panose="02010609060101010101" charset="-122"/>
                <a:sym typeface="+mn-ea"/>
              </a:rPr>
              <a:t>sth</a:t>
            </a:r>
            <a:r>
              <a:rPr lang="zh-CN" altLang="en-US" sz="2200" b="1" dirty="0" smtClean="0">
                <a:latin typeface="仿宋" panose="02010609060101010101" charset="-122"/>
                <a:ea typeface="仿宋" panose="02010609060101010101" charset="-122"/>
                <a:sym typeface="+mn-ea"/>
              </a:rPr>
              <a:t>。故选</a:t>
            </a:r>
            <a:r>
              <a:rPr lang="en-US" altLang="zh-CN" sz="2200" b="1" dirty="0" smtClean="0">
                <a:latin typeface="仿宋" panose="02010609060101010101" charset="-122"/>
                <a:ea typeface="仿宋" panose="02010609060101010101" charset="-122"/>
                <a:sym typeface="+mn-ea"/>
              </a:rPr>
              <a:t>D</a:t>
            </a:r>
            <a:r>
              <a:rPr lang="zh-CN" altLang="en-US" sz="2200" b="1" dirty="0" smtClean="0">
                <a:latin typeface="仿宋" panose="02010609060101010101" charset="-122"/>
                <a:ea typeface="仿宋" panose="02010609060101010101" charset="-122"/>
                <a:sym typeface="+mn-ea"/>
              </a:rPr>
              <a:t>。</a:t>
            </a:r>
          </a:p>
        </p:txBody>
      </p:sp>
      <p:sp>
        <p:nvSpPr>
          <p:cNvPr id="5" name="Rectangle 9"/>
          <p:cNvSpPr/>
          <p:nvPr/>
        </p:nvSpPr>
        <p:spPr>
          <a:xfrm>
            <a:off x="588963" y="1880712"/>
            <a:ext cx="1864360" cy="645160"/>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l">
              <a:lnSpc>
                <a:spcPct val="150000"/>
              </a:lnSpc>
              <a:spcBef>
                <a:spcPct val="0"/>
              </a:spcBef>
              <a:buNone/>
            </a:pPr>
            <a:r>
              <a:rPr lang="zh-CN" altLang="en-US" sz="2400" b="1" dirty="0">
                <a:solidFill>
                  <a:srgbClr val="F1AF00"/>
                </a:solidFill>
                <a:latin typeface="Times New Roman" panose="02020603050405020304" charset="0"/>
                <a:sym typeface="+mn-ea"/>
              </a:rPr>
              <a:t>Ⅳ. 单项填空</a:t>
            </a:r>
          </a:p>
        </p:txBody>
      </p:sp>
      <p:pic>
        <p:nvPicPr>
          <p:cNvPr id="7" name="Picture 4"/>
          <p:cNvPicPr>
            <a:picLocks noChangeAspect="1"/>
          </p:cNvPicPr>
          <p:nvPr/>
        </p:nvPicPr>
        <p:blipFill>
          <a:blip r:embed="rId3" cstate="print"/>
          <a:stretch>
            <a:fillRect/>
          </a:stretch>
        </p:blipFill>
        <p:spPr>
          <a:xfrm>
            <a:off x="473075" y="2036445"/>
            <a:ext cx="84455" cy="41402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checkerboard(across)">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dissolv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linds(horizontal)">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1687963"/>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)2. (2016·</a:t>
            </a:r>
            <a:r>
              <a:rPr lang="zh-CN" altLang="en-US" sz="2400" b="1" dirty="0" smtClean="0">
                <a:latin typeface="Times New Roman" panose="02020603050405020304" charset="0"/>
              </a:rPr>
              <a:t>大连</a:t>
            </a:r>
            <a:r>
              <a:rPr lang="en-US" altLang="zh-CN" sz="2400" b="1" dirty="0" smtClean="0">
                <a:latin typeface="Times New Roman" panose="02020603050405020304" charset="0"/>
              </a:rPr>
              <a:t>)Lucy is very young, ________ she can live on her own. </a:t>
            </a:r>
          </a:p>
          <a:p>
            <a:pPr>
              <a:lnSpc>
                <a:spcPct val="150000"/>
              </a:lnSpc>
            </a:pPr>
            <a:r>
              <a:rPr lang="en-US" altLang="zh-CN" sz="2400" b="1" dirty="0" smtClean="0">
                <a:latin typeface="Times New Roman" panose="02020603050405020304" charset="0"/>
              </a:rPr>
              <a:t>A. and  		B. or		C. so  			D. but</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4128" y="1443407"/>
            <a:ext cx="9587865" cy="2241960"/>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)3. (2017·</a:t>
            </a:r>
            <a:r>
              <a:rPr lang="zh-CN" altLang="en-US" sz="2400" b="1" dirty="0" smtClean="0">
                <a:latin typeface="Times New Roman" panose="02020603050405020304" charset="0"/>
              </a:rPr>
              <a:t>贵港</a:t>
            </a:r>
            <a:r>
              <a:rPr lang="en-US" altLang="zh-CN" sz="2400" b="1" dirty="0" smtClean="0">
                <a:latin typeface="Times New Roman" panose="02020603050405020304" charset="0"/>
              </a:rPr>
              <a:t>)—Why did his father buy that phone watch for him?</a:t>
            </a:r>
          </a:p>
          <a:p>
            <a:pPr>
              <a:lnSpc>
                <a:spcPct val="150000"/>
              </a:lnSpc>
            </a:pPr>
            <a:r>
              <a:rPr lang="en-US" altLang="zh-CN" sz="2400" b="1" dirty="0" smtClean="0">
                <a:latin typeface="Times New Roman" panose="02020603050405020304" charset="0"/>
              </a:rPr>
              <a:t>—Because the GPS in the watch can help him to avoid  ________ the way. </a:t>
            </a:r>
          </a:p>
          <a:p>
            <a:pPr>
              <a:lnSpc>
                <a:spcPct val="150000"/>
              </a:lnSpc>
            </a:pPr>
            <a:r>
              <a:rPr lang="en-US" altLang="zh-CN" sz="2400" b="1" dirty="0" smtClean="0">
                <a:latin typeface="Times New Roman" panose="02020603050405020304" charset="0"/>
              </a:rPr>
              <a:t>A. to lose  		B. lose		C. loses  		D. losing</a:t>
            </a:r>
          </a:p>
        </p:txBody>
      </p:sp>
      <p:sp>
        <p:nvSpPr>
          <p:cNvPr id="10" name="文本框 9"/>
          <p:cNvSpPr txBox="1"/>
          <p:nvPr/>
        </p:nvSpPr>
        <p:spPr>
          <a:xfrm>
            <a:off x="837332" y="3817469"/>
            <a:ext cx="9027160"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考查非谓语动词。句意：“为什么他父亲给他买了个电话手表？”“因为手表中的定位系统能帮助他避免迷路。”动词</a:t>
            </a:r>
            <a:r>
              <a:rPr lang="en-US" altLang="zh-CN" sz="2200" b="1" dirty="0" smtClean="0">
                <a:latin typeface="仿宋" panose="02010609060101010101" charset="-122"/>
                <a:ea typeface="仿宋" panose="02010609060101010101" charset="-122"/>
              </a:rPr>
              <a:t>avoid</a:t>
            </a:r>
            <a:r>
              <a:rPr lang="zh-CN" altLang="en-US" sz="2200" b="1" dirty="0" smtClean="0">
                <a:latin typeface="仿宋" panose="02010609060101010101" charset="-122"/>
                <a:ea typeface="仿宋" panose="02010609060101010101" charset="-122"/>
              </a:rPr>
              <a:t>后面接名词、代词、动名词作宾语，故选</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2241960"/>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)4. (2017•</a:t>
            </a:r>
            <a:r>
              <a:rPr lang="zh-CN" altLang="en-US" sz="2400" b="1" dirty="0" smtClean="0">
                <a:latin typeface="Times New Roman" panose="02020603050405020304" charset="0"/>
              </a:rPr>
              <a:t>苏州</a:t>
            </a:r>
            <a:r>
              <a:rPr lang="en-US" altLang="zh-CN" sz="2400" b="1" dirty="0" smtClean="0">
                <a:latin typeface="Times New Roman" panose="02020603050405020304" charset="0"/>
              </a:rPr>
              <a:t>)You are speaking too fast.  Can you speak a little  ________</a:t>
            </a:r>
            <a:r>
              <a:rPr lang="zh-CN" altLang="en-US" sz="2400" b="1" dirty="0" smtClean="0">
                <a:latin typeface="Times New Roman" panose="02020603050405020304" charset="0"/>
              </a:rPr>
              <a:t>？</a:t>
            </a:r>
          </a:p>
          <a:p>
            <a:pPr>
              <a:lnSpc>
                <a:spcPct val="150000"/>
              </a:lnSpc>
            </a:pPr>
            <a:r>
              <a:rPr lang="en-US" altLang="zh-CN" sz="2400" b="1" dirty="0" smtClean="0">
                <a:latin typeface="Times New Roman" panose="02020603050405020304" charset="0"/>
              </a:rPr>
              <a:t>A. more slowly  			B. most slowly		</a:t>
            </a:r>
          </a:p>
          <a:p>
            <a:pPr>
              <a:lnSpc>
                <a:spcPct val="150000"/>
              </a:lnSpc>
            </a:pPr>
            <a:r>
              <a:rPr lang="en-US" altLang="zh-CN" sz="2400" b="1" dirty="0" smtClean="0">
                <a:latin typeface="Times New Roman" panose="02020603050405020304" charset="0"/>
              </a:rPr>
              <a:t>C. more loudly  			D. most loudly</a:t>
            </a:r>
          </a:p>
        </p:txBody>
      </p:sp>
      <p:sp>
        <p:nvSpPr>
          <p:cNvPr id="11" name="文本框 10"/>
          <p:cNvSpPr txBox="1"/>
          <p:nvPr/>
        </p:nvSpPr>
        <p:spPr>
          <a:xfrm>
            <a:off x="1298726" y="1591642"/>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en-US" altLang="zh-CN" sz="2400" dirty="0">
              <a:solidFill>
                <a:srgbClr val="FF0000"/>
              </a:solidFill>
            </a:endParaRPr>
          </a:p>
        </p:txBody>
      </p:sp>
      <p:sp>
        <p:nvSpPr>
          <p:cNvPr id="5" name="文本框 9"/>
          <p:cNvSpPr txBox="1"/>
          <p:nvPr/>
        </p:nvSpPr>
        <p:spPr>
          <a:xfrm>
            <a:off x="840740" y="3803967"/>
            <a:ext cx="9027160"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考查副词的比较等级。句意：你说得太快了，你能说慢一点儿吗？表示“更慢一点儿”应用</a:t>
            </a:r>
            <a:r>
              <a:rPr lang="en-US" altLang="zh-CN" sz="2200" b="1" dirty="0" smtClean="0">
                <a:latin typeface="仿宋" panose="02010609060101010101" charset="-122"/>
                <a:ea typeface="仿宋" panose="02010609060101010101" charset="-122"/>
              </a:rPr>
              <a:t>more slowly</a:t>
            </a:r>
            <a:r>
              <a:rPr lang="zh-CN" altLang="en-US" sz="2200" b="1" dirty="0" smtClean="0">
                <a:latin typeface="仿宋" panose="02010609060101010101" charset="-122"/>
                <a:ea typeface="仿宋" panose="02010609060101010101" charset="-122"/>
              </a:rPr>
              <a:t>。故选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1899</Words>
  <Application>Microsoft Office PowerPoint</Application>
  <PresentationFormat>宽屏</PresentationFormat>
  <Paragraphs>171</Paragraphs>
  <Slides>28</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28</vt:i4>
      </vt:variant>
    </vt:vector>
  </HeadingPairs>
  <TitlesOfParts>
    <vt:vector size="39" baseType="lpstr">
      <vt:lpstr>仿宋</vt:lpstr>
      <vt:lpstr>黑体</vt:lpstr>
      <vt:lpstr>华文楷体</vt:lpstr>
      <vt:lpstr>华文新魏</vt:lpstr>
      <vt:lpstr>宋体</vt:lpstr>
      <vt:lpstr>微软雅黑</vt:lpstr>
      <vt:lpstr>Arial</vt:lpstr>
      <vt:lpstr>Calibri</vt:lpstr>
      <vt:lpstr>Calibri Light</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2018-02-07T04:03:00Z</dcterms:created>
  <dcterms:modified xsi:type="dcterms:W3CDTF">2023-01-17T00:29:12Z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BCB291BC98EB4B6E9F2E5A85CF1B852E</vt:lpwstr>
  </property>
  <property fmtid="{A09F084E-AD41-489F-8076-AA5BE3082BCA}" pid="100">
    <vt:ui4>5</vt:ui4>
  </property>
  <property fmtid="{64440492-4C8B-11D1-8B70-080036B11A03}" pid="11">
    <vt:lpwstr>www.2ppt.com-爱PPT提供资源下载</vt:lpwstr>
  </property>
</Properties>
</file>