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Lst>
  <p:sldSz cx="9144000" cy="6858000" type="screen4x3"/>
  <p:notesSz cx="6858000" cy="9144000"/>
  <p:custDataLst>
    <p:tags r:id="rId31"/>
  </p:custDataLst>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7" autoAdjust="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F0269-B5C5-4D7A-AC1F-8C776DE0B4F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79015-FCFD-4C4C-B21A-AB9B91D357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a:xfrm>
            <a:off x="1141413" y="754063"/>
            <a:ext cx="4391025" cy="3294062"/>
          </a:xfrm>
        </p:spPr>
      </p:sp>
      <p:sp>
        <p:nvSpPr>
          <p:cNvPr id="7170" name="备注占位符 2"/>
          <p:cNvSpPr>
            <a:spLocks noGrp="1" noChangeArrowheads="1"/>
          </p:cNvSpPr>
          <p:nvPr>
            <p:ph type="body" idx="6"/>
          </p:nvPr>
        </p:nvSpPr>
        <p:spPr/>
        <p:txBody>
          <a:bodyPr/>
          <a:lstStyle/>
          <a:p>
            <a:endParaRPr lang="zh-CN" altLang="en-US"/>
          </a:p>
        </p:txBody>
      </p:sp>
      <p:sp>
        <p:nvSpPr>
          <p:cNvPr id="7171"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fld id="{DA72FEB3-000F-495A-A2CA-99D2E3EC674C}" type="slidenum">
              <a:rPr lang="zh-CN" altLang="en-US">
                <a:solidFill>
                  <a:schemeClr val="tx1"/>
                </a:solidFill>
              </a:rPr>
              <a:t>3</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ChangeArrowheads="1" noTextEdit="1"/>
          </p:cNvSpPr>
          <p:nvPr>
            <p:ph type="sldImg" idx="4294967295"/>
          </p:nvPr>
        </p:nvSpPr>
        <p:spPr>
          <a:xfrm>
            <a:off x="1141413" y="754063"/>
            <a:ext cx="4391025" cy="3294062"/>
          </a:xfrm>
        </p:spPr>
      </p:sp>
      <p:sp>
        <p:nvSpPr>
          <p:cNvPr id="10242" name="备注占位符 2"/>
          <p:cNvSpPr>
            <a:spLocks noGrp="1" noChangeArrowheads="1"/>
          </p:cNvSpPr>
          <p:nvPr>
            <p:ph type="body" idx="6"/>
          </p:nvPr>
        </p:nvSpPr>
        <p:spPr/>
        <p:txBody>
          <a:bodyPr/>
          <a:lstStyle/>
          <a:p>
            <a:endParaRPr lang="zh-CN" altLang="en-US"/>
          </a:p>
        </p:txBody>
      </p:sp>
      <p:sp>
        <p:nvSpPr>
          <p:cNvPr id="10243" name="灯片编号占位符 3"/>
          <p:cNvSpPr>
            <a:spLocks noGrp="1" noChangeArrowheads="1"/>
          </p:cNvSpPr>
          <p:nvPr>
            <p:ph type="sldNum" sz="quarter" idx="5"/>
          </p:nvPr>
        </p:nvSpPr>
        <p:spPr>
          <a:xfrm>
            <a:off x="3813175" y="9372600"/>
            <a:ext cx="2922588" cy="493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fld id="{71A498F2-7992-44DB-8D3D-0C0486CC37CC}" type="slidenum">
              <a:rPr lang="zh-CN" altLang="en-US">
                <a:solidFill>
                  <a:schemeClr val="tx1"/>
                </a:solidFill>
              </a:rPr>
              <a:t>5</a:t>
            </a:fld>
            <a:endParaRPr lang="zh-CN" altLang="en-US">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ChangeArrowheads="1"/>
          </p:cNvSpPr>
          <p:nvPr>
            <p:ph type="sldImg" idx="4294967295"/>
          </p:nvPr>
        </p:nvSpPr>
        <p:spPr>
          <a:xfrm>
            <a:off x="1141413" y="754063"/>
            <a:ext cx="4391025" cy="3294062"/>
          </a:xfrm>
        </p:spPr>
      </p:sp>
      <p:sp>
        <p:nvSpPr>
          <p:cNvPr id="21506" name="文本占位符 2"/>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noChangeArrowheads="1"/>
          </p:cNvSpPr>
          <p:nvPr>
            <p:ph type="sldImg" idx="4294967295"/>
          </p:nvPr>
        </p:nvSpPr>
        <p:spPr>
          <a:xfrm>
            <a:off x="1141413" y="754063"/>
            <a:ext cx="4391025" cy="3294062"/>
          </a:xfrm>
        </p:spPr>
      </p:sp>
      <p:sp>
        <p:nvSpPr>
          <p:cNvPr id="23554" name="文本占位符 2"/>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899100" y="914400"/>
            <a:ext cx="7349400" cy="2570400"/>
          </a:xfrm>
        </p:spPr>
        <p:txBody>
          <a:bodyPr lIns="90000" tIns="46800" rIns="90000" bIns="46800" anchor="b">
            <a:normAutofit/>
          </a:bodyPr>
          <a:lstStyle>
            <a:lvl1pPr algn="ctr">
              <a:defRPr sz="4500" b="1" i="0" spc="225" baseline="0">
                <a:solidFill>
                  <a:schemeClr val="tx1">
                    <a:lumMod val="85000"/>
                    <a:lumOff val="15000"/>
                  </a:schemeClr>
                </a:solidFill>
                <a:effectLst/>
              </a:defRPr>
            </a:lvl1pPr>
          </a:lstStyle>
          <a:p>
            <a:r>
              <a:rPr lang="zh-CN" altLang="en-US" noProof="1"/>
              <a:t>单击此处编辑标题</a:t>
            </a:r>
          </a:p>
        </p:txBody>
      </p:sp>
      <p:sp>
        <p:nvSpPr>
          <p:cNvPr id="3" name="副标题 2"/>
          <p:cNvSpPr>
            <a:spLocks noGrp="1"/>
          </p:cNvSpPr>
          <p:nvPr>
            <p:ph type="subTitle" idx="1" hasCustomPrompt="1"/>
          </p:nvPr>
        </p:nvSpPr>
        <p:spPr>
          <a:xfrm>
            <a:off x="899100" y="3560400"/>
            <a:ext cx="7349400" cy="1472400"/>
          </a:xfrm>
        </p:spPr>
        <p:txBody>
          <a:bodyPr>
            <a:normAutofit/>
          </a:bodyPr>
          <a:lstStyle>
            <a:lvl1pPr marL="0" indent="0" algn="ctr" eaLnBrk="1" fontAlgn="auto" latinLnBrk="0" hangingPunct="1">
              <a:lnSpc>
                <a:spcPct val="110000"/>
              </a:lnSpc>
              <a:buNone/>
              <a:defRPr sz="1800" u="none" strike="noStrike" kern="1200" cap="none" spc="15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单击此处编辑副标题</a:t>
            </a:r>
          </a:p>
        </p:txBody>
      </p:sp>
      <p:sp>
        <p:nvSpPr>
          <p:cNvPr id="4" name="日期占位符 3"/>
          <p:cNvSpPr>
            <a:spLocks noGrp="1"/>
          </p:cNvSpPr>
          <p:nvPr>
            <p:ph type="dt" sz="half" idx="10"/>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456300" y="774000"/>
            <a:ext cx="8229600" cy="54828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buFont typeface="Arial" panose="020B0604020202020204" pitchFamily="34" charset="0"/>
              <a:buChar char="●"/>
              <a:tabLst>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3" name="日期占位符 3"/>
          <p:cNvSpPr>
            <a:spLocks noGrp="1"/>
          </p:cNvSpPr>
          <p:nvPr>
            <p:ph type="dt" sz="half" idx="14"/>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4" name="页脚占位符 4"/>
          <p:cNvSpPr>
            <a:spLocks noGrp="1"/>
          </p:cNvSpPr>
          <p:nvPr>
            <p:ph type="ftr" sz="quarter" idx="15"/>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6"/>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99100" y="2484000"/>
            <a:ext cx="7349400" cy="1018800"/>
          </a:xfrm>
        </p:spPr>
        <p:txBody>
          <a:bodyPr lIns="90000" tIns="46800" rIns="90000" bIns="46800" rtlCol="0" anchor="t">
            <a:normAutofit/>
          </a:bodyPr>
          <a:lstStyle>
            <a:lvl1pPr marL="0" marR="0" algn="ctr" defTabSz="685800" rtl="0" eaLnBrk="1" fontAlgn="auto" latinLnBrk="0" hangingPunct="1">
              <a:lnSpc>
                <a:spcPct val="100000"/>
              </a:lnSpc>
              <a:buNone/>
              <a:defRPr kumimoji="0" lang="zh-CN" altLang="en-US" sz="4500" b="1" i="0" u="none" strike="noStrike" kern="1200" cap="none" spc="225"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单击此处编辑标题</a:t>
            </a:r>
          </a:p>
        </p:txBody>
      </p:sp>
      <p:sp>
        <p:nvSpPr>
          <p:cNvPr id="7" name="文本占位符 6"/>
          <p:cNvSpPr>
            <a:spLocks noGrp="1"/>
          </p:cNvSpPr>
          <p:nvPr>
            <p:ph type="body" sz="quarter" idx="13"/>
          </p:nvPr>
        </p:nvSpPr>
        <p:spPr>
          <a:xfrm>
            <a:off x="899100" y="3560400"/>
            <a:ext cx="7349400" cy="471600"/>
          </a:xfrm>
        </p:spPr>
        <p:txBody>
          <a:bodyPr>
            <a:normAutofit/>
          </a:bodyPr>
          <a:lstStyle>
            <a:lvl1pPr marL="0" indent="0" algn="ctr">
              <a:lnSpc>
                <a:spcPct val="110000"/>
              </a:lnSpc>
              <a:buNone/>
              <a:defRPr sz="1800" spc="150" baseline="0">
                <a:solidFill>
                  <a:schemeClr val="tx1">
                    <a:lumMod val="65000"/>
                    <a:lumOff val="35000"/>
                  </a:schemeClr>
                </a:solidFill>
              </a:defRPr>
            </a:lvl1pPr>
          </a:lstStyle>
          <a:p>
            <a:pPr lvl="0"/>
            <a:r>
              <a:rPr lang="zh-CN" altLang="en-US" noProof="1"/>
              <a:t>单击此处编辑母版文本样式</a:t>
            </a:r>
          </a:p>
        </p:txBody>
      </p:sp>
      <p:sp>
        <p:nvSpPr>
          <p:cNvPr id="4" name="日期占位符 3"/>
          <p:cNvSpPr>
            <a:spLocks noGrp="1"/>
          </p:cNvSpPr>
          <p:nvPr>
            <p:ph type="dt" sz="half" idx="14"/>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5" name="页脚占位符 4"/>
          <p:cNvSpPr>
            <a:spLocks noGrp="1"/>
          </p:cNvSpPr>
          <p:nvPr>
            <p:ph type="ftr" sz="quarter" idx="15"/>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6"/>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608400"/>
            <a:ext cx="8226900" cy="705600"/>
          </a:xfrm>
        </p:spPr>
        <p:txBody>
          <a:bodyPr lIns="90000" tIns="46800" rIns="90000" bIns="46800" rtlCol="0">
            <a:normAutofit/>
          </a:bodyPr>
          <a:lstStyle>
            <a:lvl1pPr marL="0" marR="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nvPr>
        </p:nvSpPr>
        <p:spPr>
          <a:xfrm>
            <a:off x="456300" y="1490400"/>
            <a:ext cx="8226900" cy="4759200"/>
          </a:xfrm>
        </p:spPr>
        <p:txBody>
          <a:bodyPr rtlCol="0">
            <a:normAutofit/>
          </a:bodyPr>
          <a:lstStyle>
            <a:lvl1pPr marL="171450" marR="0" lvl="0"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3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lang="zh-CN" altLang="en-US" noProof="1">
                <a:sym typeface="+mn-ea"/>
              </a:rPr>
              <a:t>单击此处编辑母版文本样式</a:t>
            </a:r>
          </a:p>
          <a:p>
            <a:pPr lvl="1"/>
            <a:r>
              <a:rPr lang="zh-CN" altLang="en-US" noProof="1">
                <a:sym typeface="+mn-ea"/>
              </a:rPr>
              <a:t>二级</a:t>
            </a:r>
          </a:p>
          <a:p>
            <a:pPr lvl="2"/>
            <a:r>
              <a:rPr lang="zh-CN" altLang="en-US" noProof="1">
                <a:sym typeface="+mn-ea"/>
              </a:rPr>
              <a:t>三级</a:t>
            </a:r>
          </a:p>
          <a:p>
            <a:pPr lvl="3"/>
            <a:r>
              <a:rPr lang="zh-CN" altLang="en-US" noProof="1">
                <a:sym typeface="+mn-ea"/>
              </a:rPr>
              <a:t>四级</a:t>
            </a:r>
          </a:p>
          <a:p>
            <a:pPr lvl="4"/>
            <a:r>
              <a:rPr lang="zh-CN" altLang="en-US" noProof="1">
                <a:sym typeface="+mn-ea"/>
              </a:rPr>
              <a:t>五级</a:t>
            </a:r>
            <a:endParaRPr noProof="1">
              <a:sym typeface="+mn-ea"/>
            </a:endParaRP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20DB1282-6BC5-40B9-A7F1-AC897587E323}"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608400"/>
            <a:ext cx="8226900" cy="705600"/>
          </a:xfrm>
        </p:spPr>
        <p:txBody>
          <a:bodyPr lIns="90000" tIns="46800" rIns="90000" bIns="46800" rtlCol="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nvPr>
        </p:nvSpPr>
        <p:spPr>
          <a:xfrm>
            <a:off x="456300" y="1501200"/>
            <a:ext cx="3882600" cy="4748400"/>
          </a:xfrm>
        </p:spPr>
        <p:txBody>
          <a:bodyPr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lang="zh-CN" altLang="en-US" noProof="1">
                <a:sym typeface="+mn-ea"/>
              </a:rPr>
              <a:t>单击此处编辑母版文本样式</a:t>
            </a:r>
          </a:p>
          <a:p>
            <a:pPr lvl="1"/>
            <a:r>
              <a:rPr lang="zh-CN" altLang="en-US" noProof="1">
                <a:sym typeface="+mn-ea"/>
              </a:rPr>
              <a:t>二级</a:t>
            </a:r>
          </a:p>
          <a:p>
            <a:pPr lvl="2"/>
            <a:r>
              <a:rPr lang="zh-CN" altLang="en-US" noProof="1">
                <a:sym typeface="+mn-ea"/>
              </a:rPr>
              <a:t>三级</a:t>
            </a:r>
          </a:p>
          <a:p>
            <a:pPr lvl="3"/>
            <a:r>
              <a:rPr lang="zh-CN" altLang="en-US" noProof="1">
                <a:sym typeface="+mn-ea"/>
              </a:rPr>
              <a:t>四级</a:t>
            </a:r>
          </a:p>
          <a:p>
            <a:pPr lvl="4"/>
            <a:r>
              <a:rPr lang="zh-CN" altLang="en-US" noProof="1">
                <a:sym typeface="+mn-ea"/>
              </a:rPr>
              <a:t>五级</a:t>
            </a:r>
            <a:endParaRPr noProof="1">
              <a:sym typeface="+mn-ea"/>
            </a:endParaRPr>
          </a:p>
        </p:txBody>
      </p:sp>
      <p:sp>
        <p:nvSpPr>
          <p:cNvPr id="4" name="内容占位符 3"/>
          <p:cNvSpPr>
            <a:spLocks noGrp="1"/>
          </p:cNvSpPr>
          <p:nvPr>
            <p:ph sz="half" idx="2"/>
          </p:nvPr>
        </p:nvSpPr>
        <p:spPr>
          <a:xfrm>
            <a:off x="4808700" y="1501200"/>
            <a:ext cx="3882600" cy="4748400"/>
          </a:xfrm>
        </p:spPr>
        <p:txBody>
          <a:bodyPr>
            <a:normAutofit/>
          </a:bodyPr>
          <a:lstStyle>
            <a:lvl1pPr marL="171450" indent="-171450" eaLnBrk="1" fontAlgn="auto" latinLnBrk="0" hangingPunct="1">
              <a:lnSpc>
                <a:spcPct val="130000"/>
              </a:lnSpc>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685800" eaLnBrk="1" fontAlgn="auto" latinLnBrk="0" hangingPunct="1">
              <a:lnSpc>
                <a:spcPct val="120000"/>
              </a:lnSpc>
              <a:buFont typeface="Arial" panose="020B0604020202020204" pitchFamily="34" charset="0"/>
              <a:buChar char="●"/>
              <a:tabLst>
                <a:tab pos="1207135" algn="l"/>
              </a:tabLst>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13" normalizeH="0">
                <a:solidFill>
                  <a:schemeClr val="tx1">
                    <a:lumMod val="65000"/>
                    <a:lumOff val="35000"/>
                  </a:schemeClr>
                </a:solidFill>
                <a:latin typeface="Arial" panose="020B0604020202020204" pitchFamily="34" charset="0"/>
              </a:defRPr>
            </a:lvl5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5" name="日期占位符 3"/>
          <p:cNvSpPr>
            <a:spLocks noGrp="1"/>
          </p:cNvSpPr>
          <p:nvPr>
            <p:ph type="dt" sz="half" idx="10"/>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6"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6300" y="608400"/>
            <a:ext cx="8226900" cy="705600"/>
          </a:xfrm>
        </p:spPr>
        <p:txBody>
          <a:bodyPr lIns="90000" tIns="46800" rIns="90000" bIns="46800" rtlCol="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hasCustomPrompt="1"/>
          </p:nvPr>
        </p:nvSpPr>
        <p:spPr>
          <a:xfrm>
            <a:off x="456300" y="1429200"/>
            <a:ext cx="4006800" cy="381600"/>
          </a:xfrm>
        </p:spPr>
        <p:txBody>
          <a:bodyPr lIns="101600" tIns="38100" rIns="76200" bIns="38100">
            <a:normAutofit/>
          </a:bodyPr>
          <a:lstStyle>
            <a:lvl1pPr marL="0" indent="0" eaLnBrk="1" fontAlgn="auto" latinLnBrk="0" hangingPunct="1">
              <a:lnSpc>
                <a:spcPct val="100000"/>
              </a:lnSpc>
              <a:spcAft>
                <a:spcPct val="0"/>
              </a:spcAft>
              <a:buNone/>
              <a:defRPr sz="1500" b="1"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单击此处编辑文本</a:t>
            </a:r>
          </a:p>
        </p:txBody>
      </p:sp>
      <p:sp>
        <p:nvSpPr>
          <p:cNvPr id="4" name="内容占位符 3"/>
          <p:cNvSpPr>
            <a:spLocks noGrp="1"/>
          </p:cNvSpPr>
          <p:nvPr>
            <p:ph sz="half" idx="2"/>
          </p:nvPr>
        </p:nvSpPr>
        <p:spPr>
          <a:xfrm>
            <a:off x="456300" y="1854000"/>
            <a:ext cx="4006800" cy="4395600"/>
          </a:xfrm>
        </p:spPr>
        <p:txBody>
          <a:bodyPr lIns="101600" tIns="0" rIns="82550" bIns="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lang="zh-CN" altLang="en-US" noProof="1">
                <a:sym typeface="+mn-ea"/>
              </a:rPr>
              <a:t>单击此处编辑母版文本样式</a:t>
            </a:r>
          </a:p>
          <a:p>
            <a:pPr lvl="1"/>
            <a:r>
              <a:rPr lang="zh-CN" altLang="en-US" noProof="1">
                <a:sym typeface="+mn-ea"/>
              </a:rPr>
              <a:t>二级</a:t>
            </a:r>
          </a:p>
          <a:p>
            <a:pPr lvl="2"/>
            <a:r>
              <a:rPr lang="zh-CN" altLang="en-US" noProof="1">
                <a:sym typeface="+mn-ea"/>
              </a:rPr>
              <a:t>三级</a:t>
            </a:r>
          </a:p>
          <a:p>
            <a:pPr lvl="3"/>
            <a:r>
              <a:rPr lang="zh-CN" altLang="en-US" noProof="1">
                <a:sym typeface="+mn-ea"/>
              </a:rPr>
              <a:t>四级</a:t>
            </a:r>
          </a:p>
          <a:p>
            <a:pPr lvl="4"/>
            <a:r>
              <a:rPr lang="zh-CN" altLang="en-US" noProof="1">
                <a:sym typeface="+mn-ea"/>
              </a:rPr>
              <a:t>五级</a:t>
            </a:r>
            <a:endParaRPr noProof="1">
              <a:sym typeface="+mn-ea"/>
            </a:endParaRPr>
          </a:p>
        </p:txBody>
      </p:sp>
      <p:sp>
        <p:nvSpPr>
          <p:cNvPr id="5" name="文本占位符 4"/>
          <p:cNvSpPr>
            <a:spLocks noGrp="1"/>
          </p:cNvSpPr>
          <p:nvPr>
            <p:ph type="body" sz="quarter" idx="3" hasCustomPrompt="1"/>
          </p:nvPr>
        </p:nvSpPr>
        <p:spPr>
          <a:xfrm>
            <a:off x="4676813" y="1421729"/>
            <a:ext cx="4006800" cy="381600"/>
          </a:xfrm>
        </p:spPr>
        <p:txBody>
          <a:bodyPr lIns="101600" tIns="38100" rIns="76200" bIns="38100" rtlCol="0">
            <a:normAutofit/>
          </a:bodyPr>
          <a:lstStyle>
            <a:lvl1pPr marL="0" marR="0" lvl="0" indent="0" algn="l" defTabSz="685800" rtl="0" eaLnBrk="1" fontAlgn="auto" latinLnBrk="0" hangingPunct="1">
              <a:lnSpc>
                <a:spcPct val="100000"/>
              </a:lnSpc>
              <a:spcBef>
                <a:spcPct val="0"/>
              </a:spcBef>
              <a:spcAft>
                <a:spcPct val="0"/>
              </a:spcAft>
              <a:buFont typeface="Arial" panose="020B0604020202020204" pitchFamily="34" charset="0"/>
              <a:buNone/>
              <a:defRPr kumimoji="0" lang="zh-CN" altLang="en-US" sz="1500" b="1" i="0" u="none" strike="noStrike" kern="1200" cap="none" spc="15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noProof="1">
                <a:sym typeface="+mn-ea"/>
              </a:rPr>
              <a:t>单击此处编辑文本</a:t>
            </a:r>
          </a:p>
        </p:txBody>
      </p:sp>
      <p:sp>
        <p:nvSpPr>
          <p:cNvPr id="6" name="内容占位符 5"/>
          <p:cNvSpPr>
            <a:spLocks noGrp="1"/>
          </p:cNvSpPr>
          <p:nvPr>
            <p:ph sz="quarter" idx="4"/>
          </p:nvPr>
        </p:nvSpPr>
        <p:spPr>
          <a:xfrm>
            <a:off x="4676813" y="1854000"/>
            <a:ext cx="4006800" cy="4395600"/>
          </a:xfrm>
        </p:spPr>
        <p:txBody>
          <a:bodyPr lIns="101600" tIns="0" rIns="82550" bIns="0" rtlCol="0">
            <a:normAutofit/>
          </a:bodyPr>
          <a:lstStyle>
            <a:lvl1pPr marL="171450" marR="0" lvl="0" indent="-171450" algn="l" defTabSz="685800" rtl="0" eaLnBrk="1" fontAlgn="auto" latinLnBrk="0" hangingPunct="1">
              <a:lnSpc>
                <a:spcPct val="13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ct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ct val="0"/>
              </a:spcBef>
              <a:spcAft>
                <a:spcPts val="450"/>
              </a:spcAft>
              <a:buFont typeface="Arial" panose="020B0604020202020204" pitchFamily="34" charset="0"/>
              <a:buChar char="●"/>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ct val="0"/>
              </a:spcBef>
              <a:spcAft>
                <a:spcPts val="225"/>
              </a:spcAft>
              <a:buFont typeface="Wingdings" panose="05000000000000000000"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ct val="0"/>
              </a:spcBef>
              <a:spcAft>
                <a:spcPts val="225"/>
              </a:spcAft>
              <a:buFont typeface="Arial" panose="020B0604020202020204" pitchFamily="34" charset="0"/>
              <a:buChar char="•"/>
              <a:defRPr kumimoji="0" lang="zh-CN" altLang="en-US" sz="105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lang="zh-CN" altLang="en-US" noProof="1">
                <a:sym typeface="+mn-ea"/>
              </a:rPr>
              <a:t>单击此处编辑母版文本样式</a:t>
            </a:r>
          </a:p>
          <a:p>
            <a:pPr lvl="1"/>
            <a:r>
              <a:rPr lang="zh-CN" altLang="en-US" noProof="1">
                <a:sym typeface="+mn-ea"/>
              </a:rPr>
              <a:t>二级</a:t>
            </a:r>
          </a:p>
          <a:p>
            <a:pPr lvl="2"/>
            <a:r>
              <a:rPr lang="zh-CN" altLang="en-US" noProof="1">
                <a:sym typeface="+mn-ea"/>
              </a:rPr>
              <a:t>三级</a:t>
            </a:r>
          </a:p>
          <a:p>
            <a:pPr lvl="3"/>
            <a:r>
              <a:rPr lang="zh-CN" altLang="en-US" noProof="1">
                <a:sym typeface="+mn-ea"/>
              </a:rPr>
              <a:t>四级</a:t>
            </a:r>
          </a:p>
          <a:p>
            <a:pPr lvl="4"/>
            <a:r>
              <a:rPr lang="zh-CN" altLang="en-US" noProof="1">
                <a:sym typeface="+mn-ea"/>
              </a:rPr>
              <a:t>五级</a:t>
            </a:r>
            <a:endParaRPr noProof="1">
              <a:sym typeface="+mn-ea"/>
            </a:endParaRPr>
          </a:p>
        </p:txBody>
      </p:sp>
      <p:sp>
        <p:nvSpPr>
          <p:cNvPr id="7" name="日期占位符 3"/>
          <p:cNvSpPr>
            <a:spLocks noGrp="1"/>
          </p:cNvSpPr>
          <p:nvPr>
            <p:ph type="dt" sz="half" idx="10"/>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8"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9" name="灯片编号占位符 5"/>
          <p:cNvSpPr>
            <a:spLocks noGrp="1"/>
          </p:cNvSpPr>
          <p:nvPr>
            <p:ph type="sldNum" sz="quarter" idx="12"/>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6300" y="608400"/>
            <a:ext cx="8226900" cy="705600"/>
          </a:xfrm>
        </p:spPr>
        <p:txBody>
          <a:bodyPr lIns="90000" tIns="46800" rIns="90000" bIns="46800" rtlCol="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pPr>
              <a:defRPr/>
            </a:pPr>
            <a:endParaRPr lang="zh-CN" altLang="zh-CN"/>
          </a:p>
        </p:txBody>
      </p:sp>
      <p:sp>
        <p:nvSpPr>
          <p:cNvPr id="3" name="页脚占位符 4"/>
          <p:cNvSpPr>
            <a:spLocks noGrp="1"/>
          </p:cNvSpPr>
          <p:nvPr>
            <p:ph type="ftr" sz="quarter" idx="11"/>
            <p:custDataLst>
              <p:tags r:id="rId2"/>
            </p:custDataLst>
          </p:nvPr>
        </p:nvSpPr>
        <p:spPr/>
        <p:txBody>
          <a:bodyPr/>
          <a:lstStyle>
            <a:lvl1pPr>
              <a:defRPr/>
            </a:lvl1pPr>
          </a:lstStyle>
          <a:p>
            <a:pPr>
              <a:defRPr/>
            </a:pPr>
            <a:endParaRPr lang="zh-CN" altLang="zh-CN"/>
          </a:p>
        </p:txBody>
      </p:sp>
      <p:sp>
        <p:nvSpPr>
          <p:cNvPr id="4" name="灯片编号占位符 5"/>
          <p:cNvSpPr>
            <a:spLocks noGrp="1"/>
          </p:cNvSpPr>
          <p:nvPr>
            <p:ph type="sldNum" sz="quarter" idx="12"/>
            <p:custDataLst>
              <p:tags r:id="rId3"/>
            </p:custDataLst>
          </p:nvPr>
        </p:nvSpPr>
        <p:spPr/>
        <p:txBody>
          <a:bodyPr/>
          <a:lstStyle>
            <a:lvl1pPr>
              <a:defRPr/>
            </a:lvl1pPr>
          </a:lstStyle>
          <a:p>
            <a:fld id="{13B64751-C6BE-4255-8191-AE45C1E7C2C8}" type="slidenum">
              <a:rPr lang="zh-CN" altLang="zh-CN" smtClean="0"/>
              <a:t>‹#›</a:t>
            </a:fld>
            <a:endParaRPr lang="zh-CN"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56300" y="1555200"/>
            <a:ext cx="3924808" cy="4608000"/>
          </a:xfrm>
        </p:spPr>
        <p:txBody>
          <a:bodyPr rtlCol="0">
            <a:normAutofit/>
          </a:bodyPr>
          <a:lstStyle>
            <a:lvl1pPr marL="0" marR="0" lvl="0" indent="0" algn="l" defTabSz="685800" rtl="0" eaLnBrk="1" fontAlgn="auto" latinLnBrk="0" hangingPunct="1">
              <a:lnSpc>
                <a:spcPct val="130000"/>
              </a:lnSpc>
              <a:spcBef>
                <a:spcPct val="0"/>
              </a:spcBef>
              <a:spcAft>
                <a:spcPts val="750"/>
              </a:spcAft>
              <a:buFont typeface="Arial" panose="020B0604020202020204" pitchFamily="34" charset="0"/>
              <a:buNone/>
              <a:defRPr kumimoji="0" lang="zh-CN" altLang="en-US" sz="12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30000"/>
              </a:lnSpc>
              <a:spcBef>
                <a:spcPct val="0"/>
              </a:spcBef>
              <a:spcAft>
                <a:spcPts val="750"/>
              </a:spcAft>
              <a:buFont typeface="Arial" panose="020B0604020202020204" pitchFamily="34" charset="0"/>
              <a:buChar char="•"/>
              <a:tabLst>
                <a:tab pos="1207135" algn="l"/>
              </a:tabLst>
              <a:defRPr kumimoji="0" lang="zh-CN" altLang="en-US" sz="1200" b="0" i="0" u="none" strike="noStrike" kern="1200" cap="none" spc="113" normalizeH="0" baseline="0" noProof="1">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ct val="0"/>
              </a:spcBef>
              <a:spcAft>
                <a:spcPts val="750"/>
              </a:spcAft>
              <a:buFont typeface="Arial" panose="020B0604020202020204" pitchFamily="34" charset="0"/>
              <a:buChar char="•"/>
              <a:defRPr kumimoji="0" lang="zh-CN" altLang="en-US" sz="1200" b="0" i="0" u="none" strike="noStrike" kern="1200" cap="none" spc="113" normalizeH="0" baseline="0" noProof="1">
                <a:solidFill>
                  <a:schemeClr val="tx1"/>
                </a:solidFill>
                <a:uFillTx/>
                <a:latin typeface="+mn-lt"/>
                <a:ea typeface="+mn-ea"/>
                <a:cs typeface="+mn-cs"/>
                <a:sym typeface="+mn-ea"/>
              </a:defRPr>
            </a:lvl5pPr>
          </a:lstStyle>
          <a:p>
            <a:pPr lvl="0"/>
            <a:r>
              <a:rPr lang="zh-CN" altLang="en-US" noProof="1">
                <a:sym typeface="+mn-ea"/>
              </a:rPr>
              <a:t>单击图标添加图片</a:t>
            </a:r>
            <a:endParaRPr noProof="1">
              <a:sym typeface="+mn-ea"/>
            </a:endParaRPr>
          </a:p>
        </p:txBody>
      </p:sp>
      <p:sp>
        <p:nvSpPr>
          <p:cNvPr id="4" name="文本占位符 3"/>
          <p:cNvSpPr>
            <a:spLocks noGrp="1"/>
          </p:cNvSpPr>
          <p:nvPr>
            <p:ph type="body" sz="half" idx="2"/>
          </p:nvPr>
        </p:nvSpPr>
        <p:spPr>
          <a:xfrm>
            <a:off x="4762800" y="1555200"/>
            <a:ext cx="3920400" cy="4608000"/>
          </a:xfrm>
        </p:spPr>
        <p:txBody>
          <a:bodyPr rtlCol="0">
            <a:normAutofit/>
          </a:bodyPr>
          <a:lstStyle>
            <a:lvl1pPr marL="0" marR="0" lvl="0" indent="0" algn="l" defTabSz="685800" rtl="0" eaLnBrk="1" fontAlgn="auto" latinLnBrk="0" hangingPunct="1">
              <a:lnSpc>
                <a:spcPct val="130000"/>
              </a:lnSpc>
              <a:spcBef>
                <a:spcPct val="0"/>
              </a:spcBef>
              <a:spcAft>
                <a:spcPts val="450"/>
              </a:spcAft>
              <a:buFont typeface="Arial" panose="020B0604020202020204" pitchFamily="34" charset="0"/>
              <a:buNone/>
              <a:defRPr kumimoji="0" lang="zh-CN" altLang="en-US" sz="12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685800" eaLnBrk="1" fontAlgn="auto" latinLnBrk="0" hangingPunct="1">
              <a:buFont typeface="Arial" panose="020B0604020202020204" pitchFamily="34" charset="0"/>
              <a:buNone/>
              <a:tabLst>
                <a:tab pos="1207135" algn="l"/>
              </a:tabLst>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lang="zh-CN" altLang="en-US" noProof="1">
                <a:sym typeface="+mn-ea"/>
              </a:rPr>
              <a:t>单击此处编辑母版文本样式</a:t>
            </a:r>
          </a:p>
        </p:txBody>
      </p:sp>
      <p:sp>
        <p:nvSpPr>
          <p:cNvPr id="9" name="标题 8"/>
          <p:cNvSpPr>
            <a:spLocks noGrp="1"/>
          </p:cNvSpPr>
          <p:nvPr>
            <p:ph type="title"/>
          </p:nvPr>
        </p:nvSpPr>
        <p:spPr/>
        <p:txBody>
          <a:bodyPr/>
          <a:lstStyle>
            <a:lvl1pPr>
              <a:defRPr baseline="0"/>
            </a:lvl1pPr>
          </a:lstStyle>
          <a:p>
            <a:r>
              <a:rPr lang="zh-CN" altLang="en-US" noProof="1"/>
              <a:t>单击此处编辑母版标题样式</a:t>
            </a:r>
          </a:p>
        </p:txBody>
      </p:sp>
      <p:sp>
        <p:nvSpPr>
          <p:cNvPr id="5" name="日期占位符 3"/>
          <p:cNvSpPr>
            <a:spLocks noGrp="1"/>
          </p:cNvSpPr>
          <p:nvPr>
            <p:ph type="dt" sz="half" idx="10"/>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6"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676100" y="914400"/>
            <a:ext cx="783000" cy="5029200"/>
          </a:xfrm>
        </p:spPr>
        <p:txBody>
          <a:bodyPr vert="eaVert" lIns="90000" tIns="46800" rIns="90000" bIns="46800" rtlCol="0">
            <a:normAutofit/>
          </a:bodyPr>
          <a:lstStyle>
            <a:lvl1pPr marL="0" marR="0" lvl="0" algn="l" defTabSz="685800" rtl="0" eaLnBrk="1" fontAlgn="auto" latinLnBrk="0" hangingPunct="1">
              <a:lnSpc>
                <a:spcPct val="100000"/>
              </a:lnSpc>
              <a:spcAft>
                <a:spcPct val="0"/>
              </a:spcAft>
              <a:buNone/>
              <a:defRPr kumimoji="0" lang="zh-CN" altLang="en-US" sz="2100" b="1" i="0" u="none" strike="noStrike" kern="1200" cap="none" spc="225"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单击此处编辑标题</a:t>
            </a:r>
          </a:p>
        </p:txBody>
      </p:sp>
      <p:sp>
        <p:nvSpPr>
          <p:cNvPr id="3" name="竖排文字占位符 2"/>
          <p:cNvSpPr>
            <a:spLocks noGrp="1"/>
          </p:cNvSpPr>
          <p:nvPr>
            <p:ph type="body" orient="vert" idx="1"/>
          </p:nvPr>
        </p:nvSpPr>
        <p:spPr>
          <a:xfrm>
            <a:off x="685800" y="914400"/>
            <a:ext cx="6876900" cy="5029200"/>
          </a:xfrm>
        </p:spPr>
        <p:txBody>
          <a:bodyPr vert="eaVert" lIns="46800" rIns="46800"/>
          <a:lstStyle>
            <a:lvl1pPr marL="171450" indent="-171450" eaLnBrk="1" fontAlgn="auto" latinLnBrk="0" hangingPunct="1">
              <a:lnSpc>
                <a:spcPct val="130000"/>
              </a:lnSpc>
              <a:spcAft>
                <a:spcPts val="750"/>
              </a:spcAft>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spcAft>
                <a:spcPts val="450"/>
              </a:spcAft>
              <a:buFont typeface="Arial" panose="020B0604020202020204" pitchFamily="34" charset="0"/>
              <a:buChar char="●"/>
              <a:tabLst>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spcAft>
                <a:spcPts val="450"/>
              </a:spcAft>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spcAft>
                <a:spcPts val="225"/>
              </a:spcAft>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spcAft>
                <a:spcPts val="225"/>
              </a:spcAft>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p>
        </p:txBody>
      </p:sp>
      <p:sp>
        <p:nvSpPr>
          <p:cNvPr id="4" name="日期占位符 3"/>
          <p:cNvSpPr>
            <a:spLocks noGrp="1"/>
          </p:cNvSpPr>
          <p:nvPr>
            <p:ph type="dt" sz="half" idx="10"/>
            <p:custDataLst>
              <p:tags r:id="rId1"/>
            </p:custDataLst>
          </p:nvPr>
        </p:nvSpPr>
        <p:spPr/>
        <p:txBody>
          <a:bodyPr/>
          <a:lstStyle>
            <a:lvl1pPr>
              <a:defRPr/>
            </a:lvl1pPr>
          </a:lstStyle>
          <a:p>
            <a:fld id="{530820CF-B880-4189-942D-D702A7CBA730}" type="datetimeFigureOut">
              <a:rPr lang="zh-CN" altLang="en-US" smtClean="0"/>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0C913308-F349-4B6D-A68A-DD1791B4A57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20"/>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5"/>
            </p:custDataLst>
          </p:nvPr>
        </p:nvSpPr>
        <p:spPr bwMode="auto">
          <a:xfrm>
            <a:off x="456010" y="608014"/>
            <a:ext cx="8227219"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170" tIns="46990" rIns="90170" bIns="46990" numCol="1" anchor="ctr" anchorCtr="0" compatLnSpc="1"/>
          <a:lstStyle/>
          <a:p>
            <a:pPr lvl="0"/>
            <a:r>
              <a:rPr lang="zh-CN" altLang="en-US"/>
              <a:t>单击此处编辑母版标题样式</a:t>
            </a:r>
          </a:p>
        </p:txBody>
      </p:sp>
      <p:sp>
        <p:nvSpPr>
          <p:cNvPr id="1027" name="文本占位符 2"/>
          <p:cNvSpPr>
            <a:spLocks noGrp="1" noChangeArrowheads="1"/>
          </p:cNvSpPr>
          <p:nvPr>
            <p:ph type="body" idx="5"/>
            <p:custDataLst>
              <p:tags r:id="rId16"/>
            </p:custDataLst>
          </p:nvPr>
        </p:nvSpPr>
        <p:spPr bwMode="auto">
          <a:xfrm>
            <a:off x="456010" y="1490664"/>
            <a:ext cx="8227219"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7"/>
            </p:custDataLst>
          </p:nvPr>
        </p:nvSpPr>
        <p:spPr>
          <a:xfrm>
            <a:off x="459581" y="6315076"/>
            <a:ext cx="2024063" cy="315913"/>
          </a:xfrm>
          <a:prstGeom prst="rect">
            <a:avLst/>
          </a:prstGeom>
        </p:spPr>
        <p:txBody>
          <a:bodyPr vert="horz" lIns="91440" tIns="45720" rIns="91440" bIns="45720" rtlCol="0" anchor="ctr">
            <a:normAutofit/>
          </a:bodyPr>
          <a:lstStyle>
            <a:lvl1pPr algn="l" fontAlgn="auto">
              <a:defRPr sz="750" baseline="0" noProof="1" smtClean="0">
                <a:solidFill>
                  <a:schemeClr val="tx1">
                    <a:tint val="75000"/>
                  </a:schemeClr>
                </a:solidFill>
                <a:latin typeface="Arial" panose="020B0604020202020204" pitchFamily="34" charset="0"/>
                <a:ea typeface="微软雅黑" panose="020B0503020204020204" pitchFamily="34" charset="-122"/>
              </a:defRPr>
            </a:lvl1pPr>
          </a:lstStyle>
          <a:p>
            <a:fld id="{530820CF-B880-4189-942D-D702A7CBA730}" type="datetimeFigureOut">
              <a:rPr lang="zh-CN" altLang="en-US" smtClean="0"/>
              <a:t>2023-01-17</a:t>
            </a:fld>
            <a:endParaRPr lang="zh-CN" altLang="en-US"/>
          </a:p>
        </p:txBody>
      </p:sp>
      <p:sp>
        <p:nvSpPr>
          <p:cNvPr id="5" name="页脚占位符 4"/>
          <p:cNvSpPr>
            <a:spLocks noGrp="1"/>
          </p:cNvSpPr>
          <p:nvPr>
            <p:ph type="ftr" sz="quarter" idx="3"/>
            <p:custDataLst>
              <p:tags r:id="rId18"/>
            </p:custDataLst>
          </p:nvPr>
        </p:nvSpPr>
        <p:spPr>
          <a:xfrm>
            <a:off x="3087291" y="6315076"/>
            <a:ext cx="2969419" cy="315913"/>
          </a:xfrm>
          <a:prstGeom prst="rect">
            <a:avLst/>
          </a:prstGeom>
        </p:spPr>
        <p:txBody>
          <a:bodyPr vert="horz" lIns="91440" tIns="45720" rIns="91440" bIns="45720" rtlCol="0" anchor="ctr">
            <a:normAutofit/>
          </a:bodyPr>
          <a:lstStyle>
            <a:lvl1pPr algn="ctr" fontAlgn="auto">
              <a:defRPr sz="750" baseline="0" noProof="1">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9"/>
            </p:custDataLst>
          </p:nvPr>
        </p:nvSpPr>
        <p:spPr>
          <a:xfrm>
            <a:off x="6657975" y="6315076"/>
            <a:ext cx="2025254" cy="315913"/>
          </a:xfrm>
          <a:prstGeom prst="rect">
            <a:avLst/>
          </a:prstGeom>
        </p:spPr>
        <p:txBody>
          <a:bodyPr vert="horz" wrap="square" lIns="91440" tIns="45720" rIns="91440" bIns="45720" numCol="1" anchor="ctr" anchorCtr="0" compatLnSpc="1">
            <a:normAutofit/>
          </a:bodyPr>
          <a:lstStyle>
            <a:lvl1pPr algn="r">
              <a:defRPr sz="750">
                <a:solidFill>
                  <a:srgbClr val="898989"/>
                </a:solidFill>
              </a:defRPr>
            </a:lvl1pPr>
          </a:lstStyle>
          <a:p>
            <a:fld id="{0C913308-F349-4B6D-A68A-DD1791B4A57B}" type="slidenum">
              <a:rPr lang="zh-CN" altLang="en-US" smtClean="0"/>
              <a:t>‹#›</a:t>
            </a:fld>
            <a:endParaRPr lang="zh-CN" altLang="en-US"/>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rtl="0" eaLnBrk="1" fontAlgn="base" hangingPunct="1">
        <a:spcBef>
          <a:spcPct val="0"/>
        </a:spcBef>
        <a:spcAft>
          <a:spcPct val="0"/>
        </a:spcAft>
        <a:defRPr sz="2700" b="1" kern="1200" spc="225">
          <a:solidFill>
            <a:srgbClr val="262626"/>
          </a:solidFill>
          <a:latin typeface="Arial" panose="020B0604020202020204" pitchFamily="34" charset="0"/>
          <a:ea typeface="微软雅黑" panose="020B0503020204020204" pitchFamily="34" charset="-122"/>
          <a:cs typeface="+mj-cs"/>
        </a:defRPr>
      </a:lvl1pPr>
      <a:lvl2pPr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2pPr>
      <a:lvl3pPr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3pPr>
      <a:lvl4pPr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4pPr>
      <a:lvl5pPr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5pPr>
      <a:lvl6pPr marL="342900"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6pPr>
      <a:lvl7pPr marL="685800"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7pPr>
      <a:lvl8pPr marL="1028700"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8pPr>
      <a:lvl9pPr marL="1371600" algn="l" rtl="0" eaLnBrk="1" fontAlgn="base" hangingPunct="1">
        <a:spcBef>
          <a:spcPct val="0"/>
        </a:spcBef>
        <a:spcAft>
          <a:spcPct val="0"/>
        </a:spcAft>
        <a:defRPr sz="2700" b="1">
          <a:solidFill>
            <a:srgbClr val="262626"/>
          </a:solidFill>
          <a:latin typeface="Arial" panose="020B0604020202020204" pitchFamily="34" charset="0"/>
          <a:ea typeface="微软雅黑" panose="020B0503020204020204" pitchFamily="34" charset="-122"/>
        </a:defRPr>
      </a:lvl9pPr>
    </p:titleStyle>
    <p:bodyStyle>
      <a:lvl1pPr marL="171450" indent="-171450" algn="l" rtl="0" eaLnBrk="1" fontAlgn="base" hangingPunct="1">
        <a:lnSpc>
          <a:spcPct val="130000"/>
        </a:lnSpc>
        <a:spcBef>
          <a:spcPct val="0"/>
        </a:spcBef>
        <a:spcAft>
          <a:spcPts val="750"/>
        </a:spcAft>
        <a:buFont typeface="Arial" panose="020B0604020202020204" pitchFamily="34" charset="0"/>
        <a:buChar char="●"/>
        <a:defRPr kern="1200" spc="113">
          <a:solidFill>
            <a:srgbClr val="595959"/>
          </a:solidFill>
          <a:latin typeface="Arial" panose="020B0604020202020204" pitchFamily="34" charset="0"/>
          <a:ea typeface="微软雅黑" panose="020B0503020204020204" pitchFamily="34" charset="-122"/>
          <a:cs typeface="+mn-cs"/>
        </a:defRPr>
      </a:lvl1pPr>
      <a:lvl2pPr marL="514350" indent="-171450" algn="l" rtl="0" eaLnBrk="1" fontAlgn="base" hangingPunct="1">
        <a:lnSpc>
          <a:spcPct val="120000"/>
        </a:lnSpc>
        <a:spcBef>
          <a:spcPct val="0"/>
        </a:spcBef>
        <a:spcAft>
          <a:spcPts val="450"/>
        </a:spcAft>
        <a:buFont typeface="Arial" panose="020B0604020202020204" pitchFamily="34" charset="0"/>
        <a:buChar char="●"/>
        <a:tabLst>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2pPr>
      <a:lvl3pPr marL="857250" indent="-171450" algn="l" rtl="0" eaLnBrk="1" fontAlgn="base" hangingPunct="1">
        <a:lnSpc>
          <a:spcPct val="120000"/>
        </a:lnSpc>
        <a:spcBef>
          <a:spcPct val="0"/>
        </a:spcBef>
        <a:spcAft>
          <a:spcPts val="450"/>
        </a:spcAft>
        <a:buFont typeface="Arial" panose="020B0604020202020204" pitchFamily="34" charset="0"/>
        <a:buChar char="●"/>
        <a:tabLst>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3pPr>
      <a:lvl4pPr marL="1200150" indent="-171450" algn="l" rtl="0" eaLnBrk="1" fontAlgn="base" hangingPunct="1">
        <a:lnSpc>
          <a:spcPct val="120000"/>
        </a:lnSpc>
        <a:spcBef>
          <a:spcPct val="0"/>
        </a:spcBef>
        <a:spcAft>
          <a:spcPts val="225"/>
        </a:spcAft>
        <a:buFont typeface="Wingdings" panose="05000000000000000000" pitchFamily="2" charset="2"/>
        <a:buChar char=""/>
        <a:tabLst>
          <a:tab pos="1207135" algn="l"/>
        </a:tabLst>
        <a:defRPr sz="1050" kern="1200" spc="113">
          <a:solidFill>
            <a:srgbClr val="595959"/>
          </a:solidFill>
          <a:latin typeface="Arial" panose="020B0604020202020204" pitchFamily="34" charset="0"/>
          <a:ea typeface="微软雅黑" panose="020B0503020204020204" pitchFamily="34" charset="-122"/>
          <a:cs typeface="+mn-cs"/>
        </a:defRPr>
      </a:lvl4pPr>
      <a:lvl5pPr marL="1543050" indent="-171450" algn="l" rtl="0" eaLnBrk="1" fontAlgn="base" hangingPunct="1">
        <a:lnSpc>
          <a:spcPct val="120000"/>
        </a:lnSpc>
        <a:spcBef>
          <a:spcPct val="0"/>
        </a:spcBef>
        <a:spcAft>
          <a:spcPts val="225"/>
        </a:spcAft>
        <a:buFont typeface="Arial" panose="020B0604020202020204" pitchFamily="34" charset="0"/>
        <a:buChar char="•"/>
        <a:tabLst>
          <a:tab pos="1207135" algn="l"/>
        </a:tabLst>
        <a:defRPr sz="1050" kern="1200" spc="113">
          <a:solidFill>
            <a:srgbClr val="595959"/>
          </a:solidFill>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4.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notesSlide" Target="../notesSlides/notesSlide3.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7.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23.png"/><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24.wmf"/><Relationship Id="rId4" Type="http://schemas.openxmlformats.org/officeDocument/2006/relationships/oleObject" Target="../embeddings/oleObject9.bin"/><Relationship Id="rId9" Type="http://schemas.openxmlformats.org/officeDocument/2006/relationships/image" Target="../media/image26.wmf"/></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0" y="1527081"/>
            <a:ext cx="9144000" cy="2308324"/>
          </a:xfrm>
          <a:prstGeom prst="rect">
            <a:avLst/>
          </a:prstGeom>
          <a:noFill/>
        </p:spPr>
        <p:txBody>
          <a:bodyPr wrap="square" rtlCol="0">
            <a:spAutoFit/>
          </a:bodyPr>
          <a:lstStyle/>
          <a:p>
            <a:pPr algn="ctr">
              <a:lnSpc>
                <a:spcPct val="150000"/>
              </a:lnSpc>
            </a:pPr>
            <a:r>
              <a:rPr lang="en-US" altLang="zh-CN" sz="6000" b="1" dirty="0" smtClean="0">
                <a:latin typeface="微软雅黑" panose="020B0503020204020204" pitchFamily="34" charset="-122"/>
                <a:cs typeface="Times New Roman" panose="02020603050405020304" pitchFamily="18" charset="0"/>
              </a:rPr>
              <a:t>1.4 </a:t>
            </a:r>
            <a:r>
              <a:rPr lang="zh-CN" altLang="en-US" sz="6000" b="1" dirty="0" smtClean="0">
                <a:latin typeface="微软雅黑" panose="020B0503020204020204" pitchFamily="34" charset="-122"/>
                <a:cs typeface="Times New Roman" panose="02020603050405020304" pitchFamily="18" charset="0"/>
              </a:rPr>
              <a:t>图</a:t>
            </a:r>
            <a:r>
              <a:rPr lang="zh-CN" altLang="en-US" sz="6000" b="1" dirty="0">
                <a:latin typeface="微软雅黑" panose="020B0503020204020204" pitchFamily="34" charset="-122"/>
                <a:cs typeface="Times New Roman" panose="02020603050405020304" pitchFamily="18" charset="0"/>
              </a:rPr>
              <a:t>形的位</a:t>
            </a:r>
            <a:r>
              <a:rPr lang="zh-CN" altLang="en-US" sz="6000" b="1" dirty="0" smtClean="0">
                <a:latin typeface="微软雅黑" panose="020B0503020204020204" pitchFamily="34" charset="-122"/>
                <a:cs typeface="Times New Roman" panose="02020603050405020304" pitchFamily="18" charset="0"/>
              </a:rPr>
              <a:t>似</a:t>
            </a:r>
            <a:endParaRPr lang="en-US" altLang="zh-CN" sz="6000" b="1" dirty="0" smtClean="0">
              <a:latin typeface="微软雅黑" panose="020B0503020204020204" pitchFamily="34" charset="-122"/>
              <a:cs typeface="Times New Roman" panose="02020603050405020304" pitchFamily="18" charset="0"/>
            </a:endParaRPr>
          </a:p>
          <a:p>
            <a:pPr algn="ctr">
              <a:lnSpc>
                <a:spcPct val="150000"/>
              </a:lnSpc>
            </a:pPr>
            <a:r>
              <a:rPr lang="zh-CN" altLang="en-US" sz="3600" b="1" dirty="0" smtClean="0">
                <a:latin typeface="微软雅黑" panose="020B0503020204020204" pitchFamily="34" charset="-122"/>
                <a:cs typeface="Times New Roman" panose="02020603050405020304" pitchFamily="18" charset="0"/>
              </a:rPr>
              <a:t>第</a:t>
            </a:r>
            <a:r>
              <a:rPr lang="en-US" altLang="zh-CN" sz="3600" b="1" dirty="0" smtClean="0">
                <a:latin typeface="微软雅黑" panose="020B0503020204020204" pitchFamily="34" charset="-122"/>
                <a:cs typeface="Times New Roman" panose="02020603050405020304" pitchFamily="18" charset="0"/>
              </a:rPr>
              <a:t>1</a:t>
            </a:r>
            <a:r>
              <a:rPr lang="zh-CN" altLang="en-US" sz="3600" b="1" dirty="0" smtClean="0">
                <a:latin typeface="微软雅黑" panose="020B0503020204020204" pitchFamily="34" charset="-122"/>
                <a:cs typeface="Times New Roman" panose="02020603050405020304" pitchFamily="18" charset="0"/>
              </a:rPr>
              <a:t>课时</a:t>
            </a:r>
            <a:endParaRPr lang="en-US" altLang="zh-CN" sz="3600" b="1" dirty="0">
              <a:latin typeface="微软雅黑" panose="020B0503020204020204" pitchFamily="34" charset="-122"/>
              <a:cs typeface="Times New Roman" panose="02020603050405020304" pitchFamily="18" charset="0"/>
            </a:endParaRPr>
          </a:p>
        </p:txBody>
      </p:sp>
      <p:pic>
        <p:nvPicPr>
          <p:cNvPr id="5" name="图片 4"/>
          <p:cNvPicPr>
            <a:picLocks noChangeAspect="1"/>
          </p:cNvPicPr>
          <p:nvPr/>
        </p:nvPicPr>
        <p:blipFill>
          <a:blip r:embed="rId2" cstate="email"/>
          <a:stretch>
            <a:fillRect/>
          </a:stretch>
        </p:blipFill>
        <p:spPr>
          <a:xfrm>
            <a:off x="7236296" y="1124744"/>
            <a:ext cx="954026" cy="804675"/>
          </a:xfrm>
          <a:prstGeom prst="rect">
            <a:avLst/>
          </a:prstGeom>
        </p:spPr>
      </p:pic>
      <p:sp>
        <p:nvSpPr>
          <p:cNvPr id="4" name="矩形 3"/>
          <p:cNvSpPr/>
          <p:nvPr/>
        </p:nvSpPr>
        <p:spPr>
          <a:xfrm>
            <a:off x="-2339" y="5589240"/>
            <a:ext cx="9146339"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Text Box 37"/>
          <p:cNvSpPr txBox="1">
            <a:spLocks noChangeArrowheads="1"/>
          </p:cNvSpPr>
          <p:nvPr/>
        </p:nvSpPr>
        <p:spPr bwMode="auto">
          <a:xfrm>
            <a:off x="628650" y="1439863"/>
            <a:ext cx="7786688"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dirty="0">
                <a:solidFill>
                  <a:schemeClr val="tx1"/>
                </a:solidFill>
                <a:latin typeface="Times New Roman" panose="02020603050405020304" pitchFamily="18" charset="0"/>
                <a:ea typeface="黑体" panose="02010609060101010101" pitchFamily="2" charset="-122"/>
              </a:rPr>
              <a:t>1.</a:t>
            </a:r>
            <a:r>
              <a:rPr lang="en-US" altLang="zh-CN" sz="2800" dirty="0">
                <a:solidFill>
                  <a:schemeClr val="tx1"/>
                </a:solidFill>
                <a:latin typeface="Times New Roman" panose="02020603050405020304" pitchFamily="18" charset="0"/>
                <a:ea typeface="黑体" panose="02010609060101010101" pitchFamily="2" charset="-122"/>
              </a:rPr>
              <a:t> </a:t>
            </a:r>
            <a:r>
              <a:rPr lang="zh-CN" altLang="en-US" sz="2800" dirty="0">
                <a:solidFill>
                  <a:schemeClr val="tx1"/>
                </a:solidFill>
                <a:latin typeface="Times New Roman" panose="02020603050405020304" pitchFamily="18" charset="0"/>
                <a:ea typeface="黑体" panose="02010609060101010101" pitchFamily="2" charset="-122"/>
              </a:rPr>
              <a:t>位似图形是一种特殊的相似图形，它具有相似</a:t>
            </a:r>
          </a:p>
          <a:p>
            <a:pPr eaLnBrk="0" hangingPunct="0">
              <a:lnSpc>
                <a:spcPts val="4000"/>
              </a:lnSpc>
            </a:pPr>
            <a:r>
              <a:rPr lang="zh-CN" altLang="en-US" sz="2800" dirty="0">
                <a:solidFill>
                  <a:schemeClr val="tx1"/>
                </a:solidFill>
                <a:latin typeface="Times New Roman" panose="02020603050405020304" pitchFamily="18" charset="0"/>
                <a:ea typeface="黑体" panose="02010609060101010101" pitchFamily="2" charset="-122"/>
              </a:rPr>
              <a:t>    图形的所有性质，即对应角相等，对应边的比</a:t>
            </a:r>
          </a:p>
          <a:p>
            <a:pPr eaLnBrk="0" hangingPunct="0">
              <a:lnSpc>
                <a:spcPts val="4000"/>
              </a:lnSpc>
            </a:pPr>
            <a:r>
              <a:rPr lang="zh-CN" altLang="en-US" sz="2800" dirty="0">
                <a:solidFill>
                  <a:schemeClr val="tx1"/>
                </a:solidFill>
                <a:latin typeface="Times New Roman" panose="02020603050405020304" pitchFamily="18" charset="0"/>
                <a:ea typeface="黑体" panose="02010609060101010101" pitchFamily="2" charset="-122"/>
              </a:rPr>
              <a:t>    相等． </a:t>
            </a:r>
          </a:p>
        </p:txBody>
      </p:sp>
      <p:sp>
        <p:nvSpPr>
          <p:cNvPr id="4" name="文本框 3"/>
          <p:cNvSpPr txBox="1">
            <a:spLocks noChangeArrowheads="1"/>
          </p:cNvSpPr>
          <p:nvPr/>
        </p:nvSpPr>
        <p:spPr bwMode="auto">
          <a:xfrm>
            <a:off x="666750" y="3117850"/>
            <a:ext cx="7456488"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dirty="0">
                <a:solidFill>
                  <a:schemeClr val="tx1"/>
                </a:solidFill>
                <a:latin typeface="Times New Roman" panose="02020603050405020304" pitchFamily="18" charset="0"/>
                <a:ea typeface="黑体" panose="02010609060101010101" pitchFamily="2" charset="-122"/>
              </a:rPr>
              <a:t>2.</a:t>
            </a:r>
            <a:r>
              <a:rPr lang="en-US" altLang="zh-CN" sz="2800" dirty="0">
                <a:solidFill>
                  <a:schemeClr val="tx1"/>
                </a:solidFill>
                <a:latin typeface="Times New Roman" panose="02020603050405020304" pitchFamily="18" charset="0"/>
                <a:ea typeface="黑体" panose="02010609060101010101" pitchFamily="2" charset="-122"/>
              </a:rPr>
              <a:t> </a:t>
            </a:r>
            <a:r>
              <a:rPr lang="en-US" altLang="zh-CN" sz="2800" dirty="0" err="1">
                <a:solidFill>
                  <a:schemeClr val="tx1"/>
                </a:solidFill>
                <a:latin typeface="Times New Roman" panose="02020603050405020304" pitchFamily="18" charset="0"/>
                <a:ea typeface="黑体" panose="02010609060101010101" pitchFamily="2" charset="-122"/>
              </a:rPr>
              <a:t>位似图形上任意一对对应点到位似中心的距</a:t>
            </a:r>
            <a:endParaRPr lang="en-US" altLang="zh-CN" sz="2800" dirty="0">
              <a:solidFill>
                <a:schemeClr val="tx1"/>
              </a:solidFill>
              <a:latin typeface="Times New Roman" panose="02020603050405020304" pitchFamily="18" charset="0"/>
              <a:ea typeface="黑体" panose="02010609060101010101" pitchFamily="2" charset="-122"/>
            </a:endParaRPr>
          </a:p>
          <a:p>
            <a:pPr eaLnBrk="0" hangingPunct="0">
              <a:lnSpc>
                <a:spcPts val="4000"/>
              </a:lnSpc>
            </a:pPr>
            <a:r>
              <a:rPr lang="en-US" altLang="zh-CN" sz="2800" dirty="0">
                <a:solidFill>
                  <a:schemeClr val="tx1"/>
                </a:solidFill>
                <a:latin typeface="Times New Roman" panose="02020603050405020304" pitchFamily="18" charset="0"/>
                <a:ea typeface="黑体" panose="02010609060101010101" pitchFamily="2" charset="-122"/>
              </a:rPr>
              <a:t>    </a:t>
            </a:r>
            <a:r>
              <a:rPr lang="en-US" altLang="zh-CN" sz="2800" dirty="0" err="1">
                <a:solidFill>
                  <a:schemeClr val="tx1"/>
                </a:solidFill>
                <a:latin typeface="Times New Roman" panose="02020603050405020304" pitchFamily="18" charset="0"/>
                <a:ea typeface="黑体" panose="02010609060101010101" pitchFamily="2" charset="-122"/>
              </a:rPr>
              <a:t>离之比等于相似比</a:t>
            </a:r>
            <a:r>
              <a:rPr lang="en-US" altLang="zh-CN" sz="2800" dirty="0">
                <a:solidFill>
                  <a:schemeClr val="tx1"/>
                </a:solidFill>
                <a:latin typeface="Times New Roman" panose="02020603050405020304" pitchFamily="18" charset="0"/>
                <a:ea typeface="黑体" panose="02010609060101010101" pitchFamily="2" charset="-122"/>
              </a:rPr>
              <a:t>．（</a:t>
            </a:r>
            <a:r>
              <a:rPr lang="en-US" altLang="zh-CN" sz="2800" dirty="0" err="1">
                <a:solidFill>
                  <a:schemeClr val="tx1"/>
                </a:solidFill>
                <a:latin typeface="Times New Roman" panose="02020603050405020304" pitchFamily="18" charset="0"/>
                <a:ea typeface="黑体" panose="02010609060101010101" pitchFamily="2" charset="-122"/>
                <a:sym typeface="宋体" panose="02010600030101010101" pitchFamily="2" charset="-122"/>
              </a:rPr>
              <a:t>位似图形的相似比也</a:t>
            </a:r>
            <a:endParaRPr lang="en-US" altLang="zh-CN" sz="2800" dirty="0">
              <a:solidFill>
                <a:schemeClr val="tx1"/>
              </a:solidFill>
              <a:latin typeface="Times New Roman" panose="02020603050405020304" pitchFamily="18" charset="0"/>
              <a:ea typeface="黑体" panose="02010609060101010101" pitchFamily="2" charset="-122"/>
              <a:sym typeface="宋体" panose="02010600030101010101" pitchFamily="2" charset="-122"/>
            </a:endParaRPr>
          </a:p>
          <a:p>
            <a:pPr eaLnBrk="0" hangingPunct="0">
              <a:lnSpc>
                <a:spcPts val="4000"/>
              </a:lnSpc>
            </a:pPr>
            <a:r>
              <a:rPr lang="en-US" altLang="zh-CN" sz="2800" dirty="0">
                <a:solidFill>
                  <a:schemeClr val="tx1"/>
                </a:solidFill>
                <a:latin typeface="Times New Roman" panose="02020603050405020304" pitchFamily="18" charset="0"/>
                <a:ea typeface="黑体" panose="02010609060101010101" pitchFamily="2" charset="-122"/>
                <a:sym typeface="宋体" panose="02010600030101010101" pitchFamily="2" charset="-122"/>
              </a:rPr>
              <a:t>    </a:t>
            </a:r>
            <a:r>
              <a:rPr lang="zh-CN" altLang="en-US" sz="2800" dirty="0">
                <a:solidFill>
                  <a:schemeClr val="tx1"/>
                </a:solidFill>
                <a:latin typeface="Times New Roman" panose="02020603050405020304" pitchFamily="18" charset="0"/>
                <a:ea typeface="黑体" panose="02010609060101010101" pitchFamily="2" charset="-122"/>
                <a:sym typeface="宋体" panose="02010600030101010101" pitchFamily="2" charset="-122"/>
              </a:rPr>
              <a:t>叫作</a:t>
            </a:r>
            <a:r>
              <a:rPr lang="en-US" altLang="zh-CN" sz="2800" dirty="0" err="1">
                <a:solidFill>
                  <a:schemeClr val="tx1"/>
                </a:solidFill>
                <a:latin typeface="Times New Roman" panose="02020603050405020304" pitchFamily="18" charset="0"/>
                <a:ea typeface="黑体" panose="02010609060101010101" pitchFamily="2" charset="-122"/>
                <a:sym typeface="宋体" panose="02010600030101010101" pitchFamily="2" charset="-122"/>
              </a:rPr>
              <a:t>位似比</a:t>
            </a:r>
            <a:r>
              <a:rPr lang="en-US" altLang="zh-CN" sz="2800" dirty="0">
                <a:solidFill>
                  <a:schemeClr val="tx1"/>
                </a:solidFill>
                <a:latin typeface="Times New Roman" panose="02020603050405020304" pitchFamily="18" charset="0"/>
                <a:ea typeface="黑体" panose="02010609060101010101" pitchFamily="2" charset="-122"/>
                <a:sym typeface="宋体" panose="02010600030101010101" pitchFamily="2" charset="-122"/>
              </a:rPr>
              <a:t>）</a:t>
            </a:r>
          </a:p>
        </p:txBody>
      </p:sp>
      <p:sp>
        <p:nvSpPr>
          <p:cNvPr id="5" name="文本框 4"/>
          <p:cNvSpPr txBox="1">
            <a:spLocks noChangeArrowheads="1"/>
          </p:cNvSpPr>
          <p:nvPr/>
        </p:nvSpPr>
        <p:spPr bwMode="auto">
          <a:xfrm>
            <a:off x="676275" y="4799013"/>
            <a:ext cx="74564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dirty="0">
                <a:solidFill>
                  <a:schemeClr val="tx1"/>
                </a:solidFill>
                <a:latin typeface="Times New Roman" panose="02020603050405020304" pitchFamily="18" charset="0"/>
                <a:ea typeface="黑体" panose="02010609060101010101" pitchFamily="2" charset="-122"/>
                <a:sym typeface="宋体" panose="02010600030101010101" pitchFamily="2" charset="-122"/>
              </a:rPr>
              <a:t>3. </a:t>
            </a:r>
            <a:r>
              <a:rPr lang="en-US" altLang="zh-CN" sz="2800" dirty="0" err="1">
                <a:solidFill>
                  <a:schemeClr val="tx1"/>
                </a:solidFill>
                <a:latin typeface="Times New Roman" panose="02020603050405020304" pitchFamily="18" charset="0"/>
                <a:ea typeface="黑体" panose="02010609060101010101" pitchFamily="2" charset="-122"/>
              </a:rPr>
              <a:t>对应线段平行或者在一条直线上</a:t>
            </a:r>
            <a:r>
              <a:rPr lang="en-US" altLang="zh-CN" sz="2800" dirty="0">
                <a:solidFill>
                  <a:schemeClr val="tx1"/>
                </a:solidFill>
                <a:latin typeface="Times New Roman" panose="02020603050405020304" pitchFamily="18" charset="0"/>
                <a:ea typeface="黑体" panose="02010609060101010101" pitchFamily="2" charset="-122"/>
                <a:sym typeface="宋体" panose="02010600030101010101" pitchFamily="2" charset="-122"/>
              </a:rPr>
              <a:t>．</a:t>
            </a:r>
            <a:endParaRPr lang="en-US" altLang="zh-CN" sz="2800" dirty="0">
              <a:solidFill>
                <a:schemeClr val="tx1"/>
              </a:solidFill>
              <a:latin typeface="Times New Roman" panose="02020603050405020304" pitchFamily="18" charset="0"/>
              <a:ea typeface="黑体" panose="02010609060101010101" pitchFamily="2" charset="-122"/>
            </a:endParaRPr>
          </a:p>
        </p:txBody>
      </p:sp>
      <p:sp>
        <p:nvSpPr>
          <p:cNvPr id="3" name="文本框 2"/>
          <p:cNvSpPr txBox="1"/>
          <p:nvPr/>
        </p:nvSpPr>
        <p:spPr>
          <a:xfrm>
            <a:off x="554038" y="849313"/>
            <a:ext cx="1549400" cy="522287"/>
          </a:xfrm>
          <a:prstGeom prst="rect">
            <a:avLst/>
          </a:prstGeom>
          <a:noFill/>
        </p:spPr>
        <p:txBody>
          <a:bodyPr>
            <a:spAutoFit/>
          </a:bodyPr>
          <a:lstStyle/>
          <a:p>
            <a:r>
              <a:rPr lang="zh-CN" altLang="en-US" sz="2800" noProof="1">
                <a:solidFill>
                  <a:schemeClr val="accent6">
                    <a:lumMod val="75000"/>
                  </a:schemeClr>
                </a:solidFill>
                <a:latin typeface="黑体" panose="02010609060101010101" pitchFamily="2" charset="-122"/>
                <a:ea typeface="黑体" panose="02010609060101010101" pitchFamily="2" charset="-122"/>
                <a:cs typeface="+mn-ea"/>
              </a:rPr>
              <a:t>归纳：</a:t>
            </a:r>
            <a:endParaRPr lang="zh-CN" altLang="en-US" sz="2800" noProof="1">
              <a:solidFill>
                <a:schemeClr val="accent6">
                  <a:lumMod val="75000"/>
                </a:schemeClr>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2291"/>
                                        </p:tgtEl>
                                        <p:attrNameLst>
                                          <p:attrName>style.visibility</p:attrName>
                                        </p:attrNameLst>
                                      </p:cBhvr>
                                      <p:to>
                                        <p:strVal val="visible"/>
                                      </p:to>
                                    </p:set>
                                    <p:anim calcmode="lin" valueType="num">
                                      <p:cBhvr>
                                        <p:cTn id="15" dur="1000" fill="hold"/>
                                        <p:tgtEl>
                                          <p:spTgt spid="12291"/>
                                        </p:tgtEl>
                                        <p:attrNameLst>
                                          <p:attrName>ppt_w</p:attrName>
                                        </p:attrNameLst>
                                      </p:cBhvr>
                                      <p:tavLst>
                                        <p:tav tm="0">
                                          <p:val>
                                            <p:strVal val="#ppt_w*0.70"/>
                                          </p:val>
                                        </p:tav>
                                        <p:tav tm="100000">
                                          <p:val>
                                            <p:strVal val="#ppt_w"/>
                                          </p:val>
                                        </p:tav>
                                      </p:tavLst>
                                    </p:anim>
                                    <p:anim calcmode="lin" valueType="num">
                                      <p:cBhvr>
                                        <p:cTn id="16" dur="1000" fill="hold"/>
                                        <p:tgtEl>
                                          <p:spTgt spid="12291"/>
                                        </p:tgtEl>
                                        <p:attrNameLst>
                                          <p:attrName>ppt_h</p:attrName>
                                        </p:attrNameLst>
                                      </p:cBhvr>
                                      <p:tavLst>
                                        <p:tav tm="0">
                                          <p:val>
                                            <p:strVal val="#ppt_h"/>
                                          </p:val>
                                        </p:tav>
                                        <p:tav tm="100000">
                                          <p:val>
                                            <p:strVal val="#ppt_h"/>
                                          </p:val>
                                        </p:tav>
                                      </p:tavLst>
                                    </p:anim>
                                    <p:animEffect transition="in" filter="fade">
                                      <p:cBhvr>
                                        <p:cTn id="17" dur="1000"/>
                                        <p:tgtEl>
                                          <p:spTgt spid="1229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4" grpId="0"/>
      <p:bldP spid="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文本框 13314"/>
          <p:cNvSpPr txBox="1"/>
          <p:nvPr/>
        </p:nvSpPr>
        <p:spPr>
          <a:xfrm>
            <a:off x="430213" y="1304925"/>
            <a:ext cx="8245475" cy="2655888"/>
          </a:xfrm>
          <a:prstGeom prst="rect">
            <a:avLst/>
          </a:prstGeom>
          <a:noFill/>
          <a:ln w="9525">
            <a:noFill/>
          </a:ln>
        </p:spPr>
        <p:txBody>
          <a:bodyPr>
            <a:spAutoFit/>
          </a:bodyPr>
          <a:lstStyle/>
          <a:p>
            <a:pPr eaLnBrk="0" hangingPunct="0">
              <a:lnSpc>
                <a:spcPts val="4000"/>
              </a:lnSpc>
            </a:pPr>
            <a:r>
              <a:rPr lang="en-US" altLang="zh-CN" sz="2800" noProof="1">
                <a:solidFill>
                  <a:schemeClr val="tx1"/>
                </a:solidFill>
                <a:latin typeface="Times New Roman" panose="02020603050405020304" pitchFamily="18" charset="0"/>
                <a:ea typeface="黑体" panose="02010609060101010101" pitchFamily="2" charset="-122"/>
                <a:cs typeface="+mn-ea"/>
              </a:rPr>
              <a:t>        </a:t>
            </a:r>
            <a:r>
              <a:rPr lang="zh-CN" altLang="en-US" sz="2800" noProof="1">
                <a:solidFill>
                  <a:schemeClr val="tx1"/>
                </a:solidFill>
                <a:latin typeface="Times New Roman" panose="02020603050405020304" pitchFamily="18" charset="0"/>
                <a:ea typeface="黑体" panose="02010609060101010101" pitchFamily="2" charset="-122"/>
                <a:cs typeface="+mn-ea"/>
              </a:rPr>
              <a:t>如图，四边形木框 </a:t>
            </a:r>
            <a:r>
              <a:rPr lang="en-US" altLang="x-none" sz="2800" i="1" noProof="1">
                <a:solidFill>
                  <a:schemeClr val="tx1"/>
                </a:solidFill>
                <a:latin typeface="Times New Roman" panose="02020603050405020304" pitchFamily="18" charset="0"/>
                <a:ea typeface="黑体" panose="02010609060101010101" pitchFamily="2" charset="-122"/>
                <a:cs typeface="+mn-ea"/>
              </a:rPr>
              <a:t>ABCD </a:t>
            </a:r>
            <a:r>
              <a:rPr lang="zh-CN" altLang="en-US" sz="2800" noProof="1">
                <a:solidFill>
                  <a:schemeClr val="tx1"/>
                </a:solidFill>
                <a:latin typeface="Times New Roman" panose="02020603050405020304" pitchFamily="18" charset="0"/>
                <a:ea typeface="黑体" panose="02010609060101010101" pitchFamily="2" charset="-122"/>
                <a:cs typeface="+mn-ea"/>
              </a:rPr>
              <a:t>在灯泡发出的光照射下形成的影子是四边形 </a:t>
            </a:r>
            <a:r>
              <a:rPr lang="en-US" altLang="x-none" sz="2800" i="1" noProof="1">
                <a:solidFill>
                  <a:schemeClr val="tx1"/>
                </a:solidFill>
                <a:latin typeface="Times New Roman" panose="02020603050405020304" pitchFamily="18" charset="0"/>
                <a:ea typeface="黑体" panose="02010609060101010101" pitchFamily="2" charset="-122"/>
                <a:cs typeface="+mn-ea"/>
              </a:rPr>
              <a:t>A</a:t>
            </a:r>
            <a:r>
              <a:rPr lang="en-US" altLang="x-none" sz="2800" noProof="1">
                <a:solidFill>
                  <a:schemeClr val="tx1"/>
                </a:solidFill>
                <a:latin typeface="Times New Roman" panose="02020603050405020304" pitchFamily="18" charset="0"/>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B</a:t>
            </a:r>
            <a:r>
              <a:rPr lang="en-US" altLang="x-none" sz="2800" noProof="1">
                <a:solidFill>
                  <a:schemeClr val="tx1"/>
                </a:solidFill>
                <a:latin typeface="Times New Roman" panose="02020603050405020304" pitchFamily="18" charset="0"/>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C</a:t>
            </a:r>
            <a:r>
              <a:rPr lang="en-US" altLang="x-none" sz="2800" noProof="1">
                <a:solidFill>
                  <a:schemeClr val="tx1"/>
                </a:solidFill>
                <a:latin typeface="Times New Roman" panose="02020603050405020304" pitchFamily="18" charset="0"/>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D</a:t>
            </a:r>
            <a:r>
              <a:rPr lang="en-US" altLang="x-none" sz="2800" noProof="1">
                <a:solidFill>
                  <a:schemeClr val="tx1"/>
                </a:solidFill>
                <a:latin typeface="Times New Roman" panose="02020603050405020304" pitchFamily="18" charset="0"/>
                <a:cs typeface="+mn-ea"/>
              </a:rPr>
              <a:t>′</a:t>
            </a:r>
            <a:r>
              <a:rPr lang="zh-CN" altLang="en-US" sz="2800" noProof="1">
                <a:solidFill>
                  <a:schemeClr val="tx1"/>
                </a:solidFill>
                <a:latin typeface="Times New Roman" panose="02020603050405020304" pitchFamily="18" charset="0"/>
                <a:ea typeface="黑体" panose="02010609060101010101" pitchFamily="2" charset="-122"/>
                <a:cs typeface="+mn-ea"/>
              </a:rPr>
              <a:t>，若 </a:t>
            </a:r>
            <a:r>
              <a:rPr lang="en-US" altLang="x-none" sz="2800" i="1" noProof="1">
                <a:solidFill>
                  <a:schemeClr val="tx1"/>
                </a:solidFill>
                <a:latin typeface="Times New Roman" panose="02020603050405020304" pitchFamily="18" charset="0"/>
                <a:ea typeface="黑体" panose="02010609060101010101" pitchFamily="2" charset="-122"/>
                <a:cs typeface="+mn-ea"/>
              </a:rPr>
              <a:t>OB </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 O</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B</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zh-CN" altLang="en-US" sz="2800" noProof="1">
                <a:solidFill>
                  <a:schemeClr val="tx1"/>
                </a:solidFill>
                <a:latin typeface="Times New Roman" panose="02020603050405020304" pitchFamily="18" charset="0"/>
                <a:ea typeface="黑体" panose="02010609060101010101" pitchFamily="2" charset="-122"/>
                <a:cs typeface="+mn-ea"/>
              </a:rPr>
              <a:t>＝</a:t>
            </a:r>
            <a:endParaRPr lang="zh-CN" altLang="en-US" sz="2800" noProof="1">
              <a:solidFill>
                <a:schemeClr val="tx1"/>
              </a:solidFill>
              <a:latin typeface="Times New Roman" panose="02020603050405020304" pitchFamily="18" charset="0"/>
              <a:ea typeface="黑体" panose="02010609060101010101" pitchFamily="2" charset="-122"/>
            </a:endParaRPr>
          </a:p>
          <a:p>
            <a:pPr eaLnBrk="0" hangingPunct="0">
              <a:lnSpc>
                <a:spcPts val="4000"/>
              </a:lnSpc>
            </a:pPr>
            <a:r>
              <a:rPr lang="en-US" altLang="x-none" sz="2800" noProof="1">
                <a:solidFill>
                  <a:schemeClr val="tx1"/>
                </a:solidFill>
                <a:latin typeface="Times New Roman" panose="02020603050405020304" pitchFamily="18" charset="0"/>
                <a:ea typeface="黑体" panose="02010609060101010101" pitchFamily="2" charset="-122"/>
                <a:cs typeface="+mn-ea"/>
              </a:rPr>
              <a:t>1 : 2</a:t>
            </a:r>
            <a:r>
              <a:rPr lang="zh-CN" altLang="en-US" sz="2800" noProof="1">
                <a:solidFill>
                  <a:schemeClr val="tx1"/>
                </a:solidFill>
                <a:latin typeface="Times New Roman" panose="02020603050405020304" pitchFamily="18" charset="0"/>
                <a:ea typeface="黑体" panose="02010609060101010101" pitchFamily="2" charset="-122"/>
                <a:cs typeface="+mn-ea"/>
              </a:rPr>
              <a:t>，则四边形 </a:t>
            </a:r>
            <a:r>
              <a:rPr lang="en-US" altLang="x-none" sz="2800" i="1" noProof="1">
                <a:solidFill>
                  <a:schemeClr val="tx1"/>
                </a:solidFill>
                <a:latin typeface="Times New Roman" panose="02020603050405020304" pitchFamily="18" charset="0"/>
                <a:ea typeface="黑体" panose="02010609060101010101" pitchFamily="2" charset="-122"/>
                <a:cs typeface="+mn-ea"/>
              </a:rPr>
              <a:t>ABCD </a:t>
            </a:r>
            <a:r>
              <a:rPr lang="zh-CN" altLang="en-US" sz="2800" noProof="1">
                <a:solidFill>
                  <a:schemeClr val="tx1"/>
                </a:solidFill>
                <a:latin typeface="Times New Roman" panose="02020603050405020304" pitchFamily="18" charset="0"/>
                <a:ea typeface="黑体" panose="02010609060101010101" pitchFamily="2" charset="-122"/>
                <a:cs typeface="+mn-ea"/>
              </a:rPr>
              <a:t>的面积与四边形</a:t>
            </a:r>
            <a:r>
              <a:rPr lang="en-US" altLang="x-none" sz="2800" i="1" noProof="1">
                <a:solidFill>
                  <a:schemeClr val="tx1"/>
                </a:solidFill>
                <a:latin typeface="Times New Roman" panose="02020603050405020304" pitchFamily="18" charset="0"/>
                <a:ea typeface="黑体" panose="02010609060101010101" pitchFamily="2" charset="-122"/>
                <a:cs typeface="+mn-ea"/>
              </a:rPr>
              <a:t>A</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B</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C</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en-US" altLang="x-none" sz="2800" i="1" noProof="1">
                <a:solidFill>
                  <a:schemeClr val="tx1"/>
                </a:solidFill>
                <a:latin typeface="Times New Roman" panose="02020603050405020304" pitchFamily="18" charset="0"/>
                <a:ea typeface="黑体" panose="02010609060101010101" pitchFamily="2" charset="-122"/>
                <a:cs typeface="+mn-ea"/>
              </a:rPr>
              <a:t>D</a:t>
            </a:r>
            <a:r>
              <a:rPr lang="en-US" altLang="x-none" sz="2800" noProof="1">
                <a:solidFill>
                  <a:schemeClr val="tx1"/>
                </a:solidFill>
                <a:latin typeface="Times New Roman" panose="02020603050405020304" pitchFamily="18" charset="0"/>
                <a:ea typeface="黑体" panose="02010609060101010101" pitchFamily="2" charset="-122"/>
                <a:cs typeface="+mn-ea"/>
              </a:rPr>
              <a:t>′</a:t>
            </a:r>
            <a:r>
              <a:rPr lang="zh-CN" altLang="en-US" sz="2800" noProof="1">
                <a:solidFill>
                  <a:schemeClr val="tx1"/>
                </a:solidFill>
                <a:latin typeface="Times New Roman" panose="02020603050405020304" pitchFamily="18" charset="0"/>
                <a:ea typeface="黑体" panose="02010609060101010101" pitchFamily="2" charset="-122"/>
                <a:cs typeface="+mn-ea"/>
              </a:rPr>
              <a:t>的面积比为                                                                       </a:t>
            </a:r>
            <a:r>
              <a:rPr lang="en-US" altLang="zh-CN" sz="2800" noProof="1">
                <a:solidFill>
                  <a:schemeClr val="tx1"/>
                </a:solidFill>
                <a:latin typeface="Times New Roman" panose="02020603050405020304" pitchFamily="18" charset="0"/>
                <a:ea typeface="黑体" panose="02010609060101010101" pitchFamily="2" charset="-122"/>
                <a:cs typeface="+mn-ea"/>
              </a:rPr>
              <a:t>(   )</a:t>
            </a:r>
            <a:endParaRPr lang="en-US" altLang="zh-CN" sz="2800" noProof="1">
              <a:solidFill>
                <a:schemeClr val="tx1"/>
              </a:solidFill>
              <a:latin typeface="Times New Roman" panose="02020603050405020304" pitchFamily="18" charset="0"/>
              <a:ea typeface="黑体" panose="02010609060101010101" pitchFamily="2" charset="-122"/>
            </a:endParaRPr>
          </a:p>
          <a:p>
            <a:pPr marL="342900" indent="-342900" eaLnBrk="0" hangingPunct="0">
              <a:lnSpc>
                <a:spcPts val="4000"/>
              </a:lnSpc>
            </a:pPr>
            <a:r>
              <a:rPr lang="en-US" altLang="x-none" sz="2800" noProof="1">
                <a:solidFill>
                  <a:schemeClr val="tx1"/>
                </a:solidFill>
                <a:latin typeface="Times New Roman" panose="02020603050405020304" pitchFamily="18" charset="0"/>
                <a:ea typeface="黑体" panose="02010609060101010101" pitchFamily="2" charset="-122"/>
                <a:cs typeface="+mn-ea"/>
              </a:rPr>
              <a:t>     A</a:t>
            </a:r>
            <a:r>
              <a:rPr lang="zh-CN" altLang="en-US" sz="2800" noProof="1">
                <a:solidFill>
                  <a:schemeClr val="tx1"/>
                </a:solidFill>
                <a:latin typeface="Times New Roman" panose="02020603050405020304" pitchFamily="18" charset="0"/>
                <a:ea typeface="黑体" panose="02010609060101010101" pitchFamily="2" charset="-122"/>
                <a:cs typeface="+mn-ea"/>
              </a:rPr>
              <a:t>．</a:t>
            </a:r>
            <a:r>
              <a:rPr lang="en-US" altLang="x-none" sz="2800" noProof="1">
                <a:solidFill>
                  <a:schemeClr val="tx1"/>
                </a:solidFill>
                <a:latin typeface="Times New Roman" panose="02020603050405020304" pitchFamily="18" charset="0"/>
                <a:ea typeface="黑体" panose="02010609060101010101" pitchFamily="2" charset="-122"/>
                <a:cs typeface="+mn-ea"/>
              </a:rPr>
              <a:t>4∶1          B</a:t>
            </a:r>
            <a:r>
              <a:rPr lang="zh-CN" altLang="en-US" sz="2800" noProof="1">
                <a:solidFill>
                  <a:schemeClr val="tx1"/>
                </a:solidFill>
                <a:latin typeface="Times New Roman" panose="02020603050405020304" pitchFamily="18" charset="0"/>
                <a:ea typeface="黑体" panose="02010609060101010101" pitchFamily="2" charset="-122"/>
                <a:cs typeface="+mn-ea"/>
              </a:rPr>
              <a:t>．    ∶</a:t>
            </a:r>
            <a:r>
              <a:rPr lang="en-US" altLang="x-none" sz="2800" noProof="1">
                <a:solidFill>
                  <a:schemeClr val="tx1"/>
                </a:solidFill>
                <a:latin typeface="Times New Roman" panose="02020603050405020304" pitchFamily="18" charset="0"/>
                <a:ea typeface="黑体" panose="02010609060101010101" pitchFamily="2" charset="-122"/>
                <a:cs typeface="+mn-ea"/>
              </a:rPr>
              <a:t>1     	 C</a:t>
            </a:r>
            <a:r>
              <a:rPr lang="zh-CN" altLang="en-US" sz="2800" noProof="1">
                <a:solidFill>
                  <a:schemeClr val="tx1"/>
                </a:solidFill>
                <a:latin typeface="Times New Roman" panose="02020603050405020304" pitchFamily="18" charset="0"/>
                <a:ea typeface="黑体" panose="02010609060101010101" pitchFamily="2" charset="-122"/>
                <a:cs typeface="+mn-ea"/>
              </a:rPr>
              <a:t>．</a:t>
            </a:r>
            <a:r>
              <a:rPr lang="en-US" altLang="x-none" sz="2800" noProof="1">
                <a:solidFill>
                  <a:schemeClr val="tx1"/>
                </a:solidFill>
                <a:latin typeface="Times New Roman" panose="02020603050405020304" pitchFamily="18" charset="0"/>
                <a:ea typeface="黑体" panose="02010609060101010101" pitchFamily="2" charset="-122"/>
                <a:cs typeface="+mn-ea"/>
              </a:rPr>
              <a:t>1∶          D</a:t>
            </a:r>
            <a:r>
              <a:rPr lang="zh-CN" altLang="en-US" sz="2800" noProof="1">
                <a:solidFill>
                  <a:schemeClr val="tx1"/>
                </a:solidFill>
                <a:latin typeface="Times New Roman" panose="02020603050405020304" pitchFamily="18" charset="0"/>
                <a:ea typeface="黑体" panose="02010609060101010101" pitchFamily="2" charset="-122"/>
                <a:cs typeface="+mn-ea"/>
              </a:rPr>
              <a:t>．</a:t>
            </a:r>
            <a:r>
              <a:rPr lang="en-US" altLang="x-none" sz="2800" noProof="1">
                <a:solidFill>
                  <a:schemeClr val="tx1"/>
                </a:solidFill>
                <a:latin typeface="Times New Roman" panose="02020603050405020304" pitchFamily="18" charset="0"/>
                <a:ea typeface="黑体" panose="02010609060101010101" pitchFamily="2" charset="-122"/>
                <a:cs typeface="+mn-ea"/>
              </a:rPr>
              <a:t>1∶4 </a:t>
            </a:r>
            <a:endParaRPr lang="en-US" altLang="x-none" sz="2800" noProof="1">
              <a:solidFill>
                <a:schemeClr val="tx1"/>
              </a:solidFill>
              <a:latin typeface="Times New Roman" panose="02020603050405020304" pitchFamily="18" charset="0"/>
              <a:ea typeface="黑体" panose="02010609060101010101" pitchFamily="2" charset="-122"/>
            </a:endParaRPr>
          </a:p>
        </p:txBody>
      </p:sp>
      <p:pic>
        <p:nvPicPr>
          <p:cNvPr id="16386" name="图片 13315"/>
          <p:cNvPicPr>
            <a:picLocks noChangeAspect="1" noChangeArrowheads="1"/>
          </p:cNvPicPr>
          <p:nvPr/>
        </p:nvPicPr>
        <p:blipFill>
          <a:blip r:embed="rId3"/>
          <a:stretch>
            <a:fillRect/>
          </a:stretch>
        </p:blipFill>
        <p:spPr bwMode="auto">
          <a:xfrm>
            <a:off x="2119313" y="3967163"/>
            <a:ext cx="4545012"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文本框 13316"/>
          <p:cNvSpPr txBox="1">
            <a:spLocks noChangeArrowheads="1"/>
          </p:cNvSpPr>
          <p:nvPr/>
        </p:nvSpPr>
        <p:spPr bwMode="auto">
          <a:xfrm>
            <a:off x="7731125" y="2751138"/>
            <a:ext cx="865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ea typeface="黑体" panose="02010609060101010101" pitchFamily="2" charset="-122"/>
              </a:rPr>
              <a:t>D</a:t>
            </a:r>
          </a:p>
        </p:txBody>
      </p:sp>
      <p:graphicFrame>
        <p:nvGraphicFramePr>
          <p:cNvPr id="16388" name="对象 13317">
            <a:hlinkClick r:id="" action="ppaction://ole?verb=1"/>
          </p:cNvPr>
          <p:cNvGraphicFramePr>
            <a:graphicFrameLocks noChangeAspect="1"/>
          </p:cNvGraphicFramePr>
          <p:nvPr/>
        </p:nvGraphicFramePr>
        <p:xfrm>
          <a:off x="3536950" y="3387725"/>
          <a:ext cx="542925" cy="484188"/>
        </p:xfrm>
        <a:graphic>
          <a:graphicData uri="http://schemas.openxmlformats.org/presentationml/2006/ole">
            <mc:AlternateContent xmlns:mc="http://schemas.openxmlformats.org/markup-compatibility/2006">
              <mc:Choice xmlns:v="urn:schemas-microsoft-com:vml" Requires="v">
                <p:oleObj spid="_x0000_s3085" r:id="rId4" imgW="241935" imgH="215900" progId="Equations">
                  <p:embed/>
                </p:oleObj>
              </mc:Choice>
              <mc:Fallback>
                <p:oleObj r:id="rId4" imgW="241935" imgH="215900" progId="Equations">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3536950" y="3387725"/>
                        <a:ext cx="542925" cy="484188"/>
                      </a:xfrm>
                      <a:prstGeom prst="rect">
                        <a:avLst/>
                      </a:prstGeom>
                      <a:noFill/>
                      <a:ln>
                        <a:noFill/>
                      </a:ln>
                    </p:spPr>
                  </p:pic>
                </p:oleObj>
              </mc:Fallback>
            </mc:AlternateContent>
          </a:graphicData>
        </a:graphic>
      </p:graphicFrame>
      <p:graphicFrame>
        <p:nvGraphicFramePr>
          <p:cNvPr id="16389" name="对象 13318">
            <a:hlinkClick r:id="" action="ppaction://ole?verb=1"/>
          </p:cNvPr>
          <p:cNvGraphicFramePr>
            <a:graphicFrameLocks noChangeAspect="1"/>
          </p:cNvGraphicFramePr>
          <p:nvPr/>
        </p:nvGraphicFramePr>
        <p:xfrm>
          <a:off x="6115050" y="3392488"/>
          <a:ext cx="549275" cy="493712"/>
        </p:xfrm>
        <a:graphic>
          <a:graphicData uri="http://schemas.openxmlformats.org/presentationml/2006/ole">
            <mc:AlternateContent xmlns:mc="http://schemas.openxmlformats.org/markup-compatibility/2006">
              <mc:Choice xmlns:v="urn:schemas-microsoft-com:vml" Requires="v">
                <p:oleObj spid="_x0000_s3086" r:id="rId6" imgW="241935" imgH="215900" progId="Equations">
                  <p:embed/>
                </p:oleObj>
              </mc:Choice>
              <mc:Fallback>
                <p:oleObj r:id="rId6" imgW="241935" imgH="215900" progId="Equations">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6115050" y="3392488"/>
                        <a:ext cx="549275" cy="493712"/>
                      </a:xfrm>
                      <a:prstGeom prst="rect">
                        <a:avLst/>
                      </a:prstGeom>
                      <a:noFill/>
                      <a:ln>
                        <a:noFill/>
                      </a:ln>
                    </p:spPr>
                  </p:pic>
                </p:oleObj>
              </mc:Fallback>
            </mc:AlternateContent>
          </a:graphicData>
        </a:graphic>
      </p:graphicFrame>
      <p:sp>
        <p:nvSpPr>
          <p:cNvPr id="16390" name="文本框 1"/>
          <p:cNvSpPr txBox="1">
            <a:spLocks noChangeArrowheads="1"/>
          </p:cNvSpPr>
          <p:nvPr/>
        </p:nvSpPr>
        <p:spPr bwMode="auto">
          <a:xfrm>
            <a:off x="2698750" y="501332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000" i="1">
                <a:solidFill>
                  <a:schemeClr val="tx1"/>
                </a:solidFill>
                <a:latin typeface="Times New Roman" panose="02020603050405020304" pitchFamily="18" charset="0"/>
                <a:ea typeface="黑体" panose="02010609060101010101" pitchFamily="2" charset="-122"/>
              </a:rPr>
              <a:t>O</a:t>
            </a:r>
          </a:p>
        </p:txBody>
      </p:sp>
      <p:sp>
        <p:nvSpPr>
          <p:cNvPr id="16391" name="圆角矩形 31"/>
          <p:cNvSpPr>
            <a:spLocks noChangeArrowheads="1"/>
          </p:cNvSpPr>
          <p:nvPr/>
        </p:nvSpPr>
        <p:spPr bwMode="auto">
          <a:xfrm>
            <a:off x="404813" y="764704"/>
            <a:ext cx="1425575" cy="512762"/>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练一练</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p:cTn id="7" dur="500" fill="hold"/>
                                        <p:tgtEl>
                                          <p:spTgt spid="13317"/>
                                        </p:tgtEl>
                                        <p:attrNameLst>
                                          <p:attrName>ppt_w</p:attrName>
                                        </p:attrNameLst>
                                      </p:cBhvr>
                                      <p:tavLst>
                                        <p:tav tm="0">
                                          <p:val>
                                            <p:fltVal val="0"/>
                                          </p:val>
                                        </p:tav>
                                        <p:tav tm="100000">
                                          <p:val>
                                            <p:strVal val="#ppt_w"/>
                                          </p:val>
                                        </p:tav>
                                      </p:tavLst>
                                    </p:anim>
                                    <p:anim calcmode="lin" valueType="num">
                                      <p:cBhvr>
                                        <p:cTn id="8" dur="500" fill="hold"/>
                                        <p:tgtEl>
                                          <p:spTgt spid="133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文本框 65553"/>
          <p:cNvSpPr txBox="1">
            <a:spLocks noChangeArrowheads="1"/>
          </p:cNvSpPr>
          <p:nvPr/>
        </p:nvSpPr>
        <p:spPr bwMode="auto">
          <a:xfrm>
            <a:off x="510480" y="1412776"/>
            <a:ext cx="8382000"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20000"/>
              </a:lnSpc>
            </a:pPr>
            <a:r>
              <a:rPr lang="zh-CN" altLang="en-US" sz="2800" dirty="0">
                <a:solidFill>
                  <a:srgbClr val="008080"/>
                </a:solidFill>
                <a:latin typeface="黑体" panose="02010609060101010101" pitchFamily="2" charset="-122"/>
                <a:ea typeface="黑体" panose="02010609060101010101" pitchFamily="2" charset="-122"/>
              </a:rPr>
              <a:t>例</a:t>
            </a:r>
            <a:r>
              <a:rPr lang="en-US" altLang="zh-CN" sz="2800" dirty="0">
                <a:solidFill>
                  <a:srgbClr val="008080"/>
                </a:solidFill>
                <a:latin typeface="黑体" panose="02010609060101010101" pitchFamily="2" charset="-122"/>
                <a:ea typeface="黑体" panose="02010609060101010101" pitchFamily="2" charset="-122"/>
              </a:rPr>
              <a:t>1</a:t>
            </a:r>
            <a:r>
              <a:rPr lang="zh-CN" altLang="en-US" sz="2800" dirty="0">
                <a:solidFill>
                  <a:srgbClr val="008080"/>
                </a:solidFill>
                <a:latin typeface="黑体" panose="02010609060101010101" pitchFamily="2" charset="-122"/>
                <a:ea typeface="黑体" panose="02010609060101010101" pitchFamily="2" charset="-122"/>
              </a:rPr>
              <a:t>：</a:t>
            </a:r>
            <a:r>
              <a:rPr lang="zh-CN" altLang="en-US" sz="2800" dirty="0">
                <a:solidFill>
                  <a:schemeClr val="tx1"/>
                </a:solidFill>
                <a:latin typeface="Times New Roman" panose="02020603050405020304" pitchFamily="18" charset="0"/>
                <a:ea typeface="黑体" panose="02010609060101010101" pitchFamily="2" charset="-122"/>
              </a:rPr>
              <a:t>如图，已知△</a:t>
            </a:r>
            <a:r>
              <a:rPr lang="en-US" altLang="zh-CN" sz="2800" b="1" i="1" dirty="0">
                <a:solidFill>
                  <a:schemeClr val="tx1"/>
                </a:solidFill>
                <a:latin typeface="Times New Roman" panose="02020603050405020304" pitchFamily="18" charset="0"/>
                <a:ea typeface="黑体" panose="02010609060101010101" pitchFamily="2" charset="-122"/>
              </a:rPr>
              <a:t>ABC</a:t>
            </a:r>
            <a:r>
              <a:rPr lang="zh-CN" altLang="en-US" sz="2800" dirty="0">
                <a:solidFill>
                  <a:schemeClr val="tx1"/>
                </a:solidFill>
                <a:latin typeface="Times New Roman" panose="02020603050405020304" pitchFamily="18" charset="0"/>
                <a:ea typeface="黑体" panose="02010609060101010101" pitchFamily="2" charset="-122"/>
              </a:rPr>
              <a:t>，以点</a:t>
            </a:r>
            <a:r>
              <a:rPr lang="en-US" altLang="zh-CN" sz="2800" b="1" i="1" dirty="0">
                <a:solidFill>
                  <a:schemeClr val="tx1"/>
                </a:solidFill>
                <a:latin typeface="Times New Roman" panose="02020603050405020304" pitchFamily="18" charset="0"/>
                <a:ea typeface="黑体" panose="02010609060101010101" pitchFamily="2" charset="-122"/>
              </a:rPr>
              <a:t>O</a:t>
            </a:r>
            <a:r>
              <a:rPr lang="zh-CN" altLang="en-US" sz="2800" dirty="0">
                <a:solidFill>
                  <a:schemeClr val="tx1"/>
                </a:solidFill>
                <a:latin typeface="Times New Roman" panose="02020603050405020304" pitchFamily="18" charset="0"/>
                <a:ea typeface="黑体" panose="02010609060101010101" pitchFamily="2" charset="-122"/>
              </a:rPr>
              <a:t>为位似中心画△</a:t>
            </a:r>
            <a:r>
              <a:rPr lang="en-US" altLang="zh-CN" sz="2800" b="1" i="1" dirty="0">
                <a:solidFill>
                  <a:schemeClr val="tx1"/>
                </a:solidFill>
                <a:latin typeface="Times New Roman" panose="02020603050405020304" pitchFamily="18" charset="0"/>
                <a:ea typeface="黑体" panose="02010609060101010101" pitchFamily="2" charset="-122"/>
              </a:rPr>
              <a:t>DEF</a:t>
            </a:r>
            <a:r>
              <a:rPr lang="zh-CN" altLang="en-US" sz="2800" dirty="0">
                <a:solidFill>
                  <a:schemeClr val="tx1"/>
                </a:solidFill>
                <a:latin typeface="Times New Roman" panose="02020603050405020304" pitchFamily="18" charset="0"/>
                <a:ea typeface="黑体" panose="02010609060101010101" pitchFamily="2" charset="-122"/>
              </a:rPr>
              <a:t>，使其与△</a:t>
            </a:r>
            <a:r>
              <a:rPr lang="en-US" altLang="zh-CN" sz="2800" b="1" i="1" dirty="0">
                <a:solidFill>
                  <a:schemeClr val="tx1"/>
                </a:solidFill>
                <a:latin typeface="Times New Roman" panose="02020603050405020304" pitchFamily="18" charset="0"/>
                <a:ea typeface="黑体" panose="02010609060101010101" pitchFamily="2" charset="-122"/>
              </a:rPr>
              <a:t>ABC</a:t>
            </a:r>
            <a:r>
              <a:rPr lang="zh-CN" altLang="en-US" sz="2800" dirty="0">
                <a:solidFill>
                  <a:schemeClr val="tx1"/>
                </a:solidFill>
                <a:latin typeface="Times New Roman" panose="02020603050405020304" pitchFamily="18" charset="0"/>
                <a:ea typeface="黑体" panose="02010609060101010101" pitchFamily="2" charset="-122"/>
              </a:rPr>
              <a:t>位似，且位似比为</a:t>
            </a:r>
            <a:r>
              <a:rPr lang="en-US" altLang="zh-CN" sz="2800" b="1" dirty="0">
                <a:solidFill>
                  <a:schemeClr val="tx1"/>
                </a:solidFill>
                <a:latin typeface="Times New Roman" panose="02020603050405020304" pitchFamily="18" charset="0"/>
                <a:ea typeface="黑体" panose="02010609060101010101" pitchFamily="2" charset="-122"/>
              </a:rPr>
              <a:t>2</a:t>
            </a:r>
            <a:r>
              <a:rPr lang="en-US" altLang="zh-CN" sz="2800" dirty="0">
                <a:solidFill>
                  <a:schemeClr val="tx1"/>
                </a:solidFill>
                <a:latin typeface="Times New Roman" panose="02020603050405020304" pitchFamily="18" charset="0"/>
                <a:ea typeface="黑体" panose="02010609060101010101" pitchFamily="2" charset="-122"/>
              </a:rPr>
              <a:t>.</a:t>
            </a:r>
          </a:p>
        </p:txBody>
      </p:sp>
      <p:sp>
        <p:nvSpPr>
          <p:cNvPr id="65555" name="任意多边形 65554"/>
          <p:cNvSpPr>
            <a:spLocks noChangeArrowheads="1"/>
          </p:cNvSpPr>
          <p:nvPr/>
        </p:nvSpPr>
        <p:spPr bwMode="auto">
          <a:xfrm>
            <a:off x="7315200" y="2971800"/>
            <a:ext cx="1143000" cy="2209800"/>
          </a:xfrm>
          <a:custGeom>
            <a:avLst/>
            <a:gdLst>
              <a:gd name="T0" fmla="*/ 0 w 720"/>
              <a:gd name="T1" fmla="*/ 0 h 1392"/>
              <a:gd name="T2" fmla="*/ 0 w 720"/>
              <a:gd name="T3" fmla="*/ 720 h 1392"/>
              <a:gd name="T4" fmla="*/ 720 w 720"/>
              <a:gd name="T5" fmla="*/ 1392 h 1392"/>
              <a:gd name="T6" fmla="*/ 0 w 720"/>
              <a:gd name="T7" fmla="*/ 0 h 1392"/>
            </a:gdLst>
            <a:ahLst/>
            <a:cxnLst>
              <a:cxn ang="0">
                <a:pos x="T0" y="T1"/>
              </a:cxn>
              <a:cxn ang="0">
                <a:pos x="T2" y="T3"/>
              </a:cxn>
              <a:cxn ang="0">
                <a:pos x="T4" y="T5"/>
              </a:cxn>
              <a:cxn ang="0">
                <a:pos x="T6" y="T7"/>
              </a:cxn>
            </a:cxnLst>
            <a:rect l="0" t="0" r="r" b="b"/>
            <a:pathLst>
              <a:path w="720" h="1392">
                <a:moveTo>
                  <a:pt x="0" y="0"/>
                </a:moveTo>
                <a:lnTo>
                  <a:pt x="0" y="720"/>
                </a:lnTo>
                <a:lnTo>
                  <a:pt x="720" y="1392"/>
                </a:lnTo>
                <a:lnTo>
                  <a:pt x="0"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p>
        </p:txBody>
      </p:sp>
      <p:sp>
        <p:nvSpPr>
          <p:cNvPr id="17411" name="任意多边形 65555"/>
          <p:cNvSpPr>
            <a:spLocks noChangeArrowheads="1"/>
          </p:cNvSpPr>
          <p:nvPr/>
        </p:nvSpPr>
        <p:spPr bwMode="auto">
          <a:xfrm>
            <a:off x="6248400" y="4267200"/>
            <a:ext cx="555625" cy="1066800"/>
          </a:xfrm>
          <a:custGeom>
            <a:avLst/>
            <a:gdLst>
              <a:gd name="T0" fmla="*/ 0 w 720"/>
              <a:gd name="T1" fmla="*/ 0 h 1392"/>
              <a:gd name="T2" fmla="*/ 0 w 720"/>
              <a:gd name="T3" fmla="*/ 720 h 1392"/>
              <a:gd name="T4" fmla="*/ 720 w 720"/>
              <a:gd name="T5" fmla="*/ 1392 h 1392"/>
              <a:gd name="T6" fmla="*/ 0 w 720"/>
              <a:gd name="T7" fmla="*/ 0 h 1392"/>
            </a:gdLst>
            <a:ahLst/>
            <a:cxnLst>
              <a:cxn ang="0">
                <a:pos x="T0" y="T1"/>
              </a:cxn>
              <a:cxn ang="0">
                <a:pos x="T2" y="T3"/>
              </a:cxn>
              <a:cxn ang="0">
                <a:pos x="T4" y="T5"/>
              </a:cxn>
              <a:cxn ang="0">
                <a:pos x="T6" y="T7"/>
              </a:cxn>
            </a:cxnLst>
            <a:rect l="0" t="0" r="r" b="b"/>
            <a:pathLst>
              <a:path w="720" h="1392">
                <a:moveTo>
                  <a:pt x="0" y="0"/>
                </a:moveTo>
                <a:lnTo>
                  <a:pt x="0" y="720"/>
                </a:lnTo>
                <a:lnTo>
                  <a:pt x="720" y="1392"/>
                </a:lnTo>
                <a:lnTo>
                  <a:pt x="0"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p>
        </p:txBody>
      </p:sp>
      <p:sp>
        <p:nvSpPr>
          <p:cNvPr id="65557" name="文本框 65556"/>
          <p:cNvSpPr txBox="1">
            <a:spLocks noChangeArrowheads="1"/>
          </p:cNvSpPr>
          <p:nvPr/>
        </p:nvSpPr>
        <p:spPr bwMode="auto">
          <a:xfrm>
            <a:off x="329108" y="2564904"/>
            <a:ext cx="5106988"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30000"/>
              </a:lnSpc>
            </a:pPr>
            <a:r>
              <a:rPr lang="zh-CN" altLang="en-US" sz="2800">
                <a:latin typeface="Times New Roman" panose="02020603050405020304" pitchFamily="18" charset="0"/>
                <a:ea typeface="黑体" panose="02010609060101010101" pitchFamily="2" charset="-122"/>
              </a:rPr>
              <a:t>解：画射线</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在射线</a:t>
            </a:r>
            <a:r>
              <a:rPr lang="en-US" altLang="zh-CN" sz="2800" b="1" i="1">
                <a:latin typeface="Times New Roman" panose="02020603050405020304" pitchFamily="18" charset="0"/>
                <a:ea typeface="黑体" panose="02010609060101010101" pitchFamily="2" charset="-122"/>
              </a:rPr>
              <a:t>OA</a:t>
            </a:r>
            <a:r>
              <a:rPr lang="en-US" altLang="zh-CN" sz="2800" i="1">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a:t>
            </a:r>
            <a:r>
              <a:rPr lang="en-US" altLang="zh-CN" sz="2800" i="1">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a:t>
            </a:r>
            <a:r>
              <a:rPr lang="zh-CN" altLang="en-US" sz="2800">
                <a:latin typeface="Times New Roman" panose="02020603050405020304" pitchFamily="18" charset="0"/>
                <a:ea typeface="黑体" panose="02010609060101010101" pitchFamily="2" charset="-122"/>
              </a:rPr>
              <a:t>上分别取点</a:t>
            </a:r>
            <a:r>
              <a:rPr lang="en-US" altLang="zh-CN" sz="2800" b="1" i="1">
                <a:latin typeface="Times New Roman" panose="02020603050405020304" pitchFamily="18" charset="0"/>
                <a:ea typeface="黑体" panose="02010609060101010101" pitchFamily="2" charset="-122"/>
              </a:rPr>
              <a:t>D</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E</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F</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使</a:t>
            </a:r>
            <a:r>
              <a:rPr lang="en-US" altLang="zh-CN" sz="2800" b="1" i="1">
                <a:latin typeface="Times New Roman" panose="02020603050405020304" pitchFamily="18" charset="0"/>
                <a:ea typeface="黑体" panose="02010609060101010101" pitchFamily="2" charset="-122"/>
              </a:rPr>
              <a:t>OD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OE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OB</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OF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OC</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顺序连接</a:t>
            </a:r>
            <a:r>
              <a:rPr lang="en-US" altLang="zh-CN" sz="2800" b="1" i="1">
                <a:latin typeface="Times New Roman" panose="02020603050405020304" pitchFamily="18" charset="0"/>
                <a:ea typeface="黑体" panose="02010609060101010101" pitchFamily="2" charset="-122"/>
              </a:rPr>
              <a:t>D</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E</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F</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使△</a:t>
            </a:r>
            <a:r>
              <a:rPr lang="en-US" altLang="zh-CN" sz="2800" b="1" i="1">
                <a:latin typeface="Times New Roman" panose="02020603050405020304" pitchFamily="18" charset="0"/>
                <a:ea typeface="黑体" panose="02010609060101010101" pitchFamily="2" charset="-122"/>
              </a:rPr>
              <a:t>DEF</a:t>
            </a:r>
            <a:r>
              <a:rPr lang="zh-CN" altLang="en-US" sz="2800">
                <a:latin typeface="Times New Roman" panose="02020603050405020304" pitchFamily="18" charset="0"/>
                <a:ea typeface="黑体" panose="02010609060101010101" pitchFamily="2" charset="-122"/>
              </a:rPr>
              <a:t>与△</a:t>
            </a:r>
            <a:r>
              <a:rPr lang="en-US" altLang="zh-CN" sz="2800" b="1" i="1">
                <a:latin typeface="Times New Roman" panose="02020603050405020304" pitchFamily="18" charset="0"/>
                <a:ea typeface="黑体" panose="02010609060101010101" pitchFamily="2" charset="-122"/>
              </a:rPr>
              <a:t>ABC</a:t>
            </a:r>
            <a:r>
              <a:rPr lang="zh-CN" altLang="en-US" sz="2800">
                <a:latin typeface="Times New Roman" panose="02020603050405020304" pitchFamily="18" charset="0"/>
                <a:ea typeface="黑体" panose="02010609060101010101" pitchFamily="2" charset="-122"/>
              </a:rPr>
              <a:t>位似</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相似比为</a:t>
            </a:r>
            <a:r>
              <a:rPr lang="en-US" altLang="zh-CN" sz="2800" b="1">
                <a:latin typeface="Times New Roman" panose="02020603050405020304" pitchFamily="18" charset="0"/>
                <a:ea typeface="黑体" panose="02010609060101010101" pitchFamily="2" charset="-122"/>
              </a:rPr>
              <a:t>2</a:t>
            </a:r>
            <a:r>
              <a:rPr lang="en-US" altLang="zh-CN" sz="2800">
                <a:latin typeface="Times New Roman" panose="02020603050405020304" pitchFamily="18" charset="0"/>
                <a:ea typeface="黑体" panose="02010609060101010101" pitchFamily="2" charset="-122"/>
              </a:rPr>
              <a:t>.</a:t>
            </a:r>
          </a:p>
        </p:txBody>
      </p:sp>
      <p:sp>
        <p:nvSpPr>
          <p:cNvPr id="65558" name="直接连接符 65557"/>
          <p:cNvSpPr>
            <a:spLocks noChangeShapeType="1"/>
          </p:cNvSpPr>
          <p:nvPr/>
        </p:nvSpPr>
        <p:spPr bwMode="auto">
          <a:xfrm flipH="1">
            <a:off x="5181600" y="4114800"/>
            <a:ext cx="2133600" cy="13716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5559" name="直接连接符 65558"/>
          <p:cNvSpPr>
            <a:spLocks noChangeShapeType="1"/>
          </p:cNvSpPr>
          <p:nvPr/>
        </p:nvSpPr>
        <p:spPr bwMode="auto">
          <a:xfrm flipH="1">
            <a:off x="5181600" y="5181600"/>
            <a:ext cx="3276600" cy="3048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5560" name="直接连接符 65559"/>
          <p:cNvSpPr>
            <a:spLocks noChangeShapeType="1"/>
          </p:cNvSpPr>
          <p:nvPr/>
        </p:nvSpPr>
        <p:spPr bwMode="auto">
          <a:xfrm flipH="1">
            <a:off x="5181600" y="2971800"/>
            <a:ext cx="2133600" cy="25146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7416" name="文本框 65560"/>
          <p:cNvSpPr txBox="1">
            <a:spLocks noChangeArrowheads="1"/>
          </p:cNvSpPr>
          <p:nvPr/>
        </p:nvSpPr>
        <p:spPr bwMode="auto">
          <a:xfrm>
            <a:off x="5867400" y="38100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A</a:t>
            </a:r>
          </a:p>
        </p:txBody>
      </p:sp>
      <p:sp>
        <p:nvSpPr>
          <p:cNvPr id="17417" name="文本框 65561"/>
          <p:cNvSpPr txBox="1">
            <a:spLocks noChangeArrowheads="1"/>
          </p:cNvSpPr>
          <p:nvPr/>
        </p:nvSpPr>
        <p:spPr bwMode="auto">
          <a:xfrm>
            <a:off x="6019800" y="48006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B</a:t>
            </a:r>
          </a:p>
        </p:txBody>
      </p:sp>
      <p:sp>
        <p:nvSpPr>
          <p:cNvPr id="17418" name="文本框 65562"/>
          <p:cNvSpPr txBox="1">
            <a:spLocks noChangeArrowheads="1"/>
          </p:cNvSpPr>
          <p:nvPr/>
        </p:nvSpPr>
        <p:spPr bwMode="auto">
          <a:xfrm>
            <a:off x="6705600" y="52578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C</a:t>
            </a:r>
          </a:p>
        </p:txBody>
      </p:sp>
      <p:sp>
        <p:nvSpPr>
          <p:cNvPr id="65564" name="文本框 65563"/>
          <p:cNvSpPr txBox="1">
            <a:spLocks noChangeArrowheads="1"/>
          </p:cNvSpPr>
          <p:nvPr/>
        </p:nvSpPr>
        <p:spPr bwMode="auto">
          <a:xfrm>
            <a:off x="8229600" y="5181600"/>
            <a:ext cx="304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F</a:t>
            </a:r>
          </a:p>
        </p:txBody>
      </p:sp>
      <p:sp>
        <p:nvSpPr>
          <p:cNvPr id="65565" name="文本框 65564"/>
          <p:cNvSpPr txBox="1">
            <a:spLocks noChangeArrowheads="1"/>
          </p:cNvSpPr>
          <p:nvPr/>
        </p:nvSpPr>
        <p:spPr bwMode="auto">
          <a:xfrm>
            <a:off x="7086600" y="41148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E</a:t>
            </a:r>
          </a:p>
        </p:txBody>
      </p:sp>
      <p:sp>
        <p:nvSpPr>
          <p:cNvPr id="65566" name="文本框 65565"/>
          <p:cNvSpPr txBox="1">
            <a:spLocks noChangeArrowheads="1"/>
          </p:cNvSpPr>
          <p:nvPr/>
        </p:nvSpPr>
        <p:spPr bwMode="auto">
          <a:xfrm>
            <a:off x="7162800" y="2514600"/>
            <a:ext cx="403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D</a:t>
            </a:r>
          </a:p>
        </p:txBody>
      </p:sp>
      <p:sp>
        <p:nvSpPr>
          <p:cNvPr id="17422" name="文本框 65566"/>
          <p:cNvSpPr txBox="1">
            <a:spLocks noChangeArrowheads="1"/>
          </p:cNvSpPr>
          <p:nvPr/>
        </p:nvSpPr>
        <p:spPr bwMode="auto">
          <a:xfrm>
            <a:off x="4860032" y="5301208"/>
            <a:ext cx="403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O</a:t>
            </a:r>
          </a:p>
        </p:txBody>
      </p:sp>
      <p:sp>
        <p:nvSpPr>
          <p:cNvPr id="65568" name="文本框 65567"/>
          <p:cNvSpPr txBox="1">
            <a:spLocks noChangeArrowheads="1"/>
          </p:cNvSpPr>
          <p:nvPr/>
        </p:nvSpPr>
        <p:spPr bwMode="auto">
          <a:xfrm>
            <a:off x="228600" y="5589240"/>
            <a:ext cx="57912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a:solidFill>
                  <a:srgbClr val="008080"/>
                </a:solidFill>
                <a:latin typeface="黑体" panose="02010609060101010101" pitchFamily="2" charset="-122"/>
                <a:ea typeface="黑体" panose="02010609060101010101" pitchFamily="2" charset="-122"/>
              </a:rPr>
              <a:t>想一想：</a:t>
            </a:r>
            <a:r>
              <a:rPr lang="zh-CN" altLang="en-US" sz="2800">
                <a:solidFill>
                  <a:schemeClr val="tx1"/>
                </a:solidFill>
                <a:latin typeface="黑体" panose="02010609060101010101" pitchFamily="2" charset="-122"/>
                <a:ea typeface="黑体" panose="02010609060101010101" pitchFamily="2" charset="-122"/>
              </a:rPr>
              <a:t>你还有其他的画法吗？</a:t>
            </a:r>
          </a:p>
        </p:txBody>
      </p:sp>
      <p:sp>
        <p:nvSpPr>
          <p:cNvPr id="17424" name="椭圆 65568"/>
          <p:cNvSpPr>
            <a:spLocks noChangeArrowheads="1"/>
          </p:cNvSpPr>
          <p:nvPr/>
        </p:nvSpPr>
        <p:spPr bwMode="auto">
          <a:xfrm>
            <a:off x="5181600" y="5422900"/>
            <a:ext cx="76200" cy="76200"/>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grpSp>
        <p:nvGrpSpPr>
          <p:cNvPr id="25" name="组合 24"/>
          <p:cNvGrpSpPr/>
          <p:nvPr/>
        </p:nvGrpSpPr>
        <p:grpSpPr>
          <a:xfrm>
            <a:off x="395536" y="801064"/>
            <a:ext cx="4521914" cy="557164"/>
            <a:chOff x="299021" y="836712"/>
            <a:chExt cx="4521914" cy="557164"/>
          </a:xfrm>
        </p:grpSpPr>
        <p:sp>
          <p:nvSpPr>
            <p:cNvPr id="26" name="文本框 6151"/>
            <p:cNvSpPr txBox="1">
              <a:spLocks noChangeArrowheads="1"/>
            </p:cNvSpPr>
            <p:nvPr/>
          </p:nvSpPr>
          <p:spPr bwMode="auto">
            <a:xfrm>
              <a:off x="1763688" y="864200"/>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位似多边形的画法</a:t>
              </a:r>
            </a:p>
          </p:txBody>
        </p:sp>
        <p:sp>
          <p:nvSpPr>
            <p:cNvPr id="27" name="矩形 4"/>
            <p:cNvSpPr>
              <a:spLocks noChangeArrowheads="1"/>
            </p:cNvSpPr>
            <p:nvPr/>
          </p:nvSpPr>
          <p:spPr bwMode="auto">
            <a:xfrm>
              <a:off x="299021" y="836712"/>
              <a:ext cx="1464667" cy="557164"/>
            </a:xfrm>
            <a:prstGeom prst="roundRect">
              <a:avLst/>
            </a:prstGeom>
            <a:solidFill>
              <a:srgbClr val="2A7070"/>
            </a:solidFill>
            <a:ln w="25400">
              <a:solidFill>
                <a:schemeClr val="lt1"/>
              </a:solidFill>
            </a:ln>
            <a:effectLst>
              <a:outerShdw dir="4200000" sx="1000" sy="1000" rotWithShape="0">
                <a:srgbClr val="000000">
                  <a:alpha val="52000"/>
                </a:srgbClr>
              </a:outerShdw>
            </a:effectLst>
          </p:spPr>
          <p:style>
            <a:lnRef idx="3">
              <a:schemeClr val="lt1"/>
            </a:lnRef>
            <a:fillRef idx="1">
              <a:schemeClr val="dk1"/>
            </a:fillRef>
            <a:effectRef idx="1">
              <a:schemeClr val="dk1"/>
            </a:effectRef>
            <a:fontRef idx="minor">
              <a:schemeClr val="lt1"/>
            </a:fontRef>
          </p:style>
          <p:txBody>
            <a:bodyPr wrap="square" lIns="36000" tIns="36000" rIns="36000" bIns="36000" anchor="ctr">
              <a:spAutoFit/>
            </a:bodyPr>
            <a:lstStyle/>
            <a:p>
              <a:pPr algn="ctr">
                <a:buFontTx/>
                <a:buNone/>
                <a:defRPr/>
              </a:pPr>
              <a:r>
                <a:rPr lang="zh-CN" altLang="en-US" sz="2800" b="1">
                  <a:solidFill>
                    <a:srgbClr val="FFFFFF"/>
                  </a:solidFill>
                  <a:latin typeface="Times New Roman" panose="02020603050405020304" pitchFamily="18" charset="0"/>
                  <a:ea typeface="黑体" panose="02010609060101010101" pitchFamily="2" charset="-122"/>
                  <a:sym typeface="+mn-ea"/>
                </a:rPr>
                <a:t>知识点</a:t>
              </a:r>
              <a:r>
                <a:rPr lang="en-US" altLang="zh-CN" sz="2800" b="1">
                  <a:solidFill>
                    <a:srgbClr val="FFFFFF"/>
                  </a:solidFill>
                  <a:latin typeface="Times New Roman" panose="02020603050405020304" pitchFamily="18" charset="0"/>
                  <a:ea typeface="黑体" panose="02010609060101010101" pitchFamily="2" charset="-122"/>
                  <a:sym typeface="+mn-ea"/>
                </a:rPr>
                <a:t>3</a:t>
              </a:r>
              <a:endParaRPr lang="zh-CN" altLang="en-US" sz="2800" b="1">
                <a:solidFill>
                  <a:srgbClr val="FFFFFF"/>
                </a:solidFill>
                <a:latin typeface="Times New Roman" panose="02020603050405020304" pitchFamily="18" charset="0"/>
                <a:ea typeface="黑体" panose="02010609060101010101" pitchFamily="2" charset="-122"/>
                <a:sym typeface="+mn-ea"/>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5557"/>
                                        </p:tgtEl>
                                        <p:attrNameLst>
                                          <p:attrName>style.visibility</p:attrName>
                                        </p:attrNameLst>
                                      </p:cBhvr>
                                      <p:to>
                                        <p:strVal val="visible"/>
                                      </p:to>
                                    </p:set>
                                    <p:animEffect transition="in" filter="wipe(up)">
                                      <p:cBhvr>
                                        <p:cTn id="7" dur="500"/>
                                        <p:tgtEl>
                                          <p:spTgt spid="6555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5559"/>
                                        </p:tgtEl>
                                        <p:attrNameLst>
                                          <p:attrName>style.visibility</p:attrName>
                                        </p:attrNameLst>
                                      </p:cBhvr>
                                      <p:to>
                                        <p:strVal val="visible"/>
                                      </p:to>
                                    </p:set>
                                    <p:animEffect transition="in" filter="wipe(down)">
                                      <p:cBhvr>
                                        <p:cTn id="11" dur="500"/>
                                        <p:tgtEl>
                                          <p:spTgt spid="6555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5558"/>
                                        </p:tgtEl>
                                        <p:attrNameLst>
                                          <p:attrName>style.visibility</p:attrName>
                                        </p:attrNameLst>
                                      </p:cBhvr>
                                      <p:to>
                                        <p:strVal val="visible"/>
                                      </p:to>
                                    </p:set>
                                    <p:animEffect transition="in" filter="wipe(down)">
                                      <p:cBhvr>
                                        <p:cTn id="15" dur="500"/>
                                        <p:tgtEl>
                                          <p:spTgt spid="6555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60"/>
                                        </p:tgtEl>
                                        <p:attrNameLst>
                                          <p:attrName>style.visibility</p:attrName>
                                        </p:attrNameLst>
                                      </p:cBhvr>
                                      <p:to>
                                        <p:strVal val="visible"/>
                                      </p:to>
                                    </p:set>
                                    <p:animEffect transition="in" filter="wipe(down)">
                                      <p:cBhvr>
                                        <p:cTn id="19" dur="500"/>
                                        <p:tgtEl>
                                          <p:spTgt spid="6556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5564"/>
                                        </p:tgtEl>
                                        <p:attrNameLst>
                                          <p:attrName>style.visibility</p:attrName>
                                        </p:attrNameLst>
                                      </p:cBhvr>
                                      <p:to>
                                        <p:strVal val="visible"/>
                                      </p:to>
                                    </p:set>
                                    <p:animEffect transition="in" filter="randombar(horizontal)">
                                      <p:cBhvr>
                                        <p:cTn id="22" dur="500"/>
                                        <p:tgtEl>
                                          <p:spTgt spid="6556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5565"/>
                                        </p:tgtEl>
                                        <p:attrNameLst>
                                          <p:attrName>style.visibility</p:attrName>
                                        </p:attrNameLst>
                                      </p:cBhvr>
                                      <p:to>
                                        <p:strVal val="visible"/>
                                      </p:to>
                                    </p:set>
                                    <p:animEffect transition="in" filter="randombar(horizontal)">
                                      <p:cBhvr>
                                        <p:cTn id="25" dur="500"/>
                                        <p:tgtEl>
                                          <p:spTgt spid="65565"/>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5566"/>
                                        </p:tgtEl>
                                        <p:attrNameLst>
                                          <p:attrName>style.visibility</p:attrName>
                                        </p:attrNameLst>
                                      </p:cBhvr>
                                      <p:to>
                                        <p:strVal val="visible"/>
                                      </p:to>
                                    </p:set>
                                    <p:animEffect transition="in" filter="randombar(horizontal)">
                                      <p:cBhvr>
                                        <p:cTn id="28" dur="500"/>
                                        <p:tgtEl>
                                          <p:spTgt spid="65566"/>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65555"/>
                                        </p:tgtEl>
                                        <p:attrNameLst>
                                          <p:attrName>style.visibility</p:attrName>
                                        </p:attrNameLst>
                                      </p:cBhvr>
                                      <p:to>
                                        <p:strVal val="visible"/>
                                      </p:to>
                                    </p:set>
                                    <p:animEffect transition="in" filter="wipe(down)">
                                      <p:cBhvr>
                                        <p:cTn id="32" dur="500"/>
                                        <p:tgtEl>
                                          <p:spTgt spid="6555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5568"/>
                                        </p:tgtEl>
                                        <p:attrNameLst>
                                          <p:attrName>style.visibility</p:attrName>
                                        </p:attrNameLst>
                                      </p:cBhvr>
                                      <p:to>
                                        <p:strVal val="visible"/>
                                      </p:to>
                                    </p:set>
                                    <p:animEffect transition="in" filter="wipe(left)">
                                      <p:cBhvr>
                                        <p:cTn id="37" dur="500"/>
                                        <p:tgtEl>
                                          <p:spTgt spid="65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7" grpId="0"/>
      <p:bldP spid="65558" grpId="0" animBg="1"/>
      <p:bldP spid="65559" grpId="0" animBg="1"/>
      <p:bldP spid="65560" grpId="0" animBg="1"/>
      <p:bldP spid="65564" grpId="0"/>
      <p:bldP spid="65565" grpId="0"/>
      <p:bldP spid="65566" grpId="0"/>
      <p:bldP spid="6556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任意多边形 66583"/>
          <p:cNvSpPr>
            <a:spLocks noChangeArrowheads="1"/>
          </p:cNvSpPr>
          <p:nvPr/>
        </p:nvSpPr>
        <p:spPr bwMode="auto">
          <a:xfrm>
            <a:off x="7686675" y="2339975"/>
            <a:ext cx="555625" cy="1066800"/>
          </a:xfrm>
          <a:custGeom>
            <a:avLst/>
            <a:gdLst>
              <a:gd name="T0" fmla="*/ 0 w 720"/>
              <a:gd name="T1" fmla="*/ 0 h 1392"/>
              <a:gd name="T2" fmla="*/ 0 w 720"/>
              <a:gd name="T3" fmla="*/ 720 h 1392"/>
              <a:gd name="T4" fmla="*/ 720 w 720"/>
              <a:gd name="T5" fmla="*/ 1392 h 1392"/>
              <a:gd name="T6" fmla="*/ 0 w 720"/>
              <a:gd name="T7" fmla="*/ 0 h 1392"/>
            </a:gdLst>
            <a:ahLst/>
            <a:cxnLst>
              <a:cxn ang="0">
                <a:pos x="T0" y="T1"/>
              </a:cxn>
              <a:cxn ang="0">
                <a:pos x="T2" y="T3"/>
              </a:cxn>
              <a:cxn ang="0">
                <a:pos x="T4" y="T5"/>
              </a:cxn>
              <a:cxn ang="0">
                <a:pos x="T6" y="T7"/>
              </a:cxn>
            </a:cxnLst>
            <a:rect l="0" t="0" r="r" b="b"/>
            <a:pathLst>
              <a:path w="720" h="1392">
                <a:moveTo>
                  <a:pt x="0" y="0"/>
                </a:moveTo>
                <a:lnTo>
                  <a:pt x="0" y="720"/>
                </a:lnTo>
                <a:lnTo>
                  <a:pt x="720" y="1392"/>
                </a:lnTo>
                <a:lnTo>
                  <a:pt x="0"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p>
        </p:txBody>
      </p:sp>
      <p:sp>
        <p:nvSpPr>
          <p:cNvPr id="18434" name="文本框 66584"/>
          <p:cNvSpPr txBox="1">
            <a:spLocks noChangeArrowheads="1"/>
          </p:cNvSpPr>
          <p:nvPr/>
        </p:nvSpPr>
        <p:spPr bwMode="auto">
          <a:xfrm>
            <a:off x="7315200" y="1870075"/>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A</a:t>
            </a:r>
          </a:p>
        </p:txBody>
      </p:sp>
      <p:sp>
        <p:nvSpPr>
          <p:cNvPr id="18435" name="文本框 66585"/>
          <p:cNvSpPr txBox="1">
            <a:spLocks noChangeArrowheads="1"/>
          </p:cNvSpPr>
          <p:nvPr/>
        </p:nvSpPr>
        <p:spPr bwMode="auto">
          <a:xfrm>
            <a:off x="7467600" y="2860675"/>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B</a:t>
            </a:r>
          </a:p>
        </p:txBody>
      </p:sp>
      <p:sp>
        <p:nvSpPr>
          <p:cNvPr id="18436" name="文本框 66586"/>
          <p:cNvSpPr txBox="1">
            <a:spLocks noChangeArrowheads="1"/>
          </p:cNvSpPr>
          <p:nvPr/>
        </p:nvSpPr>
        <p:spPr bwMode="auto">
          <a:xfrm>
            <a:off x="8153400" y="3317875"/>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C</a:t>
            </a:r>
          </a:p>
        </p:txBody>
      </p:sp>
      <p:sp>
        <p:nvSpPr>
          <p:cNvPr id="18437" name="椭圆 66587"/>
          <p:cNvSpPr>
            <a:spLocks noChangeArrowheads="1"/>
          </p:cNvSpPr>
          <p:nvPr/>
        </p:nvSpPr>
        <p:spPr bwMode="auto">
          <a:xfrm>
            <a:off x="6548438" y="3535363"/>
            <a:ext cx="76200" cy="76200"/>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18438" name="文本框 66588"/>
          <p:cNvSpPr txBox="1">
            <a:spLocks noChangeArrowheads="1"/>
          </p:cNvSpPr>
          <p:nvPr/>
        </p:nvSpPr>
        <p:spPr bwMode="auto">
          <a:xfrm>
            <a:off x="260400" y="602581"/>
            <a:ext cx="5319712" cy="656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a:solidFill>
                  <a:srgbClr val="008080"/>
                </a:solidFill>
                <a:latin typeface="黑体" panose="02010609060101010101" pitchFamily="2" charset="-122"/>
                <a:ea typeface="黑体" panose="02010609060101010101" pitchFamily="2" charset="-122"/>
              </a:rPr>
              <a:t>画法二：</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b="1"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与△</a:t>
            </a:r>
            <a:r>
              <a:rPr lang="en-US" altLang="zh-CN" sz="2800" b="1" i="1">
                <a:solidFill>
                  <a:schemeClr val="tx1"/>
                </a:solidFill>
                <a:latin typeface="Times New Roman" panose="02020603050405020304" pitchFamily="18" charset="0"/>
                <a:ea typeface="黑体" panose="02010609060101010101" pitchFamily="2" charset="-122"/>
              </a:rPr>
              <a:t>DEF</a:t>
            </a:r>
            <a:r>
              <a:rPr lang="zh-CN" altLang="en-US" sz="2800">
                <a:solidFill>
                  <a:schemeClr val="tx1"/>
                </a:solidFill>
                <a:latin typeface="Times New Roman" panose="02020603050405020304" pitchFamily="18" charset="0"/>
                <a:ea typeface="黑体" panose="02010609060101010101" pitchFamily="2" charset="-122"/>
              </a:rPr>
              <a:t>异侧</a:t>
            </a:r>
            <a:r>
              <a:rPr lang="en-US" altLang="zh-CN" sz="2800">
                <a:solidFill>
                  <a:schemeClr val="tx1"/>
                </a:solidFill>
                <a:latin typeface="Times New Roman" panose="02020603050405020304" pitchFamily="18" charset="0"/>
                <a:ea typeface="黑体" panose="02010609060101010101" pitchFamily="2" charset="-122"/>
              </a:rPr>
              <a:t>.</a:t>
            </a:r>
            <a:endParaRPr lang="zh-CN" altLang="en-US" sz="2800">
              <a:solidFill>
                <a:schemeClr val="tx1"/>
              </a:solidFill>
              <a:latin typeface="Times New Roman" panose="02020603050405020304" pitchFamily="18" charset="0"/>
              <a:ea typeface="黑体" panose="02010609060101010101" pitchFamily="2" charset="-122"/>
            </a:endParaRPr>
          </a:p>
        </p:txBody>
      </p:sp>
      <p:sp>
        <p:nvSpPr>
          <p:cNvPr id="66590" name="直接连接符 66589"/>
          <p:cNvSpPr>
            <a:spLocks noChangeShapeType="1"/>
          </p:cNvSpPr>
          <p:nvPr/>
        </p:nvSpPr>
        <p:spPr bwMode="auto">
          <a:xfrm flipH="1">
            <a:off x="4343400" y="2873375"/>
            <a:ext cx="3352800" cy="2124075"/>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6591" name="直接连接符 66590"/>
          <p:cNvSpPr>
            <a:spLocks noChangeShapeType="1"/>
          </p:cNvSpPr>
          <p:nvPr/>
        </p:nvSpPr>
        <p:spPr bwMode="auto">
          <a:xfrm flipV="1">
            <a:off x="3200400" y="3406775"/>
            <a:ext cx="5029200" cy="528638"/>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6592" name="直接连接符 66591"/>
          <p:cNvSpPr>
            <a:spLocks noChangeShapeType="1"/>
          </p:cNvSpPr>
          <p:nvPr/>
        </p:nvSpPr>
        <p:spPr bwMode="auto">
          <a:xfrm flipH="1">
            <a:off x="4343400" y="2339975"/>
            <a:ext cx="3316288" cy="38100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6593" name="任意多边形 66592"/>
          <p:cNvSpPr>
            <a:spLocks noChangeArrowheads="1"/>
          </p:cNvSpPr>
          <p:nvPr/>
        </p:nvSpPr>
        <p:spPr bwMode="auto">
          <a:xfrm rot="10800000">
            <a:off x="3200400" y="3940175"/>
            <a:ext cx="1143000" cy="2209800"/>
          </a:xfrm>
          <a:custGeom>
            <a:avLst/>
            <a:gdLst>
              <a:gd name="T0" fmla="*/ 0 w 720"/>
              <a:gd name="T1" fmla="*/ 0 h 1392"/>
              <a:gd name="T2" fmla="*/ 0 w 720"/>
              <a:gd name="T3" fmla="*/ 720 h 1392"/>
              <a:gd name="T4" fmla="*/ 720 w 720"/>
              <a:gd name="T5" fmla="*/ 1392 h 1392"/>
              <a:gd name="T6" fmla="*/ 0 w 720"/>
              <a:gd name="T7" fmla="*/ 0 h 1392"/>
            </a:gdLst>
            <a:ahLst/>
            <a:cxnLst>
              <a:cxn ang="0">
                <a:pos x="T0" y="T1"/>
              </a:cxn>
              <a:cxn ang="0">
                <a:pos x="T2" y="T3"/>
              </a:cxn>
              <a:cxn ang="0">
                <a:pos x="T4" y="T5"/>
              </a:cxn>
              <a:cxn ang="0">
                <a:pos x="T6" y="T7"/>
              </a:cxn>
            </a:cxnLst>
            <a:rect l="0" t="0" r="r" b="b"/>
            <a:pathLst>
              <a:path w="720" h="1392">
                <a:moveTo>
                  <a:pt x="0" y="0"/>
                </a:moveTo>
                <a:lnTo>
                  <a:pt x="0" y="720"/>
                </a:lnTo>
                <a:lnTo>
                  <a:pt x="720" y="1392"/>
                </a:lnTo>
                <a:lnTo>
                  <a:pt x="0"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p>
        </p:txBody>
      </p:sp>
      <p:sp>
        <p:nvSpPr>
          <p:cNvPr id="66594" name="文本框 66593"/>
          <p:cNvSpPr txBox="1">
            <a:spLocks noChangeArrowheads="1"/>
          </p:cNvSpPr>
          <p:nvPr/>
        </p:nvSpPr>
        <p:spPr bwMode="auto">
          <a:xfrm>
            <a:off x="246063" y="1208088"/>
            <a:ext cx="6324600" cy="289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30000"/>
              </a:lnSpc>
            </a:pPr>
            <a:r>
              <a:rPr lang="zh-CN" altLang="en-US" sz="2800">
                <a:latin typeface="Times New Roman" panose="02020603050405020304" pitchFamily="18" charset="0"/>
                <a:ea typeface="黑体" panose="02010609060101010101" pitchFamily="2" charset="-122"/>
              </a:rPr>
              <a:t>解：画射线</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沿着射线</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a:t>
            </a:r>
            <a:r>
              <a:rPr lang="zh-CN" altLang="en-US" sz="2800">
                <a:latin typeface="Times New Roman" panose="02020603050405020304" pitchFamily="18" charset="0"/>
                <a:ea typeface="黑体" panose="02010609060101010101" pitchFamily="2" charset="-122"/>
              </a:rPr>
              <a:t>反方向上分别取点</a:t>
            </a:r>
            <a:r>
              <a:rPr lang="en-US" altLang="zh-CN" sz="2800" b="1" i="1">
                <a:latin typeface="Times New Roman" panose="02020603050405020304" pitchFamily="18" charset="0"/>
                <a:ea typeface="黑体" panose="02010609060101010101" pitchFamily="2" charset="-122"/>
              </a:rPr>
              <a:t>D</a:t>
            </a:r>
            <a:r>
              <a:rPr lang="en-US" altLang="zh-CN" sz="2800" i="1">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E</a:t>
            </a:r>
            <a:r>
              <a:rPr lang="en-US" altLang="zh-CN" sz="2800" i="1">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F</a:t>
            </a:r>
            <a:r>
              <a:rPr lang="en-US" altLang="zh-CN" sz="2800" i="1">
                <a:latin typeface="Times New Roman" panose="02020603050405020304" pitchFamily="18" charset="0"/>
                <a:ea typeface="黑体" panose="02010609060101010101" pitchFamily="2" charset="-122"/>
              </a:rPr>
              <a:t>,</a:t>
            </a:r>
          </a:p>
          <a:p>
            <a:pPr>
              <a:lnSpc>
                <a:spcPct val="130000"/>
              </a:lnSpc>
            </a:pPr>
            <a:r>
              <a:rPr lang="en-US" altLang="zh-CN" sz="2800" b="1" i="1">
                <a:latin typeface="Times New Roman" panose="02020603050405020304" pitchFamily="18" charset="0"/>
                <a:ea typeface="黑体" panose="02010609060101010101" pitchFamily="2" charset="-122"/>
              </a:rPr>
              <a:t>OD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OE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OB</a:t>
            </a:r>
            <a:r>
              <a:rPr lang="en-US" altLang="zh-CN" sz="2800" i="1">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OF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OC</a:t>
            </a:r>
            <a:r>
              <a:rPr lang="en-US" altLang="zh-CN" sz="2800">
                <a:latin typeface="Times New Roman" panose="02020603050405020304" pitchFamily="18" charset="0"/>
                <a:ea typeface="黑体" panose="02010609060101010101" pitchFamily="2" charset="-122"/>
              </a:rPr>
              <a:t>;</a:t>
            </a:r>
          </a:p>
          <a:p>
            <a:pPr>
              <a:lnSpc>
                <a:spcPct val="130000"/>
              </a:lnSpc>
            </a:pPr>
            <a:r>
              <a:rPr lang="zh-CN" altLang="en-US" sz="2800">
                <a:latin typeface="Times New Roman" panose="02020603050405020304" pitchFamily="18" charset="0"/>
                <a:ea typeface="黑体" panose="02010609060101010101" pitchFamily="2" charset="-122"/>
              </a:rPr>
              <a:t>顺序连接</a:t>
            </a:r>
            <a:r>
              <a:rPr lang="en-US" altLang="zh-CN" sz="2800" b="1" i="1">
                <a:latin typeface="Times New Roman" panose="02020603050405020304" pitchFamily="18" charset="0"/>
                <a:ea typeface="黑体" panose="02010609060101010101" pitchFamily="2" charset="-122"/>
              </a:rPr>
              <a:t>D</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E</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F</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使△</a:t>
            </a:r>
            <a:r>
              <a:rPr lang="en-US" altLang="zh-CN" sz="2800" b="1" i="1">
                <a:latin typeface="Times New Roman" panose="02020603050405020304" pitchFamily="18" charset="0"/>
                <a:ea typeface="黑体" panose="02010609060101010101" pitchFamily="2" charset="-122"/>
              </a:rPr>
              <a:t>DEF</a:t>
            </a:r>
            <a:r>
              <a:rPr lang="zh-CN" altLang="en-US" sz="2800">
                <a:latin typeface="Times New Roman" panose="02020603050405020304" pitchFamily="18" charset="0"/>
                <a:ea typeface="黑体" panose="02010609060101010101" pitchFamily="2" charset="-122"/>
              </a:rPr>
              <a:t>与△</a:t>
            </a:r>
            <a:r>
              <a:rPr lang="en-US" altLang="zh-CN" sz="2800" b="1" i="1">
                <a:latin typeface="Times New Roman" panose="02020603050405020304" pitchFamily="18" charset="0"/>
                <a:ea typeface="黑体" panose="02010609060101010101" pitchFamily="2" charset="-122"/>
              </a:rPr>
              <a:t>ABC</a:t>
            </a:r>
            <a:r>
              <a:rPr lang="zh-CN" altLang="en-US" sz="2800">
                <a:latin typeface="Times New Roman" panose="02020603050405020304" pitchFamily="18" charset="0"/>
                <a:ea typeface="黑体" panose="02010609060101010101" pitchFamily="2" charset="-122"/>
              </a:rPr>
              <a:t>位似</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相似比为</a:t>
            </a:r>
            <a:r>
              <a:rPr lang="en-US" altLang="zh-CN" sz="2800" b="1">
                <a:latin typeface="Times New Roman" panose="02020603050405020304" pitchFamily="18" charset="0"/>
                <a:ea typeface="黑体" panose="02010609060101010101" pitchFamily="2" charset="-122"/>
              </a:rPr>
              <a:t>2</a:t>
            </a:r>
            <a:r>
              <a:rPr lang="en-US" altLang="zh-CN" sz="2800">
                <a:latin typeface="Times New Roman" panose="02020603050405020304" pitchFamily="18" charset="0"/>
                <a:ea typeface="黑体" panose="02010609060101010101" pitchFamily="2" charset="-122"/>
              </a:rPr>
              <a:t>.</a:t>
            </a:r>
          </a:p>
        </p:txBody>
      </p:sp>
      <p:sp>
        <p:nvSpPr>
          <p:cNvPr id="18444" name="文本框 66594"/>
          <p:cNvSpPr txBox="1">
            <a:spLocks noChangeArrowheads="1"/>
          </p:cNvSpPr>
          <p:nvPr/>
        </p:nvSpPr>
        <p:spPr bwMode="auto">
          <a:xfrm>
            <a:off x="6477000" y="3482975"/>
            <a:ext cx="403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O</a:t>
            </a:r>
          </a:p>
        </p:txBody>
      </p:sp>
      <p:sp>
        <p:nvSpPr>
          <p:cNvPr id="66596" name="文本框 66595"/>
          <p:cNvSpPr txBox="1">
            <a:spLocks noChangeArrowheads="1"/>
          </p:cNvSpPr>
          <p:nvPr/>
        </p:nvSpPr>
        <p:spPr bwMode="auto">
          <a:xfrm>
            <a:off x="3962400" y="4854575"/>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E</a:t>
            </a:r>
          </a:p>
        </p:txBody>
      </p:sp>
      <p:sp>
        <p:nvSpPr>
          <p:cNvPr id="66597" name="文本框 66596"/>
          <p:cNvSpPr txBox="1">
            <a:spLocks noChangeArrowheads="1"/>
          </p:cNvSpPr>
          <p:nvPr/>
        </p:nvSpPr>
        <p:spPr bwMode="auto">
          <a:xfrm>
            <a:off x="2819400" y="3711575"/>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F</a:t>
            </a:r>
          </a:p>
        </p:txBody>
      </p:sp>
      <p:sp>
        <p:nvSpPr>
          <p:cNvPr id="66598" name="文本框 66597"/>
          <p:cNvSpPr txBox="1">
            <a:spLocks noChangeArrowheads="1"/>
          </p:cNvSpPr>
          <p:nvPr/>
        </p:nvSpPr>
        <p:spPr bwMode="auto">
          <a:xfrm>
            <a:off x="3938588" y="5997575"/>
            <a:ext cx="403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6594"/>
                                        </p:tgtEl>
                                        <p:attrNameLst>
                                          <p:attrName>style.visibility</p:attrName>
                                        </p:attrNameLst>
                                      </p:cBhvr>
                                      <p:to>
                                        <p:strVal val="visible"/>
                                      </p:to>
                                    </p:set>
                                    <p:animEffect transition="in" filter="wipe(up)">
                                      <p:cBhvr>
                                        <p:cTn id="7" dur="500"/>
                                        <p:tgtEl>
                                          <p:spTgt spid="6659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6592"/>
                                        </p:tgtEl>
                                        <p:attrNameLst>
                                          <p:attrName>style.visibility</p:attrName>
                                        </p:attrNameLst>
                                      </p:cBhvr>
                                      <p:to>
                                        <p:strVal val="visible"/>
                                      </p:to>
                                    </p:set>
                                    <p:animEffect transition="in" filter="wipe(right)">
                                      <p:cBhvr>
                                        <p:cTn id="11" dur="500"/>
                                        <p:tgtEl>
                                          <p:spTgt spid="66592"/>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66590"/>
                                        </p:tgtEl>
                                        <p:attrNameLst>
                                          <p:attrName>style.visibility</p:attrName>
                                        </p:attrNameLst>
                                      </p:cBhvr>
                                      <p:to>
                                        <p:strVal val="visible"/>
                                      </p:to>
                                    </p:set>
                                    <p:animEffect transition="in" filter="wipe(right)">
                                      <p:cBhvr>
                                        <p:cTn id="15" dur="500"/>
                                        <p:tgtEl>
                                          <p:spTgt spid="66590"/>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66591"/>
                                        </p:tgtEl>
                                        <p:attrNameLst>
                                          <p:attrName>style.visibility</p:attrName>
                                        </p:attrNameLst>
                                      </p:cBhvr>
                                      <p:to>
                                        <p:strVal val="visible"/>
                                      </p:to>
                                    </p:set>
                                    <p:animEffect transition="in" filter="wipe(right)">
                                      <p:cBhvr>
                                        <p:cTn id="19" dur="500"/>
                                        <p:tgtEl>
                                          <p:spTgt spid="6659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6597"/>
                                        </p:tgtEl>
                                        <p:attrNameLst>
                                          <p:attrName>style.visibility</p:attrName>
                                        </p:attrNameLst>
                                      </p:cBhvr>
                                      <p:to>
                                        <p:strVal val="visible"/>
                                      </p:to>
                                    </p:set>
                                    <p:animEffect transition="in" filter="wipe(down)">
                                      <p:cBhvr>
                                        <p:cTn id="22" dur="500"/>
                                        <p:tgtEl>
                                          <p:spTgt spid="6659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6596"/>
                                        </p:tgtEl>
                                        <p:attrNameLst>
                                          <p:attrName>style.visibility</p:attrName>
                                        </p:attrNameLst>
                                      </p:cBhvr>
                                      <p:to>
                                        <p:strVal val="visible"/>
                                      </p:to>
                                    </p:set>
                                    <p:animEffect transition="in" filter="wipe(down)">
                                      <p:cBhvr>
                                        <p:cTn id="25" dur="500"/>
                                        <p:tgtEl>
                                          <p:spTgt spid="66596"/>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6598"/>
                                        </p:tgtEl>
                                        <p:attrNameLst>
                                          <p:attrName>style.visibility</p:attrName>
                                        </p:attrNameLst>
                                      </p:cBhvr>
                                      <p:to>
                                        <p:strVal val="visible"/>
                                      </p:to>
                                    </p:set>
                                    <p:animEffect transition="in" filter="wipe(down)">
                                      <p:cBhvr>
                                        <p:cTn id="28" dur="500"/>
                                        <p:tgtEl>
                                          <p:spTgt spid="66598"/>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66593"/>
                                        </p:tgtEl>
                                        <p:attrNameLst>
                                          <p:attrName>style.visibility</p:attrName>
                                        </p:attrNameLst>
                                      </p:cBhvr>
                                      <p:to>
                                        <p:strVal val="visible"/>
                                      </p:to>
                                    </p:set>
                                    <p:animEffect transition="in" filter="wipe(up)">
                                      <p:cBhvr>
                                        <p:cTn id="32" dur="500"/>
                                        <p:tgtEl>
                                          <p:spTgt spid="66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0" grpId="0" animBg="1"/>
      <p:bldP spid="66591" grpId="0" animBg="1"/>
      <p:bldP spid="66592" grpId="0" animBg="1"/>
      <p:bldP spid="66594" grpId="0"/>
      <p:bldP spid="66596" grpId="0"/>
      <p:bldP spid="66597" grpId="0"/>
      <p:bldP spid="6659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Text Box 5"/>
          <p:cNvSpPr txBox="1">
            <a:spLocks noChangeArrowheads="1"/>
          </p:cNvSpPr>
          <p:nvPr/>
        </p:nvSpPr>
        <p:spPr bwMode="auto">
          <a:xfrm>
            <a:off x="436563" y="1427163"/>
            <a:ext cx="81788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800">
                <a:solidFill>
                  <a:schemeClr val="tx1"/>
                </a:solidFill>
                <a:latin typeface="Times New Roman" panose="02020603050405020304" pitchFamily="18" charset="0"/>
                <a:ea typeface="黑体" panose="02010609060101010101" pitchFamily="2" charset="-122"/>
              </a:rPr>
              <a:t>(3</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顺次连接点 </a:t>
            </a:r>
            <a:r>
              <a:rPr lang="en-US" altLang="zh-CN" sz="2800" i="1">
                <a:solidFill>
                  <a:schemeClr val="tx1"/>
                </a:solidFill>
                <a:latin typeface="Times New Roman" panose="02020603050405020304" pitchFamily="18" charset="0"/>
                <a:ea typeface="黑体" panose="02010609060101010101" pitchFamily="2" charset="-122"/>
              </a:rPr>
              <a:t>A'</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B'</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C'</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D'</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，所得四边形 </a:t>
            </a:r>
            <a:r>
              <a:rPr lang="en-US" altLang="zh-CN" sz="2800" i="1">
                <a:solidFill>
                  <a:schemeClr val="tx1"/>
                </a:solidFill>
                <a:latin typeface="Times New Roman" panose="02020603050405020304" pitchFamily="18" charset="0"/>
                <a:ea typeface="黑体" panose="02010609060101010101" pitchFamily="2" charset="-122"/>
              </a:rPr>
              <a:t>A'</a:t>
            </a:r>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B'</a:t>
            </a:r>
            <a:r>
              <a:rPr lang="en-US" altLang="zh-CN" sz="2800">
                <a:solidFill>
                  <a:schemeClr val="tx1"/>
                </a:solidFill>
                <a:latin typeface="Times New Roman" panose="02020603050405020304" pitchFamily="18" charset="0"/>
                <a:ea typeface="黑体" panose="02010609060101010101" pitchFamily="2" charset="-122"/>
              </a:rPr>
              <a:t> </a:t>
            </a:r>
          </a:p>
          <a:p>
            <a:pPr>
              <a:lnSpc>
                <a:spcPts val="4000"/>
              </a:lnSpc>
            </a:pPr>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C'</a:t>
            </a:r>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D'</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就是所要求的图形．</a:t>
            </a:r>
          </a:p>
        </p:txBody>
      </p:sp>
      <p:sp>
        <p:nvSpPr>
          <p:cNvPr id="19458" name="Freeform 9"/>
          <p:cNvSpPr>
            <a:spLocks noChangeArrowheads="1"/>
          </p:cNvSpPr>
          <p:nvPr/>
        </p:nvSpPr>
        <p:spPr bwMode="auto">
          <a:xfrm>
            <a:off x="4406900" y="3405188"/>
            <a:ext cx="1885950" cy="1722437"/>
          </a:xfrm>
          <a:custGeom>
            <a:avLst/>
            <a:gdLst>
              <a:gd name="T0" fmla="*/ 46 w 545"/>
              <a:gd name="T1" fmla="*/ 0 h 498"/>
              <a:gd name="T2" fmla="*/ 545 w 545"/>
              <a:gd name="T3" fmla="*/ 136 h 498"/>
              <a:gd name="T4" fmla="*/ 227 w 545"/>
              <a:gd name="T5" fmla="*/ 498 h 498"/>
              <a:gd name="T6" fmla="*/ 0 w 545"/>
              <a:gd name="T7" fmla="*/ 272 h 498"/>
              <a:gd name="T8" fmla="*/ 46 w 545"/>
              <a:gd name="T9" fmla="*/ 0 h 498"/>
            </a:gdLst>
            <a:ahLst/>
            <a:cxnLst>
              <a:cxn ang="0">
                <a:pos x="T0" y="T1"/>
              </a:cxn>
              <a:cxn ang="0">
                <a:pos x="T2" y="T3"/>
              </a:cxn>
              <a:cxn ang="0">
                <a:pos x="T4" y="T5"/>
              </a:cxn>
              <a:cxn ang="0">
                <a:pos x="T6" y="T7"/>
              </a:cxn>
              <a:cxn ang="0">
                <a:pos x="T8" y="T9"/>
              </a:cxn>
            </a:cxnLst>
            <a:rect l="0" t="0" r="r" b="b"/>
            <a:pathLst>
              <a:path w="545" h="498">
                <a:moveTo>
                  <a:pt x="46" y="0"/>
                </a:moveTo>
                <a:lnTo>
                  <a:pt x="545" y="136"/>
                </a:lnTo>
                <a:lnTo>
                  <a:pt x="227" y="498"/>
                </a:lnTo>
                <a:lnTo>
                  <a:pt x="0" y="272"/>
                </a:lnTo>
                <a:lnTo>
                  <a:pt x="46" y="0"/>
                </a:lnTo>
                <a:close/>
              </a:path>
            </a:pathLst>
          </a:custGeom>
          <a:noFill/>
          <a:ln w="28575">
            <a:solidFill>
              <a:srgbClr val="FF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0246" name="Text Box 11"/>
          <p:cNvSpPr txBox="1">
            <a:spLocks noChangeArrowheads="1"/>
          </p:cNvSpPr>
          <p:nvPr/>
        </p:nvSpPr>
        <p:spPr bwMode="auto">
          <a:xfrm>
            <a:off x="2149475" y="5581650"/>
            <a:ext cx="5746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O</a:t>
            </a:r>
          </a:p>
        </p:txBody>
      </p:sp>
      <p:sp>
        <p:nvSpPr>
          <p:cNvPr id="10247" name="Line 12"/>
          <p:cNvSpPr>
            <a:spLocks noChangeShapeType="1"/>
          </p:cNvSpPr>
          <p:nvPr/>
        </p:nvSpPr>
        <p:spPr bwMode="auto">
          <a:xfrm flipV="1">
            <a:off x="2606675" y="3178175"/>
            <a:ext cx="2106613" cy="2717800"/>
          </a:xfrm>
          <a:prstGeom prst="line">
            <a:avLst/>
          </a:prstGeom>
          <a:noFill/>
          <a:ln w="2857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48" name="Line 13"/>
          <p:cNvSpPr>
            <a:spLocks noChangeShapeType="1"/>
          </p:cNvSpPr>
          <p:nvPr/>
        </p:nvSpPr>
        <p:spPr bwMode="auto">
          <a:xfrm flipV="1">
            <a:off x="2606675" y="4860925"/>
            <a:ext cx="3529013" cy="1035050"/>
          </a:xfrm>
          <a:prstGeom prst="line">
            <a:avLst/>
          </a:prstGeom>
          <a:noFill/>
          <a:ln w="2857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49" name="Freeform 14"/>
          <p:cNvSpPr>
            <a:spLocks noChangeArrowheads="1"/>
          </p:cNvSpPr>
          <p:nvPr/>
        </p:nvSpPr>
        <p:spPr bwMode="auto">
          <a:xfrm>
            <a:off x="2606675" y="3959225"/>
            <a:ext cx="2257425" cy="1936750"/>
          </a:xfrm>
          <a:custGeom>
            <a:avLst/>
            <a:gdLst>
              <a:gd name="T0" fmla="*/ 0 w 1364"/>
              <a:gd name="T1" fmla="*/ 1016 h 1016"/>
              <a:gd name="T2" fmla="*/ 1364 w 1364"/>
              <a:gd name="T3" fmla="*/ 0 h 1016"/>
            </a:gdLst>
            <a:ahLst/>
            <a:cxnLst>
              <a:cxn ang="0">
                <a:pos x="T0" y="T1"/>
              </a:cxn>
              <a:cxn ang="0">
                <a:pos x="T2" y="T3"/>
              </a:cxn>
            </a:cxnLst>
            <a:rect l="0" t="0" r="r" b="b"/>
            <a:pathLst>
              <a:path w="1364" h="1016">
                <a:moveTo>
                  <a:pt x="0" y="1016"/>
                </a:moveTo>
                <a:lnTo>
                  <a:pt x="1364" y="0"/>
                </a:lnTo>
              </a:path>
            </a:pathLst>
          </a:custGeom>
          <a:noFill/>
          <a:ln w="28575">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0250" name="Line 15"/>
          <p:cNvSpPr>
            <a:spLocks noChangeShapeType="1"/>
          </p:cNvSpPr>
          <p:nvPr/>
        </p:nvSpPr>
        <p:spPr bwMode="auto">
          <a:xfrm flipV="1">
            <a:off x="2606675" y="3630613"/>
            <a:ext cx="4098925" cy="2265362"/>
          </a:xfrm>
          <a:prstGeom prst="line">
            <a:avLst/>
          </a:prstGeom>
          <a:noFill/>
          <a:ln w="2857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0251" name="Freeform 16"/>
          <p:cNvSpPr>
            <a:spLocks noChangeArrowheads="1"/>
          </p:cNvSpPr>
          <p:nvPr/>
        </p:nvSpPr>
        <p:spPr bwMode="auto">
          <a:xfrm>
            <a:off x="3490913" y="4629150"/>
            <a:ext cx="963612" cy="876300"/>
          </a:xfrm>
          <a:custGeom>
            <a:avLst/>
            <a:gdLst>
              <a:gd name="T0" fmla="*/ 46 w 545"/>
              <a:gd name="T1" fmla="*/ 0 h 498"/>
              <a:gd name="T2" fmla="*/ 545 w 545"/>
              <a:gd name="T3" fmla="*/ 136 h 498"/>
              <a:gd name="T4" fmla="*/ 227 w 545"/>
              <a:gd name="T5" fmla="*/ 498 h 498"/>
              <a:gd name="T6" fmla="*/ 0 w 545"/>
              <a:gd name="T7" fmla="*/ 272 h 498"/>
              <a:gd name="T8" fmla="*/ 46 w 545"/>
              <a:gd name="T9" fmla="*/ 0 h 498"/>
            </a:gdLst>
            <a:ahLst/>
            <a:cxnLst>
              <a:cxn ang="0">
                <a:pos x="T0" y="T1"/>
              </a:cxn>
              <a:cxn ang="0">
                <a:pos x="T2" y="T3"/>
              </a:cxn>
              <a:cxn ang="0">
                <a:pos x="T4" y="T5"/>
              </a:cxn>
              <a:cxn ang="0">
                <a:pos x="T6" y="T7"/>
              </a:cxn>
              <a:cxn ang="0">
                <a:pos x="T8" y="T9"/>
              </a:cxn>
            </a:cxnLst>
            <a:rect l="0" t="0" r="r" b="b"/>
            <a:pathLst>
              <a:path w="545" h="498">
                <a:moveTo>
                  <a:pt x="46" y="0"/>
                </a:moveTo>
                <a:lnTo>
                  <a:pt x="545" y="136"/>
                </a:lnTo>
                <a:lnTo>
                  <a:pt x="227" y="498"/>
                </a:lnTo>
                <a:lnTo>
                  <a:pt x="0" y="272"/>
                </a:lnTo>
                <a:lnTo>
                  <a:pt x="46" y="0"/>
                </a:lnTo>
                <a:close/>
              </a:path>
            </a:pathLst>
          </a:custGeom>
          <a:noFill/>
          <a:ln w="28575">
            <a:solidFill>
              <a:srgbClr val="00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0264" name="Oval 10"/>
          <p:cNvSpPr>
            <a:spLocks noChangeArrowheads="1"/>
          </p:cNvSpPr>
          <p:nvPr/>
        </p:nvSpPr>
        <p:spPr bwMode="auto">
          <a:xfrm>
            <a:off x="2579688" y="5859463"/>
            <a:ext cx="73025" cy="73025"/>
          </a:xfrm>
          <a:prstGeom prst="ellipse">
            <a:avLst/>
          </a:prstGeom>
          <a:solidFill>
            <a:srgbClr val="FF00FF"/>
          </a:solidFill>
          <a:ln w="9525">
            <a:solidFill>
              <a:schemeClr val="tx1"/>
            </a:solidFill>
            <a:round/>
          </a:ln>
        </p:spPr>
        <p:txBody>
          <a:bodyPr wrap="none"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solidFill>
                <a:schemeClr val="tx1"/>
              </a:solidFill>
              <a:latin typeface="Times New Roman" panose="02020603050405020304" pitchFamily="18" charset="0"/>
              <a:ea typeface="黑体" panose="02010609060101010101" pitchFamily="2" charset="-122"/>
            </a:endParaRPr>
          </a:p>
        </p:txBody>
      </p:sp>
      <p:sp>
        <p:nvSpPr>
          <p:cNvPr id="19466" name="Rectangle 29"/>
          <p:cNvSpPr>
            <a:spLocks noChangeArrowheads="1"/>
          </p:cNvSpPr>
          <p:nvPr/>
        </p:nvSpPr>
        <p:spPr bwMode="auto">
          <a:xfrm>
            <a:off x="6135688" y="3795713"/>
            <a:ext cx="4397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sp>
        <p:nvSpPr>
          <p:cNvPr id="19467" name="Rectangle 30"/>
          <p:cNvSpPr>
            <a:spLocks noChangeArrowheads="1"/>
          </p:cNvSpPr>
          <p:nvPr/>
        </p:nvSpPr>
        <p:spPr bwMode="auto">
          <a:xfrm>
            <a:off x="4119563" y="3176588"/>
            <a:ext cx="400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19468" name="Rectangle 31"/>
          <p:cNvSpPr>
            <a:spLocks noChangeArrowheads="1"/>
          </p:cNvSpPr>
          <p:nvPr/>
        </p:nvSpPr>
        <p:spPr bwMode="auto">
          <a:xfrm>
            <a:off x="4060825" y="3990975"/>
            <a:ext cx="400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19469" name="Rectangle 32"/>
          <p:cNvSpPr>
            <a:spLocks noChangeArrowheads="1"/>
          </p:cNvSpPr>
          <p:nvPr/>
        </p:nvSpPr>
        <p:spPr bwMode="auto">
          <a:xfrm>
            <a:off x="4983163" y="5087938"/>
            <a:ext cx="4206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10269" name="Rectangle 34"/>
          <p:cNvSpPr>
            <a:spLocks noChangeArrowheads="1"/>
          </p:cNvSpPr>
          <p:nvPr/>
        </p:nvSpPr>
        <p:spPr bwMode="auto">
          <a:xfrm>
            <a:off x="3119438" y="4267200"/>
            <a:ext cx="4762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10270" name="Rectangle 35"/>
          <p:cNvSpPr>
            <a:spLocks noChangeArrowheads="1"/>
          </p:cNvSpPr>
          <p:nvPr/>
        </p:nvSpPr>
        <p:spPr bwMode="auto">
          <a:xfrm>
            <a:off x="3533775" y="4838700"/>
            <a:ext cx="4762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10271" name="Rectangle 36"/>
          <p:cNvSpPr>
            <a:spLocks noChangeArrowheads="1"/>
          </p:cNvSpPr>
          <p:nvPr/>
        </p:nvSpPr>
        <p:spPr bwMode="auto">
          <a:xfrm>
            <a:off x="3770313" y="5438775"/>
            <a:ext cx="49688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10272" name="Rectangle 37"/>
          <p:cNvSpPr>
            <a:spLocks noChangeArrowheads="1"/>
          </p:cNvSpPr>
          <p:nvPr/>
        </p:nvSpPr>
        <p:spPr bwMode="auto">
          <a:xfrm>
            <a:off x="4325938" y="4792663"/>
            <a:ext cx="515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sp>
        <p:nvSpPr>
          <p:cNvPr id="19474" name="Rectangle 39"/>
          <p:cNvSpPr>
            <a:spLocks noChangeArrowheads="1"/>
          </p:cNvSpPr>
          <p:nvPr/>
        </p:nvSpPr>
        <p:spPr bwMode="auto">
          <a:xfrm>
            <a:off x="476250" y="790575"/>
            <a:ext cx="60991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solidFill>
                  <a:srgbClr val="008080"/>
                </a:solidFill>
                <a:latin typeface="Times New Roman" panose="02020603050405020304" pitchFamily="18" charset="0"/>
                <a:ea typeface="黑体" panose="02010609060101010101" pitchFamily="2" charset="-122"/>
              </a:rPr>
              <a:t>例</a:t>
            </a:r>
            <a:r>
              <a:rPr lang="en-US" altLang="zh-CN" sz="2800" b="1">
                <a:solidFill>
                  <a:srgbClr val="008080"/>
                </a:solidFill>
                <a:latin typeface="Times New Roman" panose="02020603050405020304" pitchFamily="18" charset="0"/>
                <a:ea typeface="黑体" panose="02010609060101010101" pitchFamily="2" charset="-122"/>
              </a:rPr>
              <a:t>2</a:t>
            </a:r>
            <a:r>
              <a:rPr lang="en-US" altLang="zh-CN" sz="2800">
                <a:solidFill>
                  <a:srgbClr val="008080"/>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把四边形 </a:t>
            </a:r>
            <a:r>
              <a:rPr lang="en-US" altLang="zh-CN" sz="2800" i="1">
                <a:solidFill>
                  <a:schemeClr val="tx1"/>
                </a:solidFill>
                <a:latin typeface="Times New Roman" panose="02020603050405020304" pitchFamily="18" charset="0"/>
                <a:ea typeface="黑体" panose="02010609060101010101" pitchFamily="2" charset="-122"/>
              </a:rPr>
              <a:t>ABCD</a:t>
            </a:r>
            <a:r>
              <a:rPr lang="zh-CN" altLang="en-US" sz="2800" i="1">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缩小到原来的 </a:t>
            </a:r>
            <a:r>
              <a:rPr lang="en-US" altLang="zh-CN" sz="2800">
                <a:solidFill>
                  <a:schemeClr val="tx1"/>
                </a:solidFill>
                <a:latin typeface="Times New Roman" panose="02020603050405020304" pitchFamily="18" charset="0"/>
                <a:ea typeface="黑体" panose="02010609060101010101" pitchFamily="2" charset="-122"/>
              </a:rPr>
              <a:t>1/2</a:t>
            </a:r>
            <a:r>
              <a:rPr lang="zh-CN" altLang="en-US" sz="2800">
                <a:solidFill>
                  <a:schemeClr val="tx1"/>
                </a:solidFill>
                <a:latin typeface="Times New Roman" panose="02020603050405020304" pitchFamily="18" charset="0"/>
                <a:ea typeface="黑体" panose="02010609060101010101" pitchFamily="2" charset="-122"/>
              </a:rPr>
              <a:t>.</a:t>
            </a:r>
          </a:p>
        </p:txBody>
      </p:sp>
      <p:sp>
        <p:nvSpPr>
          <p:cNvPr id="10275" name="Rectangle 40"/>
          <p:cNvSpPr>
            <a:spLocks noChangeArrowheads="1"/>
          </p:cNvSpPr>
          <p:nvPr/>
        </p:nvSpPr>
        <p:spPr bwMode="auto">
          <a:xfrm>
            <a:off x="458788" y="1503363"/>
            <a:ext cx="68802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ea typeface="黑体" panose="02010609060101010101" pitchFamily="2" charset="-122"/>
              </a:rPr>
              <a:t>(1</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在四边形外任选一点 </a:t>
            </a:r>
            <a:r>
              <a:rPr lang="en-US" altLang="zh-CN" sz="2800" i="1">
                <a:solidFill>
                  <a:schemeClr val="tx1"/>
                </a:solidFill>
                <a:latin typeface="Times New Roman" panose="02020603050405020304" pitchFamily="18" charset="0"/>
                <a:ea typeface="黑体" panose="02010609060101010101" pitchFamily="2" charset="-122"/>
              </a:rPr>
              <a:t>O </a:t>
            </a:r>
            <a:r>
              <a:rPr lang="en-US" altLang="zh-CN" sz="2800">
                <a:solidFill>
                  <a:schemeClr val="tx1"/>
                </a:solidFill>
                <a:latin typeface="Times New Roman" panose="02020603050405020304" pitchFamily="18" charset="0"/>
                <a:ea typeface="黑体" panose="02010609060101010101" pitchFamily="2" charset="-122"/>
              </a:rPr>
              <a:t>(</a:t>
            </a:r>
            <a:r>
              <a:rPr lang="zh-CN" altLang="en-US" sz="2800">
                <a:solidFill>
                  <a:schemeClr val="tx1"/>
                </a:solidFill>
                <a:latin typeface="Times New Roman" panose="02020603050405020304" pitchFamily="18" charset="0"/>
                <a:ea typeface="黑体" panose="02010609060101010101" pitchFamily="2" charset="-122"/>
              </a:rPr>
              <a:t>如图</a:t>
            </a:r>
            <a:r>
              <a:rPr lang="en-US" altLang="zh-CN" sz="2800">
                <a:solidFill>
                  <a:schemeClr val="tx1"/>
                </a:solidFill>
                <a:latin typeface="Times New Roman" panose="02020603050405020304" pitchFamily="18" charset="0"/>
                <a:ea typeface="黑体" panose="02010609060101010101" pitchFamily="2" charset="-122"/>
              </a:rPr>
              <a:t>)</a:t>
            </a:r>
            <a:r>
              <a:rPr lang="zh-CN" altLang="en-US" sz="2800">
                <a:solidFill>
                  <a:schemeClr val="tx1"/>
                </a:solidFill>
                <a:latin typeface="Times New Roman" panose="02020603050405020304" pitchFamily="18" charset="0"/>
                <a:ea typeface="黑体" panose="02010609060101010101" pitchFamily="2" charset="-122"/>
              </a:rPr>
              <a:t>；</a:t>
            </a:r>
          </a:p>
        </p:txBody>
      </p:sp>
      <p:grpSp>
        <p:nvGrpSpPr>
          <p:cNvPr id="4" name="组合 3"/>
          <p:cNvGrpSpPr/>
          <p:nvPr/>
        </p:nvGrpSpPr>
        <p:grpSpPr>
          <a:xfrm>
            <a:off x="410500" y="1258759"/>
            <a:ext cx="8172450" cy="2314257"/>
            <a:chOff x="804" y="2576"/>
            <a:chExt cx="12871" cy="3644"/>
          </a:xfrm>
        </p:grpSpPr>
        <p:sp>
          <p:nvSpPr>
            <p:cNvPr id="19477" name="Rectangle 41"/>
            <p:cNvSpPr>
              <a:spLocks noChangeArrowheads="1"/>
            </p:cNvSpPr>
            <p:nvPr/>
          </p:nvSpPr>
          <p:spPr bwMode="auto">
            <a:xfrm>
              <a:off x="804" y="2576"/>
              <a:ext cx="12871" cy="3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800">
                  <a:solidFill>
                    <a:schemeClr val="tx1"/>
                  </a:solidFill>
                  <a:latin typeface="Times New Roman" panose="02020603050405020304" pitchFamily="18" charset="0"/>
                  <a:ea typeface="黑体" panose="02010609060101010101" pitchFamily="2" charset="-122"/>
                </a:rPr>
                <a:t>(2</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分别在线段 </a:t>
              </a:r>
              <a:r>
                <a:rPr lang="en-US" altLang="zh-CN" sz="2800" i="1">
                  <a:solidFill>
                    <a:schemeClr val="tx1"/>
                  </a:solidFill>
                  <a:latin typeface="Times New Roman" panose="02020603050405020304" pitchFamily="18" charset="0"/>
                  <a:ea typeface="黑体" panose="02010609060101010101" pitchFamily="2" charset="-122"/>
                </a:rPr>
                <a:t>OA</a:t>
              </a:r>
              <a:r>
                <a:rPr lang="zh-CN" altLang="en-US" sz="2800" i="1">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OB</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OC</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OD </a:t>
              </a:r>
              <a:r>
                <a:rPr lang="zh-CN" altLang="en-US" sz="2800">
                  <a:solidFill>
                    <a:schemeClr val="tx1"/>
                  </a:solidFill>
                  <a:latin typeface="Times New Roman" panose="02020603050405020304" pitchFamily="18" charset="0"/>
                  <a:ea typeface="黑体" panose="02010609060101010101" pitchFamily="2" charset="-122"/>
                </a:rPr>
                <a:t>上取点 </a:t>
              </a:r>
              <a:r>
                <a:rPr lang="en-US" altLang="zh-CN" sz="2800" i="1">
                  <a:solidFill>
                    <a:schemeClr val="tx1"/>
                  </a:solidFill>
                  <a:latin typeface="Times New Roman" panose="02020603050405020304" pitchFamily="18" charset="0"/>
                  <a:ea typeface="黑体" panose="02010609060101010101" pitchFamily="2" charset="-122"/>
                </a:rPr>
                <a:t>A'</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B'</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t>
              </a:r>
            </a:p>
            <a:p>
              <a:pPr>
                <a:lnSpc>
                  <a:spcPct val="180000"/>
                </a:lnSpc>
              </a:pPr>
              <a:r>
                <a:rPr lang="zh-CN" altLang="en-US" sz="2800" i="1">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C'</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D'</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，使得                                                 ；</a:t>
              </a:r>
            </a:p>
            <a:p>
              <a:endParaRPr lang="zh-CN" altLang="en-US" sz="2800">
                <a:solidFill>
                  <a:schemeClr val="tx1"/>
                </a:solidFill>
                <a:latin typeface="Times New Roman" panose="02020603050405020304" pitchFamily="18" charset="0"/>
                <a:ea typeface="黑体" panose="02010609060101010101" pitchFamily="2" charset="-122"/>
              </a:endParaRPr>
            </a:p>
            <a:p>
              <a:r>
                <a:rPr lang="zh-CN" altLang="en-US" sz="2400">
                  <a:solidFill>
                    <a:schemeClr val="tx1"/>
                  </a:solidFill>
                  <a:latin typeface="Times New Roman" panose="02020603050405020304" pitchFamily="18" charset="0"/>
                  <a:ea typeface="黑体" panose="02010609060101010101" pitchFamily="2" charset="-122"/>
                </a:rPr>
                <a:t> </a:t>
              </a:r>
            </a:p>
          </p:txBody>
        </p:sp>
        <p:graphicFrame>
          <p:nvGraphicFramePr>
            <p:cNvPr id="19478" name="对象 2"/>
            <p:cNvGraphicFramePr>
              <a:graphicFrameLocks noChangeAspect="1"/>
            </p:cNvGraphicFramePr>
            <p:nvPr/>
          </p:nvGraphicFramePr>
          <p:xfrm>
            <a:off x="5429" y="3713"/>
            <a:ext cx="6742" cy="1445"/>
          </p:xfrm>
          <a:graphic>
            <a:graphicData uri="http://schemas.openxmlformats.org/presentationml/2006/ole">
              <mc:AlternateContent xmlns:mc="http://schemas.openxmlformats.org/markup-compatibility/2006">
                <mc:Choice xmlns:v="urn:schemas-microsoft-com:vml" Requires="v">
                  <p:oleObj spid="_x0000_s4104" r:id="rId3" imgW="1879600" imgH="393700" progId="Equation.DSMT4">
                    <p:embed/>
                  </p:oleObj>
                </mc:Choice>
                <mc:Fallback>
                  <p:oleObj r:id="rId3" imgW="1879600" imgH="393700" progId="Equation.DSMT4">
                    <p:embed/>
                    <p:pic>
                      <p:nvPicPr>
                        <p:cNvPr id="0" name="OLE substitute image"/>
                        <p:cNvPicPr/>
                        <p:nvPr/>
                      </p:nvPicPr>
                      <p:blipFill>
                        <a:blip r:embed="rId4">
                          <a:extLst>
                            <a:ext uri="{28A0092B-C50C-407E-A947-70E740481C1C}">
                              <a14:useLocalDpi xmlns:a14="http://schemas.microsoft.com/office/drawing/2010/main" val="0"/>
                            </a:ext>
                          </a:extLst>
                        </a:blip>
                        <a:stretch>
                          <a:fillRect/>
                        </a:stretch>
                      </p:blipFill>
                      <p:spPr>
                        <a:xfrm>
                          <a:off x="5429" y="3713"/>
                          <a:ext cx="6742" cy="1445"/>
                        </a:xfrm>
                        <a:prstGeom prst="rect">
                          <a:avLst/>
                        </a:prstGeom>
                        <a:noFill/>
                        <a:ln>
                          <a:noFill/>
                        </a:ln>
                      </p:spPr>
                    </p:pic>
                  </p:oleObj>
                </mc:Fallback>
              </mc:AlternateContent>
            </a:graphicData>
          </a:graphic>
        </p:graphicFrame>
      </p:grpSp>
      <p:grpSp>
        <p:nvGrpSpPr>
          <p:cNvPr id="10" name="组合 9"/>
          <p:cNvGrpSpPr/>
          <p:nvPr/>
        </p:nvGrpSpPr>
        <p:grpSpPr>
          <a:xfrm>
            <a:off x="3459163" y="4594225"/>
            <a:ext cx="1017587" cy="969963"/>
            <a:chOff x="5580" y="7970"/>
            <a:chExt cx="1602" cy="1528"/>
          </a:xfrm>
        </p:grpSpPr>
        <p:sp>
          <p:nvSpPr>
            <p:cNvPr id="19480" name="椭圆 4"/>
            <p:cNvSpPr>
              <a:spLocks noChangeArrowheads="1"/>
            </p:cNvSpPr>
            <p:nvPr/>
          </p:nvSpPr>
          <p:spPr bwMode="auto">
            <a:xfrm>
              <a:off x="5695" y="7970"/>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19481" name="椭圆 5"/>
            <p:cNvSpPr>
              <a:spLocks noChangeArrowheads="1"/>
            </p:cNvSpPr>
            <p:nvPr/>
          </p:nvSpPr>
          <p:spPr bwMode="auto">
            <a:xfrm>
              <a:off x="7064" y="8348"/>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19482" name="椭圆 6"/>
            <p:cNvSpPr>
              <a:spLocks noChangeArrowheads="1"/>
            </p:cNvSpPr>
            <p:nvPr/>
          </p:nvSpPr>
          <p:spPr bwMode="auto">
            <a:xfrm>
              <a:off x="6206" y="9380"/>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19483" name="椭圆 8"/>
            <p:cNvSpPr>
              <a:spLocks noChangeArrowheads="1"/>
            </p:cNvSpPr>
            <p:nvPr/>
          </p:nvSpPr>
          <p:spPr bwMode="auto">
            <a:xfrm>
              <a:off x="5580" y="8737"/>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grpSp>
      <p:grpSp>
        <p:nvGrpSpPr>
          <p:cNvPr id="13" name="组合 12"/>
          <p:cNvGrpSpPr/>
          <p:nvPr/>
        </p:nvGrpSpPr>
        <p:grpSpPr>
          <a:xfrm>
            <a:off x="311150" y="2962275"/>
            <a:ext cx="2635250" cy="1439863"/>
            <a:chOff x="623" y="5400"/>
            <a:chExt cx="4150" cy="2268"/>
          </a:xfrm>
        </p:grpSpPr>
        <p:sp>
          <p:nvSpPr>
            <p:cNvPr id="19485" name="圆角矩形标注 11"/>
            <p:cNvSpPr>
              <a:spLocks noChangeArrowheads="1"/>
            </p:cNvSpPr>
            <p:nvPr/>
          </p:nvSpPr>
          <p:spPr bwMode="auto">
            <a:xfrm>
              <a:off x="623" y="5400"/>
              <a:ext cx="3969" cy="2268"/>
            </a:xfrm>
            <a:prstGeom prst="wedgeRoundRectCallout">
              <a:avLst>
                <a:gd name="adj1" fmla="val 65269"/>
                <a:gd name="adj2" fmla="val 31833"/>
                <a:gd name="adj3" fmla="val 16667"/>
              </a:avLst>
            </a:prstGeom>
            <a:solidFill>
              <a:srgbClr val="CCECFF">
                <a:alpha val="0"/>
              </a:srgbClr>
            </a:solidFill>
            <a:ln w="28575">
              <a:solidFill>
                <a:srgbClr val="ADADAD"/>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19486" name="文本框 10"/>
            <p:cNvSpPr txBox="1">
              <a:spLocks noChangeArrowheads="1"/>
            </p:cNvSpPr>
            <p:nvPr/>
          </p:nvSpPr>
          <p:spPr bwMode="auto">
            <a:xfrm>
              <a:off x="729" y="5436"/>
              <a:ext cx="4045" cy="2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latin typeface="Times New Roman" panose="02020603050405020304" pitchFamily="18" charset="0"/>
                  <a:ea typeface="黑体" panose="02010609060101010101" pitchFamily="2" charset="-122"/>
                </a:rPr>
                <a:t>利用位似，可以将一个图形放大或缩小</a:t>
              </a:r>
            </a:p>
          </p:txBody>
        </p:sp>
      </p:gr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75"/>
                                        </p:tgtEl>
                                        <p:attrNameLst>
                                          <p:attrName>style.visibility</p:attrName>
                                        </p:attrNameLst>
                                      </p:cBhvr>
                                      <p:to>
                                        <p:strVal val="visible"/>
                                      </p:to>
                                    </p:set>
                                    <p:animEffect transition="in" filter="fade">
                                      <p:cBhvr>
                                        <p:cTn id="7" dur="1000"/>
                                        <p:tgtEl>
                                          <p:spTgt spid="10275"/>
                                        </p:tgtEl>
                                      </p:cBhvr>
                                    </p:animEffect>
                                    <p:anim calcmode="lin" valueType="num">
                                      <p:cBhvr>
                                        <p:cTn id="8" dur="1000" fill="hold"/>
                                        <p:tgtEl>
                                          <p:spTgt spid="10275"/>
                                        </p:tgtEl>
                                        <p:attrNameLst>
                                          <p:attrName>ppt_x</p:attrName>
                                        </p:attrNameLst>
                                      </p:cBhvr>
                                      <p:tavLst>
                                        <p:tav tm="0">
                                          <p:val>
                                            <p:strVal val="#ppt_x"/>
                                          </p:val>
                                        </p:tav>
                                        <p:tav tm="100000">
                                          <p:val>
                                            <p:strVal val="#ppt_x"/>
                                          </p:val>
                                        </p:tav>
                                      </p:tavLst>
                                    </p:anim>
                                    <p:anim calcmode="lin" valueType="num">
                                      <p:cBhvr>
                                        <p:cTn id="9" dur="1000" fill="hold"/>
                                        <p:tgtEl>
                                          <p:spTgt spid="1027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246"/>
                                        </p:tgtEl>
                                        <p:attrNameLst>
                                          <p:attrName>style.visibility</p:attrName>
                                        </p:attrNameLst>
                                      </p:cBhvr>
                                      <p:to>
                                        <p:strVal val="visible"/>
                                      </p:to>
                                    </p:set>
                                    <p:anim calcmode="lin" valueType="num">
                                      <p:cBhvr>
                                        <p:cTn id="14" dur="500" fill="hold"/>
                                        <p:tgtEl>
                                          <p:spTgt spid="10246"/>
                                        </p:tgtEl>
                                        <p:attrNameLst>
                                          <p:attrName>ppt_x</p:attrName>
                                        </p:attrNameLst>
                                      </p:cBhvr>
                                      <p:tavLst>
                                        <p:tav tm="0">
                                          <p:val>
                                            <p:strVal val="#ppt_x"/>
                                          </p:val>
                                        </p:tav>
                                        <p:tav tm="100000">
                                          <p:val>
                                            <p:strVal val="#ppt_x"/>
                                          </p:val>
                                        </p:tav>
                                      </p:tavLst>
                                    </p:anim>
                                    <p:anim calcmode="lin" valueType="num">
                                      <p:cBhvr>
                                        <p:cTn id="15" dur="500" fill="hold"/>
                                        <p:tgtEl>
                                          <p:spTgt spid="1024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0264"/>
                                        </p:tgtEl>
                                        <p:attrNameLst>
                                          <p:attrName>style.visibility</p:attrName>
                                        </p:attrNameLst>
                                      </p:cBhvr>
                                      <p:to>
                                        <p:strVal val="visible"/>
                                      </p:to>
                                    </p:set>
                                    <p:anim calcmode="lin" valueType="num">
                                      <p:cBhvr>
                                        <p:cTn id="18" dur="500" fill="hold"/>
                                        <p:tgtEl>
                                          <p:spTgt spid="10264"/>
                                        </p:tgtEl>
                                        <p:attrNameLst>
                                          <p:attrName>ppt_x</p:attrName>
                                        </p:attrNameLst>
                                      </p:cBhvr>
                                      <p:tavLst>
                                        <p:tav tm="0">
                                          <p:val>
                                            <p:strVal val="#ppt_x"/>
                                          </p:val>
                                        </p:tav>
                                        <p:tav tm="100000">
                                          <p:val>
                                            <p:strVal val="#ppt_x"/>
                                          </p:val>
                                        </p:tav>
                                      </p:tavLst>
                                    </p:anim>
                                    <p:anim calcmode="lin" valueType="num">
                                      <p:cBhvr>
                                        <p:cTn id="19" dur="500" fill="hold"/>
                                        <p:tgtEl>
                                          <p:spTgt spid="1026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xit" presetSubtype="0" fill="hold" grpId="1" nodeType="clickEffect">
                                  <p:stCondLst>
                                    <p:cond delay="0"/>
                                  </p:stCondLst>
                                  <p:childTnLst>
                                    <p:animEffect transition="out" filter="fade">
                                      <p:cBhvr>
                                        <p:cTn id="23" dur="1000"/>
                                        <p:tgtEl>
                                          <p:spTgt spid="10275"/>
                                        </p:tgtEl>
                                      </p:cBhvr>
                                    </p:animEffect>
                                    <p:anim calcmode="lin" valueType="num">
                                      <p:cBhvr>
                                        <p:cTn id="24" dur="1000"/>
                                        <p:tgtEl>
                                          <p:spTgt spid="10275"/>
                                        </p:tgtEl>
                                        <p:attrNameLst>
                                          <p:attrName>ppt_x</p:attrName>
                                        </p:attrNameLst>
                                      </p:cBhvr>
                                      <p:tavLst>
                                        <p:tav tm="0">
                                          <p:val>
                                            <p:strVal val="ppt_x"/>
                                          </p:val>
                                        </p:tav>
                                        <p:tav tm="100000">
                                          <p:val>
                                            <p:strVal val="ppt_x"/>
                                          </p:val>
                                        </p:tav>
                                      </p:tavLst>
                                    </p:anim>
                                    <p:anim calcmode="lin" valueType="num">
                                      <p:cBhvr>
                                        <p:cTn id="25" dur="1000"/>
                                        <p:tgtEl>
                                          <p:spTgt spid="10275"/>
                                        </p:tgtEl>
                                        <p:attrNameLst>
                                          <p:attrName>ppt_y</p:attrName>
                                        </p:attrNameLst>
                                      </p:cBhvr>
                                      <p:tavLst>
                                        <p:tav tm="0">
                                          <p:val>
                                            <p:strVal val="ppt_y"/>
                                          </p:val>
                                        </p:tav>
                                        <p:tav tm="100000">
                                          <p:val>
                                            <p:strVal val="ppt_y-.1"/>
                                          </p:val>
                                        </p:tav>
                                      </p:tavLst>
                                    </p:anim>
                                    <p:set>
                                      <p:cBhvr>
                                        <p:cTn id="26" dur="1" fill="hold">
                                          <p:stCondLst>
                                            <p:cond delay="999"/>
                                          </p:stCondLst>
                                        </p:cTn>
                                        <p:tgtEl>
                                          <p:spTgt spid="10275"/>
                                        </p:tgtEl>
                                        <p:attrNameLst>
                                          <p:attrName>style.visibility</p:attrName>
                                        </p:attrNameLst>
                                      </p:cBhvr>
                                      <p:to>
                                        <p:strVal val="hidden"/>
                                      </p:to>
                                    </p:set>
                                  </p:childTnLst>
                                </p:cTn>
                              </p:par>
                            </p:childTnLst>
                          </p:cTn>
                        </p:par>
                        <p:par>
                          <p:cTn id="27" fill="hold">
                            <p:stCondLst>
                              <p:cond delay="1000"/>
                            </p:stCondLst>
                            <p:childTnLst>
                              <p:par>
                                <p:cTn id="28" presetID="42"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50"/>
                                        </p:tgtEl>
                                        <p:attrNameLst>
                                          <p:attrName>style.visibility</p:attrName>
                                        </p:attrNameLst>
                                      </p:cBhvr>
                                      <p:to>
                                        <p:strVal val="visible"/>
                                      </p:to>
                                    </p:set>
                                    <p:animEffect transition="in" filter="wipe(left)">
                                      <p:cBhvr>
                                        <p:cTn id="37" dur="500"/>
                                        <p:tgtEl>
                                          <p:spTgt spid="1025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247"/>
                                        </p:tgtEl>
                                        <p:attrNameLst>
                                          <p:attrName>style.visibility</p:attrName>
                                        </p:attrNameLst>
                                      </p:cBhvr>
                                      <p:to>
                                        <p:strVal val="visible"/>
                                      </p:to>
                                    </p:set>
                                    <p:animEffect transition="in" filter="wipe(left)">
                                      <p:cBhvr>
                                        <p:cTn id="40" dur="500"/>
                                        <p:tgtEl>
                                          <p:spTgt spid="1024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0249"/>
                                        </p:tgtEl>
                                        <p:attrNameLst>
                                          <p:attrName>style.visibility</p:attrName>
                                        </p:attrNameLst>
                                      </p:cBhvr>
                                      <p:to>
                                        <p:strVal val="visible"/>
                                      </p:to>
                                    </p:set>
                                    <p:animEffect transition="in" filter="wipe(left)">
                                      <p:cBhvr>
                                        <p:cTn id="43" dur="500"/>
                                        <p:tgtEl>
                                          <p:spTgt spid="1024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0248"/>
                                        </p:tgtEl>
                                        <p:attrNameLst>
                                          <p:attrName>style.visibility</p:attrName>
                                        </p:attrNameLst>
                                      </p:cBhvr>
                                      <p:to>
                                        <p:strVal val="visible"/>
                                      </p:to>
                                    </p:set>
                                    <p:animEffect transition="in" filter="wipe(left)">
                                      <p:cBhvr>
                                        <p:cTn id="46" dur="500"/>
                                        <p:tgtEl>
                                          <p:spTgt spid="10248"/>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linds(horizontal)">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0269"/>
                                        </p:tgtEl>
                                        <p:attrNameLst>
                                          <p:attrName>style.visibility</p:attrName>
                                        </p:attrNameLst>
                                      </p:cBhvr>
                                      <p:to>
                                        <p:strVal val="visible"/>
                                      </p:to>
                                    </p:set>
                                    <p:anim calcmode="lin" valueType="num">
                                      <p:cBhvr>
                                        <p:cTn id="56" dur="500" fill="hold"/>
                                        <p:tgtEl>
                                          <p:spTgt spid="10269"/>
                                        </p:tgtEl>
                                        <p:attrNameLst>
                                          <p:attrName>ppt_x</p:attrName>
                                        </p:attrNameLst>
                                      </p:cBhvr>
                                      <p:tavLst>
                                        <p:tav tm="0">
                                          <p:val>
                                            <p:strVal val="#ppt_x"/>
                                          </p:val>
                                        </p:tav>
                                        <p:tav tm="100000">
                                          <p:val>
                                            <p:strVal val="#ppt_x"/>
                                          </p:val>
                                        </p:tav>
                                      </p:tavLst>
                                    </p:anim>
                                    <p:anim calcmode="lin" valueType="num">
                                      <p:cBhvr>
                                        <p:cTn id="57" dur="500" fill="hold"/>
                                        <p:tgtEl>
                                          <p:spTgt spid="10269"/>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0270"/>
                                        </p:tgtEl>
                                        <p:attrNameLst>
                                          <p:attrName>style.visibility</p:attrName>
                                        </p:attrNameLst>
                                      </p:cBhvr>
                                      <p:to>
                                        <p:strVal val="visible"/>
                                      </p:to>
                                    </p:set>
                                    <p:anim calcmode="lin" valueType="num">
                                      <p:cBhvr>
                                        <p:cTn id="60" dur="500" fill="hold"/>
                                        <p:tgtEl>
                                          <p:spTgt spid="10270"/>
                                        </p:tgtEl>
                                        <p:attrNameLst>
                                          <p:attrName>ppt_x</p:attrName>
                                        </p:attrNameLst>
                                      </p:cBhvr>
                                      <p:tavLst>
                                        <p:tav tm="0">
                                          <p:val>
                                            <p:strVal val="#ppt_x"/>
                                          </p:val>
                                        </p:tav>
                                        <p:tav tm="100000">
                                          <p:val>
                                            <p:strVal val="#ppt_x"/>
                                          </p:val>
                                        </p:tav>
                                      </p:tavLst>
                                    </p:anim>
                                    <p:anim calcmode="lin" valueType="num">
                                      <p:cBhvr>
                                        <p:cTn id="61" dur="500" fill="hold"/>
                                        <p:tgtEl>
                                          <p:spTgt spid="10270"/>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0271"/>
                                        </p:tgtEl>
                                        <p:attrNameLst>
                                          <p:attrName>style.visibility</p:attrName>
                                        </p:attrNameLst>
                                      </p:cBhvr>
                                      <p:to>
                                        <p:strVal val="visible"/>
                                      </p:to>
                                    </p:set>
                                    <p:anim calcmode="lin" valueType="num">
                                      <p:cBhvr>
                                        <p:cTn id="64" dur="500" fill="hold"/>
                                        <p:tgtEl>
                                          <p:spTgt spid="10271"/>
                                        </p:tgtEl>
                                        <p:attrNameLst>
                                          <p:attrName>ppt_x</p:attrName>
                                        </p:attrNameLst>
                                      </p:cBhvr>
                                      <p:tavLst>
                                        <p:tav tm="0">
                                          <p:val>
                                            <p:strVal val="#ppt_x"/>
                                          </p:val>
                                        </p:tav>
                                        <p:tav tm="100000">
                                          <p:val>
                                            <p:strVal val="#ppt_x"/>
                                          </p:val>
                                        </p:tav>
                                      </p:tavLst>
                                    </p:anim>
                                    <p:anim calcmode="lin" valueType="num">
                                      <p:cBhvr>
                                        <p:cTn id="65" dur="500" fill="hold"/>
                                        <p:tgtEl>
                                          <p:spTgt spid="10271"/>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0272"/>
                                        </p:tgtEl>
                                        <p:attrNameLst>
                                          <p:attrName>style.visibility</p:attrName>
                                        </p:attrNameLst>
                                      </p:cBhvr>
                                      <p:to>
                                        <p:strVal val="visible"/>
                                      </p:to>
                                    </p:set>
                                    <p:anim calcmode="lin" valueType="num">
                                      <p:cBhvr>
                                        <p:cTn id="68" dur="500" fill="hold"/>
                                        <p:tgtEl>
                                          <p:spTgt spid="10272"/>
                                        </p:tgtEl>
                                        <p:attrNameLst>
                                          <p:attrName>ppt_x</p:attrName>
                                        </p:attrNameLst>
                                      </p:cBhvr>
                                      <p:tavLst>
                                        <p:tav tm="0">
                                          <p:val>
                                            <p:strVal val="#ppt_x"/>
                                          </p:val>
                                        </p:tav>
                                        <p:tav tm="100000">
                                          <p:val>
                                            <p:strVal val="#ppt_x"/>
                                          </p:val>
                                        </p:tav>
                                      </p:tavLst>
                                    </p:anim>
                                    <p:anim calcmode="lin" valueType="num">
                                      <p:cBhvr>
                                        <p:cTn id="69" dur="500" fill="hold"/>
                                        <p:tgtEl>
                                          <p:spTgt spid="10272"/>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7" presetClass="exit" presetSubtype="0" fill="hold" nodeType="clickEffect">
                                  <p:stCondLst>
                                    <p:cond delay="0"/>
                                  </p:stCondLst>
                                  <p:childTnLst>
                                    <p:animEffect transition="out" filter="fade">
                                      <p:cBhvr>
                                        <p:cTn id="73" dur="1000"/>
                                        <p:tgtEl>
                                          <p:spTgt spid="4"/>
                                        </p:tgtEl>
                                      </p:cBhvr>
                                    </p:animEffect>
                                    <p:anim calcmode="lin" valueType="num">
                                      <p:cBhvr>
                                        <p:cTn id="74" dur="1000"/>
                                        <p:tgtEl>
                                          <p:spTgt spid="4"/>
                                        </p:tgtEl>
                                        <p:attrNameLst>
                                          <p:attrName>ppt_x</p:attrName>
                                        </p:attrNameLst>
                                      </p:cBhvr>
                                      <p:tavLst>
                                        <p:tav tm="0">
                                          <p:val>
                                            <p:strVal val="ppt_x"/>
                                          </p:val>
                                        </p:tav>
                                        <p:tav tm="100000">
                                          <p:val>
                                            <p:strVal val="ppt_x"/>
                                          </p:val>
                                        </p:tav>
                                      </p:tavLst>
                                    </p:anim>
                                    <p:anim calcmode="lin" valueType="num">
                                      <p:cBhvr>
                                        <p:cTn id="75" dur="1000"/>
                                        <p:tgtEl>
                                          <p:spTgt spid="4"/>
                                        </p:tgtEl>
                                        <p:attrNameLst>
                                          <p:attrName>ppt_y</p:attrName>
                                        </p:attrNameLst>
                                      </p:cBhvr>
                                      <p:tavLst>
                                        <p:tav tm="0">
                                          <p:val>
                                            <p:strVal val="ppt_y"/>
                                          </p:val>
                                        </p:tav>
                                        <p:tav tm="100000">
                                          <p:val>
                                            <p:strVal val="ppt_y-.1"/>
                                          </p:val>
                                        </p:tav>
                                      </p:tavLst>
                                    </p:anim>
                                    <p:set>
                                      <p:cBhvr>
                                        <p:cTn id="76" dur="1" fill="hold">
                                          <p:stCondLst>
                                            <p:cond delay="999"/>
                                          </p:stCondLst>
                                        </p:cTn>
                                        <p:tgtEl>
                                          <p:spTgt spid="4"/>
                                        </p:tgtEl>
                                        <p:attrNameLst>
                                          <p:attrName>style.visibility</p:attrName>
                                        </p:attrNameLst>
                                      </p:cBhvr>
                                      <p:to>
                                        <p:strVal val="hidden"/>
                                      </p:to>
                                    </p:set>
                                  </p:childTnLst>
                                </p:cTn>
                              </p:par>
                            </p:childTnLst>
                          </p:cTn>
                        </p:par>
                        <p:par>
                          <p:cTn id="77" fill="hold">
                            <p:stCondLst>
                              <p:cond delay="1000"/>
                            </p:stCondLst>
                            <p:childTnLst>
                              <p:par>
                                <p:cTn id="78" presetID="2" presetClass="entr" presetSubtype="4" fill="hold" grpId="0" nodeType="afterEffect">
                                  <p:stCondLst>
                                    <p:cond delay="0"/>
                                  </p:stCondLst>
                                  <p:childTnLst>
                                    <p:set>
                                      <p:cBhvr>
                                        <p:cTn id="79" dur="1" fill="hold">
                                          <p:stCondLst>
                                            <p:cond delay="0"/>
                                          </p:stCondLst>
                                        </p:cTn>
                                        <p:tgtEl>
                                          <p:spTgt spid="10243"/>
                                        </p:tgtEl>
                                        <p:attrNameLst>
                                          <p:attrName>style.visibility</p:attrName>
                                        </p:attrNameLst>
                                      </p:cBhvr>
                                      <p:to>
                                        <p:strVal val="visible"/>
                                      </p:to>
                                    </p:set>
                                    <p:anim calcmode="lin" valueType="num">
                                      <p:cBhvr>
                                        <p:cTn id="80" dur="500" fill="hold"/>
                                        <p:tgtEl>
                                          <p:spTgt spid="10243"/>
                                        </p:tgtEl>
                                        <p:attrNameLst>
                                          <p:attrName>ppt_x</p:attrName>
                                        </p:attrNameLst>
                                      </p:cBhvr>
                                      <p:tavLst>
                                        <p:tav tm="0">
                                          <p:val>
                                            <p:strVal val="#ppt_x"/>
                                          </p:val>
                                        </p:tav>
                                        <p:tav tm="100000">
                                          <p:val>
                                            <p:strVal val="#ppt_x"/>
                                          </p:val>
                                        </p:tav>
                                      </p:tavLst>
                                    </p:anim>
                                    <p:anim calcmode="lin" valueType="num">
                                      <p:cBhvr>
                                        <p:cTn id="81"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0251"/>
                                        </p:tgtEl>
                                        <p:attrNameLst>
                                          <p:attrName>style.visibility</p:attrName>
                                        </p:attrNameLst>
                                      </p:cBhvr>
                                      <p:to>
                                        <p:strVal val="visible"/>
                                      </p:to>
                                    </p:set>
                                    <p:animEffect transition="in" filter="wheel(1)">
                                      <p:cBhvr>
                                        <p:cTn id="86" dur="2000"/>
                                        <p:tgtEl>
                                          <p:spTgt spid="10251"/>
                                        </p:tgtEl>
                                      </p:cBhvr>
                                    </p:animEffect>
                                  </p:childTnLst>
                                </p:cTn>
                              </p:par>
                            </p:childTnLst>
                          </p:cTn>
                        </p:par>
                      </p:childTnLst>
                    </p:cTn>
                  </p:par>
                  <p:par>
                    <p:cTn id="87" fill="hold">
                      <p:stCondLst>
                        <p:cond delay="indefinite"/>
                      </p:stCondLst>
                      <p:childTnLst>
                        <p:par>
                          <p:cTn id="88" fill="hold">
                            <p:stCondLst>
                              <p:cond delay="0"/>
                            </p:stCondLst>
                            <p:childTnLst>
                              <p:par>
                                <p:cTn id="89" presetID="17" presetClass="entr" presetSubtype="10" fill="hold" nodeType="click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p:cTn id="91" dur="500" fill="hold"/>
                                        <p:tgtEl>
                                          <p:spTgt spid="13"/>
                                        </p:tgtEl>
                                        <p:attrNameLst>
                                          <p:attrName>ppt_w</p:attrName>
                                        </p:attrNameLst>
                                      </p:cBhvr>
                                      <p:tavLst>
                                        <p:tav tm="0">
                                          <p:val>
                                            <p:fltVal val="0"/>
                                          </p:val>
                                        </p:tav>
                                        <p:tav tm="100000">
                                          <p:val>
                                            <p:strVal val="#ppt_w"/>
                                          </p:val>
                                        </p:tav>
                                      </p:tavLst>
                                    </p:anim>
                                    <p:anim calcmode="lin" valueType="num">
                                      <p:cBhvr>
                                        <p:cTn id="92"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6" grpId="0"/>
      <p:bldP spid="10247" grpId="0" animBg="1"/>
      <p:bldP spid="10248" grpId="0" animBg="1"/>
      <p:bldP spid="10249" grpId="0" animBg="1"/>
      <p:bldP spid="10250" grpId="0" animBg="1"/>
      <p:bldP spid="10251" grpId="0" animBg="1"/>
      <p:bldP spid="10264" grpId="0" animBg="1"/>
      <p:bldP spid="10269" grpId="0"/>
      <p:bldP spid="10270" grpId="0"/>
      <p:bldP spid="10271" grpId="0"/>
      <p:bldP spid="10272" grpId="0"/>
      <p:bldP spid="10275" grpId="0"/>
      <p:bldP spid="10275"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文本框 4"/>
          <p:cNvSpPr txBox="1"/>
          <p:nvPr/>
        </p:nvSpPr>
        <p:spPr>
          <a:xfrm>
            <a:off x="358775" y="749300"/>
            <a:ext cx="1249363" cy="522288"/>
          </a:xfrm>
          <a:prstGeom prst="rect">
            <a:avLst/>
          </a:prstGeom>
          <a:noFill/>
        </p:spPr>
        <p:txBody>
          <a:bodyPr wrap="none">
            <a:spAutoFit/>
          </a:bodyPr>
          <a:lstStyle/>
          <a:p>
            <a:r>
              <a:rPr lang="zh-CN" altLang="en-US" sz="2800" noProof="1">
                <a:solidFill>
                  <a:schemeClr val="accent6">
                    <a:lumMod val="75000"/>
                  </a:schemeClr>
                </a:solidFill>
                <a:latin typeface="黑体" panose="02010609060101010101" pitchFamily="2" charset="-122"/>
                <a:ea typeface="黑体" panose="02010609060101010101" pitchFamily="2" charset="-122"/>
                <a:cs typeface="+mn-ea"/>
                <a:sym typeface="+mn-ea"/>
              </a:rPr>
              <a:t>思考：</a:t>
            </a:r>
          </a:p>
        </p:txBody>
      </p:sp>
      <p:grpSp>
        <p:nvGrpSpPr>
          <p:cNvPr id="16386" name="组合 7"/>
          <p:cNvGrpSpPr/>
          <p:nvPr/>
        </p:nvGrpSpPr>
        <p:grpSpPr>
          <a:xfrm>
            <a:off x="333375" y="1338263"/>
            <a:ext cx="8631238" cy="3445192"/>
            <a:chOff x="525" y="2333"/>
            <a:chExt cx="13592" cy="5425"/>
          </a:xfrm>
        </p:grpSpPr>
        <p:sp>
          <p:nvSpPr>
            <p:cNvPr id="20483" name="Text Box 4"/>
            <p:cNvSpPr txBox="1">
              <a:spLocks noChangeArrowheads="1"/>
            </p:cNvSpPr>
            <p:nvPr/>
          </p:nvSpPr>
          <p:spPr bwMode="auto">
            <a:xfrm>
              <a:off x="525" y="2333"/>
              <a:ext cx="13592" cy="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对于上面的问题，还有其他方法吗？如果在四边形外任选一个点 </a:t>
              </a:r>
              <a:r>
                <a:rPr lang="en-US" altLang="zh-CN" sz="2800" i="1">
                  <a:solidFill>
                    <a:schemeClr val="tx1"/>
                  </a:solidFill>
                  <a:latin typeface="Times New Roman" panose="02020603050405020304" pitchFamily="18" charset="0"/>
                  <a:ea typeface="黑体" panose="02010609060101010101" pitchFamily="2" charset="-122"/>
                </a:rPr>
                <a:t>O</a:t>
              </a:r>
              <a:r>
                <a:rPr lang="zh-CN" altLang="en-US" sz="2800">
                  <a:solidFill>
                    <a:schemeClr val="tx1"/>
                  </a:solidFill>
                  <a:latin typeface="Times New Roman" panose="02020603050405020304" pitchFamily="18" charset="0"/>
                  <a:ea typeface="黑体" panose="02010609060101010101" pitchFamily="2" charset="-122"/>
                </a:rPr>
                <a:t>，分别在 </a:t>
              </a:r>
              <a:r>
                <a:rPr lang="en-US" altLang="zh-CN" sz="2800" i="1">
                  <a:solidFill>
                    <a:schemeClr val="tx1"/>
                  </a:solidFill>
                  <a:latin typeface="Times New Roman" panose="02020603050405020304" pitchFamily="18" charset="0"/>
                  <a:ea typeface="黑体" panose="02010609060101010101" pitchFamily="2" charset="-122"/>
                </a:rPr>
                <a:t>OA</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OB</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OC</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OD </a:t>
              </a:r>
              <a:r>
                <a:rPr lang="zh-CN" altLang="en-US" sz="2800">
                  <a:solidFill>
                    <a:schemeClr val="tx1"/>
                  </a:solidFill>
                  <a:latin typeface="Times New Roman" panose="02020603050405020304" pitchFamily="18" charset="0"/>
                  <a:ea typeface="黑体" panose="02010609060101010101" pitchFamily="2" charset="-122"/>
                </a:rPr>
                <a:t>的反</a:t>
              </a:r>
            </a:p>
            <a:p>
              <a:pPr>
                <a:lnSpc>
                  <a:spcPct val="180000"/>
                </a:lnSpc>
              </a:pPr>
              <a:r>
                <a:rPr lang="zh-CN" altLang="en-US" sz="2800">
                  <a:solidFill>
                    <a:schemeClr val="tx1"/>
                  </a:solidFill>
                  <a:latin typeface="Times New Roman" panose="02020603050405020304" pitchFamily="18" charset="0"/>
                  <a:ea typeface="黑体" panose="02010609060101010101" pitchFamily="2" charset="-122"/>
                </a:rPr>
                <a:t>向延长线上取 </a:t>
              </a:r>
              <a:r>
                <a:rPr lang="en-US" altLang="zh-CN" sz="2800" i="1">
                  <a:solidFill>
                    <a:schemeClr val="tx1"/>
                  </a:solidFill>
                  <a:latin typeface="Times New Roman" panose="02020603050405020304" pitchFamily="18" charset="0"/>
                  <a:ea typeface="黑体" panose="02010609060101010101" pitchFamily="2" charset="-122"/>
                </a:rPr>
                <a:t>A′</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B′</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C′</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D</a:t>
              </a:r>
              <a:r>
                <a:rPr lang="en-US" altLang="zh-CN" sz="2800">
                  <a:solidFill>
                    <a:schemeClr val="tx1"/>
                  </a:solidFill>
                  <a:latin typeface="Times New Roman" panose="02020603050405020304" pitchFamily="18" charset="0"/>
                  <a:ea typeface="黑体" panose="02010609060101010101" pitchFamily="2" charset="-122"/>
                </a:rPr>
                <a:t>′</a:t>
              </a:r>
              <a:r>
                <a:rPr lang="zh-CN" altLang="en-US" sz="2800">
                  <a:solidFill>
                    <a:schemeClr val="tx1"/>
                  </a:solidFill>
                  <a:latin typeface="Times New Roman" panose="02020603050405020304" pitchFamily="18" charset="0"/>
                  <a:ea typeface="黑体" panose="02010609060101010101" pitchFamily="2" charset="-122"/>
                </a:rPr>
                <a:t>，使得                                          </a:t>
              </a:r>
            </a:p>
            <a:p>
              <a:pPr>
                <a:lnSpc>
                  <a:spcPct val="180000"/>
                </a:lnSpc>
              </a:pPr>
              <a:r>
                <a:rPr lang="zh-CN" altLang="en-US" sz="2800">
                  <a:solidFill>
                    <a:schemeClr val="tx1"/>
                  </a:solidFill>
                  <a:latin typeface="Times New Roman" panose="02020603050405020304" pitchFamily="18" charset="0"/>
                  <a:ea typeface="黑体" panose="02010609060101010101" pitchFamily="2" charset="-122"/>
                </a:rPr>
                <a:t>                           呢？如果点 </a:t>
              </a:r>
              <a:r>
                <a:rPr lang="en-US" altLang="zh-CN" sz="2800" i="1">
                  <a:solidFill>
                    <a:schemeClr val="tx1"/>
                  </a:solidFill>
                  <a:latin typeface="Times New Roman" panose="02020603050405020304" pitchFamily="18" charset="0"/>
                  <a:ea typeface="黑体" panose="02010609060101010101" pitchFamily="2" charset="-122"/>
                </a:rPr>
                <a:t>O </a:t>
              </a:r>
              <a:r>
                <a:rPr lang="zh-CN" altLang="en-US" sz="2800">
                  <a:solidFill>
                    <a:schemeClr val="tx1"/>
                  </a:solidFill>
                  <a:latin typeface="Times New Roman" panose="02020603050405020304" pitchFamily="18" charset="0"/>
                  <a:ea typeface="黑体" panose="02010609060101010101" pitchFamily="2" charset="-122"/>
                </a:rPr>
                <a:t>取在四边形 </a:t>
              </a:r>
              <a:r>
                <a:rPr lang="en-US" altLang="zh-CN" sz="2800" i="1">
                  <a:solidFill>
                    <a:schemeClr val="tx1"/>
                  </a:solidFill>
                  <a:latin typeface="Times New Roman" panose="02020603050405020304" pitchFamily="18" charset="0"/>
                  <a:ea typeface="黑体" panose="02010609060101010101" pitchFamily="2" charset="-122"/>
                </a:rPr>
                <a:t>ABCD </a:t>
              </a:r>
              <a:r>
                <a:rPr lang="zh-CN" altLang="en-US" sz="2800">
                  <a:solidFill>
                    <a:schemeClr val="tx1"/>
                  </a:solidFill>
                  <a:latin typeface="Times New Roman" panose="02020603050405020304" pitchFamily="18" charset="0"/>
                  <a:ea typeface="黑体" panose="02010609060101010101" pitchFamily="2" charset="-122"/>
                </a:rPr>
                <a:t>内部呢？分别画出这时得到的图形．</a:t>
              </a:r>
            </a:p>
          </p:txBody>
        </p:sp>
        <p:graphicFrame>
          <p:nvGraphicFramePr>
            <p:cNvPr id="20484" name="对象 2"/>
            <p:cNvGraphicFramePr>
              <a:graphicFrameLocks noChangeAspect="1"/>
            </p:cNvGraphicFramePr>
            <p:nvPr/>
          </p:nvGraphicFramePr>
          <p:xfrm>
            <a:off x="10096" y="4053"/>
            <a:ext cx="3096" cy="1445"/>
          </p:xfrm>
          <a:graphic>
            <a:graphicData uri="http://schemas.openxmlformats.org/presentationml/2006/ole">
              <mc:AlternateContent xmlns:mc="http://schemas.openxmlformats.org/markup-compatibility/2006">
                <mc:Choice xmlns:v="urn:schemas-microsoft-com:vml" Requires="v">
                  <p:oleObj spid="_x0000_s5133" r:id="rId4" imgW="862965" imgH="393700" progId="Equation.DSMT4">
                    <p:embed/>
                  </p:oleObj>
                </mc:Choice>
                <mc:Fallback>
                  <p:oleObj r:id="rId4" imgW="862965" imgH="393700" progId="Equation.DSMT4">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10096" y="4053"/>
                          <a:ext cx="3096" cy="1445"/>
                        </a:xfrm>
                        <a:prstGeom prst="rect">
                          <a:avLst/>
                        </a:prstGeom>
                        <a:noFill/>
                        <a:ln>
                          <a:noFill/>
                        </a:ln>
                      </p:spPr>
                    </p:pic>
                  </p:oleObj>
                </mc:Fallback>
              </mc:AlternateContent>
            </a:graphicData>
          </a:graphic>
        </p:graphicFrame>
        <p:graphicFrame>
          <p:nvGraphicFramePr>
            <p:cNvPr id="20485" name="对象 3"/>
            <p:cNvGraphicFramePr>
              <a:graphicFrameLocks noChangeAspect="1"/>
            </p:cNvGraphicFramePr>
            <p:nvPr/>
          </p:nvGraphicFramePr>
          <p:xfrm>
            <a:off x="628" y="5259"/>
            <a:ext cx="3690" cy="1445"/>
          </p:xfrm>
          <a:graphic>
            <a:graphicData uri="http://schemas.openxmlformats.org/presentationml/2006/ole">
              <mc:AlternateContent xmlns:mc="http://schemas.openxmlformats.org/markup-compatibility/2006">
                <mc:Choice xmlns:v="urn:schemas-microsoft-com:vml" Requires="v">
                  <p:oleObj spid="_x0000_s5134" r:id="rId6" imgW="1028700" imgH="393700" progId="Equation.DSMT4">
                    <p:embed/>
                  </p:oleObj>
                </mc:Choice>
                <mc:Fallback>
                  <p:oleObj r:id="rId6" imgW="1028700" imgH="393700" progId="Equation.DSMT4">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628" y="5259"/>
                          <a:ext cx="3690" cy="1445"/>
                        </a:xfrm>
                        <a:prstGeom prst="rect">
                          <a:avLst/>
                        </a:prstGeom>
                        <a:noFill/>
                        <a:ln>
                          <a:noFill/>
                        </a:ln>
                      </p:spPr>
                    </p:pic>
                  </p:oleObj>
                </mc:Fallback>
              </mc:AlternateContent>
            </a:graphicData>
          </a:graphic>
        </p:graphicFrame>
      </p:grpSp>
      <p:pic>
        <p:nvPicPr>
          <p:cNvPr id="20486" name="图片 8" descr="think"/>
          <p:cNvPicPr>
            <a:picLocks noChangeAspect="1" noChangeArrowheads="1"/>
          </p:cNvPicPr>
          <p:nvPr/>
        </p:nvPicPr>
        <p:blipFill>
          <a:blip r:embed="rId8"/>
          <a:stretch>
            <a:fillRect/>
          </a:stretch>
        </p:blipFill>
        <p:spPr bwMode="auto">
          <a:xfrm>
            <a:off x="6091238" y="4238625"/>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6386"/>
                                        </p:tgtEl>
                                        <p:attrNameLst>
                                          <p:attrName>style.visibility</p:attrName>
                                        </p:attrNameLst>
                                      </p:cBhvr>
                                      <p:to>
                                        <p:strVal val="visible"/>
                                      </p:to>
                                    </p:set>
                                    <p:animEffect transition="in" filter="fade">
                                      <p:cBhvr>
                                        <p:cTn id="15" dur="1000"/>
                                        <p:tgtEl>
                                          <p:spTgt spid="16386"/>
                                        </p:tgtEl>
                                      </p:cBhvr>
                                    </p:animEffect>
                                    <p:anim calcmode="lin" valueType="num">
                                      <p:cBhvr>
                                        <p:cTn id="16" dur="1000" fill="hold"/>
                                        <p:tgtEl>
                                          <p:spTgt spid="16386"/>
                                        </p:tgtEl>
                                        <p:attrNameLst>
                                          <p:attrName>ppt_x</p:attrName>
                                        </p:attrNameLst>
                                      </p:cBhvr>
                                      <p:tavLst>
                                        <p:tav tm="0">
                                          <p:val>
                                            <p:strVal val="#ppt_x"/>
                                          </p:val>
                                        </p:tav>
                                        <p:tav tm="100000">
                                          <p:val>
                                            <p:strVal val="#ppt_x"/>
                                          </p:val>
                                        </p:tav>
                                      </p:tavLst>
                                    </p:anim>
                                    <p:anim calcmode="lin" valueType="num">
                                      <p:cBhvr>
                                        <p:cTn id="17" dur="1000" fill="hold"/>
                                        <p:tgtEl>
                                          <p:spTgt spid="163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2529" name="直接连接符 1"/>
          <p:cNvCxnSpPr>
            <a:cxnSpLocks noChangeShapeType="1"/>
            <a:stCxn id="22533" idx="1"/>
            <a:endCxn id="22533" idx="3"/>
          </p:cNvCxnSpPr>
          <p:nvPr/>
        </p:nvCxnSpPr>
        <p:spPr bwMode="auto">
          <a:xfrm flipH="1">
            <a:off x="6281738" y="3008313"/>
            <a:ext cx="1944687" cy="485775"/>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sp>
        <p:nvSpPr>
          <p:cNvPr id="22530" name="Freeform 76"/>
          <p:cNvSpPr>
            <a:spLocks noChangeArrowheads="1"/>
          </p:cNvSpPr>
          <p:nvPr/>
        </p:nvSpPr>
        <p:spPr bwMode="auto">
          <a:xfrm>
            <a:off x="6465888" y="2540000"/>
            <a:ext cx="639762" cy="1698625"/>
          </a:xfrm>
          <a:custGeom>
            <a:avLst/>
            <a:gdLst>
              <a:gd name="T0" fmla="*/ 0 w 403"/>
              <a:gd name="T1" fmla="*/ 0 h 1070"/>
              <a:gd name="T2" fmla="*/ 403 w 403"/>
              <a:gd name="T3" fmla="*/ 1070 h 1070"/>
            </a:gdLst>
            <a:ahLst/>
            <a:cxnLst>
              <a:cxn ang="0">
                <a:pos x="T0" y="T1"/>
              </a:cxn>
              <a:cxn ang="0">
                <a:pos x="T2" y="T3"/>
              </a:cxn>
            </a:cxnLst>
            <a:rect l="0" t="0" r="r" b="b"/>
            <a:pathLst>
              <a:path w="402" h="1070">
                <a:moveTo>
                  <a:pt x="0" y="0"/>
                </a:moveTo>
                <a:lnTo>
                  <a:pt x="403" y="1070"/>
                </a:lnTo>
              </a:path>
            </a:pathLst>
          </a:custGeom>
          <a:noFill/>
          <a:ln w="28575">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5650" name="Oval 77"/>
          <p:cNvSpPr>
            <a:spLocks noChangeArrowheads="1"/>
          </p:cNvSpPr>
          <p:nvPr/>
        </p:nvSpPr>
        <p:spPr bwMode="auto">
          <a:xfrm>
            <a:off x="6742113" y="3328988"/>
            <a:ext cx="73025" cy="73025"/>
          </a:xfrm>
          <a:prstGeom prst="ellipse">
            <a:avLst/>
          </a:prstGeom>
          <a:solidFill>
            <a:srgbClr val="FF00FF"/>
          </a:solidFill>
          <a:ln w="9525">
            <a:solidFill>
              <a:schemeClr val="tx1"/>
            </a:solidFill>
            <a:round/>
          </a:ln>
        </p:spPr>
        <p:txBody>
          <a:bodyPr wrap="none"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solidFill>
                <a:schemeClr val="tx1"/>
              </a:solidFill>
              <a:latin typeface="Times New Roman" panose="02020603050405020304" pitchFamily="18" charset="0"/>
              <a:ea typeface="黑体" panose="02010609060101010101" pitchFamily="2" charset="-122"/>
            </a:endParaRPr>
          </a:p>
        </p:txBody>
      </p:sp>
      <p:sp>
        <p:nvSpPr>
          <p:cNvPr id="25651" name="Text Box 78"/>
          <p:cNvSpPr txBox="1">
            <a:spLocks noChangeArrowheads="1"/>
          </p:cNvSpPr>
          <p:nvPr/>
        </p:nvSpPr>
        <p:spPr bwMode="auto">
          <a:xfrm>
            <a:off x="6799263" y="3238500"/>
            <a:ext cx="5746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O</a:t>
            </a:r>
          </a:p>
        </p:txBody>
      </p:sp>
      <p:sp>
        <p:nvSpPr>
          <p:cNvPr id="22533" name="Freeform 79"/>
          <p:cNvSpPr>
            <a:spLocks noChangeArrowheads="1"/>
          </p:cNvSpPr>
          <p:nvPr/>
        </p:nvSpPr>
        <p:spPr bwMode="auto">
          <a:xfrm>
            <a:off x="6281738" y="2522538"/>
            <a:ext cx="1944687" cy="1778000"/>
          </a:xfrm>
          <a:custGeom>
            <a:avLst/>
            <a:gdLst>
              <a:gd name="T0" fmla="*/ 46 w 545"/>
              <a:gd name="T1" fmla="*/ 0 h 498"/>
              <a:gd name="T2" fmla="*/ 545 w 545"/>
              <a:gd name="T3" fmla="*/ 136 h 498"/>
              <a:gd name="T4" fmla="*/ 227 w 545"/>
              <a:gd name="T5" fmla="*/ 498 h 498"/>
              <a:gd name="T6" fmla="*/ 0 w 545"/>
              <a:gd name="T7" fmla="*/ 272 h 498"/>
              <a:gd name="T8" fmla="*/ 46 w 545"/>
              <a:gd name="T9" fmla="*/ 0 h 498"/>
            </a:gdLst>
            <a:ahLst/>
            <a:cxnLst>
              <a:cxn ang="0">
                <a:pos x="T0" y="T1"/>
              </a:cxn>
              <a:cxn ang="0">
                <a:pos x="T2" y="T3"/>
              </a:cxn>
              <a:cxn ang="0">
                <a:pos x="T4" y="T5"/>
              </a:cxn>
              <a:cxn ang="0">
                <a:pos x="T6" y="T7"/>
              </a:cxn>
              <a:cxn ang="0">
                <a:pos x="T8" y="T9"/>
              </a:cxn>
            </a:cxnLst>
            <a:rect l="0" t="0" r="r" b="b"/>
            <a:pathLst>
              <a:path w="545" h="498">
                <a:moveTo>
                  <a:pt x="46" y="0"/>
                </a:moveTo>
                <a:lnTo>
                  <a:pt x="545" y="136"/>
                </a:lnTo>
                <a:lnTo>
                  <a:pt x="227" y="498"/>
                </a:lnTo>
                <a:lnTo>
                  <a:pt x="0" y="272"/>
                </a:lnTo>
                <a:lnTo>
                  <a:pt x="46" y="0"/>
                </a:lnTo>
                <a:close/>
              </a:path>
            </a:pathLst>
          </a:custGeom>
          <a:noFill/>
          <a:ln w="28575">
            <a:solidFill>
              <a:srgbClr val="FF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5653" name="Freeform 80"/>
          <p:cNvSpPr>
            <a:spLocks noChangeAspect="1" noChangeArrowheads="1"/>
          </p:cNvSpPr>
          <p:nvPr/>
        </p:nvSpPr>
        <p:spPr bwMode="auto">
          <a:xfrm>
            <a:off x="6540500" y="2941638"/>
            <a:ext cx="971550" cy="887412"/>
          </a:xfrm>
          <a:custGeom>
            <a:avLst/>
            <a:gdLst>
              <a:gd name="T0" fmla="*/ 46 w 545"/>
              <a:gd name="T1" fmla="*/ 0 h 498"/>
              <a:gd name="T2" fmla="*/ 545 w 545"/>
              <a:gd name="T3" fmla="*/ 136 h 498"/>
              <a:gd name="T4" fmla="*/ 227 w 545"/>
              <a:gd name="T5" fmla="*/ 498 h 498"/>
              <a:gd name="T6" fmla="*/ 0 w 545"/>
              <a:gd name="T7" fmla="*/ 272 h 498"/>
              <a:gd name="T8" fmla="*/ 46 w 545"/>
              <a:gd name="T9" fmla="*/ 0 h 498"/>
            </a:gdLst>
            <a:ahLst/>
            <a:cxnLst>
              <a:cxn ang="0">
                <a:pos x="T0" y="T1"/>
              </a:cxn>
              <a:cxn ang="0">
                <a:pos x="T2" y="T3"/>
              </a:cxn>
              <a:cxn ang="0">
                <a:pos x="T4" y="T5"/>
              </a:cxn>
              <a:cxn ang="0">
                <a:pos x="T6" y="T7"/>
              </a:cxn>
              <a:cxn ang="0">
                <a:pos x="T8" y="T9"/>
              </a:cxn>
            </a:cxnLst>
            <a:rect l="0" t="0" r="r" b="b"/>
            <a:pathLst>
              <a:path w="545" h="498">
                <a:moveTo>
                  <a:pt x="46" y="0"/>
                </a:moveTo>
                <a:lnTo>
                  <a:pt x="545" y="136"/>
                </a:lnTo>
                <a:lnTo>
                  <a:pt x="227" y="498"/>
                </a:lnTo>
                <a:lnTo>
                  <a:pt x="0" y="272"/>
                </a:lnTo>
                <a:lnTo>
                  <a:pt x="46" y="0"/>
                </a:lnTo>
                <a:close/>
              </a:path>
            </a:pathLst>
          </a:custGeom>
          <a:noFill/>
          <a:ln w="28575">
            <a:solidFill>
              <a:srgbClr val="00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2535" name="Rectangle 84"/>
          <p:cNvSpPr>
            <a:spLocks noChangeArrowheads="1"/>
          </p:cNvSpPr>
          <p:nvPr/>
        </p:nvSpPr>
        <p:spPr bwMode="auto">
          <a:xfrm>
            <a:off x="8153400" y="2811463"/>
            <a:ext cx="4397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sp>
        <p:nvSpPr>
          <p:cNvPr id="22536" name="Rectangle 85"/>
          <p:cNvSpPr>
            <a:spLocks noChangeArrowheads="1"/>
          </p:cNvSpPr>
          <p:nvPr/>
        </p:nvSpPr>
        <p:spPr bwMode="auto">
          <a:xfrm>
            <a:off x="6208713" y="2163763"/>
            <a:ext cx="400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22537" name="Rectangle 86"/>
          <p:cNvSpPr>
            <a:spLocks noChangeArrowheads="1"/>
          </p:cNvSpPr>
          <p:nvPr/>
        </p:nvSpPr>
        <p:spPr bwMode="auto">
          <a:xfrm>
            <a:off x="5921375" y="3314700"/>
            <a:ext cx="400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22538" name="Rectangle 87"/>
          <p:cNvSpPr>
            <a:spLocks noChangeArrowheads="1"/>
          </p:cNvSpPr>
          <p:nvPr/>
        </p:nvSpPr>
        <p:spPr bwMode="auto">
          <a:xfrm>
            <a:off x="7000875" y="4214813"/>
            <a:ext cx="4206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25661" name="Rectangle 37"/>
          <p:cNvSpPr>
            <a:spLocks noChangeArrowheads="1"/>
          </p:cNvSpPr>
          <p:nvPr/>
        </p:nvSpPr>
        <p:spPr bwMode="auto">
          <a:xfrm>
            <a:off x="6516688" y="2498725"/>
            <a:ext cx="4762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25662" name="Rectangle 38"/>
          <p:cNvSpPr>
            <a:spLocks noChangeArrowheads="1"/>
          </p:cNvSpPr>
          <p:nvPr/>
        </p:nvSpPr>
        <p:spPr bwMode="auto">
          <a:xfrm>
            <a:off x="6296025" y="3349625"/>
            <a:ext cx="4762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25663" name="Rectangle 39"/>
          <p:cNvSpPr>
            <a:spLocks noChangeArrowheads="1"/>
          </p:cNvSpPr>
          <p:nvPr/>
        </p:nvSpPr>
        <p:spPr bwMode="auto">
          <a:xfrm>
            <a:off x="6948488" y="3649663"/>
            <a:ext cx="4968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25664" name="Rectangle 40"/>
          <p:cNvSpPr>
            <a:spLocks noChangeArrowheads="1"/>
          </p:cNvSpPr>
          <p:nvPr/>
        </p:nvSpPr>
        <p:spPr bwMode="auto">
          <a:xfrm>
            <a:off x="7451725" y="3073400"/>
            <a:ext cx="5159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sp>
        <p:nvSpPr>
          <p:cNvPr id="22543" name="Line 83"/>
          <p:cNvSpPr>
            <a:spLocks noChangeShapeType="1"/>
          </p:cNvSpPr>
          <p:nvPr/>
        </p:nvSpPr>
        <p:spPr bwMode="auto">
          <a:xfrm rot="1909570" flipV="1">
            <a:off x="6789738" y="3314700"/>
            <a:ext cx="103187" cy="84138"/>
          </a:xfrm>
          <a:prstGeom prst="line">
            <a:avLst/>
          </a:prstGeom>
          <a:noFill/>
          <a:ln w="9525">
            <a:solidFill>
              <a:srgbClr val="FFFFFF">
                <a:alpha val="0"/>
              </a:srgbClr>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22544" name="Group 48"/>
          <p:cNvGrpSpPr/>
          <p:nvPr/>
        </p:nvGrpSpPr>
        <p:grpSpPr>
          <a:xfrm>
            <a:off x="468313" y="1736725"/>
            <a:ext cx="4878387" cy="3052763"/>
            <a:chOff x="0" y="-80"/>
            <a:chExt cx="3073" cy="1923"/>
          </a:xfrm>
        </p:grpSpPr>
        <p:sp>
          <p:nvSpPr>
            <p:cNvPr id="22545" name="Freeform 17"/>
            <p:cNvSpPr>
              <a:spLocks noChangeArrowheads="1"/>
            </p:cNvSpPr>
            <p:nvPr/>
          </p:nvSpPr>
          <p:spPr bwMode="auto">
            <a:xfrm>
              <a:off x="181" y="226"/>
              <a:ext cx="2163" cy="1617"/>
            </a:xfrm>
            <a:custGeom>
              <a:avLst/>
              <a:gdLst>
                <a:gd name="T0" fmla="*/ 0 w 1364"/>
                <a:gd name="T1" fmla="*/ 1016 h 1016"/>
                <a:gd name="T2" fmla="*/ 1364 w 1364"/>
                <a:gd name="T3" fmla="*/ 0 h 1016"/>
              </a:gdLst>
              <a:ahLst/>
              <a:cxnLst>
                <a:cxn ang="0">
                  <a:pos x="T0" y="T1"/>
                </a:cxn>
                <a:cxn ang="0">
                  <a:pos x="T2" y="T3"/>
                </a:cxn>
              </a:cxnLst>
              <a:rect l="0" t="0" r="r" b="b"/>
              <a:pathLst>
                <a:path w="1364" h="1016">
                  <a:moveTo>
                    <a:pt x="0" y="1016"/>
                  </a:moveTo>
                  <a:lnTo>
                    <a:pt x="1364" y="0"/>
                  </a:lnTo>
                </a:path>
              </a:pathLst>
            </a:custGeom>
            <a:noFill/>
            <a:ln w="28575">
              <a:solidFill>
                <a:schemeClr val="tx1"/>
              </a:solidFill>
              <a:prstDash val="dash"/>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2546" name="Line 15"/>
            <p:cNvSpPr>
              <a:spLocks noChangeShapeType="1"/>
            </p:cNvSpPr>
            <p:nvPr/>
          </p:nvSpPr>
          <p:spPr bwMode="auto">
            <a:xfrm flipV="1">
              <a:off x="499" y="-80"/>
              <a:ext cx="1726" cy="1922"/>
            </a:xfrm>
            <a:prstGeom prst="line">
              <a:avLst/>
            </a:prstGeom>
            <a:noFill/>
            <a:ln w="2857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2547" name="Line 18"/>
            <p:cNvSpPr>
              <a:spLocks noChangeShapeType="1"/>
            </p:cNvSpPr>
            <p:nvPr/>
          </p:nvSpPr>
          <p:spPr bwMode="auto">
            <a:xfrm flipV="1">
              <a:off x="0" y="156"/>
              <a:ext cx="3073" cy="1522"/>
            </a:xfrm>
            <a:prstGeom prst="line">
              <a:avLst/>
            </a:prstGeom>
            <a:noFill/>
            <a:ln w="2857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2548" name="Line 16"/>
            <p:cNvSpPr>
              <a:spLocks noChangeShapeType="1"/>
            </p:cNvSpPr>
            <p:nvPr/>
          </p:nvSpPr>
          <p:spPr bwMode="auto">
            <a:xfrm flipV="1">
              <a:off x="0" y="684"/>
              <a:ext cx="2846" cy="722"/>
            </a:xfrm>
            <a:prstGeom prst="line">
              <a:avLst/>
            </a:prstGeom>
            <a:noFill/>
            <a:ln w="28575">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
        <p:nvSpPr>
          <p:cNvPr id="22549" name="Freeform 13"/>
          <p:cNvSpPr>
            <a:spLocks noChangeArrowheads="1"/>
          </p:cNvSpPr>
          <p:nvPr/>
        </p:nvSpPr>
        <p:spPr bwMode="auto">
          <a:xfrm>
            <a:off x="3760788" y="1878013"/>
            <a:ext cx="1366837" cy="1249362"/>
          </a:xfrm>
          <a:custGeom>
            <a:avLst/>
            <a:gdLst>
              <a:gd name="T0" fmla="*/ 46 w 545"/>
              <a:gd name="T1" fmla="*/ 0 h 498"/>
              <a:gd name="T2" fmla="*/ 545 w 545"/>
              <a:gd name="T3" fmla="*/ 136 h 498"/>
              <a:gd name="T4" fmla="*/ 227 w 545"/>
              <a:gd name="T5" fmla="*/ 498 h 498"/>
              <a:gd name="T6" fmla="*/ 0 w 545"/>
              <a:gd name="T7" fmla="*/ 272 h 498"/>
              <a:gd name="T8" fmla="*/ 46 w 545"/>
              <a:gd name="T9" fmla="*/ 0 h 498"/>
            </a:gdLst>
            <a:ahLst/>
            <a:cxnLst>
              <a:cxn ang="0">
                <a:pos x="T0" y="T1"/>
              </a:cxn>
              <a:cxn ang="0">
                <a:pos x="T2" y="T3"/>
              </a:cxn>
              <a:cxn ang="0">
                <a:pos x="T4" y="T5"/>
              </a:cxn>
              <a:cxn ang="0">
                <a:pos x="T6" y="T7"/>
              </a:cxn>
              <a:cxn ang="0">
                <a:pos x="T8" y="T9"/>
              </a:cxn>
            </a:cxnLst>
            <a:rect l="0" t="0" r="r" b="b"/>
            <a:pathLst>
              <a:path w="545" h="498">
                <a:moveTo>
                  <a:pt x="46" y="0"/>
                </a:moveTo>
                <a:lnTo>
                  <a:pt x="545" y="136"/>
                </a:lnTo>
                <a:lnTo>
                  <a:pt x="227" y="498"/>
                </a:lnTo>
                <a:lnTo>
                  <a:pt x="0" y="272"/>
                </a:lnTo>
                <a:lnTo>
                  <a:pt x="46" y="0"/>
                </a:lnTo>
                <a:close/>
              </a:path>
            </a:pathLst>
          </a:custGeom>
          <a:noFill/>
          <a:ln w="28575">
            <a:solidFill>
              <a:srgbClr val="FF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0" name="Text Box 14"/>
          <p:cNvSpPr txBox="1">
            <a:spLocks noChangeArrowheads="1"/>
          </p:cNvSpPr>
          <p:nvPr/>
        </p:nvSpPr>
        <p:spPr bwMode="auto">
          <a:xfrm>
            <a:off x="2292350" y="3678238"/>
            <a:ext cx="5746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O</a:t>
            </a:r>
          </a:p>
        </p:txBody>
      </p:sp>
      <p:sp>
        <p:nvSpPr>
          <p:cNvPr id="21" name="Freeform 19"/>
          <p:cNvSpPr>
            <a:spLocks noChangeArrowheads="1"/>
          </p:cNvSpPr>
          <p:nvPr/>
        </p:nvSpPr>
        <p:spPr bwMode="auto">
          <a:xfrm rot="10800000">
            <a:off x="895350" y="3879850"/>
            <a:ext cx="684213" cy="622300"/>
          </a:xfrm>
          <a:custGeom>
            <a:avLst/>
            <a:gdLst>
              <a:gd name="T0" fmla="*/ 46 w 545"/>
              <a:gd name="T1" fmla="*/ 0 h 498"/>
              <a:gd name="T2" fmla="*/ 545 w 545"/>
              <a:gd name="T3" fmla="*/ 136 h 498"/>
              <a:gd name="T4" fmla="*/ 227 w 545"/>
              <a:gd name="T5" fmla="*/ 498 h 498"/>
              <a:gd name="T6" fmla="*/ 0 w 545"/>
              <a:gd name="T7" fmla="*/ 272 h 498"/>
              <a:gd name="T8" fmla="*/ 46 w 545"/>
              <a:gd name="T9" fmla="*/ 0 h 498"/>
            </a:gdLst>
            <a:ahLst/>
            <a:cxnLst>
              <a:cxn ang="0">
                <a:pos x="T0" y="T1"/>
              </a:cxn>
              <a:cxn ang="0">
                <a:pos x="T2" y="T3"/>
              </a:cxn>
              <a:cxn ang="0">
                <a:pos x="T4" y="T5"/>
              </a:cxn>
              <a:cxn ang="0">
                <a:pos x="T6" y="T7"/>
              </a:cxn>
              <a:cxn ang="0">
                <a:pos x="T8" y="T9"/>
              </a:cxn>
            </a:cxnLst>
            <a:rect l="0" t="0" r="r" b="b"/>
            <a:pathLst>
              <a:path w="545" h="498">
                <a:moveTo>
                  <a:pt x="46" y="0"/>
                </a:moveTo>
                <a:lnTo>
                  <a:pt x="545" y="136"/>
                </a:lnTo>
                <a:lnTo>
                  <a:pt x="227" y="498"/>
                </a:lnTo>
                <a:lnTo>
                  <a:pt x="0" y="272"/>
                </a:lnTo>
                <a:lnTo>
                  <a:pt x="46" y="0"/>
                </a:lnTo>
                <a:close/>
              </a:path>
            </a:pathLst>
          </a:custGeom>
          <a:noFill/>
          <a:ln w="28575">
            <a:solidFill>
              <a:srgbClr val="00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2" name="Oval 32"/>
          <p:cNvSpPr>
            <a:spLocks noChangeArrowheads="1"/>
          </p:cNvSpPr>
          <p:nvPr/>
        </p:nvSpPr>
        <p:spPr bwMode="auto">
          <a:xfrm>
            <a:off x="2281238" y="3582988"/>
            <a:ext cx="73025" cy="73025"/>
          </a:xfrm>
          <a:prstGeom prst="ellipse">
            <a:avLst/>
          </a:prstGeom>
          <a:solidFill>
            <a:srgbClr val="FF00FF"/>
          </a:solidFill>
          <a:ln w="9525">
            <a:solidFill>
              <a:schemeClr val="tx1"/>
            </a:solidFill>
            <a:round/>
          </a:ln>
        </p:spPr>
        <p:txBody>
          <a:bodyPr wrap="none"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solidFill>
                <a:schemeClr val="tx1"/>
              </a:solidFill>
              <a:latin typeface="Times New Roman" panose="02020603050405020304" pitchFamily="18" charset="0"/>
              <a:ea typeface="黑体" panose="02010609060101010101" pitchFamily="2" charset="-122"/>
            </a:endParaRPr>
          </a:p>
        </p:txBody>
      </p:sp>
      <p:sp>
        <p:nvSpPr>
          <p:cNvPr id="22553" name="Rectangle 33"/>
          <p:cNvSpPr>
            <a:spLocks noChangeArrowheads="1"/>
          </p:cNvSpPr>
          <p:nvPr/>
        </p:nvSpPr>
        <p:spPr bwMode="auto">
          <a:xfrm>
            <a:off x="4986338" y="2116138"/>
            <a:ext cx="4381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sp>
        <p:nvSpPr>
          <p:cNvPr id="22554" name="Rectangle 34"/>
          <p:cNvSpPr>
            <a:spLocks noChangeArrowheads="1"/>
          </p:cNvSpPr>
          <p:nvPr/>
        </p:nvSpPr>
        <p:spPr bwMode="auto">
          <a:xfrm>
            <a:off x="3551238" y="1462088"/>
            <a:ext cx="400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22555" name="Rectangle 35"/>
          <p:cNvSpPr>
            <a:spLocks noChangeArrowheads="1"/>
          </p:cNvSpPr>
          <p:nvPr/>
        </p:nvSpPr>
        <p:spPr bwMode="auto">
          <a:xfrm>
            <a:off x="3789363" y="2206625"/>
            <a:ext cx="4000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endParaRPr lang="en-US" altLang="zh-CN" sz="2400" i="1">
              <a:solidFill>
                <a:schemeClr val="tx1"/>
              </a:solidFill>
              <a:latin typeface="Times New Roman" panose="02020603050405020304" pitchFamily="18" charset="0"/>
              <a:ea typeface="黑体" panose="02010609060101010101" pitchFamily="2" charset="-122"/>
            </a:endParaRPr>
          </a:p>
        </p:txBody>
      </p:sp>
      <p:sp>
        <p:nvSpPr>
          <p:cNvPr id="22556" name="Rectangle 36"/>
          <p:cNvSpPr>
            <a:spLocks noChangeArrowheads="1"/>
          </p:cNvSpPr>
          <p:nvPr/>
        </p:nvSpPr>
        <p:spPr bwMode="auto">
          <a:xfrm>
            <a:off x="4000500" y="3092450"/>
            <a:ext cx="4206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27" name="Rectangle 37"/>
          <p:cNvSpPr>
            <a:spLocks noChangeArrowheads="1"/>
          </p:cNvSpPr>
          <p:nvPr/>
        </p:nvSpPr>
        <p:spPr bwMode="auto">
          <a:xfrm>
            <a:off x="1357313" y="4405313"/>
            <a:ext cx="4762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28" name="Rectangle 38"/>
          <p:cNvSpPr>
            <a:spLocks noChangeArrowheads="1"/>
          </p:cNvSpPr>
          <p:nvPr/>
        </p:nvSpPr>
        <p:spPr bwMode="auto">
          <a:xfrm>
            <a:off x="1716088" y="4022725"/>
            <a:ext cx="4762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29" name="Rectangle 39"/>
          <p:cNvSpPr>
            <a:spLocks noChangeArrowheads="1"/>
          </p:cNvSpPr>
          <p:nvPr/>
        </p:nvSpPr>
        <p:spPr bwMode="auto">
          <a:xfrm>
            <a:off x="1096963" y="3435350"/>
            <a:ext cx="4968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30" name="Rectangle 40"/>
          <p:cNvSpPr>
            <a:spLocks noChangeArrowheads="1"/>
          </p:cNvSpPr>
          <p:nvPr/>
        </p:nvSpPr>
        <p:spPr bwMode="auto">
          <a:xfrm>
            <a:off x="506413" y="3951288"/>
            <a:ext cx="515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grpSp>
        <p:nvGrpSpPr>
          <p:cNvPr id="10" name="组合 9"/>
          <p:cNvGrpSpPr/>
          <p:nvPr/>
        </p:nvGrpSpPr>
        <p:grpSpPr>
          <a:xfrm>
            <a:off x="869950" y="3822700"/>
            <a:ext cx="736600" cy="722313"/>
            <a:chOff x="5580" y="8009"/>
            <a:chExt cx="1160" cy="1138"/>
          </a:xfrm>
        </p:grpSpPr>
        <p:sp>
          <p:nvSpPr>
            <p:cNvPr id="22562" name="椭圆 4"/>
            <p:cNvSpPr>
              <a:spLocks noChangeArrowheads="1"/>
            </p:cNvSpPr>
            <p:nvPr/>
          </p:nvSpPr>
          <p:spPr bwMode="auto">
            <a:xfrm>
              <a:off x="6199" y="8009"/>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2563" name="椭圆 5"/>
            <p:cNvSpPr>
              <a:spLocks noChangeArrowheads="1"/>
            </p:cNvSpPr>
            <p:nvPr/>
          </p:nvSpPr>
          <p:spPr bwMode="auto">
            <a:xfrm>
              <a:off x="6621" y="8474"/>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2564" name="椭圆 6"/>
            <p:cNvSpPr>
              <a:spLocks noChangeArrowheads="1"/>
            </p:cNvSpPr>
            <p:nvPr/>
          </p:nvSpPr>
          <p:spPr bwMode="auto">
            <a:xfrm>
              <a:off x="6532" y="9028"/>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2565" name="椭圆 8"/>
            <p:cNvSpPr>
              <a:spLocks noChangeArrowheads="1"/>
            </p:cNvSpPr>
            <p:nvPr/>
          </p:nvSpPr>
          <p:spPr bwMode="auto">
            <a:xfrm>
              <a:off x="5580" y="8737"/>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grpSp>
      <p:grpSp>
        <p:nvGrpSpPr>
          <p:cNvPr id="3" name="组合 2"/>
          <p:cNvGrpSpPr/>
          <p:nvPr/>
        </p:nvGrpSpPr>
        <p:grpSpPr>
          <a:xfrm>
            <a:off x="6507163" y="2908300"/>
            <a:ext cx="1017587" cy="969963"/>
            <a:chOff x="5580" y="7970"/>
            <a:chExt cx="1602" cy="1528"/>
          </a:xfrm>
        </p:grpSpPr>
        <p:sp>
          <p:nvSpPr>
            <p:cNvPr id="22567" name="椭圆 3"/>
            <p:cNvSpPr>
              <a:spLocks noChangeArrowheads="1"/>
            </p:cNvSpPr>
            <p:nvPr/>
          </p:nvSpPr>
          <p:spPr bwMode="auto">
            <a:xfrm>
              <a:off x="5695" y="7970"/>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2568" name="椭圆 7"/>
            <p:cNvSpPr>
              <a:spLocks noChangeArrowheads="1"/>
            </p:cNvSpPr>
            <p:nvPr/>
          </p:nvSpPr>
          <p:spPr bwMode="auto">
            <a:xfrm>
              <a:off x="7064" y="8348"/>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2569" name="椭圆 10"/>
            <p:cNvSpPr>
              <a:spLocks noChangeArrowheads="1"/>
            </p:cNvSpPr>
            <p:nvPr/>
          </p:nvSpPr>
          <p:spPr bwMode="auto">
            <a:xfrm>
              <a:off x="6206" y="9380"/>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2570" name="椭圆 11"/>
            <p:cNvSpPr>
              <a:spLocks noChangeArrowheads="1"/>
            </p:cNvSpPr>
            <p:nvPr/>
          </p:nvSpPr>
          <p:spPr bwMode="auto">
            <a:xfrm>
              <a:off x="5580" y="8737"/>
              <a:ext cx="119" cy="119"/>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
                                          </p:val>
                                        </p:tav>
                                        <p:tav tm="100000">
                                          <p:val>
                                            <p:strVal val="#ppt_x"/>
                                          </p:val>
                                        </p:tav>
                                      </p:tavLst>
                                    </p:anim>
                                    <p:anim calcmode="lin" valueType="num">
                                      <p:cBhvr>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ppt_x</p:attrName>
                                        </p:attrNameLst>
                                      </p:cBhvr>
                                      <p:tavLst>
                                        <p:tav tm="0">
                                          <p:val>
                                            <p:strVal val="#ppt_x"/>
                                          </p:val>
                                        </p:tav>
                                        <p:tav tm="100000">
                                          <p:val>
                                            <p:strVal val="#ppt_x"/>
                                          </p:val>
                                        </p:tav>
                                      </p:tavLst>
                                    </p:anim>
                                    <p:anim calcmode="lin" valueType="num">
                                      <p:cBhvr>
                                        <p:cTn id="1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ppt_x</p:attrName>
                                        </p:attrNameLst>
                                      </p:cBhvr>
                                      <p:tavLst>
                                        <p:tav tm="0">
                                          <p:val>
                                            <p:strVal val="#ppt_x"/>
                                          </p:val>
                                        </p:tav>
                                        <p:tav tm="100000">
                                          <p:val>
                                            <p:strVal val="#ppt_x"/>
                                          </p:val>
                                        </p:tav>
                                      </p:tavLst>
                                    </p:anim>
                                    <p:anim calcmode="lin" valueType="num">
                                      <p:cBhvr>
                                        <p:cTn id="23" dur="500" fill="hold"/>
                                        <p:tgtEl>
                                          <p:spTgt spid="2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ppt_x</p:attrName>
                                        </p:attrNameLst>
                                      </p:cBhvr>
                                      <p:tavLst>
                                        <p:tav tm="0">
                                          <p:val>
                                            <p:strVal val="#ppt_x"/>
                                          </p:val>
                                        </p:tav>
                                        <p:tav tm="100000">
                                          <p:val>
                                            <p:strVal val="#ppt_x"/>
                                          </p:val>
                                        </p:tav>
                                      </p:tavLst>
                                    </p:anim>
                                    <p:anim calcmode="lin" valueType="num">
                                      <p:cBhvr>
                                        <p:cTn id="27" dur="500" fill="hold"/>
                                        <p:tgtEl>
                                          <p:spTgt spid="2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ppt_x</p:attrName>
                                        </p:attrNameLst>
                                      </p:cBhvr>
                                      <p:tavLst>
                                        <p:tav tm="0">
                                          <p:val>
                                            <p:strVal val="#ppt_x"/>
                                          </p:val>
                                        </p:tav>
                                        <p:tav tm="100000">
                                          <p:val>
                                            <p:strVal val="#ppt_x"/>
                                          </p:val>
                                        </p:tav>
                                      </p:tavLst>
                                    </p:anim>
                                    <p:anim calcmode="lin" valueType="num">
                                      <p:cBhvr>
                                        <p:cTn id="31" dur="500" fill="hold"/>
                                        <p:tgtEl>
                                          <p:spTgt spid="2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ppt_x</p:attrName>
                                        </p:attrNameLst>
                                      </p:cBhvr>
                                      <p:tavLst>
                                        <p:tav tm="0">
                                          <p:val>
                                            <p:strVal val="#ppt_x"/>
                                          </p:val>
                                        </p:tav>
                                        <p:tav tm="100000">
                                          <p:val>
                                            <p:strVal val="#ppt_x"/>
                                          </p:val>
                                        </p:tav>
                                      </p:tavLst>
                                    </p:anim>
                                    <p:anim calcmode="lin" valueType="num">
                                      <p:cBhvr>
                                        <p:cTn id="3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heel(1)">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650"/>
                                        </p:tgtEl>
                                        <p:attrNameLst>
                                          <p:attrName>style.visibility</p:attrName>
                                        </p:attrNameLst>
                                      </p:cBhvr>
                                      <p:to>
                                        <p:strVal val="visible"/>
                                      </p:to>
                                    </p:set>
                                    <p:anim calcmode="lin" valueType="num">
                                      <p:cBhvr>
                                        <p:cTn id="45" dur="500" fill="hold"/>
                                        <p:tgtEl>
                                          <p:spTgt spid="25650"/>
                                        </p:tgtEl>
                                        <p:attrNameLst>
                                          <p:attrName>ppt_x</p:attrName>
                                        </p:attrNameLst>
                                      </p:cBhvr>
                                      <p:tavLst>
                                        <p:tav tm="0">
                                          <p:val>
                                            <p:strVal val="#ppt_x"/>
                                          </p:val>
                                        </p:tav>
                                        <p:tav tm="100000">
                                          <p:val>
                                            <p:strVal val="#ppt_x"/>
                                          </p:val>
                                        </p:tav>
                                      </p:tavLst>
                                    </p:anim>
                                    <p:anim calcmode="lin" valueType="num">
                                      <p:cBhvr>
                                        <p:cTn id="46" dur="500" fill="hold"/>
                                        <p:tgtEl>
                                          <p:spTgt spid="2565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5651"/>
                                        </p:tgtEl>
                                        <p:attrNameLst>
                                          <p:attrName>style.visibility</p:attrName>
                                        </p:attrNameLst>
                                      </p:cBhvr>
                                      <p:to>
                                        <p:strVal val="visible"/>
                                      </p:to>
                                    </p:set>
                                    <p:anim calcmode="lin" valueType="num">
                                      <p:cBhvr>
                                        <p:cTn id="49" dur="500" fill="hold"/>
                                        <p:tgtEl>
                                          <p:spTgt spid="25651"/>
                                        </p:tgtEl>
                                        <p:attrNameLst>
                                          <p:attrName>ppt_x</p:attrName>
                                        </p:attrNameLst>
                                      </p:cBhvr>
                                      <p:tavLst>
                                        <p:tav tm="0">
                                          <p:val>
                                            <p:strVal val="#ppt_x"/>
                                          </p:val>
                                        </p:tav>
                                        <p:tav tm="100000">
                                          <p:val>
                                            <p:strVal val="#ppt_x"/>
                                          </p:val>
                                        </p:tav>
                                      </p:tavLst>
                                    </p:anim>
                                    <p:anim calcmode="lin" valueType="num">
                                      <p:cBhvr>
                                        <p:cTn id="50" dur="500" fill="hold"/>
                                        <p:tgtEl>
                                          <p:spTgt spid="2565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blinds(horizontal)">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5661"/>
                                        </p:tgtEl>
                                        <p:attrNameLst>
                                          <p:attrName>style.visibility</p:attrName>
                                        </p:attrNameLst>
                                      </p:cBhvr>
                                      <p:to>
                                        <p:strVal val="visible"/>
                                      </p:to>
                                    </p:set>
                                    <p:anim calcmode="lin" valueType="num">
                                      <p:cBhvr>
                                        <p:cTn id="60" dur="500" fill="hold"/>
                                        <p:tgtEl>
                                          <p:spTgt spid="25661"/>
                                        </p:tgtEl>
                                        <p:attrNameLst>
                                          <p:attrName>ppt_x</p:attrName>
                                        </p:attrNameLst>
                                      </p:cBhvr>
                                      <p:tavLst>
                                        <p:tav tm="0">
                                          <p:val>
                                            <p:strVal val="#ppt_x"/>
                                          </p:val>
                                        </p:tav>
                                        <p:tav tm="100000">
                                          <p:val>
                                            <p:strVal val="#ppt_x"/>
                                          </p:val>
                                        </p:tav>
                                      </p:tavLst>
                                    </p:anim>
                                    <p:anim calcmode="lin" valueType="num">
                                      <p:cBhvr>
                                        <p:cTn id="61" dur="500" fill="hold"/>
                                        <p:tgtEl>
                                          <p:spTgt spid="2566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5662"/>
                                        </p:tgtEl>
                                        <p:attrNameLst>
                                          <p:attrName>style.visibility</p:attrName>
                                        </p:attrNameLst>
                                      </p:cBhvr>
                                      <p:to>
                                        <p:strVal val="visible"/>
                                      </p:to>
                                    </p:set>
                                    <p:anim calcmode="lin" valueType="num">
                                      <p:cBhvr>
                                        <p:cTn id="64" dur="500" fill="hold"/>
                                        <p:tgtEl>
                                          <p:spTgt spid="25662"/>
                                        </p:tgtEl>
                                        <p:attrNameLst>
                                          <p:attrName>ppt_x</p:attrName>
                                        </p:attrNameLst>
                                      </p:cBhvr>
                                      <p:tavLst>
                                        <p:tav tm="0">
                                          <p:val>
                                            <p:strVal val="#ppt_x"/>
                                          </p:val>
                                        </p:tav>
                                        <p:tav tm="100000">
                                          <p:val>
                                            <p:strVal val="#ppt_x"/>
                                          </p:val>
                                        </p:tav>
                                      </p:tavLst>
                                    </p:anim>
                                    <p:anim calcmode="lin" valueType="num">
                                      <p:cBhvr>
                                        <p:cTn id="65" dur="500" fill="hold"/>
                                        <p:tgtEl>
                                          <p:spTgt spid="25662"/>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25663"/>
                                        </p:tgtEl>
                                        <p:attrNameLst>
                                          <p:attrName>style.visibility</p:attrName>
                                        </p:attrNameLst>
                                      </p:cBhvr>
                                      <p:to>
                                        <p:strVal val="visible"/>
                                      </p:to>
                                    </p:set>
                                    <p:anim calcmode="lin" valueType="num">
                                      <p:cBhvr>
                                        <p:cTn id="68" dur="500" fill="hold"/>
                                        <p:tgtEl>
                                          <p:spTgt spid="25663"/>
                                        </p:tgtEl>
                                        <p:attrNameLst>
                                          <p:attrName>ppt_x</p:attrName>
                                        </p:attrNameLst>
                                      </p:cBhvr>
                                      <p:tavLst>
                                        <p:tav tm="0">
                                          <p:val>
                                            <p:strVal val="#ppt_x"/>
                                          </p:val>
                                        </p:tav>
                                        <p:tav tm="100000">
                                          <p:val>
                                            <p:strVal val="#ppt_x"/>
                                          </p:val>
                                        </p:tav>
                                      </p:tavLst>
                                    </p:anim>
                                    <p:anim calcmode="lin" valueType="num">
                                      <p:cBhvr>
                                        <p:cTn id="69" dur="500" fill="hold"/>
                                        <p:tgtEl>
                                          <p:spTgt spid="25663"/>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25664"/>
                                        </p:tgtEl>
                                        <p:attrNameLst>
                                          <p:attrName>style.visibility</p:attrName>
                                        </p:attrNameLst>
                                      </p:cBhvr>
                                      <p:to>
                                        <p:strVal val="visible"/>
                                      </p:to>
                                    </p:set>
                                    <p:anim calcmode="lin" valueType="num">
                                      <p:cBhvr>
                                        <p:cTn id="72" dur="500" fill="hold"/>
                                        <p:tgtEl>
                                          <p:spTgt spid="25664"/>
                                        </p:tgtEl>
                                        <p:attrNameLst>
                                          <p:attrName>ppt_x</p:attrName>
                                        </p:attrNameLst>
                                      </p:cBhvr>
                                      <p:tavLst>
                                        <p:tav tm="0">
                                          <p:val>
                                            <p:strVal val="#ppt_x"/>
                                          </p:val>
                                        </p:tav>
                                        <p:tav tm="100000">
                                          <p:val>
                                            <p:strVal val="#ppt_x"/>
                                          </p:val>
                                        </p:tav>
                                      </p:tavLst>
                                    </p:anim>
                                    <p:anim calcmode="lin" valueType="num">
                                      <p:cBhvr>
                                        <p:cTn id="73" dur="500" fill="hold"/>
                                        <p:tgtEl>
                                          <p:spTgt spid="25664"/>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grpId="0" nodeType="clickEffect">
                                  <p:stCondLst>
                                    <p:cond delay="0"/>
                                  </p:stCondLst>
                                  <p:childTnLst>
                                    <p:set>
                                      <p:cBhvr>
                                        <p:cTn id="77" dur="1" fill="hold">
                                          <p:stCondLst>
                                            <p:cond delay="0"/>
                                          </p:stCondLst>
                                        </p:cTn>
                                        <p:tgtEl>
                                          <p:spTgt spid="25653"/>
                                        </p:tgtEl>
                                        <p:attrNameLst>
                                          <p:attrName>style.visibility</p:attrName>
                                        </p:attrNameLst>
                                      </p:cBhvr>
                                      <p:to>
                                        <p:strVal val="visible"/>
                                      </p:to>
                                    </p:set>
                                    <p:animEffect transition="in" filter="wheel(1)">
                                      <p:cBhvr>
                                        <p:cTn id="78" dur="2000"/>
                                        <p:tgtEl>
                                          <p:spTgt spid="25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50" grpId="0" animBg="1"/>
      <p:bldP spid="25651" grpId="0"/>
      <p:bldP spid="25653" grpId="0" animBg="1"/>
      <p:bldP spid="25661" grpId="0"/>
      <p:bldP spid="25662" grpId="0"/>
      <p:bldP spid="25663" grpId="0"/>
      <p:bldP spid="25664" grpId="0"/>
      <p:bldP spid="20" grpId="0"/>
      <p:bldP spid="21" grpId="0" animBg="1"/>
      <p:bldP spid="22" grpId="0" animBg="1"/>
      <p:bldP spid="27" grpId="0"/>
      <p:bldP spid="28" grpId="0"/>
      <p:bldP spid="29"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文本框 12289"/>
          <p:cNvSpPr txBox="1">
            <a:spLocks noChangeArrowheads="1"/>
          </p:cNvSpPr>
          <p:nvPr/>
        </p:nvSpPr>
        <p:spPr bwMode="auto">
          <a:xfrm>
            <a:off x="395536" y="1184523"/>
            <a:ext cx="8555038" cy="2676525"/>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如图，△</a:t>
            </a:r>
            <a:r>
              <a:rPr lang="en-US" altLang="zh-CN" sz="2800" i="1">
                <a:solidFill>
                  <a:schemeClr val="tx1"/>
                </a:solidFill>
                <a:latin typeface="Times New Roman" panose="02020603050405020304" pitchFamily="18" charset="0"/>
                <a:ea typeface="黑体" panose="02010609060101010101" pitchFamily="2" charset="-122"/>
              </a:rPr>
              <a:t>ABC</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根据要求作△</a:t>
            </a:r>
            <a:r>
              <a:rPr lang="en-US" altLang="zh-CN" sz="2800"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，使△</a:t>
            </a:r>
            <a:r>
              <a:rPr lang="en-US" altLang="zh-CN" sz="2800" i="1">
                <a:solidFill>
                  <a:schemeClr val="tx1"/>
                </a:solidFill>
                <a:latin typeface="Times New Roman" panose="02020603050405020304" pitchFamily="18" charset="0"/>
                <a:ea typeface="黑体" panose="02010609060101010101" pitchFamily="2" charset="-122"/>
              </a:rPr>
              <a:t>A'</a:t>
            </a:r>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B'</a:t>
            </a:r>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C'</a:t>
            </a:r>
          </a:p>
          <a:p>
            <a:pPr>
              <a:lnSpc>
                <a:spcPct val="150000"/>
              </a:lnSpc>
            </a:pPr>
            <a:r>
              <a:rPr lang="en-US" altLang="zh-CN"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，且相似比为 </a:t>
            </a:r>
            <a:r>
              <a:rPr lang="en-US" altLang="zh-CN" sz="2800">
                <a:solidFill>
                  <a:schemeClr val="tx1"/>
                </a:solidFill>
                <a:latin typeface="Times New Roman" panose="02020603050405020304" pitchFamily="18" charset="0"/>
                <a:ea typeface="黑体" panose="02010609060101010101" pitchFamily="2" charset="-122"/>
              </a:rPr>
              <a:t>1 : 5.</a:t>
            </a:r>
            <a:endParaRPr lang="zh-CN" altLang="en-US" sz="2800">
              <a:solidFill>
                <a:schemeClr val="tx1"/>
              </a:solidFill>
              <a:latin typeface="Times New Roman" panose="02020603050405020304" pitchFamily="18" charset="0"/>
              <a:ea typeface="黑体" panose="02010609060101010101" pitchFamily="2" charset="-122"/>
            </a:endParaRPr>
          </a:p>
          <a:p>
            <a:pPr>
              <a:lnSpc>
                <a:spcPct val="150000"/>
              </a:lnSpc>
            </a:pPr>
            <a:r>
              <a:rPr lang="en-US" altLang="zh-CN" sz="2800">
                <a:solidFill>
                  <a:schemeClr val="tx1"/>
                </a:solidFill>
                <a:latin typeface="Times New Roman" panose="02020603050405020304" pitchFamily="18" charset="0"/>
                <a:ea typeface="黑体" panose="02010609060101010101" pitchFamily="2" charset="-122"/>
              </a:rPr>
              <a:t>(</a:t>
            </a:r>
            <a:r>
              <a:rPr lang="en-US" altLang="zh-CN" sz="2800" b="1">
                <a:solidFill>
                  <a:schemeClr val="tx1"/>
                </a:solidFill>
                <a:latin typeface="Times New Roman" panose="02020603050405020304" pitchFamily="18" charset="0"/>
                <a:ea typeface="黑体" panose="02010609060101010101" pitchFamily="2" charset="-122"/>
              </a:rPr>
              <a:t>1</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位似中心在△</a:t>
            </a:r>
            <a:r>
              <a:rPr lang="en-US" altLang="zh-CN" sz="2800"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的一条边</a:t>
            </a:r>
            <a:r>
              <a:rPr lang="en-US" altLang="zh-CN" sz="2800" i="1">
                <a:solidFill>
                  <a:schemeClr val="tx1"/>
                </a:solidFill>
                <a:latin typeface="Times New Roman" panose="02020603050405020304" pitchFamily="18" charset="0"/>
                <a:ea typeface="黑体" panose="02010609060101010101" pitchFamily="2" charset="-122"/>
              </a:rPr>
              <a:t>AB</a:t>
            </a:r>
            <a:r>
              <a:rPr lang="zh-CN" altLang="en-US" sz="2800">
                <a:solidFill>
                  <a:schemeClr val="tx1"/>
                </a:solidFill>
                <a:latin typeface="Times New Roman" panose="02020603050405020304" pitchFamily="18" charset="0"/>
                <a:ea typeface="黑体" panose="02010609060101010101" pitchFamily="2" charset="-122"/>
              </a:rPr>
              <a:t>上；</a:t>
            </a:r>
          </a:p>
          <a:p>
            <a:pPr>
              <a:lnSpc>
                <a:spcPct val="150000"/>
              </a:lnSpc>
            </a:pPr>
            <a:r>
              <a:rPr lang="zh-CN" altLang="en-US" sz="2800">
                <a:solidFill>
                  <a:schemeClr val="tx1"/>
                </a:solidFill>
                <a:latin typeface="Times New Roman" panose="02020603050405020304" pitchFamily="18" charset="0"/>
                <a:ea typeface="黑体" panose="02010609060101010101" pitchFamily="2" charset="-122"/>
              </a:rPr>
              <a:t>         </a:t>
            </a:r>
          </a:p>
        </p:txBody>
      </p:sp>
      <p:sp>
        <p:nvSpPr>
          <p:cNvPr id="24578" name="圆角矩形 31"/>
          <p:cNvSpPr>
            <a:spLocks noChangeArrowheads="1"/>
          </p:cNvSpPr>
          <p:nvPr/>
        </p:nvSpPr>
        <p:spPr bwMode="auto">
          <a:xfrm>
            <a:off x="366713" y="755997"/>
            <a:ext cx="1425575" cy="512763"/>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练一练</a:t>
            </a:r>
          </a:p>
        </p:txBody>
      </p:sp>
      <p:grpSp>
        <p:nvGrpSpPr>
          <p:cNvPr id="24579" name="组合 13314"/>
          <p:cNvGrpSpPr/>
          <p:nvPr/>
        </p:nvGrpSpPr>
        <p:grpSpPr>
          <a:xfrm>
            <a:off x="919163" y="3709988"/>
            <a:ext cx="3440112" cy="2249487"/>
            <a:chOff x="10" y="-45"/>
            <a:chExt cx="2167" cy="1417"/>
          </a:xfrm>
        </p:grpSpPr>
        <p:sp>
          <p:nvSpPr>
            <p:cNvPr id="24580" name="直接连接符 13315"/>
            <p:cNvSpPr>
              <a:spLocks noChangeShapeType="1"/>
            </p:cNvSpPr>
            <p:nvPr/>
          </p:nvSpPr>
          <p:spPr bwMode="auto">
            <a:xfrm>
              <a:off x="226" y="1134"/>
              <a:ext cx="1724" cy="0"/>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4581" name="直接连接符 13316"/>
            <p:cNvSpPr>
              <a:spLocks noChangeShapeType="1"/>
            </p:cNvSpPr>
            <p:nvPr/>
          </p:nvSpPr>
          <p:spPr bwMode="auto">
            <a:xfrm flipV="1">
              <a:off x="226" y="227"/>
              <a:ext cx="1180"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4582" name="直接连接符 13317"/>
            <p:cNvSpPr>
              <a:spLocks noChangeShapeType="1"/>
            </p:cNvSpPr>
            <p:nvPr/>
          </p:nvSpPr>
          <p:spPr bwMode="auto">
            <a:xfrm>
              <a:off x="1406" y="227"/>
              <a:ext cx="544"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4583" name="文本框 13319"/>
            <p:cNvSpPr txBox="1">
              <a:spLocks noChangeArrowheads="1"/>
            </p:cNvSpPr>
            <p:nvPr/>
          </p:nvSpPr>
          <p:spPr bwMode="auto">
            <a:xfrm>
              <a:off x="1270" y="-45"/>
              <a:ext cx="227" cy="329"/>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24584" name="文本框 13320"/>
            <p:cNvSpPr txBox="1">
              <a:spLocks noChangeArrowheads="1"/>
            </p:cNvSpPr>
            <p:nvPr/>
          </p:nvSpPr>
          <p:spPr bwMode="auto">
            <a:xfrm>
              <a:off x="1950" y="1043"/>
              <a:ext cx="227" cy="329"/>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C</a:t>
              </a:r>
              <a:endParaRPr lang="en-US" altLang="zh-CN" sz="2400" i="1">
                <a:solidFill>
                  <a:schemeClr val="tx1"/>
                </a:solidFill>
                <a:latin typeface="Times New Roman" panose="02020603050405020304" pitchFamily="18" charset="0"/>
                <a:ea typeface="黑体" panose="02010609060101010101" pitchFamily="2" charset="-122"/>
              </a:endParaRPr>
            </a:p>
          </p:txBody>
        </p:sp>
        <p:sp>
          <p:nvSpPr>
            <p:cNvPr id="24585" name="直接连接符 13323"/>
            <p:cNvSpPr>
              <a:spLocks noChangeShapeType="1"/>
            </p:cNvSpPr>
            <p:nvPr/>
          </p:nvSpPr>
          <p:spPr bwMode="auto">
            <a:xfrm flipV="1">
              <a:off x="226" y="227"/>
              <a:ext cx="1180"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4586" name="直接连接符 13326"/>
            <p:cNvSpPr>
              <a:spLocks noChangeShapeType="1"/>
            </p:cNvSpPr>
            <p:nvPr/>
          </p:nvSpPr>
          <p:spPr bwMode="auto">
            <a:xfrm>
              <a:off x="226" y="1134"/>
              <a:ext cx="1724" cy="0"/>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4587" name="直接连接符 13327"/>
            <p:cNvSpPr>
              <a:spLocks noChangeShapeType="1"/>
            </p:cNvSpPr>
            <p:nvPr/>
          </p:nvSpPr>
          <p:spPr bwMode="auto">
            <a:xfrm flipV="1">
              <a:off x="226" y="227"/>
              <a:ext cx="1180"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4588" name="直接连接符 13330"/>
            <p:cNvSpPr>
              <a:spLocks noChangeShapeType="1"/>
            </p:cNvSpPr>
            <p:nvPr/>
          </p:nvSpPr>
          <p:spPr bwMode="auto">
            <a:xfrm>
              <a:off x="1406" y="227"/>
              <a:ext cx="544" cy="90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89" name="直接连接符 13331"/>
            <p:cNvSpPr>
              <a:spLocks noChangeShapeType="1"/>
            </p:cNvSpPr>
            <p:nvPr/>
          </p:nvSpPr>
          <p:spPr bwMode="auto">
            <a:xfrm>
              <a:off x="226" y="1134"/>
              <a:ext cx="1724"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90" name="直接连接符 13332"/>
            <p:cNvSpPr>
              <a:spLocks noChangeShapeType="1"/>
            </p:cNvSpPr>
            <p:nvPr/>
          </p:nvSpPr>
          <p:spPr bwMode="auto">
            <a:xfrm flipV="1">
              <a:off x="226" y="227"/>
              <a:ext cx="1180" cy="90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591" name="文本框 13333"/>
            <p:cNvSpPr txBox="1">
              <a:spLocks noChangeArrowheads="1"/>
            </p:cNvSpPr>
            <p:nvPr/>
          </p:nvSpPr>
          <p:spPr bwMode="auto">
            <a:xfrm>
              <a:off x="10" y="1015"/>
              <a:ext cx="227" cy="329"/>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B</a:t>
              </a:r>
            </a:p>
          </p:txBody>
        </p:sp>
      </p:grpSp>
      <p:sp>
        <p:nvSpPr>
          <p:cNvPr id="13360" name="文本框 13359"/>
          <p:cNvSpPr txBox="1">
            <a:spLocks noChangeArrowheads="1"/>
          </p:cNvSpPr>
          <p:nvPr/>
        </p:nvSpPr>
        <p:spPr bwMode="auto">
          <a:xfrm>
            <a:off x="1839913" y="4429125"/>
            <a:ext cx="431800" cy="522288"/>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O</a:t>
            </a:r>
          </a:p>
        </p:txBody>
      </p:sp>
      <p:sp>
        <p:nvSpPr>
          <p:cNvPr id="13361" name="直接连接符 13360"/>
          <p:cNvSpPr>
            <a:spLocks noChangeShapeType="1"/>
          </p:cNvSpPr>
          <p:nvPr/>
        </p:nvSpPr>
        <p:spPr bwMode="auto">
          <a:xfrm flipH="1">
            <a:off x="2343150" y="4156075"/>
            <a:ext cx="792163" cy="576263"/>
          </a:xfrm>
          <a:prstGeom prst="line">
            <a:avLst/>
          </a:prstGeom>
          <a:noFill/>
          <a:ln w="28575" cap="rnd">
            <a:solidFill>
              <a:srgbClr val="FF00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3362" name="直接连接符 13361"/>
          <p:cNvSpPr>
            <a:spLocks noChangeShapeType="1"/>
          </p:cNvSpPr>
          <p:nvPr/>
        </p:nvSpPr>
        <p:spPr bwMode="auto">
          <a:xfrm flipH="1">
            <a:off x="1271588" y="4789488"/>
            <a:ext cx="1008062" cy="792162"/>
          </a:xfrm>
          <a:prstGeom prst="line">
            <a:avLst/>
          </a:prstGeom>
          <a:noFill/>
          <a:ln w="28575" cap="rnd">
            <a:solidFill>
              <a:srgbClr val="FF00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3363" name="直接连接符 13362"/>
          <p:cNvSpPr>
            <a:spLocks noChangeShapeType="1"/>
          </p:cNvSpPr>
          <p:nvPr/>
        </p:nvSpPr>
        <p:spPr bwMode="auto">
          <a:xfrm flipH="1" flipV="1">
            <a:off x="2271713" y="4789488"/>
            <a:ext cx="1727200" cy="792162"/>
          </a:xfrm>
          <a:prstGeom prst="line">
            <a:avLst/>
          </a:prstGeom>
          <a:noFill/>
          <a:ln w="28575" cap="rnd">
            <a:solidFill>
              <a:srgbClr val="FF00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3365" name="直接连接符 13364"/>
          <p:cNvSpPr>
            <a:spLocks noChangeShapeType="1"/>
          </p:cNvSpPr>
          <p:nvPr/>
        </p:nvSpPr>
        <p:spPr bwMode="auto">
          <a:xfrm>
            <a:off x="2055813" y="4940300"/>
            <a:ext cx="644525" cy="11113"/>
          </a:xfrm>
          <a:prstGeom prst="line">
            <a:avLst/>
          </a:prstGeom>
          <a:noFill/>
          <a:ln w="28575">
            <a:solidFill>
              <a:srgbClr val="0000FF"/>
            </a:solidFill>
            <a:round/>
          </a:ln>
          <a:effectLst>
            <a:prstShdw prst="shdw17" dist="17961" dir="2700000">
              <a:srgbClr val="000099"/>
            </a:prstShdw>
          </a:effectLst>
          <a:extLst>
            <a:ext uri="{909E8E84-426E-40DD-AFC4-6F175D3DCCD1}">
              <a14:hiddenFill xmlns:a14="http://schemas.microsoft.com/office/drawing/2010/main">
                <a:noFill/>
              </a14:hiddenFill>
            </a:ext>
          </a:extLst>
        </p:spPr>
        <p:txBody>
          <a:bodyPr/>
          <a:lstStyle/>
          <a:p>
            <a:endParaRPr lang="zh-CN" altLang="en-US"/>
          </a:p>
        </p:txBody>
      </p:sp>
      <p:sp>
        <p:nvSpPr>
          <p:cNvPr id="13366" name="直接连接符 13365"/>
          <p:cNvSpPr>
            <a:spLocks noChangeShapeType="1"/>
          </p:cNvSpPr>
          <p:nvPr/>
        </p:nvSpPr>
        <p:spPr bwMode="auto">
          <a:xfrm flipV="1">
            <a:off x="2055813" y="4575175"/>
            <a:ext cx="493712" cy="37465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67" name="直接连接符 13366"/>
          <p:cNvSpPr>
            <a:spLocks noChangeShapeType="1"/>
          </p:cNvSpPr>
          <p:nvPr/>
        </p:nvSpPr>
        <p:spPr bwMode="auto">
          <a:xfrm>
            <a:off x="2551113" y="4573588"/>
            <a:ext cx="144462" cy="358775"/>
          </a:xfrm>
          <a:prstGeom prst="line">
            <a:avLst/>
          </a:prstGeom>
          <a:noFill/>
          <a:ln w="28575">
            <a:solidFill>
              <a:srgbClr val="0000FF"/>
            </a:solidFill>
            <a:round/>
          </a:ln>
          <a:effectLst>
            <a:prstShdw prst="shdw17" dist="17961" dir="2700000">
              <a:srgbClr val="000099"/>
            </a:prstShdw>
          </a:effectLst>
          <a:extLst>
            <a:ext uri="{909E8E84-426E-40DD-AFC4-6F175D3DCCD1}">
              <a14:hiddenFill xmlns:a14="http://schemas.microsoft.com/office/drawing/2010/main">
                <a:noFill/>
              </a14:hiddenFill>
            </a:ext>
          </a:extLst>
        </p:spPr>
        <p:txBody>
          <a:bodyPr/>
          <a:lstStyle/>
          <a:p>
            <a:endParaRPr lang="zh-CN" altLang="en-US"/>
          </a:p>
        </p:txBody>
      </p:sp>
      <p:sp>
        <p:nvSpPr>
          <p:cNvPr id="13368" name="矩形 13367"/>
          <p:cNvSpPr>
            <a:spLocks noChangeArrowheads="1"/>
          </p:cNvSpPr>
          <p:nvPr/>
        </p:nvSpPr>
        <p:spPr bwMode="auto">
          <a:xfrm>
            <a:off x="2146300" y="4652963"/>
            <a:ext cx="3365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
        <p:nvSpPr>
          <p:cNvPr id="13369" name="文本框 13368"/>
          <p:cNvSpPr txBox="1">
            <a:spLocks noChangeArrowheads="1"/>
          </p:cNvSpPr>
          <p:nvPr/>
        </p:nvSpPr>
        <p:spPr bwMode="auto">
          <a:xfrm>
            <a:off x="2214563" y="4073525"/>
            <a:ext cx="477837" cy="522288"/>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13370" name="文本框 13369"/>
          <p:cNvSpPr txBox="1">
            <a:spLocks noChangeArrowheads="1"/>
          </p:cNvSpPr>
          <p:nvPr/>
        </p:nvSpPr>
        <p:spPr bwMode="auto">
          <a:xfrm>
            <a:off x="1479550" y="4637088"/>
            <a:ext cx="477838" cy="522287"/>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13371" name="文本框 13370"/>
          <p:cNvSpPr txBox="1">
            <a:spLocks noChangeArrowheads="1"/>
          </p:cNvSpPr>
          <p:nvPr/>
        </p:nvSpPr>
        <p:spPr bwMode="auto">
          <a:xfrm>
            <a:off x="2774950" y="4637088"/>
            <a:ext cx="498475" cy="522287"/>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13383" name="矩形 13382"/>
          <p:cNvSpPr>
            <a:spLocks noChangeArrowheads="1"/>
          </p:cNvSpPr>
          <p:nvPr/>
        </p:nvSpPr>
        <p:spPr bwMode="auto">
          <a:xfrm>
            <a:off x="2400300" y="4467225"/>
            <a:ext cx="2984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
        <p:nvSpPr>
          <p:cNvPr id="13384" name="矩形 13383"/>
          <p:cNvSpPr>
            <a:spLocks noChangeArrowheads="1"/>
          </p:cNvSpPr>
          <p:nvPr/>
        </p:nvSpPr>
        <p:spPr bwMode="auto">
          <a:xfrm>
            <a:off x="2559050" y="4868863"/>
            <a:ext cx="2984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
        <p:nvSpPr>
          <p:cNvPr id="13359" name="文本框 13358"/>
          <p:cNvSpPr txBox="1">
            <a:spLocks noChangeArrowheads="1"/>
          </p:cNvSpPr>
          <p:nvPr/>
        </p:nvSpPr>
        <p:spPr bwMode="auto">
          <a:xfrm>
            <a:off x="4644008" y="3559175"/>
            <a:ext cx="4140200" cy="13843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latin typeface="Times New Roman" panose="02020603050405020304" pitchFamily="18" charset="0"/>
                <a:ea typeface="黑体" panose="02010609060101010101" pitchFamily="2" charset="-122"/>
              </a:rPr>
              <a:t>假设位似中心点 </a:t>
            </a:r>
            <a:r>
              <a:rPr lang="en-US" altLang="zh-CN" sz="2800" i="1">
                <a:latin typeface="Times New Roman" panose="02020603050405020304" pitchFamily="18" charset="0"/>
                <a:ea typeface="黑体" panose="02010609060101010101" pitchFamily="2" charset="-122"/>
              </a:rPr>
              <a:t>O </a:t>
            </a:r>
            <a:r>
              <a:rPr lang="zh-CN" altLang="en-US" sz="2800">
                <a:latin typeface="Times New Roman" panose="02020603050405020304" pitchFamily="18" charset="0"/>
                <a:ea typeface="黑体" panose="02010609060101010101" pitchFamily="2" charset="-122"/>
              </a:rPr>
              <a:t>为 </a:t>
            </a:r>
            <a:r>
              <a:rPr lang="en-US" altLang="zh-CN" sz="2800" i="1">
                <a:latin typeface="Times New Roman" panose="02020603050405020304" pitchFamily="18" charset="0"/>
                <a:ea typeface="黑体" panose="02010609060101010101" pitchFamily="2" charset="-122"/>
              </a:rPr>
              <a:t>AB</a:t>
            </a:r>
            <a:r>
              <a:rPr lang="zh-CN" altLang="en-US" sz="2800">
                <a:latin typeface="Times New Roman" panose="02020603050405020304" pitchFamily="18" charset="0"/>
                <a:ea typeface="黑体" panose="02010609060101010101" pitchFamily="2" charset="-122"/>
              </a:rPr>
              <a:t>中点，点 </a:t>
            </a:r>
            <a:r>
              <a:rPr lang="en-US" altLang="zh-CN" sz="2800" i="1">
                <a:latin typeface="Times New Roman" panose="02020603050405020304" pitchFamily="18" charset="0"/>
                <a:ea typeface="黑体" panose="02010609060101010101" pitchFamily="2" charset="-122"/>
              </a:rPr>
              <a:t>O </a:t>
            </a:r>
            <a:r>
              <a:rPr lang="zh-CN" altLang="en-US" sz="2800">
                <a:latin typeface="Times New Roman" panose="02020603050405020304" pitchFamily="18" charset="0"/>
                <a:ea typeface="黑体" panose="02010609060101010101" pitchFamily="2" charset="-122"/>
              </a:rPr>
              <a:t>位置如图所示</a:t>
            </a:r>
            <a:r>
              <a:rPr lang="en-US" altLang="zh-CN" sz="2800">
                <a:latin typeface="Times New Roman" panose="02020603050405020304" pitchFamily="18" charset="0"/>
                <a:ea typeface="黑体" panose="02010609060101010101" pitchFamily="2" charset="-122"/>
              </a:rPr>
              <a:t>.</a:t>
            </a:r>
          </a:p>
        </p:txBody>
      </p:sp>
      <p:sp>
        <p:nvSpPr>
          <p:cNvPr id="2" name="文本框 1"/>
          <p:cNvSpPr txBox="1">
            <a:spLocks noChangeArrowheads="1"/>
          </p:cNvSpPr>
          <p:nvPr/>
        </p:nvSpPr>
        <p:spPr bwMode="auto">
          <a:xfrm>
            <a:off x="4670550" y="4411663"/>
            <a:ext cx="4140200" cy="954087"/>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ea typeface="黑体" panose="02010609060101010101" pitchFamily="2" charset="-122"/>
              </a:rPr>
              <a:t>      </a:t>
            </a:r>
            <a:r>
              <a:rPr lang="zh-CN" altLang="en-US" sz="2800">
                <a:latin typeface="Times New Roman" panose="02020603050405020304" pitchFamily="18" charset="0"/>
                <a:ea typeface="黑体" panose="02010609060101010101" pitchFamily="2" charset="-122"/>
              </a:rPr>
              <a:t>根据相似比可确定 </a:t>
            </a:r>
            <a:r>
              <a:rPr lang="en-US" altLang="zh-CN" sz="2800" i="1">
                <a:latin typeface="Times New Roman" panose="02020603050405020304" pitchFamily="18" charset="0"/>
                <a:ea typeface="黑体" panose="02010609060101010101" pitchFamily="2" charset="-122"/>
              </a:rPr>
              <a:t>A</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 </a:t>
            </a:r>
          </a:p>
          <a:p>
            <a:r>
              <a:rPr lang="zh-CN" altLang="en-US" sz="2800">
                <a:latin typeface="Times New Roman" panose="02020603050405020304" pitchFamily="18" charset="0"/>
                <a:ea typeface="黑体" panose="02010609060101010101" pitchFamily="2" charset="-122"/>
              </a:rPr>
              <a:t> </a:t>
            </a:r>
            <a:r>
              <a:rPr lang="en-US" altLang="zh-CN" sz="2800" i="1">
                <a:latin typeface="Times New Roman" panose="02020603050405020304" pitchFamily="18" charset="0"/>
                <a:ea typeface="黑体" panose="02010609060101010101" pitchFamily="2" charset="-122"/>
              </a:rPr>
              <a:t>B</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a:t>
            </a:r>
            <a:r>
              <a:rPr lang="en-US" altLang="zh-CN" sz="2800" i="1">
                <a:latin typeface="Times New Roman" panose="02020603050405020304" pitchFamily="18" charset="0"/>
                <a:ea typeface="黑体" panose="02010609060101010101" pitchFamily="2" charset="-122"/>
              </a:rPr>
              <a:t>C</a:t>
            </a:r>
            <a:r>
              <a:rPr lang="en-US" altLang="zh-CN" sz="2800">
                <a:latin typeface="Times New Roman" panose="02020603050405020304" pitchFamily="18" charset="0"/>
                <a:ea typeface="黑体" panose="02010609060101010101" pitchFamily="2" charset="-122"/>
              </a:rPr>
              <a:t>′ </a:t>
            </a:r>
            <a:r>
              <a:rPr lang="zh-CN" altLang="en-US" sz="2800">
                <a:latin typeface="Times New Roman" panose="02020603050405020304" pitchFamily="18" charset="0"/>
                <a:ea typeface="黑体" panose="02010609060101010101" pitchFamily="2" charset="-122"/>
              </a:rPr>
              <a:t>的位置</a:t>
            </a:r>
            <a:r>
              <a:rPr lang="en-US" altLang="zh-CN" sz="2800">
                <a:latin typeface="Times New Roman" panose="02020603050405020304" pitchFamily="18" charset="0"/>
                <a:ea typeface="黑体" panose="02010609060101010101" pitchFamily="2" charset="-122"/>
              </a:rPr>
              <a:t>.</a:t>
            </a:r>
          </a:p>
        </p:txBody>
      </p:sp>
      <p:sp>
        <p:nvSpPr>
          <p:cNvPr id="13364" name="矩形 13363"/>
          <p:cNvSpPr>
            <a:spLocks noChangeArrowheads="1"/>
          </p:cNvSpPr>
          <p:nvPr/>
        </p:nvSpPr>
        <p:spPr bwMode="auto">
          <a:xfrm>
            <a:off x="1927225" y="4827588"/>
            <a:ext cx="2984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59"/>
                                        </p:tgtEl>
                                        <p:attrNameLst>
                                          <p:attrName>style.visibility</p:attrName>
                                        </p:attrNameLst>
                                      </p:cBhvr>
                                      <p:to>
                                        <p:strVal val="visible"/>
                                      </p:to>
                                    </p:set>
                                    <p:anim calcmode="discrete" valueType="clr">
                                      <p:cBhvr override="childStyle">
                                        <p:cTn id="7" dur="80"/>
                                        <p:tgtEl>
                                          <p:spTgt spid="1335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59"/>
                                        </p:tgtEl>
                                        <p:attrNameLst>
                                          <p:attrName>fillcolor</p:attrName>
                                        </p:attrNameLst>
                                      </p:cBhvr>
                                      <p:tavLst>
                                        <p:tav tm="0">
                                          <p:val>
                                            <p:clrVal>
                                              <a:schemeClr val="accent2"/>
                                            </p:clrVal>
                                          </p:val>
                                        </p:tav>
                                        <p:tav tm="50000">
                                          <p:val>
                                            <p:clrVal>
                                              <a:schemeClr val="hlink"/>
                                            </p:clrVal>
                                          </p:val>
                                        </p:tav>
                                      </p:tavLst>
                                    </p:anim>
                                    <p:set>
                                      <p:cBhvr>
                                        <p:cTn id="9" dur="80"/>
                                        <p:tgtEl>
                                          <p:spTgt spid="1335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13368"/>
                                        </p:tgtEl>
                                        <p:attrNameLst>
                                          <p:attrName>style.visibility</p:attrName>
                                        </p:attrNameLst>
                                      </p:cBhvr>
                                      <p:to>
                                        <p:strVal val="visible"/>
                                      </p:to>
                                    </p:set>
                                    <p:anim calcmode="lin" valueType="num">
                                      <p:cBhvr>
                                        <p:cTn id="14" dur="500" fill="hold"/>
                                        <p:tgtEl>
                                          <p:spTgt spid="13368"/>
                                        </p:tgtEl>
                                        <p:attrNameLst>
                                          <p:attrName>ppt_w</p:attrName>
                                        </p:attrNameLst>
                                      </p:cBhvr>
                                      <p:tavLst>
                                        <p:tav tm="0">
                                          <p:val>
                                            <p:fltVal val="0"/>
                                          </p:val>
                                        </p:tav>
                                        <p:tav tm="100000">
                                          <p:val>
                                            <p:strVal val="#ppt_w"/>
                                          </p:val>
                                        </p:tav>
                                      </p:tavLst>
                                    </p:anim>
                                    <p:anim calcmode="lin" valueType="num">
                                      <p:cBhvr>
                                        <p:cTn id="15" dur="500" fill="hold"/>
                                        <p:tgtEl>
                                          <p:spTgt spid="13368"/>
                                        </p:tgtEl>
                                        <p:attrNameLst>
                                          <p:attrName>ppt_h</p:attrName>
                                        </p:attrNameLst>
                                      </p:cBhvr>
                                      <p:tavLst>
                                        <p:tav tm="0">
                                          <p:val>
                                            <p:fltVal val="0"/>
                                          </p:val>
                                        </p:tav>
                                        <p:tav tm="100000">
                                          <p:val>
                                            <p:strVal val="#ppt_h"/>
                                          </p:val>
                                        </p:tav>
                                      </p:tavLst>
                                    </p:anim>
                                    <p:anim calcmode="lin" valueType="num">
                                      <p:cBhvr>
                                        <p:cTn id="16" dur="500" fill="hold"/>
                                        <p:tgtEl>
                                          <p:spTgt spid="13368"/>
                                        </p:tgtEl>
                                        <p:attrNameLst>
                                          <p:attrName>style.rotation</p:attrName>
                                        </p:attrNameLst>
                                      </p:cBhvr>
                                      <p:tavLst>
                                        <p:tav tm="0">
                                          <p:val>
                                            <p:fltVal val="360"/>
                                          </p:val>
                                        </p:tav>
                                        <p:tav tm="100000">
                                          <p:val>
                                            <p:fltVal val="0"/>
                                          </p:val>
                                        </p:tav>
                                      </p:tavLst>
                                    </p:anim>
                                    <p:animEffect transition="in" filter="fade">
                                      <p:cBhvr>
                                        <p:cTn id="17" dur="500"/>
                                        <p:tgtEl>
                                          <p:spTgt spid="13368"/>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13360"/>
                                        </p:tgtEl>
                                        <p:attrNameLst>
                                          <p:attrName>style.visibility</p:attrName>
                                        </p:attrNameLst>
                                      </p:cBhvr>
                                      <p:to>
                                        <p:strVal val="visible"/>
                                      </p:to>
                                    </p:set>
                                    <p:anim calcmode="lin" valueType="num">
                                      <p:cBhvr>
                                        <p:cTn id="20" dur="500" fill="hold"/>
                                        <p:tgtEl>
                                          <p:spTgt spid="13360"/>
                                        </p:tgtEl>
                                        <p:attrNameLst>
                                          <p:attrName>ppt_w</p:attrName>
                                        </p:attrNameLst>
                                      </p:cBhvr>
                                      <p:tavLst>
                                        <p:tav tm="0">
                                          <p:val>
                                            <p:fltVal val="0"/>
                                          </p:val>
                                        </p:tav>
                                        <p:tav tm="100000">
                                          <p:val>
                                            <p:strVal val="#ppt_w"/>
                                          </p:val>
                                        </p:tav>
                                      </p:tavLst>
                                    </p:anim>
                                    <p:anim calcmode="lin" valueType="num">
                                      <p:cBhvr>
                                        <p:cTn id="21" dur="500" fill="hold"/>
                                        <p:tgtEl>
                                          <p:spTgt spid="13360"/>
                                        </p:tgtEl>
                                        <p:attrNameLst>
                                          <p:attrName>ppt_h</p:attrName>
                                        </p:attrNameLst>
                                      </p:cBhvr>
                                      <p:tavLst>
                                        <p:tav tm="0">
                                          <p:val>
                                            <p:fltVal val="0"/>
                                          </p:val>
                                        </p:tav>
                                        <p:tav tm="100000">
                                          <p:val>
                                            <p:strVal val="#ppt_h"/>
                                          </p:val>
                                        </p:tav>
                                      </p:tavLst>
                                    </p:anim>
                                    <p:anim calcmode="lin" valueType="num">
                                      <p:cBhvr>
                                        <p:cTn id="22" dur="500" fill="hold"/>
                                        <p:tgtEl>
                                          <p:spTgt spid="13360"/>
                                        </p:tgtEl>
                                        <p:attrNameLst>
                                          <p:attrName>style.rotation</p:attrName>
                                        </p:attrNameLst>
                                      </p:cBhvr>
                                      <p:tavLst>
                                        <p:tav tm="0">
                                          <p:val>
                                            <p:fltVal val="360"/>
                                          </p:val>
                                        </p:tav>
                                        <p:tav tm="100000">
                                          <p:val>
                                            <p:fltVal val="0"/>
                                          </p:val>
                                        </p:tav>
                                      </p:tavLst>
                                    </p:anim>
                                    <p:animEffect transition="in" filter="fade">
                                      <p:cBhvr>
                                        <p:cTn id="23" dur="500"/>
                                        <p:tgtEl>
                                          <p:spTgt spid="13360"/>
                                        </p:tgtEl>
                                      </p:cBhvr>
                                    </p:animEffec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
                                        </p:tgtEl>
                                        <p:attrNameLst>
                                          <p:attrName>style.visibility</p:attrName>
                                        </p:attrNameLst>
                                      </p:cBhvr>
                                      <p:to>
                                        <p:strVal val="visible"/>
                                      </p:to>
                                    </p:set>
                                    <p:anim calcmode="discrete" valueType="clr">
                                      <p:cBhvr override="childStyle">
                                        <p:cTn id="28"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
                                        </p:tgtEl>
                                        <p:attrNameLst>
                                          <p:attrName>fillcolor</p:attrName>
                                        </p:attrNameLst>
                                      </p:cBhvr>
                                      <p:tavLst>
                                        <p:tav tm="0">
                                          <p:val>
                                            <p:clrVal>
                                              <a:schemeClr val="accent2"/>
                                            </p:clrVal>
                                          </p:val>
                                        </p:tav>
                                        <p:tav tm="50000">
                                          <p:val>
                                            <p:clrVal>
                                              <a:schemeClr val="hlink"/>
                                            </p:clrVal>
                                          </p:val>
                                        </p:tav>
                                      </p:tavLst>
                                    </p:anim>
                                    <p:set>
                                      <p:cBhvr>
                                        <p:cTn id="30" dur="80"/>
                                        <p:tgtEl>
                                          <p:spTgt spid="2"/>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3361"/>
                                        </p:tgtEl>
                                        <p:attrNameLst>
                                          <p:attrName>style.visibility</p:attrName>
                                        </p:attrNameLst>
                                      </p:cBhvr>
                                      <p:to>
                                        <p:strVal val="visible"/>
                                      </p:to>
                                    </p:set>
                                    <p:animEffect transition="in" filter="wipe(down)">
                                      <p:cBhvr>
                                        <p:cTn id="35" dur="500"/>
                                        <p:tgtEl>
                                          <p:spTgt spid="1336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3362"/>
                                        </p:tgtEl>
                                        <p:attrNameLst>
                                          <p:attrName>style.visibility</p:attrName>
                                        </p:attrNameLst>
                                      </p:cBhvr>
                                      <p:to>
                                        <p:strVal val="visible"/>
                                      </p:to>
                                    </p:set>
                                    <p:animEffect transition="in" filter="wipe(down)">
                                      <p:cBhvr>
                                        <p:cTn id="40" dur="500"/>
                                        <p:tgtEl>
                                          <p:spTgt spid="1336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3363"/>
                                        </p:tgtEl>
                                        <p:attrNameLst>
                                          <p:attrName>style.visibility</p:attrName>
                                        </p:attrNameLst>
                                      </p:cBhvr>
                                      <p:to>
                                        <p:strVal val="visible"/>
                                      </p:to>
                                    </p:set>
                                    <p:animEffect transition="in" filter="wipe(down)">
                                      <p:cBhvr>
                                        <p:cTn id="45" dur="500"/>
                                        <p:tgtEl>
                                          <p:spTgt spid="13363"/>
                                        </p:tgtEl>
                                      </p:cBhvr>
                                    </p:animEffect>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3383"/>
                                        </p:tgtEl>
                                        <p:attrNameLst>
                                          <p:attrName>style.visibility</p:attrName>
                                        </p:attrNameLst>
                                      </p:cBhvr>
                                      <p:to>
                                        <p:strVal val="visible"/>
                                      </p:to>
                                    </p:set>
                                    <p:animEffect transition="in" filter="fade">
                                      <p:cBhvr>
                                        <p:cTn id="50" dur="1000"/>
                                        <p:tgtEl>
                                          <p:spTgt spid="13383"/>
                                        </p:tgtEl>
                                      </p:cBhvr>
                                    </p:animEffect>
                                    <p:anim calcmode="lin" valueType="num">
                                      <p:cBhvr>
                                        <p:cTn id="51" dur="1000" fill="hold"/>
                                        <p:tgtEl>
                                          <p:spTgt spid="13383"/>
                                        </p:tgtEl>
                                        <p:attrNameLst>
                                          <p:attrName>ppt_x</p:attrName>
                                        </p:attrNameLst>
                                      </p:cBhvr>
                                      <p:tavLst>
                                        <p:tav tm="0">
                                          <p:val>
                                            <p:strVal val="#ppt_x"/>
                                          </p:val>
                                        </p:tav>
                                        <p:tav tm="100000">
                                          <p:val>
                                            <p:strVal val="#ppt_x"/>
                                          </p:val>
                                        </p:tav>
                                      </p:tavLst>
                                    </p:anim>
                                    <p:anim calcmode="lin" valueType="num">
                                      <p:cBhvr>
                                        <p:cTn id="52" dur="1000" fill="hold"/>
                                        <p:tgtEl>
                                          <p:spTgt spid="13383"/>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3369"/>
                                        </p:tgtEl>
                                        <p:attrNameLst>
                                          <p:attrName>style.visibility</p:attrName>
                                        </p:attrNameLst>
                                      </p:cBhvr>
                                      <p:to>
                                        <p:strVal val="visible"/>
                                      </p:to>
                                    </p:set>
                                    <p:animEffect transition="in" filter="fade">
                                      <p:cBhvr>
                                        <p:cTn id="55" dur="1000"/>
                                        <p:tgtEl>
                                          <p:spTgt spid="13369"/>
                                        </p:tgtEl>
                                      </p:cBhvr>
                                    </p:animEffect>
                                    <p:anim calcmode="lin" valueType="num">
                                      <p:cBhvr>
                                        <p:cTn id="56" dur="1000" fill="hold"/>
                                        <p:tgtEl>
                                          <p:spTgt spid="13369"/>
                                        </p:tgtEl>
                                        <p:attrNameLst>
                                          <p:attrName>ppt_x</p:attrName>
                                        </p:attrNameLst>
                                      </p:cBhvr>
                                      <p:tavLst>
                                        <p:tav tm="0">
                                          <p:val>
                                            <p:strVal val="#ppt_x"/>
                                          </p:val>
                                        </p:tav>
                                        <p:tav tm="100000">
                                          <p:val>
                                            <p:strVal val="#ppt_x"/>
                                          </p:val>
                                        </p:tav>
                                      </p:tavLst>
                                    </p:anim>
                                    <p:anim calcmode="lin" valueType="num">
                                      <p:cBhvr>
                                        <p:cTn id="57" dur="1000" fill="hold"/>
                                        <p:tgtEl>
                                          <p:spTgt spid="13369"/>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13364"/>
                                        </p:tgtEl>
                                        <p:attrNameLst>
                                          <p:attrName>style.visibility</p:attrName>
                                        </p:attrNameLst>
                                      </p:cBhvr>
                                      <p:to>
                                        <p:strVal val="visible"/>
                                      </p:to>
                                    </p:set>
                                    <p:animEffect transition="in" filter="fade">
                                      <p:cBhvr>
                                        <p:cTn id="62" dur="1000"/>
                                        <p:tgtEl>
                                          <p:spTgt spid="13364"/>
                                        </p:tgtEl>
                                      </p:cBhvr>
                                    </p:animEffect>
                                    <p:anim calcmode="lin" valueType="num">
                                      <p:cBhvr>
                                        <p:cTn id="63" dur="1000" fill="hold"/>
                                        <p:tgtEl>
                                          <p:spTgt spid="13364"/>
                                        </p:tgtEl>
                                        <p:attrNameLst>
                                          <p:attrName>ppt_x</p:attrName>
                                        </p:attrNameLst>
                                      </p:cBhvr>
                                      <p:tavLst>
                                        <p:tav tm="0">
                                          <p:val>
                                            <p:strVal val="#ppt_x"/>
                                          </p:val>
                                        </p:tav>
                                        <p:tav tm="100000">
                                          <p:val>
                                            <p:strVal val="#ppt_x"/>
                                          </p:val>
                                        </p:tav>
                                      </p:tavLst>
                                    </p:anim>
                                    <p:anim calcmode="lin" valueType="num">
                                      <p:cBhvr>
                                        <p:cTn id="64" dur="1000" fill="hold"/>
                                        <p:tgtEl>
                                          <p:spTgt spid="13364"/>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3370"/>
                                        </p:tgtEl>
                                        <p:attrNameLst>
                                          <p:attrName>style.visibility</p:attrName>
                                        </p:attrNameLst>
                                      </p:cBhvr>
                                      <p:to>
                                        <p:strVal val="visible"/>
                                      </p:to>
                                    </p:set>
                                    <p:animEffect transition="in" filter="fade">
                                      <p:cBhvr>
                                        <p:cTn id="67" dur="1000"/>
                                        <p:tgtEl>
                                          <p:spTgt spid="13370"/>
                                        </p:tgtEl>
                                      </p:cBhvr>
                                    </p:animEffect>
                                    <p:anim calcmode="lin" valueType="num">
                                      <p:cBhvr>
                                        <p:cTn id="68" dur="1000" fill="hold"/>
                                        <p:tgtEl>
                                          <p:spTgt spid="13370"/>
                                        </p:tgtEl>
                                        <p:attrNameLst>
                                          <p:attrName>ppt_x</p:attrName>
                                        </p:attrNameLst>
                                      </p:cBhvr>
                                      <p:tavLst>
                                        <p:tav tm="0">
                                          <p:val>
                                            <p:strVal val="#ppt_x"/>
                                          </p:val>
                                        </p:tav>
                                        <p:tav tm="100000">
                                          <p:val>
                                            <p:strVal val="#ppt_x"/>
                                          </p:val>
                                        </p:tav>
                                      </p:tavLst>
                                    </p:anim>
                                    <p:anim calcmode="lin" valueType="num">
                                      <p:cBhvr>
                                        <p:cTn id="69" dur="1000" fill="hold"/>
                                        <p:tgtEl>
                                          <p:spTgt spid="13370"/>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grpId="0" nodeType="clickEffect">
                                  <p:stCondLst>
                                    <p:cond delay="0"/>
                                  </p:stCondLst>
                                  <p:childTnLst>
                                    <p:set>
                                      <p:cBhvr>
                                        <p:cTn id="73" dur="1" fill="hold">
                                          <p:stCondLst>
                                            <p:cond delay="0"/>
                                          </p:stCondLst>
                                        </p:cTn>
                                        <p:tgtEl>
                                          <p:spTgt spid="13384"/>
                                        </p:tgtEl>
                                        <p:attrNameLst>
                                          <p:attrName>style.visibility</p:attrName>
                                        </p:attrNameLst>
                                      </p:cBhvr>
                                      <p:to>
                                        <p:strVal val="visible"/>
                                      </p:to>
                                    </p:set>
                                    <p:animEffect transition="in" filter="fade">
                                      <p:cBhvr>
                                        <p:cTn id="74" dur="1000"/>
                                        <p:tgtEl>
                                          <p:spTgt spid="13384"/>
                                        </p:tgtEl>
                                      </p:cBhvr>
                                    </p:animEffect>
                                    <p:anim calcmode="lin" valueType="num">
                                      <p:cBhvr>
                                        <p:cTn id="75" dur="1000" fill="hold"/>
                                        <p:tgtEl>
                                          <p:spTgt spid="13384"/>
                                        </p:tgtEl>
                                        <p:attrNameLst>
                                          <p:attrName>ppt_x</p:attrName>
                                        </p:attrNameLst>
                                      </p:cBhvr>
                                      <p:tavLst>
                                        <p:tav tm="0">
                                          <p:val>
                                            <p:strVal val="#ppt_x"/>
                                          </p:val>
                                        </p:tav>
                                        <p:tav tm="100000">
                                          <p:val>
                                            <p:strVal val="#ppt_x"/>
                                          </p:val>
                                        </p:tav>
                                      </p:tavLst>
                                    </p:anim>
                                    <p:anim calcmode="lin" valueType="num">
                                      <p:cBhvr>
                                        <p:cTn id="76" dur="1000" fill="hold"/>
                                        <p:tgtEl>
                                          <p:spTgt spid="13384"/>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13371"/>
                                        </p:tgtEl>
                                        <p:attrNameLst>
                                          <p:attrName>style.visibility</p:attrName>
                                        </p:attrNameLst>
                                      </p:cBhvr>
                                      <p:to>
                                        <p:strVal val="visible"/>
                                      </p:to>
                                    </p:set>
                                    <p:animEffect transition="in" filter="fade">
                                      <p:cBhvr>
                                        <p:cTn id="79" dur="1000"/>
                                        <p:tgtEl>
                                          <p:spTgt spid="13371"/>
                                        </p:tgtEl>
                                      </p:cBhvr>
                                    </p:animEffect>
                                    <p:anim calcmode="lin" valueType="num">
                                      <p:cBhvr>
                                        <p:cTn id="80" dur="1000" fill="hold"/>
                                        <p:tgtEl>
                                          <p:spTgt spid="13371"/>
                                        </p:tgtEl>
                                        <p:attrNameLst>
                                          <p:attrName>ppt_x</p:attrName>
                                        </p:attrNameLst>
                                      </p:cBhvr>
                                      <p:tavLst>
                                        <p:tav tm="0">
                                          <p:val>
                                            <p:strVal val="#ppt_x"/>
                                          </p:val>
                                        </p:tav>
                                        <p:tav tm="100000">
                                          <p:val>
                                            <p:strVal val="#ppt_x"/>
                                          </p:val>
                                        </p:tav>
                                      </p:tavLst>
                                    </p:anim>
                                    <p:anim calcmode="lin" valueType="num">
                                      <p:cBhvr>
                                        <p:cTn id="81" dur="1000" fill="hold"/>
                                        <p:tgtEl>
                                          <p:spTgt spid="13371"/>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7" presetClass="entr" presetSubtype="0" fill="hold" grpId="0" nodeType="clickEffect">
                                  <p:stCondLst>
                                    <p:cond delay="0"/>
                                  </p:stCondLst>
                                  <p:childTnLst>
                                    <p:set>
                                      <p:cBhvr>
                                        <p:cTn id="85" dur="1" fill="hold">
                                          <p:stCondLst>
                                            <p:cond delay="0"/>
                                          </p:stCondLst>
                                        </p:cTn>
                                        <p:tgtEl>
                                          <p:spTgt spid="13366"/>
                                        </p:tgtEl>
                                        <p:attrNameLst>
                                          <p:attrName>style.visibility</p:attrName>
                                        </p:attrNameLst>
                                      </p:cBhvr>
                                      <p:to>
                                        <p:strVal val="visible"/>
                                      </p:to>
                                    </p:set>
                                    <p:animEffect transition="in" filter="fade">
                                      <p:cBhvr>
                                        <p:cTn id="86" dur="1000"/>
                                        <p:tgtEl>
                                          <p:spTgt spid="13366"/>
                                        </p:tgtEl>
                                      </p:cBhvr>
                                    </p:animEffect>
                                    <p:anim calcmode="lin" valueType="num">
                                      <p:cBhvr>
                                        <p:cTn id="87" dur="1000" fill="hold"/>
                                        <p:tgtEl>
                                          <p:spTgt spid="13366"/>
                                        </p:tgtEl>
                                        <p:attrNameLst>
                                          <p:attrName>ppt_x</p:attrName>
                                        </p:attrNameLst>
                                      </p:cBhvr>
                                      <p:tavLst>
                                        <p:tav tm="0">
                                          <p:val>
                                            <p:strVal val="#ppt_x"/>
                                          </p:val>
                                        </p:tav>
                                        <p:tav tm="100000">
                                          <p:val>
                                            <p:strVal val="#ppt_x"/>
                                          </p:val>
                                        </p:tav>
                                      </p:tavLst>
                                    </p:anim>
                                    <p:anim calcmode="lin" valueType="num">
                                      <p:cBhvr>
                                        <p:cTn id="88" dur="900" decel="100000" fill="hold"/>
                                        <p:tgtEl>
                                          <p:spTgt spid="13366"/>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3366"/>
                                        </p:tgtEl>
                                        <p:attrNameLst>
                                          <p:attrName>ppt_y</p:attrName>
                                        </p:attrNameLst>
                                      </p:cBhvr>
                                      <p:tavLst>
                                        <p:tav tm="0">
                                          <p:val>
                                            <p:strVal val="#ppt_y-.03"/>
                                          </p:val>
                                        </p:tav>
                                        <p:tav tm="100000">
                                          <p:val>
                                            <p:strVal val="#ppt_y"/>
                                          </p:val>
                                        </p:tav>
                                      </p:tavLst>
                                    </p:anim>
                                  </p:childTnLst>
                                </p:cTn>
                              </p:par>
                            </p:childTnLst>
                          </p:cTn>
                        </p:par>
                        <p:par>
                          <p:cTn id="90" fill="hold">
                            <p:stCondLst>
                              <p:cond delay="1000"/>
                            </p:stCondLst>
                            <p:childTnLst>
                              <p:par>
                                <p:cTn id="91" presetID="37" presetClass="entr" presetSubtype="0" fill="hold" grpId="0" nodeType="afterEffect">
                                  <p:stCondLst>
                                    <p:cond delay="0"/>
                                  </p:stCondLst>
                                  <p:childTnLst>
                                    <p:set>
                                      <p:cBhvr>
                                        <p:cTn id="92" dur="1" fill="hold">
                                          <p:stCondLst>
                                            <p:cond delay="0"/>
                                          </p:stCondLst>
                                        </p:cTn>
                                        <p:tgtEl>
                                          <p:spTgt spid="13365"/>
                                        </p:tgtEl>
                                        <p:attrNameLst>
                                          <p:attrName>style.visibility</p:attrName>
                                        </p:attrNameLst>
                                      </p:cBhvr>
                                      <p:to>
                                        <p:strVal val="visible"/>
                                      </p:to>
                                    </p:set>
                                    <p:animEffect transition="in" filter="fade">
                                      <p:cBhvr>
                                        <p:cTn id="93" dur="1000"/>
                                        <p:tgtEl>
                                          <p:spTgt spid="13365"/>
                                        </p:tgtEl>
                                      </p:cBhvr>
                                    </p:animEffect>
                                    <p:anim calcmode="lin" valueType="num">
                                      <p:cBhvr>
                                        <p:cTn id="94" dur="1000" fill="hold"/>
                                        <p:tgtEl>
                                          <p:spTgt spid="13365"/>
                                        </p:tgtEl>
                                        <p:attrNameLst>
                                          <p:attrName>ppt_x</p:attrName>
                                        </p:attrNameLst>
                                      </p:cBhvr>
                                      <p:tavLst>
                                        <p:tav tm="0">
                                          <p:val>
                                            <p:strVal val="#ppt_x"/>
                                          </p:val>
                                        </p:tav>
                                        <p:tav tm="100000">
                                          <p:val>
                                            <p:strVal val="#ppt_x"/>
                                          </p:val>
                                        </p:tav>
                                      </p:tavLst>
                                    </p:anim>
                                    <p:anim calcmode="lin" valueType="num">
                                      <p:cBhvr>
                                        <p:cTn id="95" dur="900" decel="100000" fill="hold"/>
                                        <p:tgtEl>
                                          <p:spTgt spid="13365"/>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65"/>
                                        </p:tgtEl>
                                        <p:attrNameLst>
                                          <p:attrName>ppt_y</p:attrName>
                                        </p:attrNameLst>
                                      </p:cBhvr>
                                      <p:tavLst>
                                        <p:tav tm="0">
                                          <p:val>
                                            <p:strVal val="#ppt_y-.03"/>
                                          </p:val>
                                        </p:tav>
                                        <p:tav tm="100000">
                                          <p:val>
                                            <p:strVal val="#ppt_y"/>
                                          </p:val>
                                        </p:tav>
                                      </p:tavLst>
                                    </p:anim>
                                  </p:childTnLst>
                                </p:cTn>
                              </p:par>
                            </p:childTnLst>
                          </p:cTn>
                        </p:par>
                        <p:par>
                          <p:cTn id="97" fill="hold">
                            <p:stCondLst>
                              <p:cond delay="2000"/>
                            </p:stCondLst>
                            <p:childTnLst>
                              <p:par>
                                <p:cTn id="98" presetID="37" presetClass="entr" presetSubtype="0" fill="hold" grpId="0" nodeType="afterEffect">
                                  <p:stCondLst>
                                    <p:cond delay="0"/>
                                  </p:stCondLst>
                                  <p:childTnLst>
                                    <p:set>
                                      <p:cBhvr>
                                        <p:cTn id="99" dur="1" fill="hold">
                                          <p:stCondLst>
                                            <p:cond delay="0"/>
                                          </p:stCondLst>
                                        </p:cTn>
                                        <p:tgtEl>
                                          <p:spTgt spid="13367"/>
                                        </p:tgtEl>
                                        <p:attrNameLst>
                                          <p:attrName>style.visibility</p:attrName>
                                        </p:attrNameLst>
                                      </p:cBhvr>
                                      <p:to>
                                        <p:strVal val="visible"/>
                                      </p:to>
                                    </p:set>
                                    <p:animEffect transition="in" filter="fade">
                                      <p:cBhvr>
                                        <p:cTn id="100" dur="1000"/>
                                        <p:tgtEl>
                                          <p:spTgt spid="13367"/>
                                        </p:tgtEl>
                                      </p:cBhvr>
                                    </p:animEffect>
                                    <p:anim calcmode="lin" valueType="num">
                                      <p:cBhvr>
                                        <p:cTn id="101" dur="1000" fill="hold"/>
                                        <p:tgtEl>
                                          <p:spTgt spid="13367"/>
                                        </p:tgtEl>
                                        <p:attrNameLst>
                                          <p:attrName>ppt_x</p:attrName>
                                        </p:attrNameLst>
                                      </p:cBhvr>
                                      <p:tavLst>
                                        <p:tav tm="0">
                                          <p:val>
                                            <p:strVal val="#ppt_x"/>
                                          </p:val>
                                        </p:tav>
                                        <p:tav tm="100000">
                                          <p:val>
                                            <p:strVal val="#ppt_x"/>
                                          </p:val>
                                        </p:tav>
                                      </p:tavLst>
                                    </p:anim>
                                    <p:anim calcmode="lin" valueType="num">
                                      <p:cBhvr>
                                        <p:cTn id="102" dur="900" decel="100000" fill="hold"/>
                                        <p:tgtEl>
                                          <p:spTgt spid="13367"/>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336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0" grpId="0"/>
      <p:bldP spid="13361" grpId="0" animBg="1"/>
      <p:bldP spid="13362" grpId="0" animBg="1"/>
      <p:bldP spid="13363" grpId="0" animBg="1"/>
      <p:bldP spid="13365" grpId="0" animBg="1"/>
      <p:bldP spid="13366" grpId="0" animBg="1"/>
      <p:bldP spid="13367" grpId="0" animBg="1"/>
      <p:bldP spid="13368" grpId="0"/>
      <p:bldP spid="13369" grpId="0"/>
      <p:bldP spid="13370" grpId="0"/>
      <p:bldP spid="13371" grpId="0"/>
      <p:bldP spid="13383" grpId="0"/>
      <p:bldP spid="13384" grpId="0"/>
      <p:bldP spid="13359" grpId="0"/>
      <p:bldP spid="2" grpId="0"/>
      <p:bldP spid="1336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文本框 13335"/>
          <p:cNvSpPr txBox="1">
            <a:spLocks noChangeArrowheads="1"/>
          </p:cNvSpPr>
          <p:nvPr/>
        </p:nvSpPr>
        <p:spPr bwMode="auto">
          <a:xfrm>
            <a:off x="857250" y="830263"/>
            <a:ext cx="7056438" cy="5207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ea typeface="黑体" panose="02010609060101010101" pitchFamily="2" charset="-122"/>
              </a:rPr>
              <a:t>(</a:t>
            </a:r>
            <a:r>
              <a:rPr lang="en-US" altLang="zh-CN" sz="2800" b="1">
                <a:solidFill>
                  <a:schemeClr val="tx1"/>
                </a:solidFill>
                <a:latin typeface="Times New Roman" panose="02020603050405020304" pitchFamily="18" charset="0"/>
                <a:ea typeface="黑体" panose="02010609060101010101" pitchFamily="2" charset="-122"/>
              </a:rPr>
              <a:t>2</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以点 </a:t>
            </a:r>
            <a:r>
              <a:rPr lang="en-US" altLang="zh-CN" sz="2800" i="1">
                <a:solidFill>
                  <a:schemeClr val="tx1"/>
                </a:solidFill>
                <a:latin typeface="Times New Roman" panose="02020603050405020304" pitchFamily="18" charset="0"/>
                <a:ea typeface="黑体" panose="02010609060101010101" pitchFamily="2" charset="-122"/>
              </a:rPr>
              <a:t>C </a:t>
            </a:r>
            <a:r>
              <a:rPr lang="zh-CN" altLang="en-US" sz="2800">
                <a:solidFill>
                  <a:schemeClr val="tx1"/>
                </a:solidFill>
                <a:latin typeface="Times New Roman" panose="02020603050405020304" pitchFamily="18" charset="0"/>
                <a:ea typeface="黑体" panose="02010609060101010101" pitchFamily="2" charset="-122"/>
              </a:rPr>
              <a:t>为位似中心</a:t>
            </a:r>
            <a:r>
              <a:rPr lang="en-US" altLang="zh-CN" sz="2800">
                <a:solidFill>
                  <a:schemeClr val="tx1"/>
                </a:solidFill>
                <a:latin typeface="Times New Roman" panose="02020603050405020304" pitchFamily="18" charset="0"/>
                <a:ea typeface="黑体" panose="02010609060101010101" pitchFamily="2" charset="-122"/>
              </a:rPr>
              <a:t>.</a:t>
            </a:r>
          </a:p>
        </p:txBody>
      </p:sp>
      <p:grpSp>
        <p:nvGrpSpPr>
          <p:cNvPr id="25602" name="组合 13336"/>
          <p:cNvGrpSpPr/>
          <p:nvPr/>
        </p:nvGrpSpPr>
        <p:grpSpPr>
          <a:xfrm>
            <a:off x="2051050" y="1924050"/>
            <a:ext cx="3479800" cy="2130425"/>
            <a:chOff x="0" y="0"/>
            <a:chExt cx="2192" cy="1342"/>
          </a:xfrm>
        </p:grpSpPr>
        <p:sp>
          <p:nvSpPr>
            <p:cNvPr id="25603" name="直接连接符 13337"/>
            <p:cNvSpPr>
              <a:spLocks noChangeShapeType="1"/>
            </p:cNvSpPr>
            <p:nvPr/>
          </p:nvSpPr>
          <p:spPr bwMode="auto">
            <a:xfrm>
              <a:off x="226" y="1134"/>
              <a:ext cx="1724" cy="0"/>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5604" name="直接连接符 13338"/>
            <p:cNvSpPr>
              <a:spLocks noChangeShapeType="1"/>
            </p:cNvSpPr>
            <p:nvPr/>
          </p:nvSpPr>
          <p:spPr bwMode="auto">
            <a:xfrm flipV="1">
              <a:off x="226" y="227"/>
              <a:ext cx="1180"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5605" name="直接连接符 13339"/>
            <p:cNvSpPr>
              <a:spLocks noChangeShapeType="1"/>
            </p:cNvSpPr>
            <p:nvPr/>
          </p:nvSpPr>
          <p:spPr bwMode="auto">
            <a:xfrm>
              <a:off x="1406" y="227"/>
              <a:ext cx="544"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5606" name="文本框 13342"/>
            <p:cNvSpPr txBox="1">
              <a:spLocks noChangeArrowheads="1"/>
            </p:cNvSpPr>
            <p:nvPr/>
          </p:nvSpPr>
          <p:spPr bwMode="auto">
            <a:xfrm>
              <a:off x="1965" y="1013"/>
              <a:ext cx="227" cy="329"/>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C</a:t>
              </a:r>
            </a:p>
          </p:txBody>
        </p:sp>
        <p:sp>
          <p:nvSpPr>
            <p:cNvPr id="25607" name="直接连接符 13345"/>
            <p:cNvSpPr>
              <a:spLocks noChangeShapeType="1"/>
            </p:cNvSpPr>
            <p:nvPr/>
          </p:nvSpPr>
          <p:spPr bwMode="auto">
            <a:xfrm flipV="1">
              <a:off x="226" y="227"/>
              <a:ext cx="1180"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5608" name="直接连接符 13348"/>
            <p:cNvSpPr>
              <a:spLocks noChangeShapeType="1"/>
            </p:cNvSpPr>
            <p:nvPr/>
          </p:nvSpPr>
          <p:spPr bwMode="auto">
            <a:xfrm>
              <a:off x="226" y="1134"/>
              <a:ext cx="1724" cy="0"/>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5609" name="直接连接符 13349"/>
            <p:cNvSpPr>
              <a:spLocks noChangeShapeType="1"/>
            </p:cNvSpPr>
            <p:nvPr/>
          </p:nvSpPr>
          <p:spPr bwMode="auto">
            <a:xfrm flipV="1">
              <a:off x="226" y="227"/>
              <a:ext cx="1180" cy="907"/>
            </a:xfrm>
            <a:prstGeom prst="line">
              <a:avLst/>
            </a:prstGeom>
            <a:noFill/>
            <a:ln w="9525">
              <a:solidFill>
                <a:schemeClr val="tx1"/>
              </a:solidFill>
              <a:round/>
            </a:ln>
            <a:effectLst>
              <a:prstShdw prst="shdw17" dist="17961" dir="2700000">
                <a:srgbClr val="000000"/>
              </a:prstShdw>
            </a:effectLst>
            <a:extLst>
              <a:ext uri="{909E8E84-426E-40DD-AFC4-6F175D3DCCD1}">
                <a14:hiddenFill xmlns:a14="http://schemas.microsoft.com/office/drawing/2010/main">
                  <a:noFill/>
                </a14:hiddenFill>
              </a:ext>
            </a:extLst>
          </p:spPr>
          <p:txBody>
            <a:bodyPr/>
            <a:lstStyle/>
            <a:p>
              <a:endParaRPr lang="zh-CN" altLang="en-US"/>
            </a:p>
          </p:txBody>
        </p:sp>
        <p:sp>
          <p:nvSpPr>
            <p:cNvPr id="25610" name="文本框 13351"/>
            <p:cNvSpPr txBox="1">
              <a:spLocks noChangeArrowheads="1"/>
            </p:cNvSpPr>
            <p:nvPr/>
          </p:nvSpPr>
          <p:spPr bwMode="auto">
            <a:xfrm>
              <a:off x="1405" y="0"/>
              <a:ext cx="227" cy="329"/>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A</a:t>
              </a:r>
            </a:p>
          </p:txBody>
        </p:sp>
        <p:sp>
          <p:nvSpPr>
            <p:cNvPr id="25611" name="直接连接符 13352"/>
            <p:cNvSpPr>
              <a:spLocks noChangeShapeType="1"/>
            </p:cNvSpPr>
            <p:nvPr/>
          </p:nvSpPr>
          <p:spPr bwMode="auto">
            <a:xfrm>
              <a:off x="1406" y="227"/>
              <a:ext cx="544" cy="90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5612" name="直接连接符 13353"/>
            <p:cNvSpPr>
              <a:spLocks noChangeShapeType="1"/>
            </p:cNvSpPr>
            <p:nvPr/>
          </p:nvSpPr>
          <p:spPr bwMode="auto">
            <a:xfrm>
              <a:off x="226" y="1134"/>
              <a:ext cx="1724"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5613" name="直接连接符 13354"/>
            <p:cNvSpPr>
              <a:spLocks noChangeShapeType="1"/>
            </p:cNvSpPr>
            <p:nvPr/>
          </p:nvSpPr>
          <p:spPr bwMode="auto">
            <a:xfrm flipV="1">
              <a:off x="226" y="227"/>
              <a:ext cx="1180" cy="90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5614" name="文本框 13355"/>
            <p:cNvSpPr txBox="1">
              <a:spLocks noChangeArrowheads="1"/>
            </p:cNvSpPr>
            <p:nvPr/>
          </p:nvSpPr>
          <p:spPr bwMode="auto">
            <a:xfrm>
              <a:off x="0" y="997"/>
              <a:ext cx="227" cy="329"/>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B</a:t>
              </a:r>
            </a:p>
          </p:txBody>
        </p:sp>
      </p:grpSp>
      <p:sp>
        <p:nvSpPr>
          <p:cNvPr id="13372" name="直接连接符 13371"/>
          <p:cNvSpPr>
            <a:spLocks noChangeShapeType="1"/>
          </p:cNvSpPr>
          <p:nvPr/>
        </p:nvSpPr>
        <p:spPr bwMode="auto">
          <a:xfrm flipH="1" flipV="1">
            <a:off x="4284663" y="2284413"/>
            <a:ext cx="863600" cy="1439862"/>
          </a:xfrm>
          <a:prstGeom prst="line">
            <a:avLst/>
          </a:prstGeom>
          <a:noFill/>
          <a:ln w="28575" cap="rnd">
            <a:solidFill>
              <a:srgbClr val="FF00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3373" name="直接连接符 13372"/>
          <p:cNvSpPr>
            <a:spLocks noChangeShapeType="1"/>
          </p:cNvSpPr>
          <p:nvPr/>
        </p:nvSpPr>
        <p:spPr bwMode="auto">
          <a:xfrm flipH="1" flipV="1">
            <a:off x="2411413" y="3732213"/>
            <a:ext cx="2736850" cy="0"/>
          </a:xfrm>
          <a:prstGeom prst="line">
            <a:avLst/>
          </a:prstGeom>
          <a:noFill/>
          <a:ln w="28575" cap="rnd">
            <a:solidFill>
              <a:srgbClr val="FF00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3376" name="直接连接符 13375"/>
          <p:cNvSpPr>
            <a:spLocks noChangeShapeType="1"/>
          </p:cNvSpPr>
          <p:nvPr/>
        </p:nvSpPr>
        <p:spPr bwMode="auto">
          <a:xfrm>
            <a:off x="4932363" y="3363913"/>
            <a:ext cx="215900" cy="358775"/>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77" name="直接连接符 13376"/>
          <p:cNvSpPr>
            <a:spLocks noChangeShapeType="1"/>
          </p:cNvSpPr>
          <p:nvPr/>
        </p:nvSpPr>
        <p:spPr bwMode="auto">
          <a:xfrm flipH="1">
            <a:off x="4500563" y="3363913"/>
            <a:ext cx="431800" cy="360362"/>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78" name="直接连接符 13377"/>
          <p:cNvSpPr>
            <a:spLocks noChangeShapeType="1"/>
          </p:cNvSpPr>
          <p:nvPr/>
        </p:nvSpPr>
        <p:spPr bwMode="auto">
          <a:xfrm>
            <a:off x="4500563" y="3721100"/>
            <a:ext cx="647700" cy="1588"/>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80" name="文本框 13379"/>
          <p:cNvSpPr txBox="1">
            <a:spLocks noChangeArrowheads="1"/>
          </p:cNvSpPr>
          <p:nvPr/>
        </p:nvSpPr>
        <p:spPr bwMode="auto">
          <a:xfrm>
            <a:off x="5003800" y="2709863"/>
            <a:ext cx="477838" cy="522287"/>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endParaRPr lang="en-US" altLang="zh-CN" sz="2400" i="1">
              <a:solidFill>
                <a:schemeClr val="tx1"/>
              </a:solidFill>
              <a:latin typeface="Times New Roman" panose="02020603050405020304" pitchFamily="18" charset="0"/>
              <a:ea typeface="黑体" panose="02010609060101010101" pitchFamily="2" charset="-122"/>
            </a:endParaRPr>
          </a:p>
        </p:txBody>
      </p:sp>
      <p:sp>
        <p:nvSpPr>
          <p:cNvPr id="13381" name="文本框 13380"/>
          <p:cNvSpPr txBox="1">
            <a:spLocks noChangeArrowheads="1"/>
          </p:cNvSpPr>
          <p:nvPr/>
        </p:nvSpPr>
        <p:spPr bwMode="auto">
          <a:xfrm>
            <a:off x="4251325" y="3724275"/>
            <a:ext cx="479425" cy="522288"/>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13382" name="文本框 13381"/>
          <p:cNvSpPr txBox="1">
            <a:spLocks noChangeArrowheads="1"/>
          </p:cNvSpPr>
          <p:nvPr/>
        </p:nvSpPr>
        <p:spPr bwMode="auto">
          <a:xfrm>
            <a:off x="5508625" y="3508375"/>
            <a:ext cx="935038" cy="522288"/>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C′ </a:t>
            </a:r>
            <a:r>
              <a:rPr lang="en-US" altLang="zh-CN" sz="2800">
                <a:solidFill>
                  <a:schemeClr val="tx1"/>
                </a:solidFill>
                <a:latin typeface="Times New Roman" panose="02020603050405020304" pitchFamily="18" charset="0"/>
                <a:ea typeface="黑体" panose="02010609060101010101" pitchFamily="2" charset="-122"/>
              </a:rPr>
              <a:t>) </a:t>
            </a:r>
          </a:p>
        </p:txBody>
      </p:sp>
      <p:sp>
        <p:nvSpPr>
          <p:cNvPr id="13374" name="矩形 13373"/>
          <p:cNvSpPr>
            <a:spLocks noChangeArrowheads="1"/>
          </p:cNvSpPr>
          <p:nvPr/>
        </p:nvSpPr>
        <p:spPr bwMode="auto">
          <a:xfrm>
            <a:off x="4787900" y="3259138"/>
            <a:ext cx="2984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
        <p:nvSpPr>
          <p:cNvPr id="13375" name="矩形 13374"/>
          <p:cNvSpPr>
            <a:spLocks noChangeArrowheads="1"/>
          </p:cNvSpPr>
          <p:nvPr/>
        </p:nvSpPr>
        <p:spPr bwMode="auto">
          <a:xfrm>
            <a:off x="4356100" y="3614738"/>
            <a:ext cx="3365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
        <p:nvSpPr>
          <p:cNvPr id="13379" name="矩形 13378"/>
          <p:cNvSpPr>
            <a:spLocks noChangeArrowheads="1"/>
          </p:cNvSpPr>
          <p:nvPr/>
        </p:nvSpPr>
        <p:spPr bwMode="auto">
          <a:xfrm>
            <a:off x="5003800" y="3619500"/>
            <a:ext cx="298450" cy="228600"/>
          </a:xfrm>
          <a:prstGeom prst="rect">
            <a:avLst/>
          </a:prstGeom>
          <a:noFill/>
          <a:ln>
            <a:noFill/>
          </a:ln>
          <a:effectLst>
            <a:prstShdw prst="shdw17" dist="17961" dir="2700000">
              <a:srgbClr val="999994"/>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900">
                <a:solidFill>
                  <a:schemeClr val="tx1"/>
                </a:solidFill>
                <a:latin typeface="Times New Roman" panose="02020603050405020304" pitchFamily="18" charset="0"/>
                <a:ea typeface="黑体" panose="02010609060101010101" pitchFamily="2" charset="-122"/>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379"/>
                                        </p:tgtEl>
                                        <p:attrNameLst>
                                          <p:attrName>style.visibility</p:attrName>
                                        </p:attrNameLst>
                                      </p:cBhvr>
                                      <p:to>
                                        <p:strVal val="visible"/>
                                      </p:to>
                                    </p:set>
                                    <p:anim calcmode="lin" valueType="num">
                                      <p:cBhvr>
                                        <p:cTn id="7" dur="500" fill="hold"/>
                                        <p:tgtEl>
                                          <p:spTgt spid="13379"/>
                                        </p:tgtEl>
                                        <p:attrNameLst>
                                          <p:attrName>ppt_w</p:attrName>
                                        </p:attrNameLst>
                                      </p:cBhvr>
                                      <p:tavLst>
                                        <p:tav tm="0">
                                          <p:val>
                                            <p:fltVal val="0"/>
                                          </p:val>
                                        </p:tav>
                                        <p:tav tm="100000">
                                          <p:val>
                                            <p:strVal val="#ppt_w"/>
                                          </p:val>
                                        </p:tav>
                                      </p:tavLst>
                                    </p:anim>
                                    <p:anim calcmode="lin" valueType="num">
                                      <p:cBhvr>
                                        <p:cTn id="8" dur="500" fill="hold"/>
                                        <p:tgtEl>
                                          <p:spTgt spid="13379"/>
                                        </p:tgtEl>
                                        <p:attrNameLst>
                                          <p:attrName>ppt_h</p:attrName>
                                        </p:attrNameLst>
                                      </p:cBhvr>
                                      <p:tavLst>
                                        <p:tav tm="0">
                                          <p:val>
                                            <p:fltVal val="0"/>
                                          </p:val>
                                        </p:tav>
                                        <p:tav tm="100000">
                                          <p:val>
                                            <p:strVal val="#ppt_h"/>
                                          </p:val>
                                        </p:tav>
                                      </p:tavLst>
                                    </p:anim>
                                    <p:anim calcmode="lin" valueType="num">
                                      <p:cBhvr>
                                        <p:cTn id="9" dur="500" fill="hold"/>
                                        <p:tgtEl>
                                          <p:spTgt spid="13379"/>
                                        </p:tgtEl>
                                        <p:attrNameLst>
                                          <p:attrName>style.rotation</p:attrName>
                                        </p:attrNameLst>
                                      </p:cBhvr>
                                      <p:tavLst>
                                        <p:tav tm="0">
                                          <p:val>
                                            <p:fltVal val="360"/>
                                          </p:val>
                                        </p:tav>
                                        <p:tav tm="100000">
                                          <p:val>
                                            <p:fltVal val="0"/>
                                          </p:val>
                                        </p:tav>
                                      </p:tavLst>
                                    </p:anim>
                                    <p:animEffect transition="in" filter="fade">
                                      <p:cBhvr>
                                        <p:cTn id="10" dur="500"/>
                                        <p:tgtEl>
                                          <p:spTgt spid="1337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3372"/>
                                        </p:tgtEl>
                                        <p:attrNameLst>
                                          <p:attrName>style.visibility</p:attrName>
                                        </p:attrNameLst>
                                      </p:cBhvr>
                                      <p:to>
                                        <p:strVal val="visible"/>
                                      </p:to>
                                    </p:set>
                                    <p:animEffect transition="in" filter="wipe(down)">
                                      <p:cBhvr>
                                        <p:cTn id="15" dur="500"/>
                                        <p:tgtEl>
                                          <p:spTgt spid="1337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3373"/>
                                        </p:tgtEl>
                                        <p:attrNameLst>
                                          <p:attrName>style.visibility</p:attrName>
                                        </p:attrNameLst>
                                      </p:cBhvr>
                                      <p:to>
                                        <p:strVal val="visible"/>
                                      </p:to>
                                    </p:set>
                                    <p:animEffect transition="in" filter="wipe(down)">
                                      <p:cBhvr>
                                        <p:cTn id="20" dur="500"/>
                                        <p:tgtEl>
                                          <p:spTgt spid="13373"/>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3374"/>
                                        </p:tgtEl>
                                        <p:attrNameLst>
                                          <p:attrName>style.visibility</p:attrName>
                                        </p:attrNameLst>
                                      </p:cBhvr>
                                      <p:to>
                                        <p:strVal val="visible"/>
                                      </p:to>
                                    </p:set>
                                    <p:anim calcmode="lin" valueType="num">
                                      <p:cBhvr>
                                        <p:cTn id="25" dur="500" fill="hold"/>
                                        <p:tgtEl>
                                          <p:spTgt spid="13374"/>
                                        </p:tgtEl>
                                        <p:attrNameLst>
                                          <p:attrName>ppt_w</p:attrName>
                                        </p:attrNameLst>
                                      </p:cBhvr>
                                      <p:tavLst>
                                        <p:tav tm="0">
                                          <p:val>
                                            <p:strVal val="#ppt_w*0.05"/>
                                          </p:val>
                                        </p:tav>
                                        <p:tav tm="100000">
                                          <p:val>
                                            <p:strVal val="#ppt_w"/>
                                          </p:val>
                                        </p:tav>
                                      </p:tavLst>
                                    </p:anim>
                                    <p:anim calcmode="lin" valueType="num">
                                      <p:cBhvr>
                                        <p:cTn id="26" dur="500" fill="hold"/>
                                        <p:tgtEl>
                                          <p:spTgt spid="13374"/>
                                        </p:tgtEl>
                                        <p:attrNameLst>
                                          <p:attrName>ppt_h</p:attrName>
                                        </p:attrNameLst>
                                      </p:cBhvr>
                                      <p:tavLst>
                                        <p:tav tm="0">
                                          <p:val>
                                            <p:strVal val="#ppt_h"/>
                                          </p:val>
                                        </p:tav>
                                        <p:tav tm="100000">
                                          <p:val>
                                            <p:strVal val="#ppt_h"/>
                                          </p:val>
                                        </p:tav>
                                      </p:tavLst>
                                    </p:anim>
                                    <p:anim calcmode="lin" valueType="num">
                                      <p:cBhvr>
                                        <p:cTn id="27" dur="500" fill="hold"/>
                                        <p:tgtEl>
                                          <p:spTgt spid="13374"/>
                                        </p:tgtEl>
                                        <p:attrNameLst>
                                          <p:attrName>ppt_x</p:attrName>
                                        </p:attrNameLst>
                                      </p:cBhvr>
                                      <p:tavLst>
                                        <p:tav tm="0">
                                          <p:val>
                                            <p:strVal val="#ppt_x-.2"/>
                                          </p:val>
                                        </p:tav>
                                        <p:tav tm="100000">
                                          <p:val>
                                            <p:strVal val="#ppt_x"/>
                                          </p:val>
                                        </p:tav>
                                      </p:tavLst>
                                    </p:anim>
                                    <p:anim calcmode="lin" valueType="num">
                                      <p:cBhvr>
                                        <p:cTn id="28" dur="500" fill="hold"/>
                                        <p:tgtEl>
                                          <p:spTgt spid="13374"/>
                                        </p:tgtEl>
                                        <p:attrNameLst>
                                          <p:attrName>ppt_y</p:attrName>
                                        </p:attrNameLst>
                                      </p:cBhvr>
                                      <p:tavLst>
                                        <p:tav tm="0">
                                          <p:val>
                                            <p:strVal val="#ppt_y"/>
                                          </p:val>
                                        </p:tav>
                                        <p:tav tm="100000">
                                          <p:val>
                                            <p:strVal val="#ppt_y"/>
                                          </p:val>
                                        </p:tav>
                                      </p:tavLst>
                                    </p:anim>
                                    <p:animEffect transition="in" filter="fade">
                                      <p:cBhvr>
                                        <p:cTn id="29" dur="500"/>
                                        <p:tgtEl>
                                          <p:spTgt spid="13374"/>
                                        </p:tgtEl>
                                      </p:cBhvr>
                                    </p:animEffect>
                                  </p:childTnLst>
                                </p:cTn>
                              </p:par>
                              <p:par>
                                <p:cTn id="30" presetID="54" presetClass="entr" presetSubtype="0" accel="100000" fill="hold" grpId="0" nodeType="withEffect">
                                  <p:stCondLst>
                                    <p:cond delay="0"/>
                                  </p:stCondLst>
                                  <p:childTnLst>
                                    <p:set>
                                      <p:cBhvr>
                                        <p:cTn id="31" dur="1" fill="hold">
                                          <p:stCondLst>
                                            <p:cond delay="0"/>
                                          </p:stCondLst>
                                        </p:cTn>
                                        <p:tgtEl>
                                          <p:spTgt spid="13380"/>
                                        </p:tgtEl>
                                        <p:attrNameLst>
                                          <p:attrName>style.visibility</p:attrName>
                                        </p:attrNameLst>
                                      </p:cBhvr>
                                      <p:to>
                                        <p:strVal val="visible"/>
                                      </p:to>
                                    </p:set>
                                    <p:anim calcmode="lin" valueType="num">
                                      <p:cBhvr>
                                        <p:cTn id="32" dur="500" fill="hold"/>
                                        <p:tgtEl>
                                          <p:spTgt spid="13380"/>
                                        </p:tgtEl>
                                        <p:attrNameLst>
                                          <p:attrName>ppt_w</p:attrName>
                                        </p:attrNameLst>
                                      </p:cBhvr>
                                      <p:tavLst>
                                        <p:tav tm="0">
                                          <p:val>
                                            <p:strVal val="#ppt_w*0.05"/>
                                          </p:val>
                                        </p:tav>
                                        <p:tav tm="100000">
                                          <p:val>
                                            <p:strVal val="#ppt_w"/>
                                          </p:val>
                                        </p:tav>
                                      </p:tavLst>
                                    </p:anim>
                                    <p:anim calcmode="lin" valueType="num">
                                      <p:cBhvr>
                                        <p:cTn id="33" dur="500" fill="hold"/>
                                        <p:tgtEl>
                                          <p:spTgt spid="13380"/>
                                        </p:tgtEl>
                                        <p:attrNameLst>
                                          <p:attrName>ppt_h</p:attrName>
                                        </p:attrNameLst>
                                      </p:cBhvr>
                                      <p:tavLst>
                                        <p:tav tm="0">
                                          <p:val>
                                            <p:strVal val="#ppt_h"/>
                                          </p:val>
                                        </p:tav>
                                        <p:tav tm="100000">
                                          <p:val>
                                            <p:strVal val="#ppt_h"/>
                                          </p:val>
                                        </p:tav>
                                      </p:tavLst>
                                    </p:anim>
                                    <p:anim calcmode="lin" valueType="num">
                                      <p:cBhvr>
                                        <p:cTn id="34" dur="500" fill="hold"/>
                                        <p:tgtEl>
                                          <p:spTgt spid="13380"/>
                                        </p:tgtEl>
                                        <p:attrNameLst>
                                          <p:attrName>ppt_x</p:attrName>
                                        </p:attrNameLst>
                                      </p:cBhvr>
                                      <p:tavLst>
                                        <p:tav tm="0">
                                          <p:val>
                                            <p:strVal val="#ppt_x-.2"/>
                                          </p:val>
                                        </p:tav>
                                        <p:tav tm="100000">
                                          <p:val>
                                            <p:strVal val="#ppt_x"/>
                                          </p:val>
                                        </p:tav>
                                      </p:tavLst>
                                    </p:anim>
                                    <p:anim calcmode="lin" valueType="num">
                                      <p:cBhvr>
                                        <p:cTn id="35" dur="500" fill="hold"/>
                                        <p:tgtEl>
                                          <p:spTgt spid="13380"/>
                                        </p:tgtEl>
                                        <p:attrNameLst>
                                          <p:attrName>ppt_y</p:attrName>
                                        </p:attrNameLst>
                                      </p:cBhvr>
                                      <p:tavLst>
                                        <p:tav tm="0">
                                          <p:val>
                                            <p:strVal val="#ppt_y"/>
                                          </p:val>
                                        </p:tav>
                                        <p:tav tm="100000">
                                          <p:val>
                                            <p:strVal val="#ppt_y"/>
                                          </p:val>
                                        </p:tav>
                                      </p:tavLst>
                                    </p:anim>
                                    <p:animEffect transition="in" filter="fade">
                                      <p:cBhvr>
                                        <p:cTn id="36" dur="500"/>
                                        <p:tgtEl>
                                          <p:spTgt spid="13380"/>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13375"/>
                                        </p:tgtEl>
                                        <p:attrNameLst>
                                          <p:attrName>style.visibility</p:attrName>
                                        </p:attrNameLst>
                                      </p:cBhvr>
                                      <p:to>
                                        <p:strVal val="visible"/>
                                      </p:to>
                                    </p:set>
                                    <p:anim calcmode="lin" valueType="num">
                                      <p:cBhvr>
                                        <p:cTn id="41" dur="500" fill="hold"/>
                                        <p:tgtEl>
                                          <p:spTgt spid="13375"/>
                                        </p:tgtEl>
                                        <p:attrNameLst>
                                          <p:attrName>ppt_w</p:attrName>
                                        </p:attrNameLst>
                                      </p:cBhvr>
                                      <p:tavLst>
                                        <p:tav tm="0">
                                          <p:val>
                                            <p:strVal val="#ppt_w*0.05"/>
                                          </p:val>
                                        </p:tav>
                                        <p:tav tm="100000">
                                          <p:val>
                                            <p:strVal val="#ppt_w"/>
                                          </p:val>
                                        </p:tav>
                                      </p:tavLst>
                                    </p:anim>
                                    <p:anim calcmode="lin" valueType="num">
                                      <p:cBhvr>
                                        <p:cTn id="42" dur="500" fill="hold"/>
                                        <p:tgtEl>
                                          <p:spTgt spid="13375"/>
                                        </p:tgtEl>
                                        <p:attrNameLst>
                                          <p:attrName>ppt_h</p:attrName>
                                        </p:attrNameLst>
                                      </p:cBhvr>
                                      <p:tavLst>
                                        <p:tav tm="0">
                                          <p:val>
                                            <p:strVal val="#ppt_h"/>
                                          </p:val>
                                        </p:tav>
                                        <p:tav tm="100000">
                                          <p:val>
                                            <p:strVal val="#ppt_h"/>
                                          </p:val>
                                        </p:tav>
                                      </p:tavLst>
                                    </p:anim>
                                    <p:anim calcmode="lin" valueType="num">
                                      <p:cBhvr>
                                        <p:cTn id="43" dur="500" fill="hold"/>
                                        <p:tgtEl>
                                          <p:spTgt spid="13375"/>
                                        </p:tgtEl>
                                        <p:attrNameLst>
                                          <p:attrName>ppt_x</p:attrName>
                                        </p:attrNameLst>
                                      </p:cBhvr>
                                      <p:tavLst>
                                        <p:tav tm="0">
                                          <p:val>
                                            <p:strVal val="#ppt_x-.2"/>
                                          </p:val>
                                        </p:tav>
                                        <p:tav tm="100000">
                                          <p:val>
                                            <p:strVal val="#ppt_x"/>
                                          </p:val>
                                        </p:tav>
                                      </p:tavLst>
                                    </p:anim>
                                    <p:anim calcmode="lin" valueType="num">
                                      <p:cBhvr>
                                        <p:cTn id="44" dur="500" fill="hold"/>
                                        <p:tgtEl>
                                          <p:spTgt spid="13375"/>
                                        </p:tgtEl>
                                        <p:attrNameLst>
                                          <p:attrName>ppt_y</p:attrName>
                                        </p:attrNameLst>
                                      </p:cBhvr>
                                      <p:tavLst>
                                        <p:tav tm="0">
                                          <p:val>
                                            <p:strVal val="#ppt_y"/>
                                          </p:val>
                                        </p:tav>
                                        <p:tav tm="100000">
                                          <p:val>
                                            <p:strVal val="#ppt_y"/>
                                          </p:val>
                                        </p:tav>
                                      </p:tavLst>
                                    </p:anim>
                                    <p:animEffect transition="in" filter="fade">
                                      <p:cBhvr>
                                        <p:cTn id="45" dur="500"/>
                                        <p:tgtEl>
                                          <p:spTgt spid="13375"/>
                                        </p:tgtEl>
                                      </p:cBhvr>
                                    </p:animEffect>
                                  </p:childTnLst>
                                </p:cTn>
                              </p:par>
                              <p:par>
                                <p:cTn id="46" presetID="54" presetClass="entr" presetSubtype="0" accel="100000" fill="hold" nodeType="withEffect">
                                  <p:stCondLst>
                                    <p:cond delay="0"/>
                                  </p:stCondLst>
                                  <p:childTnLst>
                                    <p:set>
                                      <p:cBhvr>
                                        <p:cTn id="47" dur="1" fill="hold">
                                          <p:stCondLst>
                                            <p:cond delay="0"/>
                                          </p:stCondLst>
                                        </p:cTn>
                                        <p:tgtEl>
                                          <p:spTgt spid="13381">
                                            <p:txEl>
                                              <p:pRg st="0" end="0"/>
                                            </p:txEl>
                                          </p:spTgt>
                                        </p:tgtEl>
                                        <p:attrNameLst>
                                          <p:attrName>style.visibility</p:attrName>
                                        </p:attrNameLst>
                                      </p:cBhvr>
                                      <p:to>
                                        <p:strVal val="visible"/>
                                      </p:to>
                                    </p:set>
                                    <p:anim calcmode="lin" valueType="num">
                                      <p:cBhvr>
                                        <p:cTn id="48" dur="500" fill="hold"/>
                                        <p:tgtEl>
                                          <p:spTgt spid="13381">
                                            <p:txEl>
                                              <p:pRg st="0" end="0"/>
                                            </p:txEl>
                                          </p:spTgt>
                                        </p:tgtEl>
                                        <p:attrNameLst>
                                          <p:attrName>ppt_w</p:attrName>
                                        </p:attrNameLst>
                                      </p:cBhvr>
                                      <p:tavLst>
                                        <p:tav tm="0">
                                          <p:val>
                                            <p:strVal val="#ppt_w*0.05"/>
                                          </p:val>
                                        </p:tav>
                                        <p:tav tm="100000">
                                          <p:val>
                                            <p:strVal val="#ppt_w"/>
                                          </p:val>
                                        </p:tav>
                                      </p:tavLst>
                                    </p:anim>
                                    <p:anim calcmode="lin" valueType="num">
                                      <p:cBhvr>
                                        <p:cTn id="49" dur="500" fill="hold"/>
                                        <p:tgtEl>
                                          <p:spTgt spid="13381">
                                            <p:txEl>
                                              <p:pRg st="0" end="0"/>
                                            </p:txEl>
                                          </p:spTgt>
                                        </p:tgtEl>
                                        <p:attrNameLst>
                                          <p:attrName>ppt_h</p:attrName>
                                        </p:attrNameLst>
                                      </p:cBhvr>
                                      <p:tavLst>
                                        <p:tav tm="0">
                                          <p:val>
                                            <p:strVal val="#ppt_h"/>
                                          </p:val>
                                        </p:tav>
                                        <p:tav tm="100000">
                                          <p:val>
                                            <p:strVal val="#ppt_h"/>
                                          </p:val>
                                        </p:tav>
                                      </p:tavLst>
                                    </p:anim>
                                    <p:anim calcmode="lin" valueType="num">
                                      <p:cBhvr>
                                        <p:cTn id="50" dur="500" fill="hold"/>
                                        <p:tgtEl>
                                          <p:spTgt spid="13381">
                                            <p:txEl>
                                              <p:pRg st="0" end="0"/>
                                            </p:txEl>
                                          </p:spTgt>
                                        </p:tgtEl>
                                        <p:attrNameLst>
                                          <p:attrName>ppt_x</p:attrName>
                                        </p:attrNameLst>
                                      </p:cBhvr>
                                      <p:tavLst>
                                        <p:tav tm="0">
                                          <p:val>
                                            <p:strVal val="#ppt_x-.2"/>
                                          </p:val>
                                        </p:tav>
                                        <p:tav tm="100000">
                                          <p:val>
                                            <p:strVal val="#ppt_x"/>
                                          </p:val>
                                        </p:tav>
                                      </p:tavLst>
                                    </p:anim>
                                    <p:anim calcmode="lin" valueType="num">
                                      <p:cBhvr>
                                        <p:cTn id="51" dur="500" fill="hold"/>
                                        <p:tgtEl>
                                          <p:spTgt spid="13381">
                                            <p:txEl>
                                              <p:pRg st="0" end="0"/>
                                            </p:txEl>
                                          </p:spTgt>
                                        </p:tgtEl>
                                        <p:attrNameLst>
                                          <p:attrName>ppt_y</p:attrName>
                                        </p:attrNameLst>
                                      </p:cBhvr>
                                      <p:tavLst>
                                        <p:tav tm="0">
                                          <p:val>
                                            <p:strVal val="#ppt_y"/>
                                          </p:val>
                                        </p:tav>
                                        <p:tav tm="100000">
                                          <p:val>
                                            <p:strVal val="#ppt_y"/>
                                          </p:val>
                                        </p:tav>
                                      </p:tavLst>
                                    </p:anim>
                                    <p:animEffect transition="in" filter="fade">
                                      <p:cBhvr>
                                        <p:cTn id="52" dur="500"/>
                                        <p:tgtEl>
                                          <p:spTgt spid="1338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4" presetClass="entr" presetSubtype="0" accel="100000" fill="hold" grpId="1" nodeType="clickEffect">
                                  <p:stCondLst>
                                    <p:cond delay="0"/>
                                  </p:stCondLst>
                                  <p:childTnLst>
                                    <p:set>
                                      <p:cBhvr>
                                        <p:cTn id="56" dur="1" fill="hold">
                                          <p:stCondLst>
                                            <p:cond delay="0"/>
                                          </p:stCondLst>
                                        </p:cTn>
                                        <p:tgtEl>
                                          <p:spTgt spid="13379"/>
                                        </p:tgtEl>
                                        <p:attrNameLst>
                                          <p:attrName>style.visibility</p:attrName>
                                        </p:attrNameLst>
                                      </p:cBhvr>
                                      <p:to>
                                        <p:strVal val="visible"/>
                                      </p:to>
                                    </p:set>
                                    <p:anim calcmode="lin" valueType="num">
                                      <p:cBhvr>
                                        <p:cTn id="57" dur="500" fill="hold"/>
                                        <p:tgtEl>
                                          <p:spTgt spid="13379"/>
                                        </p:tgtEl>
                                        <p:attrNameLst>
                                          <p:attrName>ppt_w</p:attrName>
                                        </p:attrNameLst>
                                      </p:cBhvr>
                                      <p:tavLst>
                                        <p:tav tm="0">
                                          <p:val>
                                            <p:strVal val="#ppt_w*0.05"/>
                                          </p:val>
                                        </p:tav>
                                        <p:tav tm="100000">
                                          <p:val>
                                            <p:strVal val="#ppt_w"/>
                                          </p:val>
                                        </p:tav>
                                      </p:tavLst>
                                    </p:anim>
                                    <p:anim calcmode="lin" valueType="num">
                                      <p:cBhvr>
                                        <p:cTn id="58" dur="500" fill="hold"/>
                                        <p:tgtEl>
                                          <p:spTgt spid="13379"/>
                                        </p:tgtEl>
                                        <p:attrNameLst>
                                          <p:attrName>ppt_h</p:attrName>
                                        </p:attrNameLst>
                                      </p:cBhvr>
                                      <p:tavLst>
                                        <p:tav tm="0">
                                          <p:val>
                                            <p:strVal val="#ppt_h"/>
                                          </p:val>
                                        </p:tav>
                                        <p:tav tm="100000">
                                          <p:val>
                                            <p:strVal val="#ppt_h"/>
                                          </p:val>
                                        </p:tav>
                                      </p:tavLst>
                                    </p:anim>
                                    <p:anim calcmode="lin" valueType="num">
                                      <p:cBhvr>
                                        <p:cTn id="59" dur="500" fill="hold"/>
                                        <p:tgtEl>
                                          <p:spTgt spid="13379"/>
                                        </p:tgtEl>
                                        <p:attrNameLst>
                                          <p:attrName>ppt_x</p:attrName>
                                        </p:attrNameLst>
                                      </p:cBhvr>
                                      <p:tavLst>
                                        <p:tav tm="0">
                                          <p:val>
                                            <p:strVal val="#ppt_x-.2"/>
                                          </p:val>
                                        </p:tav>
                                        <p:tav tm="100000">
                                          <p:val>
                                            <p:strVal val="#ppt_x"/>
                                          </p:val>
                                        </p:tav>
                                      </p:tavLst>
                                    </p:anim>
                                    <p:anim calcmode="lin" valueType="num">
                                      <p:cBhvr>
                                        <p:cTn id="60" dur="500" fill="hold"/>
                                        <p:tgtEl>
                                          <p:spTgt spid="13379"/>
                                        </p:tgtEl>
                                        <p:attrNameLst>
                                          <p:attrName>ppt_y</p:attrName>
                                        </p:attrNameLst>
                                      </p:cBhvr>
                                      <p:tavLst>
                                        <p:tav tm="0">
                                          <p:val>
                                            <p:strVal val="#ppt_y"/>
                                          </p:val>
                                        </p:tav>
                                        <p:tav tm="100000">
                                          <p:val>
                                            <p:strVal val="#ppt_y"/>
                                          </p:val>
                                        </p:tav>
                                      </p:tavLst>
                                    </p:anim>
                                    <p:animEffect transition="in" filter="fade">
                                      <p:cBhvr>
                                        <p:cTn id="61" dur="500"/>
                                        <p:tgtEl>
                                          <p:spTgt spid="13379"/>
                                        </p:tgtEl>
                                      </p:cBhvr>
                                    </p:animEffect>
                                  </p:childTnLst>
                                </p:cTn>
                              </p:par>
                              <p:par>
                                <p:cTn id="62" presetID="54" presetClass="entr" presetSubtype="0" accel="100000" fill="hold" grpId="0" nodeType="withEffect">
                                  <p:stCondLst>
                                    <p:cond delay="0"/>
                                  </p:stCondLst>
                                  <p:childTnLst>
                                    <p:set>
                                      <p:cBhvr>
                                        <p:cTn id="63" dur="1" fill="hold">
                                          <p:stCondLst>
                                            <p:cond delay="0"/>
                                          </p:stCondLst>
                                        </p:cTn>
                                        <p:tgtEl>
                                          <p:spTgt spid="13382"/>
                                        </p:tgtEl>
                                        <p:attrNameLst>
                                          <p:attrName>style.visibility</p:attrName>
                                        </p:attrNameLst>
                                      </p:cBhvr>
                                      <p:to>
                                        <p:strVal val="visible"/>
                                      </p:to>
                                    </p:set>
                                    <p:anim calcmode="lin" valueType="num">
                                      <p:cBhvr>
                                        <p:cTn id="64" dur="500" fill="hold"/>
                                        <p:tgtEl>
                                          <p:spTgt spid="13382"/>
                                        </p:tgtEl>
                                        <p:attrNameLst>
                                          <p:attrName>ppt_w</p:attrName>
                                        </p:attrNameLst>
                                      </p:cBhvr>
                                      <p:tavLst>
                                        <p:tav tm="0">
                                          <p:val>
                                            <p:strVal val="#ppt_w*0.05"/>
                                          </p:val>
                                        </p:tav>
                                        <p:tav tm="100000">
                                          <p:val>
                                            <p:strVal val="#ppt_w"/>
                                          </p:val>
                                        </p:tav>
                                      </p:tavLst>
                                    </p:anim>
                                    <p:anim calcmode="lin" valueType="num">
                                      <p:cBhvr>
                                        <p:cTn id="65" dur="500" fill="hold"/>
                                        <p:tgtEl>
                                          <p:spTgt spid="13382"/>
                                        </p:tgtEl>
                                        <p:attrNameLst>
                                          <p:attrName>ppt_h</p:attrName>
                                        </p:attrNameLst>
                                      </p:cBhvr>
                                      <p:tavLst>
                                        <p:tav tm="0">
                                          <p:val>
                                            <p:strVal val="#ppt_h"/>
                                          </p:val>
                                        </p:tav>
                                        <p:tav tm="100000">
                                          <p:val>
                                            <p:strVal val="#ppt_h"/>
                                          </p:val>
                                        </p:tav>
                                      </p:tavLst>
                                    </p:anim>
                                    <p:anim calcmode="lin" valueType="num">
                                      <p:cBhvr>
                                        <p:cTn id="66" dur="500" fill="hold"/>
                                        <p:tgtEl>
                                          <p:spTgt spid="13382"/>
                                        </p:tgtEl>
                                        <p:attrNameLst>
                                          <p:attrName>ppt_x</p:attrName>
                                        </p:attrNameLst>
                                      </p:cBhvr>
                                      <p:tavLst>
                                        <p:tav tm="0">
                                          <p:val>
                                            <p:strVal val="#ppt_x-.2"/>
                                          </p:val>
                                        </p:tav>
                                        <p:tav tm="100000">
                                          <p:val>
                                            <p:strVal val="#ppt_x"/>
                                          </p:val>
                                        </p:tav>
                                      </p:tavLst>
                                    </p:anim>
                                    <p:anim calcmode="lin" valueType="num">
                                      <p:cBhvr>
                                        <p:cTn id="67" dur="500" fill="hold"/>
                                        <p:tgtEl>
                                          <p:spTgt spid="13382"/>
                                        </p:tgtEl>
                                        <p:attrNameLst>
                                          <p:attrName>ppt_y</p:attrName>
                                        </p:attrNameLst>
                                      </p:cBhvr>
                                      <p:tavLst>
                                        <p:tav tm="0">
                                          <p:val>
                                            <p:strVal val="#ppt_y"/>
                                          </p:val>
                                        </p:tav>
                                        <p:tav tm="100000">
                                          <p:val>
                                            <p:strVal val="#ppt_y"/>
                                          </p:val>
                                        </p:tav>
                                      </p:tavLst>
                                    </p:anim>
                                    <p:animEffect transition="in" filter="fade">
                                      <p:cBhvr>
                                        <p:cTn id="68" dur="500"/>
                                        <p:tgtEl>
                                          <p:spTgt spid="1338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3377"/>
                                        </p:tgtEl>
                                        <p:attrNameLst>
                                          <p:attrName>style.visibility</p:attrName>
                                        </p:attrNameLst>
                                      </p:cBhvr>
                                      <p:to>
                                        <p:strVal val="visible"/>
                                      </p:to>
                                    </p:set>
                                    <p:animEffect transition="in" filter="wipe(down)">
                                      <p:cBhvr>
                                        <p:cTn id="73" dur="500"/>
                                        <p:tgtEl>
                                          <p:spTgt spid="13377"/>
                                        </p:tgtEl>
                                      </p:cBhvr>
                                    </p:animEffect>
                                  </p:childTnLst>
                                </p:cTn>
                              </p:par>
                            </p:childTnLst>
                          </p:cTn>
                        </p:par>
                        <p:par>
                          <p:cTn id="74" fill="hold">
                            <p:stCondLst>
                              <p:cond delay="500"/>
                            </p:stCondLst>
                            <p:childTnLst>
                              <p:par>
                                <p:cTn id="75" presetID="22" presetClass="entr" presetSubtype="4" fill="hold" grpId="0" nodeType="afterEffect">
                                  <p:stCondLst>
                                    <p:cond delay="0"/>
                                  </p:stCondLst>
                                  <p:childTnLst>
                                    <p:set>
                                      <p:cBhvr>
                                        <p:cTn id="76" dur="1" fill="hold">
                                          <p:stCondLst>
                                            <p:cond delay="0"/>
                                          </p:stCondLst>
                                        </p:cTn>
                                        <p:tgtEl>
                                          <p:spTgt spid="13378"/>
                                        </p:tgtEl>
                                        <p:attrNameLst>
                                          <p:attrName>style.visibility</p:attrName>
                                        </p:attrNameLst>
                                      </p:cBhvr>
                                      <p:to>
                                        <p:strVal val="visible"/>
                                      </p:to>
                                    </p:set>
                                    <p:animEffect transition="in" filter="wipe(down)">
                                      <p:cBhvr>
                                        <p:cTn id="77" dur="500"/>
                                        <p:tgtEl>
                                          <p:spTgt spid="13378"/>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13376"/>
                                        </p:tgtEl>
                                        <p:attrNameLst>
                                          <p:attrName>style.visibility</p:attrName>
                                        </p:attrNameLst>
                                      </p:cBhvr>
                                      <p:to>
                                        <p:strVal val="visible"/>
                                      </p:to>
                                    </p:set>
                                    <p:animEffect transition="in" filter="wipe(down)">
                                      <p:cBhvr>
                                        <p:cTn id="81" dur="500"/>
                                        <p:tgtEl>
                                          <p:spTgt spid="13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2" grpId="0" animBg="1"/>
      <p:bldP spid="13373" grpId="0" animBg="1"/>
      <p:bldP spid="13376" grpId="0" animBg="1"/>
      <p:bldP spid="13377" grpId="0" animBg="1"/>
      <p:bldP spid="13378" grpId="0" animBg="1"/>
      <p:bldP spid="13380" grpId="0"/>
      <p:bldP spid="13382" grpId="0"/>
      <p:bldP spid="13374" grpId="0"/>
      <p:bldP spid="13375" grpId="0"/>
      <p:bldP spid="13379" grpId="0"/>
      <p:bldP spid="13379"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2"/>
          <p:cNvSpPr>
            <a:spLocks noRot="1" noChangeArrowheads="1"/>
          </p:cNvSpPr>
          <p:nvPr/>
        </p:nvSpPr>
        <p:spPr bwMode="auto">
          <a:xfrm>
            <a:off x="569913" y="1393230"/>
            <a:ext cx="42878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dirty="0">
                <a:solidFill>
                  <a:schemeClr val="tx1"/>
                </a:solidFill>
                <a:latin typeface="Times New Roman" panose="02020603050405020304" pitchFamily="18" charset="0"/>
                <a:ea typeface="黑体" panose="02010609060101010101" pitchFamily="2" charset="-122"/>
              </a:rPr>
              <a:t>◑画位似图形的一般步骤：</a:t>
            </a:r>
            <a:endParaRPr lang="en-US" altLang="zh-CN" sz="2800" dirty="0">
              <a:solidFill>
                <a:schemeClr val="tx1"/>
              </a:solidFill>
              <a:latin typeface="Times New Roman" panose="02020603050405020304" pitchFamily="18" charset="0"/>
              <a:ea typeface="黑体" panose="02010609060101010101" pitchFamily="2" charset="-122"/>
            </a:endParaRPr>
          </a:p>
        </p:txBody>
      </p:sp>
      <p:sp>
        <p:nvSpPr>
          <p:cNvPr id="14341" name="Text Box 3"/>
          <p:cNvSpPr txBox="1">
            <a:spLocks noChangeArrowheads="1"/>
          </p:cNvSpPr>
          <p:nvPr/>
        </p:nvSpPr>
        <p:spPr bwMode="auto">
          <a:xfrm>
            <a:off x="949325" y="1988542"/>
            <a:ext cx="766127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① 确定位似中心；</a:t>
            </a:r>
          </a:p>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② 分别连接并延长位似中心和能代表原图的关</a:t>
            </a:r>
          </a:p>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     键点；</a:t>
            </a:r>
          </a:p>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③ 根据相似比，确定能代表所作的位似图形的</a:t>
            </a:r>
          </a:p>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     关键点；</a:t>
            </a:r>
          </a:p>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④ 顺次连接上述各点，得到放大或缩小的图形.</a:t>
            </a:r>
          </a:p>
        </p:txBody>
      </p:sp>
      <p:sp>
        <p:nvSpPr>
          <p:cNvPr id="3" name="文本框 2"/>
          <p:cNvSpPr txBox="1"/>
          <p:nvPr/>
        </p:nvSpPr>
        <p:spPr>
          <a:xfrm>
            <a:off x="411163" y="764580"/>
            <a:ext cx="1547812" cy="522287"/>
          </a:xfrm>
          <a:prstGeom prst="rect">
            <a:avLst/>
          </a:prstGeom>
          <a:noFill/>
        </p:spPr>
        <p:txBody>
          <a:bodyPr>
            <a:spAutoFit/>
          </a:bodyPr>
          <a:lstStyle/>
          <a:p>
            <a:r>
              <a:rPr lang="zh-CN" altLang="en-US" sz="2800" noProof="1">
                <a:solidFill>
                  <a:schemeClr val="accent6">
                    <a:lumMod val="75000"/>
                  </a:schemeClr>
                </a:solidFill>
                <a:latin typeface="黑体" panose="02010609060101010101" pitchFamily="2" charset="-122"/>
                <a:ea typeface="黑体" panose="02010609060101010101" pitchFamily="2" charset="-122"/>
                <a:cs typeface="+mn-ea"/>
              </a:rPr>
              <a:t>归纳：</a:t>
            </a:r>
            <a:endParaRPr lang="zh-CN" altLang="en-US" sz="2800" noProof="1">
              <a:solidFill>
                <a:schemeClr val="accent6">
                  <a:lumMod val="75000"/>
                </a:schemeClr>
              </a:solidFill>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4340"/>
                                        </p:tgtEl>
                                        <p:attrNameLst>
                                          <p:attrName>style.visibility</p:attrName>
                                        </p:attrNameLst>
                                      </p:cBhvr>
                                      <p:to>
                                        <p:strVal val="visible"/>
                                      </p:to>
                                    </p:set>
                                    <p:animEffect transition="in" filter="dissolve">
                                      <p:cBhvr>
                                        <p:cTn id="15" dur="500"/>
                                        <p:tgtEl>
                                          <p:spTgt spid="1434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4341">
                                            <p:txEl>
                                              <p:pRg st="0" end="0"/>
                                            </p:txEl>
                                          </p:spTgt>
                                        </p:tgtEl>
                                        <p:attrNameLst>
                                          <p:attrName>style.visibility</p:attrName>
                                        </p:attrNameLst>
                                      </p:cBhvr>
                                      <p:to>
                                        <p:strVal val="visible"/>
                                      </p:to>
                                    </p:set>
                                    <p:animEffect transition="in" filter="wipe(left)">
                                      <p:cBhvr>
                                        <p:cTn id="20" dur="500"/>
                                        <p:tgtEl>
                                          <p:spTgt spid="1434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4341">
                                            <p:txEl>
                                              <p:pRg st="1" end="1"/>
                                            </p:txEl>
                                          </p:spTgt>
                                        </p:tgtEl>
                                        <p:attrNameLst>
                                          <p:attrName>style.visibility</p:attrName>
                                        </p:attrNameLst>
                                      </p:cBhvr>
                                      <p:to>
                                        <p:strVal val="visible"/>
                                      </p:to>
                                    </p:set>
                                    <p:animEffect transition="in" filter="wipe(left)">
                                      <p:cBhvr>
                                        <p:cTn id="25" dur="500"/>
                                        <p:tgtEl>
                                          <p:spTgt spid="14341">
                                            <p:txEl>
                                              <p:pRg st="1" end="1"/>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4341">
                                            <p:txEl>
                                              <p:pRg st="2" end="2"/>
                                            </p:txEl>
                                          </p:spTgt>
                                        </p:tgtEl>
                                        <p:attrNameLst>
                                          <p:attrName>style.visibility</p:attrName>
                                        </p:attrNameLst>
                                      </p:cBhvr>
                                      <p:to>
                                        <p:strVal val="visible"/>
                                      </p:to>
                                    </p:set>
                                    <p:animEffect transition="in" filter="wipe(left)">
                                      <p:cBhvr>
                                        <p:cTn id="29" dur="500"/>
                                        <p:tgtEl>
                                          <p:spTgt spid="14341">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341">
                                            <p:txEl>
                                              <p:pRg st="3" end="3"/>
                                            </p:txEl>
                                          </p:spTgt>
                                        </p:tgtEl>
                                        <p:attrNameLst>
                                          <p:attrName>style.visibility</p:attrName>
                                        </p:attrNameLst>
                                      </p:cBhvr>
                                      <p:to>
                                        <p:strVal val="visible"/>
                                      </p:to>
                                    </p:set>
                                    <p:animEffect transition="in" filter="wipe(left)">
                                      <p:cBhvr>
                                        <p:cTn id="34" dur="500"/>
                                        <p:tgtEl>
                                          <p:spTgt spid="14341">
                                            <p:txEl>
                                              <p:pRg st="3" end="3"/>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4341">
                                            <p:txEl>
                                              <p:pRg st="4" end="4"/>
                                            </p:txEl>
                                          </p:spTgt>
                                        </p:tgtEl>
                                        <p:attrNameLst>
                                          <p:attrName>style.visibility</p:attrName>
                                        </p:attrNameLst>
                                      </p:cBhvr>
                                      <p:to>
                                        <p:strVal val="visible"/>
                                      </p:to>
                                    </p:set>
                                    <p:animEffect transition="in" filter="wipe(left)">
                                      <p:cBhvr>
                                        <p:cTn id="38" dur="500"/>
                                        <p:tgtEl>
                                          <p:spTgt spid="14341">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4341">
                                            <p:txEl>
                                              <p:pRg st="5" end="5"/>
                                            </p:txEl>
                                          </p:spTgt>
                                        </p:tgtEl>
                                        <p:attrNameLst>
                                          <p:attrName>style.visibility</p:attrName>
                                        </p:attrNameLst>
                                      </p:cBhvr>
                                      <p:to>
                                        <p:strVal val="visible"/>
                                      </p:to>
                                    </p:set>
                                    <p:animEffect transition="in" filter="wipe(left)">
                                      <p:cBhvr>
                                        <p:cTn id="43" dur="5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1"/>
          <p:cNvSpPr/>
          <p:nvPr/>
        </p:nvSpPr>
        <p:spPr>
          <a:xfrm>
            <a:off x="644525" y="2349500"/>
            <a:ext cx="8929688" cy="1384300"/>
          </a:xfrm>
          <a:prstGeom prst="rect">
            <a:avLst/>
          </a:prstGeom>
          <a:noFill/>
          <a:ln w="9525">
            <a:noFill/>
          </a:ln>
        </p:spPr>
        <p:txBody>
          <a:bodyPr anchor="ctr">
            <a:spAutoFit/>
          </a:bodyPr>
          <a:lstStyle/>
          <a:p>
            <a:pPr indent="200025" eaLnBrk="0" hangingPunct="0">
              <a:lnSpc>
                <a:spcPct val="150000"/>
              </a:lnSpc>
            </a:pPr>
            <a:r>
              <a:rPr lang="en-US" altLang="zh-CN" sz="2800" b="1" noProof="1">
                <a:solidFill>
                  <a:schemeClr val="tx1"/>
                </a:solidFill>
                <a:latin typeface="Times New Roman" panose="02020603050405020304" pitchFamily="18" charset="0"/>
                <a:ea typeface="黑体" panose="02010609060101010101" pitchFamily="2" charset="-122"/>
                <a:cs typeface="+mn-ea"/>
              </a:rPr>
              <a:t>1. </a:t>
            </a:r>
            <a:r>
              <a:rPr lang="zh-CN" altLang="en-US" sz="2800" noProof="1">
                <a:solidFill>
                  <a:schemeClr val="tx1"/>
                </a:solidFill>
                <a:latin typeface="Times New Roman" panose="02020603050405020304" pitchFamily="18" charset="0"/>
                <a:ea typeface="黑体" panose="02010609060101010101" pitchFamily="2" charset="-122"/>
                <a:cs typeface="+mn-ea"/>
              </a:rPr>
              <a:t>掌握位似图形的概念、性质和画法</a:t>
            </a:r>
            <a:r>
              <a:rPr lang="en-US" altLang="zh-CN" sz="2800" noProof="1">
                <a:solidFill>
                  <a:schemeClr val="tx1"/>
                </a:solidFill>
                <a:latin typeface="Times New Roman" panose="02020603050405020304" pitchFamily="18" charset="0"/>
                <a:ea typeface="黑体" panose="02010609060101010101" pitchFamily="2" charset="-122"/>
                <a:cs typeface="+mn-ea"/>
              </a:rPr>
              <a:t>.  (</a:t>
            </a:r>
            <a:r>
              <a:rPr lang="zh-CN" altLang="en-US" sz="2800" noProof="1">
                <a:solidFill>
                  <a:schemeClr val="tx1"/>
                </a:solidFill>
                <a:latin typeface="Times New Roman" panose="02020603050405020304" pitchFamily="18" charset="0"/>
                <a:ea typeface="黑体" panose="02010609060101010101" pitchFamily="2" charset="-122"/>
                <a:cs typeface="+mn-ea"/>
              </a:rPr>
              <a:t>重点</a:t>
            </a:r>
            <a:r>
              <a:rPr lang="en-US" altLang="zh-CN" sz="2800" noProof="1">
                <a:solidFill>
                  <a:schemeClr val="tx1"/>
                </a:solidFill>
                <a:latin typeface="Times New Roman" panose="02020603050405020304" pitchFamily="18" charset="0"/>
                <a:ea typeface="黑体" panose="02010609060101010101" pitchFamily="2" charset="-122"/>
                <a:cs typeface="+mn-ea"/>
              </a:rPr>
              <a:t>)</a:t>
            </a:r>
            <a:endParaRPr lang="en-US" altLang="zh-CN" sz="2800" noProof="1">
              <a:solidFill>
                <a:schemeClr val="tx1"/>
              </a:solidFill>
              <a:latin typeface="Times New Roman" panose="02020603050405020304" pitchFamily="18" charset="0"/>
              <a:ea typeface="黑体" panose="02010609060101010101" pitchFamily="2" charset="-122"/>
            </a:endParaRPr>
          </a:p>
          <a:p>
            <a:pPr indent="200025" eaLnBrk="0" hangingPunct="0">
              <a:lnSpc>
                <a:spcPct val="150000"/>
              </a:lnSpc>
            </a:pPr>
            <a:r>
              <a:rPr lang="en-US" altLang="zh-CN" sz="2800" b="1" noProof="1">
                <a:solidFill>
                  <a:schemeClr val="tx1"/>
                </a:solidFill>
                <a:latin typeface="Times New Roman" panose="02020603050405020304" pitchFamily="18" charset="0"/>
                <a:ea typeface="黑体" panose="02010609060101010101" pitchFamily="2" charset="-122"/>
                <a:cs typeface="+mn-ea"/>
              </a:rPr>
              <a:t>2. </a:t>
            </a:r>
            <a:r>
              <a:rPr lang="zh-CN" altLang="en-US" sz="2800" noProof="1">
                <a:solidFill>
                  <a:schemeClr val="tx1"/>
                </a:solidFill>
                <a:latin typeface="Times New Roman" panose="02020603050405020304" pitchFamily="18" charset="0"/>
                <a:ea typeface="黑体" panose="02010609060101010101" pitchFamily="2" charset="-122"/>
                <a:cs typeface="+mn-ea"/>
              </a:rPr>
              <a:t>掌握位似与相似的联系与区别</a:t>
            </a:r>
            <a:r>
              <a:rPr lang="en-US" altLang="zh-CN" sz="2800" noProof="1">
                <a:solidFill>
                  <a:schemeClr val="tx1"/>
                </a:solidFill>
                <a:latin typeface="Times New Roman" panose="02020603050405020304" pitchFamily="18" charset="0"/>
                <a:ea typeface="黑体" panose="02010609060101010101" pitchFamily="2" charset="-122"/>
                <a:cs typeface="+mn-ea"/>
              </a:rPr>
              <a:t>.  (</a:t>
            </a:r>
            <a:r>
              <a:rPr lang="zh-CN" altLang="en-US" sz="2800" noProof="1">
                <a:solidFill>
                  <a:schemeClr val="tx1"/>
                </a:solidFill>
                <a:latin typeface="Times New Roman" panose="02020603050405020304" pitchFamily="18" charset="0"/>
                <a:ea typeface="黑体" panose="02010609060101010101" pitchFamily="2" charset="-122"/>
                <a:cs typeface="+mn-ea"/>
              </a:rPr>
              <a:t>难点</a:t>
            </a:r>
            <a:r>
              <a:rPr lang="en-US" altLang="zh-CN" sz="2800" noProof="1">
                <a:solidFill>
                  <a:schemeClr val="tx1"/>
                </a:solidFill>
                <a:latin typeface="Times New Roman" panose="02020603050405020304" pitchFamily="18" charset="0"/>
                <a:ea typeface="黑体" panose="02010609060101010101" pitchFamily="2" charset="-122"/>
                <a:cs typeface="+mn-ea"/>
              </a:rPr>
              <a:t>)</a:t>
            </a:r>
            <a:endParaRPr lang="en-US" altLang="zh-CN" sz="2800" noProof="1">
              <a:solidFill>
                <a:schemeClr val="tx1"/>
              </a:solidFill>
              <a:latin typeface="Times New Roman" panose="02020603050405020304" pitchFamily="18" charset="0"/>
              <a:ea typeface="黑体" panose="02010609060101010101" pitchFamily="2" charset="-122"/>
              <a:sym typeface="宋体" panose="02010600030101010101" pitchFamily="2" charset="-122"/>
            </a:endParaRPr>
          </a:p>
        </p:txBody>
      </p:sp>
      <p:sp>
        <p:nvSpPr>
          <p:cNvPr id="4" name="矩形 80"/>
          <p:cNvSpPr>
            <a:spLocks noChangeArrowheads="1"/>
          </p:cNvSpPr>
          <p:nvPr/>
        </p:nvSpPr>
        <p:spPr bwMode="auto">
          <a:xfrm>
            <a:off x="3476779" y="1126485"/>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dirty="0">
                <a:solidFill>
                  <a:schemeClr val="bg1"/>
                </a:solidFill>
                <a:latin typeface="+mj-ea"/>
                <a:ea typeface="+mj-ea"/>
              </a:rPr>
              <a:t>学习目标</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121"/>
                                        </p:tgtEl>
                                        <p:attrNameLst>
                                          <p:attrName>style.visibility</p:attrName>
                                        </p:attrNameLst>
                                      </p:cBhvr>
                                      <p:to>
                                        <p:strVal val="visible"/>
                                      </p:to>
                                    </p:set>
                                    <p:animEffect transition="in" filter="wipe(down)">
                                      <p:cBhvr>
                                        <p:cTn id="7" dur="500"/>
                                        <p:tgtEl>
                                          <p:spTgt spid="5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文本框 14337"/>
          <p:cNvSpPr txBox="1">
            <a:spLocks noChangeArrowheads="1"/>
          </p:cNvSpPr>
          <p:nvPr/>
        </p:nvSpPr>
        <p:spPr bwMode="auto">
          <a:xfrm>
            <a:off x="684213" y="1400175"/>
            <a:ext cx="76327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dirty="0">
                <a:solidFill>
                  <a:schemeClr val="tx1"/>
                </a:solidFill>
                <a:latin typeface="Times New Roman" panose="02020603050405020304" pitchFamily="18" charset="0"/>
                <a:ea typeface="黑体" panose="02010609060101010101" pitchFamily="2" charset="-122"/>
              </a:rPr>
              <a:t>◑利用位似进行作图的关键是确定位似中心和关键点．</a:t>
            </a:r>
          </a:p>
        </p:txBody>
      </p:sp>
      <p:sp>
        <p:nvSpPr>
          <p:cNvPr id="14339" name="TextBox 215"/>
          <p:cNvSpPr txBox="1">
            <a:spLocks noChangeArrowheads="1"/>
          </p:cNvSpPr>
          <p:nvPr/>
        </p:nvSpPr>
        <p:spPr bwMode="auto">
          <a:xfrm>
            <a:off x="692150" y="2933700"/>
            <a:ext cx="76327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8300" indent="-368300">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a:solidFill>
                  <a:schemeClr val="tx1"/>
                </a:solidFill>
                <a:latin typeface="Times New Roman" panose="02020603050405020304" pitchFamily="18" charset="0"/>
                <a:ea typeface="黑体" panose="02010609060101010101" pitchFamily="2" charset="-122"/>
              </a:rPr>
              <a:t>◑位似分为内位似和外位似，内位似的位似中心在连接两个对应点的线段上；外位似的位似中心在连接两个对应点的线段之外.</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ppt_x</p:attrName>
                                        </p:attrNameLst>
                                      </p:cBhvr>
                                      <p:tavLst>
                                        <p:tav tm="0">
                                          <p:val>
                                            <p:strVal val="#ppt_x"/>
                                          </p:val>
                                        </p:tav>
                                        <p:tav tm="100000">
                                          <p:val>
                                            <p:strVal val="#ppt_x"/>
                                          </p:val>
                                        </p:tav>
                                      </p:tavLst>
                                    </p:anim>
                                    <p:anim calcmode="lin" valueType="num">
                                      <p:cBhvr>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gtEl>
                                        <p:attrNameLst>
                                          <p:attrName>style.visibility</p:attrName>
                                        </p:attrNameLst>
                                      </p:cBhvr>
                                      <p:to>
                                        <p:strVal val="visible"/>
                                      </p:to>
                                    </p:set>
                                    <p:anim calcmode="lin" valueType="num">
                                      <p:cBhvr>
                                        <p:cTn id="13" dur="500" fill="hold"/>
                                        <p:tgtEl>
                                          <p:spTgt spid="14339"/>
                                        </p:tgtEl>
                                        <p:attrNameLst>
                                          <p:attrName>ppt_x</p:attrName>
                                        </p:attrNameLst>
                                      </p:cBhvr>
                                      <p:tavLst>
                                        <p:tav tm="0">
                                          <p:val>
                                            <p:strVal val="#ppt_x"/>
                                          </p:val>
                                        </p:tav>
                                        <p:tav tm="100000">
                                          <p:val>
                                            <p:strVal val="#ppt_x"/>
                                          </p:val>
                                        </p:tav>
                                      </p:tavLst>
                                    </p:anim>
                                    <p:anim calcmode="lin" valueType="num">
                                      <p:cBhvr>
                                        <p:cTn id="14"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8674" name="组合 3"/>
          <p:cNvGrpSpPr/>
          <p:nvPr/>
        </p:nvGrpSpPr>
        <p:grpSpPr>
          <a:xfrm>
            <a:off x="1069975" y="2147243"/>
            <a:ext cx="2514600" cy="1868487"/>
            <a:chOff x="1560" y="2540"/>
            <a:chExt cx="3960" cy="2943"/>
          </a:xfrm>
        </p:grpSpPr>
        <p:sp>
          <p:nvSpPr>
            <p:cNvPr id="28675" name="矩形 16467"/>
            <p:cNvSpPr>
              <a:spLocks noChangeArrowheads="1"/>
            </p:cNvSpPr>
            <p:nvPr/>
          </p:nvSpPr>
          <p:spPr bwMode="auto">
            <a:xfrm>
              <a:off x="1560" y="2540"/>
              <a:ext cx="3960" cy="2185"/>
            </a:xfrm>
            <a:prstGeom prst="rect">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76" name="矩形 16468"/>
            <p:cNvSpPr>
              <a:spLocks noChangeArrowheads="1"/>
            </p:cNvSpPr>
            <p:nvPr/>
          </p:nvSpPr>
          <p:spPr bwMode="auto">
            <a:xfrm>
              <a:off x="1920" y="2900"/>
              <a:ext cx="3240" cy="1415"/>
            </a:xfrm>
            <a:prstGeom prst="rect">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77" name="文本框 16475"/>
            <p:cNvSpPr txBox="1">
              <a:spLocks noChangeArrowheads="1"/>
            </p:cNvSpPr>
            <p:nvPr/>
          </p:nvSpPr>
          <p:spPr bwMode="auto">
            <a:xfrm>
              <a:off x="3132" y="4661"/>
              <a:ext cx="69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rPr>
                <a:t>A</a:t>
              </a:r>
            </a:p>
          </p:txBody>
        </p:sp>
      </p:grpSp>
      <p:grpSp>
        <p:nvGrpSpPr>
          <p:cNvPr id="28678" name="组合 4"/>
          <p:cNvGrpSpPr/>
          <p:nvPr/>
        </p:nvGrpSpPr>
        <p:grpSpPr>
          <a:xfrm>
            <a:off x="5176838" y="1810693"/>
            <a:ext cx="2209800" cy="2338387"/>
            <a:chOff x="8040" y="2300"/>
            <a:chExt cx="3480" cy="3682"/>
          </a:xfrm>
        </p:grpSpPr>
        <p:sp>
          <p:nvSpPr>
            <p:cNvPr id="28679" name="左右箭头 16469"/>
            <p:cNvSpPr>
              <a:spLocks noChangeArrowheads="1"/>
            </p:cNvSpPr>
            <p:nvPr/>
          </p:nvSpPr>
          <p:spPr bwMode="auto">
            <a:xfrm>
              <a:off x="8040" y="2300"/>
              <a:ext cx="3480" cy="1252"/>
            </a:xfrm>
            <a:prstGeom prst="leftRightArrow">
              <a:avLst>
                <a:gd name="adj1" fmla="val 50000"/>
                <a:gd name="adj2" fmla="val 55501"/>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80" name="左右箭头 16470"/>
            <p:cNvSpPr>
              <a:spLocks noChangeArrowheads="1"/>
            </p:cNvSpPr>
            <p:nvPr/>
          </p:nvSpPr>
          <p:spPr bwMode="auto">
            <a:xfrm rot="-2036664">
              <a:off x="8160" y="3987"/>
              <a:ext cx="2280" cy="820"/>
            </a:xfrm>
            <a:prstGeom prst="leftRightArrow">
              <a:avLst>
                <a:gd name="adj1" fmla="val 50000"/>
                <a:gd name="adj2" fmla="val 55520"/>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81" name="文本框 16476"/>
            <p:cNvSpPr txBox="1">
              <a:spLocks noChangeArrowheads="1"/>
            </p:cNvSpPr>
            <p:nvPr/>
          </p:nvSpPr>
          <p:spPr bwMode="auto">
            <a:xfrm>
              <a:off x="9545" y="5160"/>
              <a:ext cx="66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rPr>
                <a:t>B</a:t>
              </a:r>
            </a:p>
          </p:txBody>
        </p:sp>
      </p:grpSp>
      <p:grpSp>
        <p:nvGrpSpPr>
          <p:cNvPr id="28682" name="组合 1"/>
          <p:cNvGrpSpPr/>
          <p:nvPr/>
        </p:nvGrpSpPr>
        <p:grpSpPr>
          <a:xfrm>
            <a:off x="1571625" y="4181475"/>
            <a:ext cx="1447800" cy="2432050"/>
            <a:chOff x="2475" y="6020"/>
            <a:chExt cx="2280" cy="3831"/>
          </a:xfrm>
        </p:grpSpPr>
        <p:sp>
          <p:nvSpPr>
            <p:cNvPr id="28683" name="等腰三角形 16471"/>
            <p:cNvSpPr>
              <a:spLocks noChangeArrowheads="1"/>
            </p:cNvSpPr>
            <p:nvPr/>
          </p:nvSpPr>
          <p:spPr bwMode="auto">
            <a:xfrm>
              <a:off x="2475" y="6020"/>
              <a:ext cx="2280" cy="3120"/>
            </a:xfrm>
            <a:prstGeom prst="triangle">
              <a:avLst>
                <a:gd name="adj" fmla="val 50000"/>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84" name="等腰三角形 16472"/>
            <p:cNvSpPr>
              <a:spLocks noChangeArrowheads="1"/>
            </p:cNvSpPr>
            <p:nvPr/>
          </p:nvSpPr>
          <p:spPr bwMode="auto">
            <a:xfrm>
              <a:off x="3000" y="6020"/>
              <a:ext cx="1227" cy="1680"/>
            </a:xfrm>
            <a:prstGeom prst="triangle">
              <a:avLst>
                <a:gd name="adj" fmla="val 50000"/>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85" name="文本框 16477"/>
            <p:cNvSpPr txBox="1">
              <a:spLocks noChangeArrowheads="1"/>
            </p:cNvSpPr>
            <p:nvPr/>
          </p:nvSpPr>
          <p:spPr bwMode="auto">
            <a:xfrm>
              <a:off x="3231" y="9029"/>
              <a:ext cx="66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rPr>
                <a:t>C</a:t>
              </a:r>
              <a:endParaRPr lang="en-US" altLang="zh-CN" sz="2400">
                <a:solidFill>
                  <a:schemeClr val="tx1"/>
                </a:solidFill>
                <a:latin typeface="Times New Roman" panose="02020603050405020304" pitchFamily="18" charset="0"/>
              </a:endParaRPr>
            </a:p>
          </p:txBody>
        </p:sp>
      </p:grpSp>
      <p:grpSp>
        <p:nvGrpSpPr>
          <p:cNvPr id="28686" name="组合 2"/>
          <p:cNvGrpSpPr/>
          <p:nvPr/>
        </p:nvGrpSpPr>
        <p:grpSpPr>
          <a:xfrm>
            <a:off x="4924425" y="4737100"/>
            <a:ext cx="2914650" cy="1858963"/>
            <a:chOff x="7755" y="7035"/>
            <a:chExt cx="4590" cy="2927"/>
          </a:xfrm>
        </p:grpSpPr>
        <p:sp>
          <p:nvSpPr>
            <p:cNvPr id="28687" name="六边形 16473"/>
            <p:cNvSpPr>
              <a:spLocks noChangeArrowheads="1"/>
            </p:cNvSpPr>
            <p:nvPr/>
          </p:nvSpPr>
          <p:spPr bwMode="auto">
            <a:xfrm>
              <a:off x="7755" y="7035"/>
              <a:ext cx="2400" cy="2077"/>
            </a:xfrm>
            <a:prstGeom prst="hexagon">
              <a:avLst>
                <a:gd name="adj" fmla="val 28888"/>
                <a:gd name="vf" fmla="val 115470"/>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88" name="六边形 16474"/>
            <p:cNvSpPr>
              <a:spLocks noChangeArrowheads="1"/>
            </p:cNvSpPr>
            <p:nvPr/>
          </p:nvSpPr>
          <p:spPr bwMode="auto">
            <a:xfrm>
              <a:off x="10665" y="7312"/>
              <a:ext cx="1680" cy="1455"/>
            </a:xfrm>
            <a:prstGeom prst="hexagon">
              <a:avLst>
                <a:gd name="adj" fmla="val 28866"/>
                <a:gd name="vf" fmla="val 115470"/>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28689" name="文本框 16478"/>
            <p:cNvSpPr txBox="1">
              <a:spLocks noChangeArrowheads="1"/>
            </p:cNvSpPr>
            <p:nvPr/>
          </p:nvSpPr>
          <p:spPr bwMode="auto">
            <a:xfrm>
              <a:off x="9600" y="9140"/>
              <a:ext cx="69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rPr>
                <a:t>D</a:t>
              </a:r>
            </a:p>
          </p:txBody>
        </p:sp>
      </p:grpSp>
      <p:sp>
        <p:nvSpPr>
          <p:cNvPr id="28690" name="文本框 16479"/>
          <p:cNvSpPr txBox="1">
            <a:spLocks noChangeArrowheads="1"/>
          </p:cNvSpPr>
          <p:nvPr/>
        </p:nvSpPr>
        <p:spPr bwMode="auto">
          <a:xfrm>
            <a:off x="663575" y="1036216"/>
            <a:ext cx="76962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800" b="1">
                <a:solidFill>
                  <a:schemeClr val="tx1"/>
                </a:solidFill>
                <a:latin typeface="Times New Roman" panose="02020603050405020304" pitchFamily="18" charset="0"/>
                <a:ea typeface="黑体" panose="02010609060101010101" pitchFamily="2" charset="-122"/>
              </a:rPr>
              <a:t>1. </a:t>
            </a:r>
            <a:r>
              <a:rPr lang="zh-CN" altLang="en-US" sz="2800">
                <a:solidFill>
                  <a:schemeClr val="tx1"/>
                </a:solidFill>
                <a:latin typeface="Times New Roman" panose="02020603050405020304" pitchFamily="18" charset="0"/>
                <a:ea typeface="黑体" panose="02010609060101010101" pitchFamily="2" charset="-122"/>
              </a:rPr>
              <a:t>选出下面不同于其他三组的图形                  </a:t>
            </a:r>
            <a:r>
              <a:rPr lang="en-US" altLang="zh-CN" sz="2800">
                <a:solidFill>
                  <a:schemeClr val="tx1"/>
                </a:solidFill>
                <a:latin typeface="Times New Roman" panose="02020603050405020304" pitchFamily="18" charset="0"/>
                <a:ea typeface="黑体" panose="02010609060101010101" pitchFamily="2" charset="-122"/>
              </a:rPr>
              <a:t>(   )</a:t>
            </a:r>
          </a:p>
        </p:txBody>
      </p:sp>
      <p:sp>
        <p:nvSpPr>
          <p:cNvPr id="16481" name="文本框 16480"/>
          <p:cNvSpPr txBox="1">
            <a:spLocks noChangeArrowheads="1"/>
          </p:cNvSpPr>
          <p:nvPr/>
        </p:nvSpPr>
        <p:spPr bwMode="auto">
          <a:xfrm>
            <a:off x="7748588" y="1239416"/>
            <a:ext cx="4206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latin typeface="Times New Roman" panose="02020603050405020304" pitchFamily="18" charset="0"/>
              </a:rPr>
              <a:t>B</a:t>
            </a:r>
          </a:p>
        </p:txBody>
      </p:sp>
      <p:sp>
        <p:nvSpPr>
          <p:cNvPr id="21" name="矩形 80"/>
          <p:cNvSpPr>
            <a:spLocks noChangeArrowheads="1"/>
          </p:cNvSpPr>
          <p:nvPr/>
        </p:nvSpPr>
        <p:spPr bwMode="auto">
          <a:xfrm>
            <a:off x="3336593" y="385759"/>
            <a:ext cx="2037737"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a:solidFill>
                  <a:schemeClr val="bg1"/>
                </a:solidFill>
                <a:latin typeface="+mj-ea"/>
                <a:ea typeface="+mj-ea"/>
              </a:rPr>
              <a:t>随堂练习</a:t>
            </a:r>
            <a:endParaRPr lang="zh-CN" altLang="en-US" sz="3600">
              <a:solidFill>
                <a:schemeClr val="bg1"/>
              </a:solidFill>
              <a:latin typeface="+mj-ea"/>
              <a:ea typeface="+mj-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81"/>
                                        </p:tgtEl>
                                        <p:attrNameLst>
                                          <p:attrName>style.visibility</p:attrName>
                                        </p:attrNameLst>
                                      </p:cBhvr>
                                      <p:to>
                                        <p:strVal val="visible"/>
                                      </p:to>
                                    </p:set>
                                    <p:animEffect transition="in" filter="wipe(up)">
                                      <p:cBhvr>
                                        <p:cTn id="7" dur="500"/>
                                        <p:tgtEl>
                                          <p:spTgt spid="16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矩形 19460"/>
          <p:cNvSpPr>
            <a:spLocks noChangeArrowheads="1"/>
          </p:cNvSpPr>
          <p:nvPr/>
        </p:nvSpPr>
        <p:spPr bwMode="auto">
          <a:xfrm>
            <a:off x="360363" y="908720"/>
            <a:ext cx="8362950" cy="5221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a:solidFill>
                  <a:schemeClr val="tx1"/>
                </a:solidFill>
                <a:latin typeface="Times New Roman" panose="02020603050405020304" pitchFamily="18" charset="0"/>
                <a:ea typeface="黑体" panose="02010609060101010101" pitchFamily="2" charset="-122"/>
              </a:rPr>
              <a:t>2. </a:t>
            </a:r>
            <a:r>
              <a:rPr lang="zh-CN" altLang="en-US" sz="2800">
                <a:solidFill>
                  <a:schemeClr val="tx1"/>
                </a:solidFill>
                <a:latin typeface="Times New Roman" panose="02020603050405020304" pitchFamily="18" charset="0"/>
                <a:ea typeface="黑体" panose="02010609060101010101" pitchFamily="2" charset="-122"/>
              </a:rPr>
              <a:t>如图，正五边形 </a:t>
            </a:r>
            <a:r>
              <a:rPr lang="en-US" altLang="zh-CN" sz="2800" i="1">
                <a:solidFill>
                  <a:schemeClr val="tx1"/>
                </a:solidFill>
                <a:latin typeface="Times New Roman" panose="02020603050405020304" pitchFamily="18" charset="0"/>
                <a:ea typeface="黑体" panose="02010609060101010101" pitchFamily="2" charset="-122"/>
              </a:rPr>
              <a:t>FGHMN </a:t>
            </a:r>
            <a:r>
              <a:rPr lang="zh-CN" altLang="en-US" sz="2800">
                <a:solidFill>
                  <a:schemeClr val="tx1"/>
                </a:solidFill>
                <a:latin typeface="Times New Roman" panose="02020603050405020304" pitchFamily="18" charset="0"/>
                <a:ea typeface="黑体" panose="02010609060101010101" pitchFamily="2" charset="-122"/>
              </a:rPr>
              <a:t>与正五边形 </a:t>
            </a:r>
            <a:r>
              <a:rPr lang="en-US" altLang="zh-CN" sz="2800" i="1">
                <a:solidFill>
                  <a:schemeClr val="tx1"/>
                </a:solidFill>
                <a:latin typeface="Times New Roman" panose="02020603050405020304" pitchFamily="18" charset="0"/>
                <a:ea typeface="黑体" panose="02010609060101010101" pitchFamily="2" charset="-122"/>
              </a:rPr>
              <a:t>ABCDE </a:t>
            </a:r>
            <a:r>
              <a:rPr lang="zh-CN" altLang="en-US" sz="2800">
                <a:solidFill>
                  <a:schemeClr val="tx1"/>
                </a:solidFill>
                <a:latin typeface="Times New Roman" panose="02020603050405020304" pitchFamily="18" charset="0"/>
                <a:ea typeface="黑体" panose="02010609060101010101" pitchFamily="2" charset="-122"/>
              </a:rPr>
              <a:t>是位似图形，若</a:t>
            </a:r>
            <a:r>
              <a:rPr lang="en-US" altLang="zh-CN" sz="2800" i="1">
                <a:solidFill>
                  <a:schemeClr val="tx1"/>
                </a:solidFill>
                <a:latin typeface="Times New Roman" panose="02020603050405020304" pitchFamily="18" charset="0"/>
                <a:ea typeface="黑体" panose="02010609060101010101" pitchFamily="2" charset="-122"/>
              </a:rPr>
              <a:t>AB </a:t>
            </a:r>
            <a:r>
              <a:rPr lang="en-US" altLang="zh-CN" sz="2800">
                <a:solidFill>
                  <a:schemeClr val="tx1"/>
                </a:solidFill>
                <a:latin typeface="Times New Roman" panose="02020603050405020304" pitchFamily="18" charset="0"/>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FG </a:t>
            </a:r>
            <a:r>
              <a:rPr lang="en-US" altLang="zh-CN" sz="2800">
                <a:solidFill>
                  <a:schemeClr val="tx1"/>
                </a:solidFill>
                <a:latin typeface="Times New Roman" panose="02020603050405020304" pitchFamily="18" charset="0"/>
                <a:ea typeface="黑体" panose="02010609060101010101" pitchFamily="2" charset="-122"/>
              </a:rPr>
              <a:t>= 2 : 3</a:t>
            </a:r>
            <a:r>
              <a:rPr lang="zh-CN" altLang="en-US" sz="2800">
                <a:solidFill>
                  <a:schemeClr val="tx1"/>
                </a:solidFill>
                <a:latin typeface="Times New Roman" panose="02020603050405020304" pitchFamily="18" charset="0"/>
                <a:ea typeface="黑体" panose="02010609060101010101" pitchFamily="2" charset="-122"/>
              </a:rPr>
              <a:t>，则下列结论正确的是</a:t>
            </a:r>
          </a:p>
          <a:p>
            <a:pPr eaLnBrk="0" hangingPunct="0">
              <a:lnSpc>
                <a:spcPts val="4000"/>
              </a:lnSpc>
            </a:pPr>
            <a:r>
              <a:rPr lang="zh-CN" altLang="en-US" sz="2800">
                <a:solidFill>
                  <a:schemeClr val="tx1"/>
                </a:solidFill>
                <a:latin typeface="Times New Roman" panose="02020603050405020304" pitchFamily="18" charset="0"/>
                <a:ea typeface="黑体" panose="02010609060101010101" pitchFamily="2" charset="-122"/>
              </a:rPr>
              <a:t>                                                                                     </a:t>
            </a:r>
            <a:r>
              <a:rPr lang="en-US" altLang="zh-CN" sz="2800">
                <a:solidFill>
                  <a:schemeClr val="tx1"/>
                </a:solidFill>
                <a:latin typeface="Times New Roman" panose="02020603050405020304" pitchFamily="18" charset="0"/>
                <a:ea typeface="黑体" panose="02010609060101010101" pitchFamily="2" charset="-122"/>
              </a:rPr>
              <a:t>(   )</a:t>
            </a:r>
          </a:p>
          <a:p>
            <a:pPr eaLnBrk="0" hangingPunct="0">
              <a:lnSpc>
                <a:spcPts val="4000"/>
              </a:lnSpc>
            </a:pPr>
            <a:r>
              <a:rPr lang="zh-CN" altLang="en-US" sz="2800">
                <a:solidFill>
                  <a:schemeClr val="tx1"/>
                </a:solidFill>
                <a:latin typeface="Times New Roman" panose="02020603050405020304" pitchFamily="18" charset="0"/>
                <a:ea typeface="黑体" panose="02010609060101010101" pitchFamily="2" charset="-122"/>
              </a:rPr>
              <a:t>   </a:t>
            </a:r>
            <a:endParaRPr lang="en-US" altLang="zh-CN" sz="2800">
              <a:solidFill>
                <a:schemeClr val="tx1"/>
              </a:solidFill>
              <a:latin typeface="Times New Roman" panose="02020603050405020304" pitchFamily="18" charset="0"/>
              <a:ea typeface="黑体" panose="02010609060101010101" pitchFamily="2" charset="-122"/>
            </a:endParaRPr>
          </a:p>
          <a:p>
            <a:pPr eaLnBrk="0" hangingPunct="0">
              <a:lnSpc>
                <a:spcPts val="4000"/>
              </a:lnSpc>
            </a:pPr>
            <a:endParaRPr lang="en-US" altLang="zh-CN" sz="2800">
              <a:solidFill>
                <a:schemeClr val="tx1"/>
              </a:solidFill>
              <a:latin typeface="Times New Roman" panose="02020603050405020304" pitchFamily="18" charset="0"/>
              <a:ea typeface="黑体" panose="02010609060101010101" pitchFamily="2" charset="-122"/>
            </a:endParaRPr>
          </a:p>
          <a:p>
            <a:pPr eaLnBrk="0" hangingPunct="0">
              <a:lnSpc>
                <a:spcPts val="4000"/>
              </a:lnSpc>
            </a:pPr>
            <a:endParaRPr lang="en-US" altLang="zh-CN" sz="2800">
              <a:solidFill>
                <a:schemeClr val="tx1"/>
              </a:solidFill>
              <a:latin typeface="Times New Roman" panose="02020603050405020304" pitchFamily="18" charset="0"/>
              <a:ea typeface="黑体" panose="02010609060101010101" pitchFamily="2" charset="-122"/>
            </a:endParaRPr>
          </a:p>
          <a:p>
            <a:pPr eaLnBrk="0" hangingPunct="0">
              <a:lnSpc>
                <a:spcPts val="4000"/>
              </a:lnSpc>
            </a:pPr>
            <a:r>
              <a:rPr lang="en-US" altLang="zh-CN" sz="2800">
                <a:solidFill>
                  <a:schemeClr val="tx1"/>
                </a:solidFill>
                <a:latin typeface="Times New Roman" panose="02020603050405020304" pitchFamily="18" charset="0"/>
                <a:ea typeface="黑体" panose="02010609060101010101" pitchFamily="2" charset="-122"/>
              </a:rPr>
              <a:t>    </a:t>
            </a:r>
          </a:p>
          <a:p>
            <a:pPr eaLnBrk="0" hangingPunct="0">
              <a:lnSpc>
                <a:spcPts val="4000"/>
              </a:lnSpc>
            </a:pPr>
            <a:r>
              <a:rPr lang="en-US" altLang="zh-CN" sz="2800">
                <a:solidFill>
                  <a:schemeClr val="tx1"/>
                </a:solidFill>
                <a:latin typeface="Times New Roman" panose="02020603050405020304" pitchFamily="18" charset="0"/>
                <a:ea typeface="黑体" panose="02010609060101010101" pitchFamily="2" charset="-122"/>
              </a:rPr>
              <a:t>     </a:t>
            </a:r>
          </a:p>
          <a:p>
            <a:pPr eaLnBrk="0" hangingPunct="0">
              <a:lnSpc>
                <a:spcPts val="4000"/>
              </a:lnSpc>
            </a:pPr>
            <a:r>
              <a:rPr lang="en-US" altLang="zh-CN" sz="2800">
                <a:solidFill>
                  <a:schemeClr val="tx1"/>
                </a:solidFill>
                <a:latin typeface="Times New Roman" panose="02020603050405020304" pitchFamily="18" charset="0"/>
                <a:ea typeface="黑体" panose="02010609060101010101" pitchFamily="2" charset="-122"/>
              </a:rPr>
              <a:t>     A. 2 </a:t>
            </a:r>
            <a:r>
              <a:rPr lang="en-US" altLang="zh-CN" sz="2800" i="1">
                <a:solidFill>
                  <a:schemeClr val="tx1"/>
                </a:solidFill>
                <a:latin typeface="Times New Roman" panose="02020603050405020304" pitchFamily="18" charset="0"/>
                <a:ea typeface="黑体" panose="02010609060101010101" pitchFamily="2" charset="-122"/>
              </a:rPr>
              <a:t>DE </a:t>
            </a:r>
            <a:r>
              <a:rPr lang="en-US" altLang="zh-CN" sz="2800">
                <a:solidFill>
                  <a:schemeClr val="tx1"/>
                </a:solidFill>
                <a:latin typeface="Times New Roman" panose="02020603050405020304" pitchFamily="18" charset="0"/>
                <a:ea typeface="黑体" panose="02010609060101010101" pitchFamily="2" charset="-122"/>
              </a:rPr>
              <a:t>= 3 </a:t>
            </a:r>
            <a:r>
              <a:rPr lang="en-US" altLang="zh-CN" sz="2800" i="1">
                <a:solidFill>
                  <a:schemeClr val="tx1"/>
                </a:solidFill>
                <a:latin typeface="Times New Roman" panose="02020603050405020304" pitchFamily="18" charset="0"/>
                <a:ea typeface="黑体" panose="02010609060101010101" pitchFamily="2" charset="-122"/>
              </a:rPr>
              <a:t>MN</a:t>
            </a:r>
            <a:r>
              <a:rPr lang="en-US" altLang="zh-CN" sz="2800">
                <a:solidFill>
                  <a:schemeClr val="tx1"/>
                </a:solidFill>
                <a:latin typeface="Times New Roman" panose="02020603050405020304" pitchFamily="18" charset="0"/>
                <a:ea typeface="黑体" panose="02010609060101010101" pitchFamily="2" charset="-122"/>
              </a:rPr>
              <a:t>     		B. 3 </a:t>
            </a:r>
            <a:r>
              <a:rPr lang="en-US" altLang="zh-CN" sz="2800" i="1">
                <a:solidFill>
                  <a:schemeClr val="tx1"/>
                </a:solidFill>
                <a:latin typeface="Times New Roman" panose="02020603050405020304" pitchFamily="18" charset="0"/>
                <a:ea typeface="黑体" panose="02010609060101010101" pitchFamily="2" charset="-122"/>
              </a:rPr>
              <a:t>DE </a:t>
            </a:r>
            <a:r>
              <a:rPr lang="en-US" altLang="zh-CN" sz="2800">
                <a:solidFill>
                  <a:schemeClr val="tx1"/>
                </a:solidFill>
                <a:latin typeface="Times New Roman" panose="02020603050405020304" pitchFamily="18" charset="0"/>
                <a:ea typeface="黑体" panose="02010609060101010101" pitchFamily="2" charset="-122"/>
              </a:rPr>
              <a:t>= 2 </a:t>
            </a:r>
            <a:r>
              <a:rPr lang="en-US" altLang="zh-CN" sz="2800" i="1">
                <a:solidFill>
                  <a:schemeClr val="tx1"/>
                </a:solidFill>
                <a:latin typeface="Times New Roman" panose="02020603050405020304" pitchFamily="18" charset="0"/>
                <a:ea typeface="黑体" panose="02010609060101010101" pitchFamily="2" charset="-122"/>
              </a:rPr>
              <a:t>MN</a:t>
            </a:r>
            <a:r>
              <a:rPr lang="en-US" altLang="zh-CN" sz="2800">
                <a:solidFill>
                  <a:schemeClr val="tx1"/>
                </a:solidFill>
                <a:latin typeface="Times New Roman" panose="02020603050405020304" pitchFamily="18" charset="0"/>
                <a:ea typeface="黑体" panose="02010609060101010101" pitchFamily="2" charset="-122"/>
              </a:rPr>
              <a:t>    </a:t>
            </a:r>
          </a:p>
          <a:p>
            <a:pPr eaLnBrk="0" hangingPunct="0">
              <a:lnSpc>
                <a:spcPts val="4000"/>
              </a:lnSpc>
            </a:pPr>
            <a:r>
              <a:rPr lang="en-US" altLang="zh-CN" sz="2800">
                <a:solidFill>
                  <a:schemeClr val="tx1"/>
                </a:solidFill>
                <a:latin typeface="Times New Roman" panose="02020603050405020304" pitchFamily="18" charset="0"/>
                <a:ea typeface="黑体" panose="02010609060101010101" pitchFamily="2" charset="-122"/>
              </a:rPr>
              <a:t>     C. 3∠</a:t>
            </a:r>
            <a:r>
              <a:rPr lang="en-US" altLang="zh-CN" sz="2800" i="1">
                <a:solidFill>
                  <a:schemeClr val="tx1"/>
                </a:solidFill>
                <a:latin typeface="Times New Roman" panose="02020603050405020304" pitchFamily="18" charset="0"/>
                <a:ea typeface="黑体" panose="02010609060101010101" pitchFamily="2" charset="-122"/>
              </a:rPr>
              <a:t>A </a:t>
            </a:r>
            <a:r>
              <a:rPr lang="en-US" altLang="zh-CN" sz="2800">
                <a:solidFill>
                  <a:schemeClr val="tx1"/>
                </a:solidFill>
                <a:latin typeface="Times New Roman" panose="02020603050405020304" pitchFamily="18" charset="0"/>
                <a:ea typeface="黑体" panose="02010609060101010101" pitchFamily="2" charset="-122"/>
              </a:rPr>
              <a:t>= 2∠</a:t>
            </a:r>
            <a:r>
              <a:rPr lang="en-US" altLang="zh-CN" sz="2800" i="1">
                <a:solidFill>
                  <a:schemeClr val="tx1"/>
                </a:solidFill>
                <a:latin typeface="Times New Roman" panose="02020603050405020304" pitchFamily="18" charset="0"/>
                <a:ea typeface="黑体" panose="02010609060101010101" pitchFamily="2" charset="-122"/>
              </a:rPr>
              <a:t>F</a:t>
            </a:r>
            <a:r>
              <a:rPr lang="en-US" altLang="zh-CN" sz="2800">
                <a:solidFill>
                  <a:schemeClr val="tx1"/>
                </a:solidFill>
                <a:latin typeface="Times New Roman" panose="02020603050405020304" pitchFamily="18" charset="0"/>
                <a:ea typeface="黑体" panose="02010609060101010101" pitchFamily="2" charset="-122"/>
              </a:rPr>
              <a:t>    		D. 2∠</a:t>
            </a:r>
            <a:r>
              <a:rPr lang="en-US" altLang="zh-CN" sz="2800" i="1">
                <a:solidFill>
                  <a:schemeClr val="tx1"/>
                </a:solidFill>
                <a:latin typeface="Times New Roman" panose="02020603050405020304" pitchFamily="18" charset="0"/>
                <a:ea typeface="黑体" panose="02010609060101010101" pitchFamily="2" charset="-122"/>
              </a:rPr>
              <a:t>A </a:t>
            </a:r>
            <a:r>
              <a:rPr lang="en-US" altLang="zh-CN" sz="2800">
                <a:solidFill>
                  <a:schemeClr val="tx1"/>
                </a:solidFill>
                <a:latin typeface="Times New Roman" panose="02020603050405020304" pitchFamily="18" charset="0"/>
                <a:ea typeface="黑体" panose="02010609060101010101" pitchFamily="2" charset="-122"/>
              </a:rPr>
              <a:t>= 3∠</a:t>
            </a:r>
            <a:r>
              <a:rPr lang="en-US" altLang="zh-CN" sz="2800" i="1">
                <a:solidFill>
                  <a:schemeClr val="tx1"/>
                </a:solidFill>
                <a:latin typeface="Times New Roman" panose="02020603050405020304" pitchFamily="18" charset="0"/>
                <a:ea typeface="黑体" panose="02010609060101010101" pitchFamily="2" charset="-122"/>
              </a:rPr>
              <a:t>F</a:t>
            </a:r>
            <a:r>
              <a:rPr lang="en-US" altLang="zh-CN" sz="2800">
                <a:solidFill>
                  <a:schemeClr val="tx1"/>
                </a:solidFill>
                <a:latin typeface="Times New Roman" panose="02020603050405020304" pitchFamily="18" charset="0"/>
                <a:ea typeface="黑体" panose="02010609060101010101" pitchFamily="2" charset="-122"/>
              </a:rPr>
              <a:t> </a:t>
            </a:r>
          </a:p>
        </p:txBody>
      </p:sp>
      <p:sp>
        <p:nvSpPr>
          <p:cNvPr id="19463" name="文本框 19462"/>
          <p:cNvSpPr txBox="1">
            <a:spLocks noChangeArrowheads="1"/>
          </p:cNvSpPr>
          <p:nvPr/>
        </p:nvSpPr>
        <p:spPr bwMode="auto">
          <a:xfrm>
            <a:off x="7837488" y="1916832"/>
            <a:ext cx="8651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ea typeface="黑体" panose="02010609060101010101" pitchFamily="2" charset="-122"/>
              </a:rPr>
              <a:t>B</a:t>
            </a:r>
          </a:p>
        </p:txBody>
      </p:sp>
      <p:grpSp>
        <p:nvGrpSpPr>
          <p:cNvPr id="29699" name="组合 1"/>
          <p:cNvGrpSpPr/>
          <p:nvPr/>
        </p:nvGrpSpPr>
        <p:grpSpPr>
          <a:xfrm>
            <a:off x="5353050" y="2486025"/>
            <a:ext cx="2084388" cy="2044700"/>
            <a:chOff x="6961" y="3577"/>
            <a:chExt cx="3283" cy="3219"/>
          </a:xfrm>
        </p:grpSpPr>
        <p:sp>
          <p:nvSpPr>
            <p:cNvPr id="29700" name="正五边形 4"/>
            <p:cNvSpPr>
              <a:spLocks noChangeArrowheads="1"/>
            </p:cNvSpPr>
            <p:nvPr/>
          </p:nvSpPr>
          <p:spPr bwMode="auto">
            <a:xfrm>
              <a:off x="7650" y="4268"/>
              <a:ext cx="2171" cy="1847"/>
            </a:xfrm>
            <a:prstGeom prst="pentagon">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9701" name="文本框 10"/>
            <p:cNvSpPr txBox="1">
              <a:spLocks noChangeArrowheads="1"/>
            </p:cNvSpPr>
            <p:nvPr/>
          </p:nvSpPr>
          <p:spPr bwMode="auto">
            <a:xfrm>
              <a:off x="9298" y="5935"/>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29702" name="文本框 11"/>
            <p:cNvSpPr txBox="1">
              <a:spLocks noChangeArrowheads="1"/>
            </p:cNvSpPr>
            <p:nvPr/>
          </p:nvSpPr>
          <p:spPr bwMode="auto">
            <a:xfrm>
              <a:off x="9756" y="4592"/>
              <a:ext cx="489"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sp>
          <p:nvSpPr>
            <p:cNvPr id="29703" name="文本框 12"/>
            <p:cNvSpPr txBox="1">
              <a:spLocks noChangeArrowheads="1"/>
            </p:cNvSpPr>
            <p:nvPr/>
          </p:nvSpPr>
          <p:spPr bwMode="auto">
            <a:xfrm>
              <a:off x="7471" y="5974"/>
              <a:ext cx="54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E</a:t>
              </a:r>
            </a:p>
          </p:txBody>
        </p:sp>
        <p:sp>
          <p:nvSpPr>
            <p:cNvPr id="29704" name="文本框 13"/>
            <p:cNvSpPr txBox="1">
              <a:spLocks noChangeArrowheads="1"/>
            </p:cNvSpPr>
            <p:nvPr/>
          </p:nvSpPr>
          <p:spPr bwMode="auto">
            <a:xfrm>
              <a:off x="8417" y="3577"/>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29705" name="文本框 14"/>
            <p:cNvSpPr txBox="1">
              <a:spLocks noChangeArrowheads="1"/>
            </p:cNvSpPr>
            <p:nvPr/>
          </p:nvSpPr>
          <p:spPr bwMode="auto">
            <a:xfrm>
              <a:off x="6961" y="4642"/>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D</a:t>
              </a:r>
            </a:p>
          </p:txBody>
        </p:sp>
      </p:grpSp>
      <p:grpSp>
        <p:nvGrpSpPr>
          <p:cNvPr id="29706" name="组合 2"/>
          <p:cNvGrpSpPr/>
          <p:nvPr/>
        </p:nvGrpSpPr>
        <p:grpSpPr>
          <a:xfrm>
            <a:off x="1079500" y="2117725"/>
            <a:ext cx="3533775" cy="2767013"/>
            <a:chOff x="2265" y="2996"/>
            <a:chExt cx="5564" cy="4357"/>
          </a:xfrm>
        </p:grpSpPr>
        <p:pic>
          <p:nvPicPr>
            <p:cNvPr id="29707" name="图片 19458" descr="1010152154319"/>
            <p:cNvPicPr>
              <a:picLocks noChangeAspect="1" noChangeArrowheads="1"/>
            </p:cNvPicPr>
            <p:nvPr/>
          </p:nvPicPr>
          <p:blipFill>
            <a:blip r:embed="rId2" cstate="email"/>
            <a:stretch>
              <a:fillRect/>
            </a:stretch>
          </p:blipFill>
          <p:spPr bwMode="auto">
            <a:xfrm>
              <a:off x="3505" y="4487"/>
              <a:ext cx="30" cy="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图片 19459" descr="101015215431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505" y="4902"/>
              <a:ext cx="1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9" name="正五边形 3"/>
            <p:cNvSpPr>
              <a:spLocks noChangeArrowheads="1"/>
            </p:cNvSpPr>
            <p:nvPr/>
          </p:nvSpPr>
          <p:spPr bwMode="auto">
            <a:xfrm>
              <a:off x="2969" y="3577"/>
              <a:ext cx="3606" cy="3067"/>
            </a:xfrm>
            <a:prstGeom prst="pentagon">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29710" name="文本框 16"/>
            <p:cNvSpPr txBox="1">
              <a:spLocks noChangeArrowheads="1"/>
            </p:cNvSpPr>
            <p:nvPr/>
          </p:nvSpPr>
          <p:spPr bwMode="auto">
            <a:xfrm>
              <a:off x="3195" y="6531"/>
              <a:ext cx="1009"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N</a:t>
              </a:r>
            </a:p>
          </p:txBody>
        </p:sp>
        <p:sp>
          <p:nvSpPr>
            <p:cNvPr id="29711" name="文本框 17"/>
            <p:cNvSpPr txBox="1">
              <a:spLocks noChangeArrowheads="1"/>
            </p:cNvSpPr>
            <p:nvPr/>
          </p:nvSpPr>
          <p:spPr bwMode="auto">
            <a:xfrm>
              <a:off x="5762" y="6474"/>
              <a:ext cx="101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F</a:t>
              </a:r>
            </a:p>
          </p:txBody>
        </p:sp>
        <p:sp>
          <p:nvSpPr>
            <p:cNvPr id="29712" name="文本框 18"/>
            <p:cNvSpPr txBox="1">
              <a:spLocks noChangeArrowheads="1"/>
            </p:cNvSpPr>
            <p:nvPr/>
          </p:nvSpPr>
          <p:spPr bwMode="auto">
            <a:xfrm>
              <a:off x="6497" y="4353"/>
              <a:ext cx="1333"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G</a:t>
              </a:r>
            </a:p>
          </p:txBody>
        </p:sp>
        <p:sp>
          <p:nvSpPr>
            <p:cNvPr id="29713" name="文本框 20"/>
            <p:cNvSpPr txBox="1">
              <a:spLocks noChangeArrowheads="1"/>
            </p:cNvSpPr>
            <p:nvPr/>
          </p:nvSpPr>
          <p:spPr bwMode="auto">
            <a:xfrm>
              <a:off x="4826" y="2996"/>
              <a:ext cx="1590"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H</a:t>
              </a:r>
            </a:p>
          </p:txBody>
        </p:sp>
        <p:sp>
          <p:nvSpPr>
            <p:cNvPr id="29714" name="文本框 21"/>
            <p:cNvSpPr txBox="1">
              <a:spLocks noChangeArrowheads="1"/>
            </p:cNvSpPr>
            <p:nvPr/>
          </p:nvSpPr>
          <p:spPr bwMode="auto">
            <a:xfrm>
              <a:off x="2265" y="4278"/>
              <a:ext cx="1010"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 calcmode="lin" valueType="num">
                                      <p:cBhvr>
                                        <p:cTn id="7" dur="500" fill="hold"/>
                                        <p:tgtEl>
                                          <p:spTgt spid="19463"/>
                                        </p:tgtEl>
                                        <p:attrNameLst>
                                          <p:attrName>ppt_w</p:attrName>
                                        </p:attrNameLst>
                                      </p:cBhvr>
                                      <p:tavLst>
                                        <p:tav tm="0">
                                          <p:val>
                                            <p:fltVal val="0"/>
                                          </p:val>
                                        </p:tav>
                                        <p:tav tm="100000">
                                          <p:val>
                                            <p:strVal val="#ppt_w"/>
                                          </p:val>
                                        </p:tav>
                                      </p:tavLst>
                                    </p:anim>
                                    <p:anim calcmode="lin" valueType="num">
                                      <p:cBhvr>
                                        <p:cTn id="8" dur="500" fill="hold"/>
                                        <p:tgtEl>
                                          <p:spTgt spid="194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21" name="图片 18434" descr="1010152154319"/>
          <p:cNvPicPr>
            <a:picLocks noChangeAspect="1" noChangeArrowheads="1"/>
          </p:cNvPicPr>
          <p:nvPr/>
        </p:nvPicPr>
        <p:blipFill>
          <a:blip r:embed="rId2" cstate="email"/>
          <a:stretch>
            <a:fillRect/>
          </a:stretch>
        </p:blipFill>
        <p:spPr bwMode="auto">
          <a:xfrm>
            <a:off x="2513013" y="3279775"/>
            <a:ext cx="19050" cy="1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2" name="图片 18435" descr="101015215431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13013" y="3543300"/>
            <a:ext cx="9525"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矩形 18436"/>
          <p:cNvSpPr>
            <a:spLocks noChangeArrowheads="1"/>
          </p:cNvSpPr>
          <p:nvPr/>
        </p:nvSpPr>
        <p:spPr bwMode="auto">
          <a:xfrm>
            <a:off x="412750" y="1196752"/>
            <a:ext cx="86233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a:solidFill>
                  <a:schemeClr val="tx1"/>
                </a:solidFill>
                <a:latin typeface="Times New Roman" panose="02020603050405020304" pitchFamily="18" charset="0"/>
                <a:ea typeface="黑体" panose="02010609060101010101" pitchFamily="2" charset="-122"/>
              </a:rPr>
              <a:t>3.</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下列说法：</a:t>
            </a:r>
          </a:p>
          <a:p>
            <a:pPr eaLnBrk="0" hangingPunct="0">
              <a:lnSpc>
                <a:spcPts val="4000"/>
              </a:lnSpc>
            </a:pPr>
            <a:r>
              <a:rPr lang="zh-CN" altLang="en-US" sz="2800">
                <a:solidFill>
                  <a:schemeClr val="tx1"/>
                </a:solidFill>
                <a:latin typeface="Times New Roman" panose="02020603050405020304" pitchFamily="18" charset="0"/>
                <a:ea typeface="黑体" panose="02010609060101010101" pitchFamily="2" charset="-122"/>
              </a:rPr>
              <a:t>    ①位似图形一定是相似图形；②相似图形一定是位似图形；③两个位似图形若全等，则位似中心在两个图形之间；④若五边形</a:t>
            </a:r>
            <a:r>
              <a:rPr lang="en-US" altLang="zh-CN" sz="2800" i="1">
                <a:solidFill>
                  <a:schemeClr val="tx1"/>
                </a:solidFill>
                <a:latin typeface="Times New Roman" panose="02020603050405020304" pitchFamily="18" charset="0"/>
                <a:ea typeface="黑体" panose="02010609060101010101" pitchFamily="2" charset="-122"/>
              </a:rPr>
              <a:t>ABCDE</a:t>
            </a:r>
            <a:r>
              <a:rPr lang="zh-CN" altLang="en-US" sz="2800">
                <a:solidFill>
                  <a:schemeClr val="tx1"/>
                </a:solidFill>
                <a:latin typeface="Times New Roman" panose="02020603050405020304" pitchFamily="18" charset="0"/>
                <a:ea typeface="黑体" panose="02010609060101010101" pitchFamily="2" charset="-122"/>
              </a:rPr>
              <a:t>与五边形</a:t>
            </a:r>
            <a:r>
              <a:rPr lang="en-US" altLang="zh-CN" sz="2800" i="1">
                <a:solidFill>
                  <a:schemeClr val="tx1"/>
                </a:solidFill>
                <a:latin typeface="Times New Roman" panose="02020603050405020304" pitchFamily="18" charset="0"/>
                <a:ea typeface="黑体" panose="02010609060101010101" pitchFamily="2" charset="-122"/>
              </a:rPr>
              <a:t>A′B′C′D′E′</a:t>
            </a:r>
            <a:r>
              <a:rPr lang="zh-CN" altLang="en-US" sz="2800">
                <a:solidFill>
                  <a:schemeClr val="tx1"/>
                </a:solidFill>
                <a:latin typeface="Times New Roman" panose="02020603050405020304" pitchFamily="18" charset="0"/>
                <a:ea typeface="黑体" panose="02010609060101010101" pitchFamily="2" charset="-122"/>
              </a:rPr>
              <a:t>位似，则其中 △</a:t>
            </a:r>
            <a:r>
              <a:rPr lang="en-US" altLang="zh-CN" sz="2800" i="1">
                <a:solidFill>
                  <a:schemeClr val="tx1"/>
                </a:solidFill>
                <a:latin typeface="Times New Roman" panose="02020603050405020304" pitchFamily="18" charset="0"/>
                <a:ea typeface="黑体" panose="02010609060101010101" pitchFamily="2" charset="-122"/>
              </a:rPr>
              <a:t>ABC </a:t>
            </a:r>
            <a:r>
              <a:rPr lang="zh-CN" altLang="en-US" sz="2800">
                <a:solidFill>
                  <a:schemeClr val="tx1"/>
                </a:solidFill>
                <a:latin typeface="Times New Roman" panose="02020603050405020304" pitchFamily="18" charset="0"/>
                <a:ea typeface="黑体" panose="02010609060101010101" pitchFamily="2" charset="-122"/>
              </a:rPr>
              <a:t>与 △</a:t>
            </a:r>
            <a:r>
              <a:rPr lang="en-US" altLang="zh-CN" sz="2800" i="1">
                <a:solidFill>
                  <a:schemeClr val="tx1"/>
                </a:solidFill>
                <a:latin typeface="Times New Roman" panose="02020603050405020304" pitchFamily="18" charset="0"/>
                <a:ea typeface="黑体" panose="02010609060101010101" pitchFamily="2" charset="-122"/>
              </a:rPr>
              <a:t>A′B′C′ </a:t>
            </a:r>
            <a:r>
              <a:rPr lang="zh-CN" altLang="en-US" sz="2800">
                <a:solidFill>
                  <a:schemeClr val="tx1"/>
                </a:solidFill>
                <a:latin typeface="Times New Roman" panose="02020603050405020304" pitchFamily="18" charset="0"/>
                <a:ea typeface="黑体" panose="02010609060101010101" pitchFamily="2" charset="-122"/>
              </a:rPr>
              <a:t>也是位似的，且位似比相等</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其中正确的有</a:t>
            </a:r>
            <a:r>
              <a:rPr lang="zh-CN" altLang="en-US" sz="2800" u="sng">
                <a:solidFill>
                  <a:schemeClr val="tx1"/>
                </a:solidFill>
                <a:latin typeface="Times New Roman" panose="02020603050405020304" pitchFamily="18" charset="0"/>
                <a:ea typeface="黑体" panose="02010609060101010101" pitchFamily="2" charset="-122"/>
              </a:rPr>
              <a:t>          </a:t>
            </a:r>
            <a:r>
              <a:rPr lang="en-US" altLang="zh-CN" sz="2800">
                <a:solidFill>
                  <a:schemeClr val="tx1"/>
                </a:solidFill>
                <a:latin typeface="Times New Roman" panose="02020603050405020304" pitchFamily="18" charset="0"/>
                <a:ea typeface="黑体" panose="02010609060101010101" pitchFamily="2" charset="-122"/>
              </a:rPr>
              <a:t>.</a:t>
            </a:r>
          </a:p>
          <a:p>
            <a:pPr eaLnBrk="0" hangingPunct="0">
              <a:lnSpc>
                <a:spcPct val="150000"/>
              </a:lnSpc>
            </a:pPr>
            <a:r>
              <a:rPr lang="en-US" altLang="zh-CN" sz="2400">
                <a:solidFill>
                  <a:schemeClr val="tx1"/>
                </a:solidFill>
                <a:latin typeface="Times New Roman" panose="02020603050405020304" pitchFamily="18" charset="0"/>
                <a:ea typeface="黑体" panose="02010609060101010101" pitchFamily="2" charset="-122"/>
              </a:rPr>
              <a:t>    </a:t>
            </a:r>
          </a:p>
        </p:txBody>
      </p:sp>
      <p:sp>
        <p:nvSpPr>
          <p:cNvPr id="26628" name="文本框 1"/>
          <p:cNvSpPr txBox="1">
            <a:spLocks noChangeArrowheads="1"/>
          </p:cNvSpPr>
          <p:nvPr/>
        </p:nvSpPr>
        <p:spPr bwMode="auto">
          <a:xfrm>
            <a:off x="4660900" y="3705225"/>
            <a:ext cx="2079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latin typeface="黑体" panose="02010609060101010101" pitchFamily="2" charset="-122"/>
                <a:ea typeface="黑体" panose="02010609060101010101" pitchFamily="2" charset="-122"/>
              </a:rPr>
              <a:t>①④</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dissolve">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5" name="图片 20482" descr="1010152154319"/>
          <p:cNvPicPr>
            <a:picLocks noChangeAspect="1" noChangeArrowheads="1"/>
          </p:cNvPicPr>
          <p:nvPr/>
        </p:nvPicPr>
        <p:blipFill>
          <a:blip r:embed="rId2" cstate="email"/>
          <a:stretch>
            <a:fillRect/>
          </a:stretch>
        </p:blipFill>
        <p:spPr bwMode="auto">
          <a:xfrm>
            <a:off x="1938338" y="2705100"/>
            <a:ext cx="19050" cy="1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6" name="图片 20483" descr="1010152154319"/>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38338" y="2968625"/>
            <a:ext cx="9525"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矩形 20484"/>
          <p:cNvSpPr>
            <a:spLocks noChangeArrowheads="1"/>
          </p:cNvSpPr>
          <p:nvPr/>
        </p:nvSpPr>
        <p:spPr bwMode="auto">
          <a:xfrm>
            <a:off x="503238" y="827088"/>
            <a:ext cx="8499475"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ts val="4000"/>
              </a:lnSpc>
            </a:pPr>
            <a:r>
              <a:rPr lang="en-US" altLang="zh-CN" sz="2800" b="1">
                <a:solidFill>
                  <a:schemeClr val="tx1"/>
                </a:solidFill>
                <a:latin typeface="Times New Roman" panose="02020603050405020304" pitchFamily="18" charset="0"/>
                <a:ea typeface="黑体" panose="02010609060101010101" pitchFamily="2" charset="-122"/>
              </a:rPr>
              <a:t>4. </a:t>
            </a:r>
            <a:r>
              <a:rPr lang="zh-CN" altLang="en-US" sz="2800">
                <a:solidFill>
                  <a:schemeClr val="tx1"/>
                </a:solidFill>
                <a:latin typeface="Times New Roman" panose="02020603050405020304" pitchFamily="18" charset="0"/>
                <a:ea typeface="黑体" panose="02010609060101010101" pitchFamily="2" charset="-122"/>
              </a:rPr>
              <a:t>如图，△</a:t>
            </a:r>
            <a:r>
              <a:rPr lang="en-US" altLang="zh-CN" sz="2800"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与△</a:t>
            </a:r>
            <a:r>
              <a:rPr lang="en-US" altLang="zh-CN" sz="2800" i="1">
                <a:solidFill>
                  <a:schemeClr val="tx1"/>
                </a:solidFill>
                <a:latin typeface="Times New Roman" panose="02020603050405020304" pitchFamily="18" charset="0"/>
                <a:ea typeface="黑体" panose="02010609060101010101" pitchFamily="2" charset="-122"/>
              </a:rPr>
              <a:t>DEF</a:t>
            </a:r>
            <a:r>
              <a:rPr lang="zh-CN" altLang="en-US" sz="2800">
                <a:solidFill>
                  <a:schemeClr val="tx1"/>
                </a:solidFill>
                <a:latin typeface="Times New Roman" panose="02020603050405020304" pitchFamily="18" charset="0"/>
                <a:ea typeface="黑体" panose="02010609060101010101" pitchFamily="2" charset="-122"/>
              </a:rPr>
              <a:t>是位似图形，位似比为</a:t>
            </a:r>
          </a:p>
          <a:p>
            <a:pPr eaLnBrk="0" hangingPunct="0">
              <a:lnSpc>
                <a:spcPts val="4000"/>
              </a:lnSpc>
            </a:pPr>
            <a:r>
              <a:rPr lang="en-US" altLang="zh-CN" sz="2800">
                <a:solidFill>
                  <a:schemeClr val="tx1"/>
                </a:solidFill>
                <a:latin typeface="Times New Roman" panose="02020603050405020304" pitchFamily="18" charset="0"/>
                <a:ea typeface="黑体" panose="02010609060101010101" pitchFamily="2" charset="-122"/>
              </a:rPr>
              <a:t>     2 : 3</a:t>
            </a:r>
            <a:r>
              <a:rPr lang="zh-CN" altLang="en-US" sz="2800">
                <a:solidFill>
                  <a:schemeClr val="tx1"/>
                </a:solidFill>
                <a:latin typeface="Times New Roman" panose="02020603050405020304" pitchFamily="18" charset="0"/>
                <a:ea typeface="黑体" panose="02010609060101010101" pitchFamily="2" charset="-122"/>
              </a:rPr>
              <a:t>，已知 </a:t>
            </a:r>
            <a:r>
              <a:rPr lang="en-US" altLang="zh-CN" sz="2800" i="1">
                <a:solidFill>
                  <a:schemeClr val="tx1"/>
                </a:solidFill>
                <a:latin typeface="Times New Roman" panose="02020603050405020304" pitchFamily="18" charset="0"/>
                <a:ea typeface="黑体" panose="02010609060101010101" pitchFamily="2" charset="-122"/>
              </a:rPr>
              <a:t>AB</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a:solidFill>
                  <a:schemeClr val="tx1"/>
                </a:solidFill>
                <a:latin typeface="Times New Roman" panose="02020603050405020304" pitchFamily="18" charset="0"/>
                <a:ea typeface="黑体" panose="02010609060101010101" pitchFamily="2" charset="-122"/>
              </a:rPr>
              <a:t>4</a:t>
            </a:r>
            <a:r>
              <a:rPr lang="zh-CN" altLang="en-US" sz="2800">
                <a:solidFill>
                  <a:schemeClr val="tx1"/>
                </a:solidFill>
                <a:latin typeface="Times New Roman" panose="02020603050405020304" pitchFamily="18" charset="0"/>
                <a:ea typeface="黑体" panose="02010609060101010101" pitchFamily="2" charset="-122"/>
              </a:rPr>
              <a:t>，则 </a:t>
            </a:r>
            <a:r>
              <a:rPr lang="en-US" altLang="zh-CN" sz="2800" i="1">
                <a:solidFill>
                  <a:schemeClr val="tx1"/>
                </a:solidFill>
                <a:latin typeface="Times New Roman" panose="02020603050405020304" pitchFamily="18" charset="0"/>
                <a:ea typeface="黑体" panose="02010609060101010101" pitchFamily="2" charset="-122"/>
              </a:rPr>
              <a:t>DE </a:t>
            </a:r>
            <a:r>
              <a:rPr lang="zh-CN" altLang="en-US" sz="2800">
                <a:solidFill>
                  <a:schemeClr val="tx1"/>
                </a:solidFill>
                <a:latin typeface="Times New Roman" panose="02020603050405020304" pitchFamily="18" charset="0"/>
                <a:ea typeface="黑体" panose="02010609060101010101" pitchFamily="2" charset="-122"/>
              </a:rPr>
              <a:t>的长为</a:t>
            </a:r>
            <a:r>
              <a:rPr lang="en-US" altLang="zh-CN" sz="2800">
                <a:solidFill>
                  <a:schemeClr val="tx1"/>
                </a:solidFill>
                <a:latin typeface="Times New Roman" panose="02020603050405020304" pitchFamily="18" charset="0"/>
                <a:ea typeface="黑体" panose="02010609060101010101" pitchFamily="2" charset="-122"/>
              </a:rPr>
              <a:t>_____</a:t>
            </a:r>
            <a:r>
              <a:rPr lang="zh-CN" altLang="en-US" sz="2800">
                <a:solidFill>
                  <a:schemeClr val="tx1"/>
                </a:solidFill>
                <a:latin typeface="Times New Roman" panose="02020603050405020304" pitchFamily="18" charset="0"/>
                <a:ea typeface="黑体" panose="02010609060101010101" pitchFamily="2" charset="-122"/>
              </a:rPr>
              <a:t>． </a:t>
            </a:r>
          </a:p>
        </p:txBody>
      </p:sp>
      <p:sp>
        <p:nvSpPr>
          <p:cNvPr id="20486" name="文本框 20485"/>
          <p:cNvSpPr txBox="1">
            <a:spLocks noChangeArrowheads="1"/>
          </p:cNvSpPr>
          <p:nvPr/>
        </p:nvSpPr>
        <p:spPr bwMode="auto">
          <a:xfrm>
            <a:off x="6169025" y="1247775"/>
            <a:ext cx="8651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0" hangingPunct="0">
              <a:lnSpc>
                <a:spcPct val="150000"/>
              </a:lnSpc>
              <a:spcBef>
                <a:spcPct val="50000"/>
              </a:spcBef>
            </a:pPr>
            <a:r>
              <a:rPr lang="en-US" altLang="zh-CN" sz="2800">
                <a:latin typeface="Times New Roman" panose="02020603050405020304" pitchFamily="18" charset="0"/>
                <a:ea typeface="黑体" panose="02010609060101010101" pitchFamily="2" charset="-122"/>
              </a:rPr>
              <a:t>6</a:t>
            </a:r>
          </a:p>
        </p:txBody>
      </p:sp>
      <p:pic>
        <p:nvPicPr>
          <p:cNvPr id="31749" name="图片 20486"/>
          <p:cNvPicPr>
            <a:picLocks noChangeAspect="1" noChangeArrowheads="1"/>
          </p:cNvPicPr>
          <p:nvPr/>
        </p:nvPicPr>
        <p:blipFill>
          <a:blip r:embed="rId4"/>
          <a:stretch>
            <a:fillRect/>
          </a:stretch>
        </p:blipFill>
        <p:spPr bwMode="auto">
          <a:xfrm>
            <a:off x="2282825" y="2605088"/>
            <a:ext cx="411162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ppt_w</p:attrName>
                                        </p:attrNameLst>
                                      </p:cBhvr>
                                      <p:tavLst>
                                        <p:tav tm="0">
                                          <p:val>
                                            <p:fltVal val="0"/>
                                          </p:val>
                                        </p:tav>
                                        <p:tav tm="100000">
                                          <p:val>
                                            <p:strVal val="#ppt_w"/>
                                          </p:val>
                                        </p:tav>
                                      </p:tavLst>
                                    </p:anim>
                                    <p:anim calcmode="lin" valueType="num">
                                      <p:cBhvr>
                                        <p:cTn id="8" dur="500" fill="hold"/>
                                        <p:tgtEl>
                                          <p:spTgt spid="204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文本框 67597"/>
          <p:cNvSpPr txBox="1">
            <a:spLocks noChangeArrowheads="1"/>
          </p:cNvSpPr>
          <p:nvPr/>
        </p:nvSpPr>
        <p:spPr bwMode="auto">
          <a:xfrm>
            <a:off x="269304" y="748556"/>
            <a:ext cx="8839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800">
                <a:solidFill>
                  <a:srgbClr val="008080"/>
                </a:solidFill>
                <a:latin typeface="黑体" panose="02010609060101010101" pitchFamily="2" charset="-122"/>
                <a:ea typeface="黑体" panose="02010609060101010101" pitchFamily="2" charset="-122"/>
              </a:rPr>
              <a:t>5.</a:t>
            </a:r>
            <a:r>
              <a:rPr lang="zh-CN" altLang="en-US" sz="2800">
                <a:solidFill>
                  <a:schemeClr val="tx1"/>
                </a:solidFill>
                <a:latin typeface="Times New Roman" panose="02020603050405020304" pitchFamily="18" charset="0"/>
                <a:ea typeface="黑体" panose="02010609060101010101" pitchFamily="2" charset="-122"/>
              </a:rPr>
              <a:t>已知点</a:t>
            </a:r>
            <a:r>
              <a:rPr lang="en-US" altLang="zh-CN" sz="2800" b="1" i="1">
                <a:solidFill>
                  <a:schemeClr val="tx1"/>
                </a:solidFill>
                <a:latin typeface="Times New Roman" panose="02020603050405020304" pitchFamily="18" charset="0"/>
                <a:ea typeface="黑体" panose="02010609060101010101" pitchFamily="2" charset="-122"/>
              </a:rPr>
              <a:t>O</a:t>
            </a:r>
            <a:r>
              <a:rPr lang="zh-CN" altLang="en-US" sz="2800">
                <a:solidFill>
                  <a:schemeClr val="tx1"/>
                </a:solidFill>
                <a:latin typeface="Times New Roman" panose="02020603050405020304" pitchFamily="18" charset="0"/>
                <a:ea typeface="黑体" panose="02010609060101010101" pitchFamily="2" charset="-122"/>
              </a:rPr>
              <a:t>在△</a:t>
            </a:r>
            <a:r>
              <a:rPr lang="en-US" altLang="zh-CN" sz="2800" b="1"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内，以点</a:t>
            </a:r>
            <a:r>
              <a:rPr lang="en-US" altLang="zh-CN" sz="2800" b="1" i="1">
                <a:solidFill>
                  <a:schemeClr val="tx1"/>
                </a:solidFill>
                <a:latin typeface="Times New Roman" panose="02020603050405020304" pitchFamily="18" charset="0"/>
                <a:ea typeface="黑体" panose="02010609060101010101" pitchFamily="2" charset="-122"/>
              </a:rPr>
              <a:t>O</a:t>
            </a:r>
            <a:r>
              <a:rPr lang="zh-CN" altLang="en-US" sz="2800">
                <a:solidFill>
                  <a:schemeClr val="tx1"/>
                </a:solidFill>
                <a:latin typeface="Times New Roman" panose="02020603050405020304" pitchFamily="18" charset="0"/>
                <a:ea typeface="黑体" panose="02010609060101010101" pitchFamily="2" charset="-122"/>
              </a:rPr>
              <a:t>为位似中心画一个三角形，使它与△</a:t>
            </a:r>
            <a:r>
              <a:rPr lang="en-US" altLang="zh-CN" sz="2800" b="1" i="1">
                <a:solidFill>
                  <a:schemeClr val="tx1"/>
                </a:solidFill>
                <a:latin typeface="Times New Roman" panose="02020603050405020304" pitchFamily="18" charset="0"/>
                <a:ea typeface="黑体" panose="02010609060101010101" pitchFamily="2" charset="-122"/>
              </a:rPr>
              <a:t>ABC</a:t>
            </a:r>
            <a:r>
              <a:rPr lang="zh-CN" altLang="en-US" sz="2800">
                <a:solidFill>
                  <a:schemeClr val="tx1"/>
                </a:solidFill>
                <a:latin typeface="Times New Roman" panose="02020603050405020304" pitchFamily="18" charset="0"/>
                <a:ea typeface="黑体" panose="02010609060101010101" pitchFamily="2" charset="-122"/>
              </a:rPr>
              <a:t>位似，且位似比为</a:t>
            </a:r>
            <a:r>
              <a:rPr lang="en-US" altLang="zh-CN" sz="2800" b="1">
                <a:solidFill>
                  <a:schemeClr val="tx1"/>
                </a:solidFill>
                <a:latin typeface="Times New Roman" panose="02020603050405020304" pitchFamily="18" charset="0"/>
                <a:ea typeface="黑体" panose="02010609060101010101" pitchFamily="2" charset="-122"/>
              </a:rPr>
              <a:t>1</a:t>
            </a:r>
            <a:r>
              <a:rPr lang="en-US" altLang="zh-CN" sz="2800">
                <a:solidFill>
                  <a:schemeClr val="tx1"/>
                </a:solidFill>
                <a:latin typeface="Times New Roman" panose="02020603050405020304" pitchFamily="18" charset="0"/>
                <a:ea typeface="黑体" panose="02010609060101010101" pitchFamily="2" charset="-122"/>
              </a:rPr>
              <a:t>:</a:t>
            </a:r>
            <a:r>
              <a:rPr lang="en-US" altLang="zh-CN" sz="2800" b="1">
                <a:solidFill>
                  <a:schemeClr val="tx1"/>
                </a:solidFill>
                <a:latin typeface="Times New Roman" panose="02020603050405020304" pitchFamily="18" charset="0"/>
                <a:ea typeface="黑体" panose="02010609060101010101" pitchFamily="2" charset="-122"/>
              </a:rPr>
              <a:t>2</a:t>
            </a:r>
            <a:r>
              <a:rPr lang="en-US" altLang="zh-CN" sz="2800">
                <a:solidFill>
                  <a:schemeClr val="tx1"/>
                </a:solidFill>
                <a:latin typeface="Times New Roman" panose="02020603050405020304" pitchFamily="18" charset="0"/>
                <a:ea typeface="黑体" panose="02010609060101010101" pitchFamily="2" charset="-122"/>
              </a:rPr>
              <a:t>.</a:t>
            </a:r>
          </a:p>
        </p:txBody>
      </p:sp>
      <p:sp>
        <p:nvSpPr>
          <p:cNvPr id="32770" name="任意多边形 67598"/>
          <p:cNvSpPr>
            <a:spLocks noChangeArrowheads="1"/>
          </p:cNvSpPr>
          <p:nvPr/>
        </p:nvSpPr>
        <p:spPr bwMode="auto">
          <a:xfrm>
            <a:off x="990600" y="3048000"/>
            <a:ext cx="2819400" cy="2286000"/>
          </a:xfrm>
          <a:custGeom>
            <a:avLst/>
            <a:gdLst>
              <a:gd name="T0" fmla="*/ 816 w 1488"/>
              <a:gd name="T1" fmla="*/ 0 h 1440"/>
              <a:gd name="T2" fmla="*/ 0 w 1488"/>
              <a:gd name="T3" fmla="*/ 816 h 1440"/>
              <a:gd name="T4" fmla="*/ 1488 w 1488"/>
              <a:gd name="T5" fmla="*/ 1440 h 1440"/>
              <a:gd name="T6" fmla="*/ 816 w 1488"/>
              <a:gd name="T7" fmla="*/ 0 h 1440"/>
            </a:gdLst>
            <a:ahLst/>
            <a:cxnLst>
              <a:cxn ang="0">
                <a:pos x="T0" y="T1"/>
              </a:cxn>
              <a:cxn ang="0">
                <a:pos x="T2" y="T3"/>
              </a:cxn>
              <a:cxn ang="0">
                <a:pos x="T4" y="T5"/>
              </a:cxn>
              <a:cxn ang="0">
                <a:pos x="T6" y="T7"/>
              </a:cxn>
            </a:cxnLst>
            <a:rect l="0" t="0" r="r" b="b"/>
            <a:pathLst>
              <a:path w="1488" h="1440">
                <a:moveTo>
                  <a:pt x="816" y="0"/>
                </a:moveTo>
                <a:lnTo>
                  <a:pt x="0" y="816"/>
                </a:lnTo>
                <a:lnTo>
                  <a:pt x="1488" y="1440"/>
                </a:lnTo>
                <a:lnTo>
                  <a:pt x="816"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p>
        </p:txBody>
      </p:sp>
      <p:sp>
        <p:nvSpPr>
          <p:cNvPr id="32771" name="文本框 67599"/>
          <p:cNvSpPr txBox="1">
            <a:spLocks noChangeArrowheads="1"/>
          </p:cNvSpPr>
          <p:nvPr/>
        </p:nvSpPr>
        <p:spPr bwMode="auto">
          <a:xfrm>
            <a:off x="2209800" y="25908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A</a:t>
            </a:r>
          </a:p>
        </p:txBody>
      </p:sp>
      <p:sp>
        <p:nvSpPr>
          <p:cNvPr id="32772" name="文本框 67600"/>
          <p:cNvSpPr txBox="1">
            <a:spLocks noChangeArrowheads="1"/>
          </p:cNvSpPr>
          <p:nvPr/>
        </p:nvSpPr>
        <p:spPr bwMode="auto">
          <a:xfrm>
            <a:off x="609600" y="41148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B</a:t>
            </a:r>
          </a:p>
        </p:txBody>
      </p:sp>
      <p:sp>
        <p:nvSpPr>
          <p:cNvPr id="32773" name="文本框 67601"/>
          <p:cNvSpPr txBox="1">
            <a:spLocks noChangeArrowheads="1"/>
          </p:cNvSpPr>
          <p:nvPr/>
        </p:nvSpPr>
        <p:spPr bwMode="auto">
          <a:xfrm>
            <a:off x="3733800" y="51816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C</a:t>
            </a:r>
          </a:p>
        </p:txBody>
      </p:sp>
      <p:sp>
        <p:nvSpPr>
          <p:cNvPr id="32774" name="椭圆 67602"/>
          <p:cNvSpPr>
            <a:spLocks noChangeArrowheads="1"/>
          </p:cNvSpPr>
          <p:nvPr/>
        </p:nvSpPr>
        <p:spPr bwMode="auto">
          <a:xfrm>
            <a:off x="2362200" y="4038600"/>
            <a:ext cx="76200" cy="76200"/>
          </a:xfrm>
          <a:prstGeom prst="ellipse">
            <a:avLst/>
          </a:prstGeom>
          <a:solidFill>
            <a:schemeClr val="tx1"/>
          </a:solidFill>
          <a:ln w="9525">
            <a:solidFill>
              <a:schemeClr val="tx1"/>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2400"/>
          </a:p>
        </p:txBody>
      </p:sp>
      <p:sp>
        <p:nvSpPr>
          <p:cNvPr id="67604" name="直接连接符 67603"/>
          <p:cNvSpPr>
            <a:spLocks noChangeShapeType="1"/>
          </p:cNvSpPr>
          <p:nvPr/>
        </p:nvSpPr>
        <p:spPr bwMode="auto">
          <a:xfrm flipH="1">
            <a:off x="2390775" y="3048000"/>
            <a:ext cx="152400" cy="10668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7605" name="直接连接符 67604"/>
          <p:cNvSpPr>
            <a:spLocks noChangeShapeType="1"/>
          </p:cNvSpPr>
          <p:nvPr/>
        </p:nvSpPr>
        <p:spPr bwMode="auto">
          <a:xfrm>
            <a:off x="2409825" y="4081463"/>
            <a:ext cx="1400175" cy="1266825"/>
          </a:xfrm>
          <a:prstGeom prst="line">
            <a:avLst/>
          </a:prstGeom>
          <a:noFill/>
          <a:ln w="19050">
            <a:solidFill>
              <a:schemeClr val="tx2"/>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7606" name="直接连接符 67605"/>
          <p:cNvSpPr>
            <a:spLocks noChangeShapeType="1"/>
          </p:cNvSpPr>
          <p:nvPr/>
        </p:nvSpPr>
        <p:spPr bwMode="auto">
          <a:xfrm flipH="1">
            <a:off x="990600" y="4052888"/>
            <a:ext cx="1447800" cy="3048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67607" name="任意多边形 67606"/>
          <p:cNvSpPr>
            <a:spLocks noChangeArrowheads="1"/>
          </p:cNvSpPr>
          <p:nvPr/>
        </p:nvSpPr>
        <p:spPr bwMode="auto">
          <a:xfrm>
            <a:off x="1633538" y="3519488"/>
            <a:ext cx="1524000" cy="1235075"/>
          </a:xfrm>
          <a:custGeom>
            <a:avLst/>
            <a:gdLst>
              <a:gd name="T0" fmla="*/ 816 w 1488"/>
              <a:gd name="T1" fmla="*/ 0 h 1440"/>
              <a:gd name="T2" fmla="*/ 0 w 1488"/>
              <a:gd name="T3" fmla="*/ 816 h 1440"/>
              <a:gd name="T4" fmla="*/ 1488 w 1488"/>
              <a:gd name="T5" fmla="*/ 1440 h 1440"/>
              <a:gd name="T6" fmla="*/ 816 w 1488"/>
              <a:gd name="T7" fmla="*/ 0 h 1440"/>
            </a:gdLst>
            <a:ahLst/>
            <a:cxnLst>
              <a:cxn ang="0">
                <a:pos x="T0" y="T1"/>
              </a:cxn>
              <a:cxn ang="0">
                <a:pos x="T2" y="T3"/>
              </a:cxn>
              <a:cxn ang="0">
                <a:pos x="T4" y="T5"/>
              </a:cxn>
              <a:cxn ang="0">
                <a:pos x="T6" y="T7"/>
              </a:cxn>
            </a:cxnLst>
            <a:rect l="0" t="0" r="r" b="b"/>
            <a:pathLst>
              <a:path w="1488" h="1440">
                <a:moveTo>
                  <a:pt x="816" y="0"/>
                </a:moveTo>
                <a:lnTo>
                  <a:pt x="0" y="816"/>
                </a:lnTo>
                <a:lnTo>
                  <a:pt x="1488" y="1440"/>
                </a:lnTo>
                <a:lnTo>
                  <a:pt x="816"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p>
        </p:txBody>
      </p:sp>
      <p:sp>
        <p:nvSpPr>
          <p:cNvPr id="67608" name="文本框 67607"/>
          <p:cNvSpPr txBox="1">
            <a:spLocks noChangeArrowheads="1"/>
          </p:cNvSpPr>
          <p:nvPr/>
        </p:nvSpPr>
        <p:spPr bwMode="auto">
          <a:xfrm>
            <a:off x="4419600" y="2133600"/>
            <a:ext cx="4419600"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a:latin typeface="Times New Roman" panose="02020603050405020304" pitchFamily="18" charset="0"/>
                <a:ea typeface="黑体" panose="02010609060101010101" pitchFamily="2" charset="-122"/>
              </a:rPr>
              <a:t>解：画射线</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在射线</a:t>
            </a:r>
            <a:r>
              <a:rPr lang="en-US" altLang="zh-CN" sz="2800" b="1" i="1">
                <a:latin typeface="Times New Roman" panose="02020603050405020304" pitchFamily="18" charset="0"/>
                <a:ea typeface="黑体" panose="02010609060101010101" pitchFamily="2" charset="-122"/>
              </a:rPr>
              <a:t>OA</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a:t>
            </a:r>
            <a:r>
              <a:rPr lang="zh-CN" altLang="en-US" sz="2800">
                <a:latin typeface="Times New Roman" panose="02020603050405020304" pitchFamily="18" charset="0"/>
                <a:ea typeface="黑体" panose="02010609060101010101" pitchFamily="2" charset="-122"/>
              </a:rPr>
              <a:t>上分别取点</a:t>
            </a:r>
            <a:r>
              <a:rPr lang="en-US" altLang="zh-CN" sz="2800" b="1" i="1">
                <a:latin typeface="Times New Roman" panose="02020603050405020304" pitchFamily="18" charset="0"/>
                <a:ea typeface="黑体" panose="02010609060101010101" pitchFamily="2" charset="-122"/>
              </a:rPr>
              <a:t>D</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E</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F</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使</a:t>
            </a:r>
            <a:r>
              <a:rPr lang="en-US" altLang="zh-CN" sz="2800" b="1" i="1">
                <a:latin typeface="Times New Roman" panose="02020603050405020304" pitchFamily="18" charset="0"/>
                <a:ea typeface="黑体" panose="02010609060101010101" pitchFamily="2" charset="-122"/>
              </a:rPr>
              <a:t>OA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OD</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OB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OE</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OC </a:t>
            </a:r>
            <a:r>
              <a:rPr lang="en-US" altLang="zh-CN" sz="2800" b="1">
                <a:latin typeface="Times New Roman" panose="02020603050405020304" pitchFamily="18" charset="0"/>
                <a:ea typeface="黑体" panose="02010609060101010101" pitchFamily="2" charset="-122"/>
              </a:rPr>
              <a:t>= 2</a:t>
            </a:r>
            <a:r>
              <a:rPr lang="en-US" altLang="zh-CN" sz="2800" b="1" i="1">
                <a:latin typeface="Times New Roman" panose="02020603050405020304" pitchFamily="18" charset="0"/>
                <a:ea typeface="黑体" panose="02010609060101010101" pitchFamily="2" charset="-122"/>
              </a:rPr>
              <a:t>OF</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顺序连接</a:t>
            </a:r>
            <a:r>
              <a:rPr lang="en-US" altLang="zh-CN" sz="2800" b="1" i="1">
                <a:latin typeface="Times New Roman" panose="02020603050405020304" pitchFamily="18" charset="0"/>
                <a:ea typeface="黑体" panose="02010609060101010101" pitchFamily="2" charset="-122"/>
              </a:rPr>
              <a:t>D</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E</a:t>
            </a:r>
            <a:r>
              <a:rPr lang="en-US" altLang="zh-CN" sz="2800">
                <a:latin typeface="Times New Roman" panose="02020603050405020304" pitchFamily="18" charset="0"/>
                <a:ea typeface="黑体" panose="02010609060101010101" pitchFamily="2" charset="-122"/>
              </a:rPr>
              <a:t>,</a:t>
            </a:r>
            <a:r>
              <a:rPr lang="en-US" altLang="zh-CN" sz="2800" b="1" i="1">
                <a:latin typeface="Times New Roman" panose="02020603050405020304" pitchFamily="18" charset="0"/>
                <a:ea typeface="黑体" panose="02010609060101010101" pitchFamily="2" charset="-122"/>
              </a:rPr>
              <a:t>F</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使△</a:t>
            </a:r>
            <a:r>
              <a:rPr lang="en-US" altLang="zh-CN" sz="2800" b="1" i="1">
                <a:latin typeface="Times New Roman" panose="02020603050405020304" pitchFamily="18" charset="0"/>
                <a:ea typeface="黑体" panose="02010609060101010101" pitchFamily="2" charset="-122"/>
              </a:rPr>
              <a:t>DEF</a:t>
            </a:r>
            <a:r>
              <a:rPr lang="zh-CN" altLang="en-US" sz="2800">
                <a:latin typeface="Times New Roman" panose="02020603050405020304" pitchFamily="18" charset="0"/>
                <a:ea typeface="黑体" panose="02010609060101010101" pitchFamily="2" charset="-122"/>
              </a:rPr>
              <a:t>与△</a:t>
            </a:r>
            <a:r>
              <a:rPr lang="en-US" altLang="zh-CN" sz="2800" b="1" i="1">
                <a:latin typeface="Times New Roman" panose="02020603050405020304" pitchFamily="18" charset="0"/>
                <a:ea typeface="黑体" panose="02010609060101010101" pitchFamily="2" charset="-122"/>
              </a:rPr>
              <a:t>ABC</a:t>
            </a:r>
            <a:r>
              <a:rPr lang="zh-CN" altLang="en-US" sz="2800">
                <a:latin typeface="Times New Roman" panose="02020603050405020304" pitchFamily="18" charset="0"/>
                <a:ea typeface="黑体" panose="02010609060101010101" pitchFamily="2" charset="-122"/>
              </a:rPr>
              <a:t>位似</a:t>
            </a:r>
            <a:r>
              <a:rPr lang="en-US" altLang="zh-CN" sz="2800">
                <a:latin typeface="Times New Roman" panose="02020603050405020304" pitchFamily="18" charset="0"/>
                <a:ea typeface="黑体" panose="02010609060101010101" pitchFamily="2" charset="-122"/>
              </a:rPr>
              <a:t>,</a:t>
            </a:r>
            <a:r>
              <a:rPr lang="zh-CN" altLang="en-US" sz="2800">
                <a:latin typeface="Times New Roman" panose="02020603050405020304" pitchFamily="18" charset="0"/>
                <a:ea typeface="黑体" panose="02010609060101010101" pitchFamily="2" charset="-122"/>
              </a:rPr>
              <a:t>位似比为</a:t>
            </a:r>
            <a:r>
              <a:rPr lang="en-US" altLang="zh-CN" sz="2800" b="1">
                <a:latin typeface="Times New Roman" panose="02020603050405020304" pitchFamily="18" charset="0"/>
                <a:ea typeface="黑体" panose="02010609060101010101" pitchFamily="2" charset="-122"/>
              </a:rPr>
              <a:t>1</a:t>
            </a:r>
            <a:r>
              <a:rPr lang="zh-CN" altLang="en-US" sz="2800">
                <a:latin typeface="Times New Roman" panose="02020603050405020304" pitchFamily="18" charset="0"/>
                <a:ea typeface="黑体" panose="02010609060101010101" pitchFamily="2" charset="-122"/>
              </a:rPr>
              <a:t>：</a:t>
            </a:r>
            <a:r>
              <a:rPr lang="en-US" altLang="zh-CN" sz="2800" b="1">
                <a:latin typeface="Times New Roman" panose="02020603050405020304" pitchFamily="18" charset="0"/>
                <a:ea typeface="黑体" panose="02010609060101010101" pitchFamily="2" charset="-122"/>
              </a:rPr>
              <a:t>2</a:t>
            </a:r>
            <a:r>
              <a:rPr lang="en-US" altLang="zh-CN" sz="2800">
                <a:latin typeface="Times New Roman" panose="02020603050405020304" pitchFamily="18" charset="0"/>
                <a:ea typeface="黑体" panose="02010609060101010101" pitchFamily="2" charset="-122"/>
              </a:rPr>
              <a:t>.</a:t>
            </a:r>
          </a:p>
        </p:txBody>
      </p:sp>
      <p:sp>
        <p:nvSpPr>
          <p:cNvPr id="67609" name="文本框 67608"/>
          <p:cNvSpPr txBox="1">
            <a:spLocks noChangeArrowheads="1"/>
          </p:cNvSpPr>
          <p:nvPr/>
        </p:nvSpPr>
        <p:spPr bwMode="auto">
          <a:xfrm>
            <a:off x="2133600" y="3124200"/>
            <a:ext cx="403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D</a:t>
            </a:r>
          </a:p>
        </p:txBody>
      </p:sp>
      <p:sp>
        <p:nvSpPr>
          <p:cNvPr id="67610" name="文本框 67609"/>
          <p:cNvSpPr txBox="1">
            <a:spLocks noChangeArrowheads="1"/>
          </p:cNvSpPr>
          <p:nvPr/>
        </p:nvSpPr>
        <p:spPr bwMode="auto">
          <a:xfrm>
            <a:off x="1371600" y="39624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E</a:t>
            </a:r>
          </a:p>
        </p:txBody>
      </p:sp>
      <p:sp>
        <p:nvSpPr>
          <p:cNvPr id="67611" name="文本框 67610"/>
          <p:cNvSpPr txBox="1">
            <a:spLocks noChangeArrowheads="1"/>
          </p:cNvSpPr>
          <p:nvPr/>
        </p:nvSpPr>
        <p:spPr bwMode="auto">
          <a:xfrm>
            <a:off x="3124200" y="4572000"/>
            <a:ext cx="3857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b="1" i="1">
                <a:solidFill>
                  <a:schemeClr val="tx1"/>
                </a:solidFill>
                <a:latin typeface="Times New Roman" panose="02020603050405020304" pitchFamily="18" charset="0"/>
              </a:rPr>
              <a:t>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7608"/>
                                        </p:tgtEl>
                                        <p:attrNameLst>
                                          <p:attrName>style.visibility</p:attrName>
                                        </p:attrNameLst>
                                      </p:cBhvr>
                                      <p:to>
                                        <p:strVal val="visible"/>
                                      </p:to>
                                    </p:set>
                                    <p:animEffect transition="in" filter="wipe(up)">
                                      <p:cBhvr>
                                        <p:cTn id="7" dur="500"/>
                                        <p:tgtEl>
                                          <p:spTgt spid="6760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7604"/>
                                        </p:tgtEl>
                                        <p:attrNameLst>
                                          <p:attrName>style.visibility</p:attrName>
                                        </p:attrNameLst>
                                      </p:cBhvr>
                                      <p:to>
                                        <p:strVal val="visible"/>
                                      </p:to>
                                    </p:set>
                                    <p:animEffect transition="in" filter="wipe(down)">
                                      <p:cBhvr>
                                        <p:cTn id="11" dur="500"/>
                                        <p:tgtEl>
                                          <p:spTgt spid="6760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7606"/>
                                        </p:tgtEl>
                                        <p:attrNameLst>
                                          <p:attrName>style.visibility</p:attrName>
                                        </p:attrNameLst>
                                      </p:cBhvr>
                                      <p:to>
                                        <p:strVal val="visible"/>
                                      </p:to>
                                    </p:set>
                                    <p:animEffect transition="in" filter="wipe(up)">
                                      <p:cBhvr>
                                        <p:cTn id="15" dur="500"/>
                                        <p:tgtEl>
                                          <p:spTgt spid="67606"/>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7605"/>
                                        </p:tgtEl>
                                        <p:attrNameLst>
                                          <p:attrName>style.visibility</p:attrName>
                                        </p:attrNameLst>
                                      </p:cBhvr>
                                      <p:to>
                                        <p:strVal val="visible"/>
                                      </p:to>
                                    </p:set>
                                    <p:animEffect transition="in" filter="wipe(up)">
                                      <p:cBhvr>
                                        <p:cTn id="19" dur="500"/>
                                        <p:tgtEl>
                                          <p:spTgt spid="67605"/>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7609"/>
                                        </p:tgtEl>
                                        <p:attrNameLst>
                                          <p:attrName>style.visibility</p:attrName>
                                        </p:attrNameLst>
                                      </p:cBhvr>
                                      <p:to>
                                        <p:strVal val="visible"/>
                                      </p:to>
                                    </p:set>
                                    <p:animEffect transition="in" filter="randombar(horizontal)">
                                      <p:cBhvr>
                                        <p:cTn id="22" dur="500"/>
                                        <p:tgtEl>
                                          <p:spTgt spid="6760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7610"/>
                                        </p:tgtEl>
                                        <p:attrNameLst>
                                          <p:attrName>style.visibility</p:attrName>
                                        </p:attrNameLst>
                                      </p:cBhvr>
                                      <p:to>
                                        <p:strVal val="visible"/>
                                      </p:to>
                                    </p:set>
                                    <p:animEffect transition="in" filter="randombar(horizontal)">
                                      <p:cBhvr>
                                        <p:cTn id="25" dur="500"/>
                                        <p:tgtEl>
                                          <p:spTgt spid="6761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7611"/>
                                        </p:tgtEl>
                                        <p:attrNameLst>
                                          <p:attrName>style.visibility</p:attrName>
                                        </p:attrNameLst>
                                      </p:cBhvr>
                                      <p:to>
                                        <p:strVal val="visible"/>
                                      </p:to>
                                    </p:set>
                                    <p:animEffect transition="in" filter="randombar(horizontal)">
                                      <p:cBhvr>
                                        <p:cTn id="28" dur="500"/>
                                        <p:tgtEl>
                                          <p:spTgt spid="67611"/>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67607"/>
                                        </p:tgtEl>
                                        <p:attrNameLst>
                                          <p:attrName>style.visibility</p:attrName>
                                        </p:attrNameLst>
                                      </p:cBhvr>
                                      <p:to>
                                        <p:strVal val="visible"/>
                                      </p:to>
                                    </p:set>
                                    <p:animEffect transition="in" filter="wipe(down)">
                                      <p:cBhvr>
                                        <p:cTn id="32" dur="500"/>
                                        <p:tgtEl>
                                          <p:spTgt spid="67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4" grpId="0" animBg="1"/>
      <p:bldP spid="67605" grpId="0" animBg="1"/>
      <p:bldP spid="67606" grpId="0" animBg="1"/>
      <p:bldP spid="67608" grpId="0"/>
      <p:bldP spid="67609" grpId="0"/>
      <p:bldP spid="67610" grpId="0"/>
      <p:bldP spid="67611"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文本框 3"/>
          <p:cNvSpPr txBox="1">
            <a:spLocks noChangeArrowheads="1"/>
          </p:cNvSpPr>
          <p:nvPr/>
        </p:nvSpPr>
        <p:spPr bwMode="auto">
          <a:xfrm>
            <a:off x="692150" y="834206"/>
            <a:ext cx="8247063"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b="1">
                <a:solidFill>
                  <a:schemeClr val="tx1"/>
                </a:solidFill>
                <a:latin typeface="Times New Roman" panose="02020603050405020304" pitchFamily="18" charset="0"/>
                <a:ea typeface="黑体" panose="02010609060101010101" pitchFamily="2" charset="-122"/>
              </a:rPr>
              <a:t>6. </a:t>
            </a:r>
            <a:r>
              <a:rPr lang="zh-CN" altLang="en-US" sz="2800">
                <a:solidFill>
                  <a:schemeClr val="tx1"/>
                </a:solidFill>
                <a:latin typeface="Times New Roman" panose="02020603050405020304" pitchFamily="18" charset="0"/>
                <a:ea typeface="黑体" panose="02010609060101010101" pitchFamily="2" charset="-122"/>
              </a:rPr>
              <a:t>如图，</a:t>
            </a:r>
            <a:r>
              <a:rPr lang="zh-CN" altLang="en-US" sz="2800" i="1">
                <a:solidFill>
                  <a:schemeClr val="tx1"/>
                </a:solidFill>
                <a:latin typeface="Times New Roman" panose="02020603050405020304" pitchFamily="18" charset="0"/>
                <a:ea typeface="黑体" panose="02010609060101010101" pitchFamily="2" charset="-122"/>
              </a:rPr>
              <a:t>F </a:t>
            </a:r>
            <a:r>
              <a:rPr lang="zh-CN" altLang="en-US" sz="2800">
                <a:solidFill>
                  <a:schemeClr val="tx1"/>
                </a:solidFill>
                <a:latin typeface="Times New Roman" panose="02020603050405020304" pitchFamily="18" charset="0"/>
                <a:ea typeface="黑体" panose="02010609060101010101" pitchFamily="2" charset="-122"/>
              </a:rPr>
              <a:t>在 </a:t>
            </a:r>
            <a:r>
              <a:rPr lang="zh-CN" altLang="en-US" sz="2800" i="1">
                <a:solidFill>
                  <a:schemeClr val="tx1"/>
                </a:solidFill>
                <a:latin typeface="Times New Roman" panose="02020603050405020304" pitchFamily="18" charset="0"/>
                <a:ea typeface="黑体" panose="02010609060101010101" pitchFamily="2" charset="-122"/>
              </a:rPr>
              <a:t>BD </a:t>
            </a:r>
            <a:r>
              <a:rPr lang="zh-CN" altLang="en-US" sz="2800">
                <a:solidFill>
                  <a:schemeClr val="tx1"/>
                </a:solidFill>
                <a:latin typeface="Times New Roman" panose="02020603050405020304" pitchFamily="18" charset="0"/>
                <a:ea typeface="黑体" panose="02010609060101010101" pitchFamily="2" charset="-122"/>
              </a:rPr>
              <a:t>上，</a:t>
            </a:r>
            <a:r>
              <a:rPr lang="zh-CN" altLang="en-US" sz="2800" i="1">
                <a:solidFill>
                  <a:schemeClr val="tx1"/>
                </a:solidFill>
                <a:latin typeface="Times New Roman" panose="02020603050405020304" pitchFamily="18" charset="0"/>
                <a:ea typeface="黑体" panose="02010609060101010101" pitchFamily="2" charset="-122"/>
              </a:rPr>
              <a:t>BC</a:t>
            </a:r>
            <a:r>
              <a:rPr lang="zh-CN" altLang="en-US" sz="2800">
                <a:solidFill>
                  <a:schemeClr val="tx1"/>
                </a:solidFill>
                <a:latin typeface="Times New Roman" panose="02020603050405020304" pitchFamily="18" charset="0"/>
                <a:ea typeface="黑体" panose="02010609060101010101" pitchFamily="2" charset="-122"/>
              </a:rPr>
              <a:t>，</a:t>
            </a:r>
            <a:r>
              <a:rPr lang="zh-CN" altLang="en-US" sz="2800" i="1">
                <a:solidFill>
                  <a:schemeClr val="tx1"/>
                </a:solidFill>
                <a:latin typeface="Times New Roman" panose="02020603050405020304" pitchFamily="18" charset="0"/>
                <a:ea typeface="黑体" panose="02010609060101010101" pitchFamily="2" charset="-122"/>
              </a:rPr>
              <a:t>AD </a:t>
            </a:r>
            <a:r>
              <a:rPr lang="zh-CN" altLang="en-US" sz="2800">
                <a:solidFill>
                  <a:schemeClr val="tx1"/>
                </a:solidFill>
                <a:latin typeface="Times New Roman" panose="02020603050405020304" pitchFamily="18" charset="0"/>
                <a:ea typeface="黑体" panose="02010609060101010101" pitchFamily="2" charset="-122"/>
              </a:rPr>
              <a:t>相交于点 </a:t>
            </a:r>
            <a:r>
              <a:rPr lang="zh-CN" altLang="en-US" sz="2800" i="1">
                <a:solidFill>
                  <a:schemeClr val="tx1"/>
                </a:solidFill>
                <a:latin typeface="Times New Roman" panose="02020603050405020304" pitchFamily="18" charset="0"/>
                <a:ea typeface="黑体" panose="02010609060101010101" pitchFamily="2" charset="-122"/>
              </a:rPr>
              <a:t>E</a:t>
            </a:r>
            <a:r>
              <a:rPr lang="zh-CN" altLang="en-US" sz="2800">
                <a:solidFill>
                  <a:schemeClr val="tx1"/>
                </a:solidFill>
                <a:latin typeface="Times New Roman" panose="02020603050405020304" pitchFamily="18" charset="0"/>
                <a:ea typeface="黑体" panose="02010609060101010101" pitchFamily="2" charset="-122"/>
              </a:rPr>
              <a:t>，且</a:t>
            </a:r>
          </a:p>
          <a:p>
            <a:r>
              <a:rPr lang="zh-CN" altLang="en-US"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AB∥CD∥EF</a:t>
            </a:r>
            <a:r>
              <a:rPr lang="zh-CN" altLang="en-US" sz="2800">
                <a:solidFill>
                  <a:schemeClr val="tx1"/>
                </a:solidFill>
                <a:latin typeface="Times New Roman" panose="02020603050405020304" pitchFamily="18" charset="0"/>
                <a:ea typeface="黑体" panose="02010609060101010101" pitchFamily="2" charset="-122"/>
              </a:rPr>
              <a:t>，</a:t>
            </a:r>
          </a:p>
          <a:p>
            <a:r>
              <a:rPr lang="en-US" altLang="zh-CN" sz="2800">
                <a:solidFill>
                  <a:schemeClr val="tx1"/>
                </a:solidFill>
                <a:latin typeface="Times New Roman" panose="02020603050405020304" pitchFamily="18" charset="0"/>
                <a:ea typeface="黑体" panose="02010609060101010101" pitchFamily="2" charset="-122"/>
              </a:rPr>
              <a:t>    (</a:t>
            </a:r>
            <a:r>
              <a:rPr lang="en-US" altLang="zh-CN" sz="2800" b="1">
                <a:solidFill>
                  <a:schemeClr val="tx1"/>
                </a:solidFill>
                <a:latin typeface="Times New Roman" panose="02020603050405020304" pitchFamily="18" charset="0"/>
                <a:ea typeface="黑体" panose="02010609060101010101" pitchFamily="2" charset="-122"/>
              </a:rPr>
              <a:t>1</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图中有哪几对位似三角形</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选其中一对加</a:t>
            </a:r>
          </a:p>
          <a:p>
            <a:r>
              <a:rPr lang="zh-CN" altLang="en-US" sz="2800">
                <a:solidFill>
                  <a:schemeClr val="tx1"/>
                </a:solidFill>
                <a:latin typeface="Times New Roman" panose="02020603050405020304" pitchFamily="18" charset="0"/>
                <a:ea typeface="黑体" panose="02010609060101010101" pitchFamily="2" charset="-122"/>
              </a:rPr>
              <a:t>          以证明；</a:t>
            </a:r>
          </a:p>
          <a:p>
            <a:endParaRPr lang="zh-CN" altLang="en-US"/>
          </a:p>
        </p:txBody>
      </p:sp>
      <p:pic>
        <p:nvPicPr>
          <p:cNvPr id="33794" name="图片 4" descr="WK4W2_[0%6MO[1ONHOKUNIR"/>
          <p:cNvPicPr>
            <a:picLocks noChangeAspect="1" noChangeArrowheads="1"/>
          </p:cNvPicPr>
          <p:nvPr/>
        </p:nvPicPr>
        <p:blipFill>
          <a:blip r:embed="rId2"/>
          <a:stretch>
            <a:fillRect/>
          </a:stretch>
        </p:blipFill>
        <p:spPr bwMode="auto">
          <a:xfrm>
            <a:off x="4219575" y="3271838"/>
            <a:ext cx="4565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文本框 5"/>
          <p:cNvSpPr txBox="1">
            <a:spLocks noChangeArrowheads="1"/>
          </p:cNvSpPr>
          <p:nvPr/>
        </p:nvSpPr>
        <p:spPr bwMode="auto">
          <a:xfrm>
            <a:off x="1127125" y="2635250"/>
            <a:ext cx="7272338"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latin typeface="Times New Roman" panose="02020603050405020304" pitchFamily="18" charset="0"/>
                <a:ea typeface="黑体" panose="02010609060101010101" pitchFamily="2" charset="-122"/>
              </a:rPr>
              <a:t>答案：</a:t>
            </a:r>
            <a:r>
              <a:rPr lang="zh-CN" altLang="en-US" sz="2800">
                <a:latin typeface="Times New Roman" panose="02020603050405020304" pitchFamily="18" charset="0"/>
                <a:ea typeface="黑体" panose="02010609060101010101" pitchFamily="2" charset="-122"/>
                <a:sym typeface="宋体" panose="02010600030101010101" pitchFamily="2" charset="-122"/>
              </a:rPr>
              <a:t>△</a:t>
            </a:r>
            <a:r>
              <a:rPr lang="zh-CN" altLang="en-US" sz="2800" i="1">
                <a:latin typeface="Times New Roman" panose="02020603050405020304" pitchFamily="18" charset="0"/>
                <a:ea typeface="黑体" panose="02010609060101010101" pitchFamily="2" charset="-122"/>
                <a:sym typeface="宋体" panose="02010600030101010101" pitchFamily="2" charset="-122"/>
              </a:rPr>
              <a:t>DFE </a:t>
            </a:r>
            <a:r>
              <a:rPr lang="zh-CN" altLang="en-US" sz="2800">
                <a:latin typeface="Times New Roman" panose="02020603050405020304" pitchFamily="18" charset="0"/>
                <a:ea typeface="黑体" panose="02010609060101010101" pitchFamily="2" charset="-122"/>
                <a:sym typeface="宋体" panose="02010600030101010101" pitchFamily="2" charset="-122"/>
              </a:rPr>
              <a:t>与 △</a:t>
            </a:r>
            <a:r>
              <a:rPr lang="zh-CN" altLang="en-US" sz="2800" i="1">
                <a:latin typeface="Times New Roman" panose="02020603050405020304" pitchFamily="18" charset="0"/>
                <a:ea typeface="黑体" panose="02010609060101010101" pitchFamily="2" charset="-122"/>
                <a:sym typeface="宋体" panose="02010600030101010101" pitchFamily="2" charset="-122"/>
              </a:rPr>
              <a:t>DBA</a:t>
            </a:r>
            <a:r>
              <a:rPr lang="zh-CN" altLang="en-US" sz="2800">
                <a:latin typeface="Times New Roman" panose="02020603050405020304" pitchFamily="18" charset="0"/>
                <a:ea typeface="黑体" panose="02010609060101010101" pitchFamily="2" charset="-122"/>
                <a:sym typeface="宋体" panose="02010600030101010101" pitchFamily="2" charset="-122"/>
              </a:rPr>
              <a:t>，△</a:t>
            </a:r>
            <a:r>
              <a:rPr lang="zh-CN" altLang="en-US" sz="2800" i="1">
                <a:latin typeface="Times New Roman" panose="02020603050405020304" pitchFamily="18" charset="0"/>
                <a:ea typeface="黑体" panose="02010609060101010101" pitchFamily="2" charset="-122"/>
                <a:sym typeface="宋体" panose="02010600030101010101" pitchFamily="2" charset="-122"/>
              </a:rPr>
              <a:t>BFE </a:t>
            </a:r>
            <a:r>
              <a:rPr lang="zh-CN" altLang="en-US" sz="2800">
                <a:latin typeface="Times New Roman" panose="02020603050405020304" pitchFamily="18" charset="0"/>
                <a:ea typeface="黑体" panose="02010609060101010101" pitchFamily="2" charset="-122"/>
                <a:sym typeface="宋体" panose="02010600030101010101" pitchFamily="2" charset="-122"/>
              </a:rPr>
              <a:t>与 △</a:t>
            </a:r>
            <a:r>
              <a:rPr lang="zh-CN" altLang="en-US" sz="2800" i="1">
                <a:latin typeface="Times New Roman" panose="02020603050405020304" pitchFamily="18" charset="0"/>
                <a:ea typeface="黑体" panose="02010609060101010101" pitchFamily="2" charset="-122"/>
                <a:sym typeface="宋体" panose="02010600030101010101" pitchFamily="2" charset="-122"/>
              </a:rPr>
              <a:t>BDC</a:t>
            </a:r>
            <a:r>
              <a:rPr lang="zh-CN" altLang="en-US" sz="2800">
                <a:latin typeface="Times New Roman" panose="02020603050405020304" pitchFamily="18" charset="0"/>
                <a:ea typeface="黑体" panose="02010609060101010101" pitchFamily="2" charset="-122"/>
                <a:sym typeface="宋体" panose="02010600030101010101" pitchFamily="2" charset="-122"/>
              </a:rPr>
              <a:t>，△</a:t>
            </a:r>
            <a:r>
              <a:rPr lang="zh-CN" altLang="en-US" sz="2800" i="1">
                <a:latin typeface="Times New Roman" panose="02020603050405020304" pitchFamily="18" charset="0"/>
                <a:ea typeface="黑体" panose="02010609060101010101" pitchFamily="2" charset="-122"/>
                <a:sym typeface="宋体" panose="02010600030101010101" pitchFamily="2" charset="-122"/>
              </a:rPr>
              <a:t>AEB </a:t>
            </a:r>
            <a:r>
              <a:rPr lang="zh-CN" altLang="en-US" sz="2800">
                <a:latin typeface="Times New Roman" panose="02020603050405020304" pitchFamily="18" charset="0"/>
                <a:ea typeface="黑体" panose="02010609060101010101" pitchFamily="2" charset="-122"/>
                <a:sym typeface="宋体" panose="02010600030101010101" pitchFamily="2" charset="-122"/>
              </a:rPr>
              <a:t>与 △</a:t>
            </a:r>
            <a:r>
              <a:rPr lang="zh-CN" altLang="en-US" sz="2800" i="1">
                <a:latin typeface="Times New Roman" panose="02020603050405020304" pitchFamily="18" charset="0"/>
                <a:ea typeface="黑体" panose="02010609060101010101" pitchFamily="2" charset="-122"/>
                <a:sym typeface="宋体" panose="02010600030101010101" pitchFamily="2" charset="-122"/>
              </a:rPr>
              <a:t>DEC </a:t>
            </a:r>
            <a:r>
              <a:rPr lang="zh-CN" altLang="en-US" sz="2800">
                <a:latin typeface="Times New Roman" panose="02020603050405020304" pitchFamily="18" charset="0"/>
                <a:ea typeface="黑体" panose="02010609060101010101" pitchFamily="2" charset="-122"/>
                <a:sym typeface="宋体" panose="02010600030101010101" pitchFamily="2" charset="-122"/>
              </a:rPr>
              <a:t>都是位似图形；证明略</a:t>
            </a:r>
            <a:r>
              <a:rPr lang="en-US" altLang="zh-CN" sz="2800">
                <a:latin typeface="Times New Roman" panose="02020603050405020304" pitchFamily="18" charset="0"/>
                <a:ea typeface="黑体" panose="02010609060101010101" pitchFamily="2" charset="-122"/>
                <a:sym typeface="宋体" panose="02010600030101010101" pitchFamily="2" charset="-122"/>
              </a:rPr>
              <a:t>.</a:t>
            </a:r>
          </a:p>
          <a:p>
            <a:endParaRPr lang="en-US" altLang="zh-CN" sz="2800">
              <a:latin typeface="Times New Roman" panose="02020603050405020304" pitchFamily="18" charset="0"/>
              <a:ea typeface="黑体" panose="02010609060101010101" pitchFamily="2" charset="-122"/>
              <a:sym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dissolve">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文本框 3"/>
          <p:cNvSpPr txBox="1">
            <a:spLocks noChangeArrowheads="1"/>
          </p:cNvSpPr>
          <p:nvPr/>
        </p:nvSpPr>
        <p:spPr bwMode="auto">
          <a:xfrm>
            <a:off x="536575" y="764704"/>
            <a:ext cx="824865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solidFill>
                  <a:schemeClr val="tx1"/>
                </a:solidFill>
                <a:latin typeface="Times New Roman" panose="02020603050405020304" pitchFamily="18" charset="0"/>
                <a:ea typeface="黑体" panose="02010609060101010101" pitchFamily="2" charset="-122"/>
              </a:rPr>
              <a:t>(</a:t>
            </a:r>
            <a:r>
              <a:rPr lang="en-US" altLang="zh-CN" sz="2800" b="1">
                <a:solidFill>
                  <a:schemeClr val="tx1"/>
                </a:solidFill>
                <a:latin typeface="Times New Roman" panose="02020603050405020304" pitchFamily="18" charset="0"/>
                <a:ea typeface="黑体" panose="02010609060101010101" pitchFamily="2" charset="-122"/>
              </a:rPr>
              <a:t>2</a:t>
            </a:r>
            <a:r>
              <a:rPr lang="en-US" altLang="zh-CN" sz="2800">
                <a:solidFill>
                  <a:schemeClr val="tx1"/>
                </a:solidFill>
                <a:latin typeface="Times New Roman" panose="02020603050405020304" pitchFamily="18" charset="0"/>
                <a:ea typeface="黑体" panose="02010609060101010101" pitchFamily="2" charset="-122"/>
              </a:rPr>
              <a:t>) </a:t>
            </a:r>
            <a:r>
              <a:rPr lang="zh-CN" altLang="en-US" sz="2800">
                <a:solidFill>
                  <a:schemeClr val="tx1"/>
                </a:solidFill>
                <a:latin typeface="Times New Roman" panose="02020603050405020304" pitchFamily="18" charset="0"/>
                <a:ea typeface="黑体" panose="02010609060101010101" pitchFamily="2" charset="-122"/>
              </a:rPr>
              <a:t>若 </a:t>
            </a:r>
            <a:r>
              <a:rPr lang="zh-CN" altLang="en-US" sz="2800" i="1">
                <a:solidFill>
                  <a:schemeClr val="tx1"/>
                </a:solidFill>
                <a:latin typeface="Times New Roman" panose="02020603050405020304" pitchFamily="18" charset="0"/>
                <a:ea typeface="黑体" panose="02010609060101010101" pitchFamily="2" charset="-122"/>
              </a:rPr>
              <a:t>AB</a:t>
            </a:r>
            <a:r>
              <a:rPr lang="zh-CN" altLang="en-US" sz="2800">
                <a:solidFill>
                  <a:schemeClr val="tx1"/>
                </a:solidFill>
                <a:latin typeface="Times New Roman" panose="02020603050405020304" pitchFamily="18" charset="0"/>
                <a:ea typeface="黑体" panose="02010609060101010101" pitchFamily="2" charset="-122"/>
              </a:rPr>
              <a:t>=2，</a:t>
            </a:r>
            <a:r>
              <a:rPr lang="zh-CN" altLang="en-US" sz="2800" i="1">
                <a:solidFill>
                  <a:schemeClr val="tx1"/>
                </a:solidFill>
                <a:latin typeface="Times New Roman" panose="02020603050405020304" pitchFamily="18" charset="0"/>
                <a:ea typeface="黑体" panose="02010609060101010101" pitchFamily="2" charset="-122"/>
              </a:rPr>
              <a:t>CD</a:t>
            </a:r>
            <a:r>
              <a:rPr lang="zh-CN" altLang="en-US" sz="2800">
                <a:solidFill>
                  <a:schemeClr val="tx1"/>
                </a:solidFill>
                <a:latin typeface="Times New Roman" panose="02020603050405020304" pitchFamily="18" charset="0"/>
                <a:ea typeface="黑体" panose="02010609060101010101" pitchFamily="2" charset="-122"/>
              </a:rPr>
              <a:t>=3，求 </a:t>
            </a:r>
            <a:r>
              <a:rPr lang="zh-CN" altLang="en-US" sz="2800" i="1">
                <a:solidFill>
                  <a:schemeClr val="tx1"/>
                </a:solidFill>
                <a:latin typeface="Times New Roman" panose="02020603050405020304" pitchFamily="18" charset="0"/>
                <a:ea typeface="黑体" panose="02010609060101010101" pitchFamily="2" charset="-122"/>
              </a:rPr>
              <a:t>EF </a:t>
            </a:r>
            <a:r>
              <a:rPr lang="zh-CN" altLang="en-US" sz="2800">
                <a:solidFill>
                  <a:schemeClr val="tx1"/>
                </a:solidFill>
                <a:latin typeface="Times New Roman" panose="02020603050405020304" pitchFamily="18" charset="0"/>
                <a:ea typeface="黑体" panose="02010609060101010101" pitchFamily="2" charset="-122"/>
              </a:rPr>
              <a:t>的长</a:t>
            </a:r>
            <a:r>
              <a:rPr lang="en-US" altLang="zh-CN" sz="2800">
                <a:solidFill>
                  <a:schemeClr val="tx1"/>
                </a:solidFill>
                <a:latin typeface="Times New Roman" panose="02020603050405020304" pitchFamily="18" charset="0"/>
                <a:ea typeface="黑体" panose="02010609060101010101" pitchFamily="2" charset="-122"/>
              </a:rPr>
              <a:t>.</a:t>
            </a:r>
            <a:r>
              <a:rPr lang="zh-CN" altLang="en-US" sz="2800">
                <a:solidFill>
                  <a:schemeClr val="tx1"/>
                </a:solidFill>
                <a:latin typeface="Times New Roman" panose="02020603050405020304" pitchFamily="18" charset="0"/>
                <a:ea typeface="黑体" panose="02010609060101010101" pitchFamily="2" charset="-122"/>
              </a:rPr>
              <a:t> </a:t>
            </a:r>
          </a:p>
          <a:p>
            <a:endParaRPr lang="zh-CN" altLang="en-US"/>
          </a:p>
        </p:txBody>
      </p:sp>
      <p:pic>
        <p:nvPicPr>
          <p:cNvPr id="34818" name="图片 4" descr="WK4W2_[0%6MO[1ONHOKUNIR"/>
          <p:cNvPicPr>
            <a:picLocks noChangeAspect="1" noChangeArrowheads="1"/>
          </p:cNvPicPr>
          <p:nvPr/>
        </p:nvPicPr>
        <p:blipFill>
          <a:blip r:embed="rId3"/>
          <a:stretch>
            <a:fillRect/>
          </a:stretch>
        </p:blipFill>
        <p:spPr bwMode="auto">
          <a:xfrm>
            <a:off x="4139952" y="3284984"/>
            <a:ext cx="4565650" cy="284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文本框 1"/>
          <p:cNvSpPr txBox="1">
            <a:spLocks noChangeArrowheads="1"/>
          </p:cNvSpPr>
          <p:nvPr/>
        </p:nvSpPr>
        <p:spPr bwMode="auto">
          <a:xfrm>
            <a:off x="546100" y="1347317"/>
            <a:ext cx="724535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a:latin typeface="Times New Roman" panose="02020603050405020304" pitchFamily="18" charset="0"/>
                <a:ea typeface="黑体" panose="02010609060101010101" pitchFamily="2" charset="-122"/>
              </a:rPr>
              <a:t>解：∵ △</a:t>
            </a:r>
            <a:r>
              <a:rPr lang="zh-CN" altLang="en-US" sz="2800" i="1">
                <a:latin typeface="Times New Roman" panose="02020603050405020304" pitchFamily="18" charset="0"/>
                <a:ea typeface="黑体" panose="02010609060101010101" pitchFamily="2" charset="-122"/>
              </a:rPr>
              <a:t>BFE </a:t>
            </a:r>
            <a:r>
              <a:rPr lang="zh-CN" altLang="en-US" sz="2800">
                <a:latin typeface="Times New Roman" panose="02020603050405020304" pitchFamily="18" charset="0"/>
                <a:ea typeface="黑体" panose="02010609060101010101" pitchFamily="2" charset="-122"/>
              </a:rPr>
              <a:t>∽△</a:t>
            </a:r>
            <a:r>
              <a:rPr lang="zh-CN" altLang="en-US" sz="2800" i="1">
                <a:latin typeface="Times New Roman" panose="02020603050405020304" pitchFamily="18" charset="0"/>
                <a:ea typeface="黑体" panose="02010609060101010101" pitchFamily="2" charset="-122"/>
              </a:rPr>
              <a:t>BDC</a:t>
            </a:r>
            <a:r>
              <a:rPr lang="zh-CN" altLang="en-US" sz="2800">
                <a:latin typeface="Times New Roman" panose="02020603050405020304" pitchFamily="18" charset="0"/>
                <a:ea typeface="黑体" panose="02010609060101010101" pitchFamily="2" charset="-122"/>
              </a:rPr>
              <a:t>，△</a:t>
            </a:r>
            <a:r>
              <a:rPr lang="zh-CN" altLang="en-US" sz="2800" i="1">
                <a:latin typeface="Times New Roman" panose="02020603050405020304" pitchFamily="18" charset="0"/>
                <a:ea typeface="黑体" panose="02010609060101010101" pitchFamily="2" charset="-122"/>
              </a:rPr>
              <a:t>AEB </a:t>
            </a:r>
            <a:r>
              <a:rPr lang="zh-CN" altLang="en-US" sz="2800">
                <a:latin typeface="Times New Roman" panose="02020603050405020304" pitchFamily="18" charset="0"/>
                <a:ea typeface="黑体" panose="02010609060101010101" pitchFamily="2" charset="-122"/>
              </a:rPr>
              <a:t>∽△</a:t>
            </a:r>
            <a:r>
              <a:rPr lang="zh-CN" altLang="en-US" sz="2800" i="1">
                <a:latin typeface="Times New Roman" panose="02020603050405020304" pitchFamily="18" charset="0"/>
                <a:ea typeface="黑体" panose="02010609060101010101" pitchFamily="2" charset="-122"/>
              </a:rPr>
              <a:t>DEC</a:t>
            </a:r>
            <a:r>
              <a:rPr lang="zh-CN" altLang="en-US" sz="2800">
                <a:latin typeface="Times New Roman" panose="02020603050405020304" pitchFamily="18" charset="0"/>
                <a:ea typeface="黑体" panose="02010609060101010101" pitchFamily="2" charset="-122"/>
              </a:rPr>
              <a:t>，</a:t>
            </a:r>
          </a:p>
          <a:p>
            <a:pPr>
              <a:lnSpc>
                <a:spcPts val="4000"/>
              </a:lnSpc>
            </a:pPr>
            <a:r>
              <a:rPr lang="zh-CN" altLang="en-US" sz="2800" i="1">
                <a:latin typeface="Times New Roman" panose="02020603050405020304" pitchFamily="18" charset="0"/>
                <a:ea typeface="黑体" panose="02010609060101010101" pitchFamily="2" charset="-122"/>
              </a:rPr>
              <a:t>AB</a:t>
            </a:r>
            <a:r>
              <a:rPr lang="zh-CN" altLang="en-US" sz="2800">
                <a:latin typeface="Times New Roman" panose="02020603050405020304" pitchFamily="18" charset="0"/>
                <a:ea typeface="黑体" panose="02010609060101010101" pitchFamily="2" charset="-122"/>
              </a:rPr>
              <a:t>=2，</a:t>
            </a:r>
            <a:r>
              <a:rPr lang="zh-CN" altLang="en-US" sz="2800" i="1">
                <a:latin typeface="Times New Roman" panose="02020603050405020304" pitchFamily="18" charset="0"/>
                <a:ea typeface="黑体" panose="02010609060101010101" pitchFamily="2" charset="-122"/>
              </a:rPr>
              <a:t>CD</a:t>
            </a:r>
            <a:r>
              <a:rPr lang="zh-CN" altLang="en-US" sz="2800">
                <a:latin typeface="Times New Roman" panose="02020603050405020304" pitchFamily="18" charset="0"/>
                <a:ea typeface="黑体" panose="02010609060101010101" pitchFamily="2" charset="-122"/>
              </a:rPr>
              <a:t>=3，</a:t>
            </a:r>
          </a:p>
        </p:txBody>
      </p:sp>
      <p:grpSp>
        <p:nvGrpSpPr>
          <p:cNvPr id="30724" name="组合 8"/>
          <p:cNvGrpSpPr/>
          <p:nvPr/>
        </p:nvGrpSpPr>
        <p:grpSpPr>
          <a:xfrm>
            <a:off x="527050" y="2491904"/>
            <a:ext cx="3001963" cy="915988"/>
            <a:chOff x="1960" y="4178"/>
            <a:chExt cx="4728" cy="1444"/>
          </a:xfrm>
        </p:grpSpPr>
        <p:graphicFrame>
          <p:nvGraphicFramePr>
            <p:cNvPr id="34821" name="对象 5"/>
            <p:cNvGraphicFramePr>
              <a:graphicFrameLocks noChangeAspect="1"/>
            </p:cNvGraphicFramePr>
            <p:nvPr/>
          </p:nvGraphicFramePr>
          <p:xfrm>
            <a:off x="2763" y="4178"/>
            <a:ext cx="3554" cy="1445"/>
          </p:xfrm>
          <a:graphic>
            <a:graphicData uri="http://schemas.openxmlformats.org/presentationml/2006/ole">
              <mc:AlternateContent xmlns:mc="http://schemas.openxmlformats.org/markup-compatibility/2006">
                <mc:Choice xmlns:v="urn:schemas-microsoft-com:vml" Requires="v">
                  <p:oleObj spid="_x0000_s6162" r:id="rId4" imgW="990600" imgH="393700" progId="Equation.DSMT4">
                    <p:embed/>
                  </p:oleObj>
                </mc:Choice>
                <mc:Fallback>
                  <p:oleObj r:id="rId4" imgW="990600" imgH="393700" progId="Equation.DSMT4">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2763" y="4178"/>
                          <a:ext cx="3554" cy="1445"/>
                        </a:xfrm>
                        <a:prstGeom prst="rect">
                          <a:avLst/>
                        </a:prstGeom>
                        <a:noFill/>
                        <a:ln>
                          <a:noFill/>
                        </a:ln>
                      </p:spPr>
                    </p:pic>
                  </p:oleObj>
                </mc:Fallback>
              </mc:AlternateContent>
            </a:graphicData>
          </a:graphic>
        </p:graphicFrame>
        <p:sp>
          <p:nvSpPr>
            <p:cNvPr id="34822" name="文本框 7"/>
            <p:cNvSpPr txBox="1">
              <a:spLocks noChangeArrowheads="1"/>
            </p:cNvSpPr>
            <p:nvPr/>
          </p:nvSpPr>
          <p:spPr bwMode="auto">
            <a:xfrm>
              <a:off x="1960" y="4496"/>
              <a:ext cx="4728"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latin typeface="Times New Roman" panose="02020603050405020304" pitchFamily="18" charset="0"/>
                  <a:ea typeface="黑体" panose="02010609060101010101" pitchFamily="2" charset="-122"/>
                </a:rPr>
                <a:t>∴</a:t>
              </a:r>
            </a:p>
          </p:txBody>
        </p:sp>
      </p:grpSp>
      <p:grpSp>
        <p:nvGrpSpPr>
          <p:cNvPr id="30727" name="组合 9"/>
          <p:cNvGrpSpPr/>
          <p:nvPr/>
        </p:nvGrpSpPr>
        <p:grpSpPr>
          <a:xfrm>
            <a:off x="3352800" y="2474442"/>
            <a:ext cx="3001963" cy="917575"/>
            <a:chOff x="1960" y="4178"/>
            <a:chExt cx="4728" cy="1445"/>
          </a:xfrm>
        </p:grpSpPr>
        <p:graphicFrame>
          <p:nvGraphicFramePr>
            <p:cNvPr id="34824" name="对象 10"/>
            <p:cNvGraphicFramePr>
              <a:graphicFrameLocks noChangeAspect="1"/>
            </p:cNvGraphicFramePr>
            <p:nvPr/>
          </p:nvGraphicFramePr>
          <p:xfrm>
            <a:off x="2763" y="4178"/>
            <a:ext cx="3554" cy="1445"/>
          </p:xfrm>
          <a:graphic>
            <a:graphicData uri="http://schemas.openxmlformats.org/presentationml/2006/ole">
              <mc:AlternateContent xmlns:mc="http://schemas.openxmlformats.org/markup-compatibility/2006">
                <mc:Choice xmlns:v="urn:schemas-microsoft-com:vml" Requires="v">
                  <p:oleObj spid="_x0000_s6163" r:id="rId6" imgW="990600" imgH="393700" progId="Equation.DSMT4">
                    <p:embed/>
                  </p:oleObj>
                </mc:Choice>
                <mc:Fallback>
                  <p:oleObj r:id="rId6" imgW="990600" imgH="393700" progId="Equation.DSMT4">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2763" y="4178"/>
                          <a:ext cx="3554" cy="1445"/>
                        </a:xfrm>
                        <a:prstGeom prst="rect">
                          <a:avLst/>
                        </a:prstGeom>
                        <a:noFill/>
                        <a:ln>
                          <a:noFill/>
                        </a:ln>
                      </p:spPr>
                    </p:pic>
                  </p:oleObj>
                </mc:Fallback>
              </mc:AlternateContent>
            </a:graphicData>
          </a:graphic>
        </p:graphicFrame>
        <p:sp>
          <p:nvSpPr>
            <p:cNvPr id="34825" name="文本框 12"/>
            <p:cNvSpPr txBox="1">
              <a:spLocks noChangeArrowheads="1"/>
            </p:cNvSpPr>
            <p:nvPr/>
          </p:nvSpPr>
          <p:spPr bwMode="auto">
            <a:xfrm>
              <a:off x="1960" y="4496"/>
              <a:ext cx="4728"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a:latin typeface="Times New Roman" panose="02020603050405020304" pitchFamily="18" charset="0"/>
                  <a:ea typeface="黑体" panose="02010609060101010101" pitchFamily="2" charset="-122"/>
                </a:rPr>
                <a:t>∴</a:t>
              </a:r>
            </a:p>
          </p:txBody>
        </p:sp>
      </p:grpSp>
      <p:grpSp>
        <p:nvGrpSpPr>
          <p:cNvPr id="30730" name="组合 15"/>
          <p:cNvGrpSpPr/>
          <p:nvPr/>
        </p:nvGrpSpPr>
        <p:grpSpPr>
          <a:xfrm>
            <a:off x="509588" y="3528542"/>
            <a:ext cx="2392362" cy="917575"/>
            <a:chOff x="4398" y="6977"/>
            <a:chExt cx="3767" cy="1445"/>
          </a:xfrm>
        </p:grpSpPr>
        <p:sp>
          <p:nvSpPr>
            <p:cNvPr id="34827" name="文本框 2"/>
            <p:cNvSpPr txBox="1">
              <a:spLocks noChangeArrowheads="1"/>
            </p:cNvSpPr>
            <p:nvPr/>
          </p:nvSpPr>
          <p:spPr bwMode="auto">
            <a:xfrm>
              <a:off x="4398" y="7245"/>
              <a:ext cx="3767"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latin typeface="Times New Roman" panose="02020603050405020304" pitchFamily="18" charset="0"/>
                  <a:ea typeface="黑体" panose="02010609060101010101" pitchFamily="2" charset="-122"/>
                </a:rPr>
                <a:t>解得</a:t>
              </a:r>
            </a:p>
          </p:txBody>
        </p:sp>
        <p:graphicFrame>
          <p:nvGraphicFramePr>
            <p:cNvPr id="34828" name="对象 13"/>
            <p:cNvGraphicFramePr>
              <a:graphicFrameLocks noChangeAspect="1"/>
            </p:cNvGraphicFramePr>
            <p:nvPr/>
          </p:nvGraphicFramePr>
          <p:xfrm>
            <a:off x="5735" y="6977"/>
            <a:ext cx="1957" cy="1445"/>
          </p:xfrm>
          <a:graphic>
            <a:graphicData uri="http://schemas.openxmlformats.org/presentationml/2006/ole">
              <mc:AlternateContent xmlns:mc="http://schemas.openxmlformats.org/markup-compatibility/2006">
                <mc:Choice xmlns:v="urn:schemas-microsoft-com:vml" Requires="v">
                  <p:oleObj spid="_x0000_s6164" r:id="rId8" imgW="545465" imgH="393700" progId="Equation.DSMT4">
                    <p:embed/>
                  </p:oleObj>
                </mc:Choice>
                <mc:Fallback>
                  <p:oleObj r:id="rId8" imgW="545465" imgH="393700" progId="Equation.DSMT4">
                    <p:embed/>
                    <p:pic>
                      <p:nvPicPr>
                        <p:cNvPr id="0" name="OLE substitute image"/>
                        <p:cNvPicPr/>
                        <p:nvPr/>
                      </p:nvPicPr>
                      <p:blipFill>
                        <a:blip r:embed="rId9">
                          <a:extLst>
                            <a:ext uri="{28A0092B-C50C-407E-A947-70E740481C1C}">
                              <a14:useLocalDpi xmlns:a14="http://schemas.microsoft.com/office/drawing/2010/main" val="0"/>
                            </a:ext>
                          </a:extLst>
                        </a:blip>
                        <a:stretch>
                          <a:fillRect/>
                        </a:stretch>
                      </p:blipFill>
                      <p:spPr>
                        <a:xfrm>
                          <a:off x="5735" y="6977"/>
                          <a:ext cx="1957" cy="1445"/>
                        </a:xfrm>
                        <a:prstGeom prst="rect">
                          <a:avLst/>
                        </a:prstGeom>
                        <a:noFill/>
                        <a:ln>
                          <a:noFill/>
                        </a:ln>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724"/>
                                        </p:tgtEl>
                                        <p:attrNameLst>
                                          <p:attrName>style.visibility</p:attrName>
                                        </p:attrNameLst>
                                      </p:cBhvr>
                                      <p:to>
                                        <p:strVal val="visible"/>
                                      </p:to>
                                    </p:set>
                                    <p:animEffect transition="in" filter="wipe(left)">
                                      <p:cBhvr>
                                        <p:cTn id="17" dur="500"/>
                                        <p:tgtEl>
                                          <p:spTgt spid="307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0727"/>
                                        </p:tgtEl>
                                        <p:attrNameLst>
                                          <p:attrName>style.visibility</p:attrName>
                                        </p:attrNameLst>
                                      </p:cBhvr>
                                      <p:to>
                                        <p:strVal val="visible"/>
                                      </p:to>
                                    </p:set>
                                    <p:animEffect transition="in" filter="wipe(left)">
                                      <p:cBhvr>
                                        <p:cTn id="22" dur="500"/>
                                        <p:tgtEl>
                                          <p:spTgt spid="307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730"/>
                                        </p:tgtEl>
                                        <p:attrNameLst>
                                          <p:attrName>style.visibility</p:attrName>
                                        </p:attrNameLst>
                                      </p:cBhvr>
                                      <p:to>
                                        <p:strVal val="visible"/>
                                      </p:to>
                                    </p:set>
                                    <p:animEffect transition="in" filter="wipe(left)">
                                      <p:cBhvr>
                                        <p:cTn id="27" dur="500"/>
                                        <p:tgtEl>
                                          <p:spTgt spid="30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Text Box 16"/>
          <p:cNvSpPr txBox="1">
            <a:spLocks noChangeArrowheads="1"/>
          </p:cNvSpPr>
          <p:nvPr/>
        </p:nvSpPr>
        <p:spPr bwMode="auto">
          <a:xfrm>
            <a:off x="804863" y="3408908"/>
            <a:ext cx="34020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a:solidFill>
                  <a:schemeClr val="tx2"/>
                </a:solidFill>
                <a:latin typeface="黑体" panose="02010609060101010101" pitchFamily="2" charset="-122"/>
                <a:ea typeface="黑体" panose="02010609060101010101" pitchFamily="2" charset="-122"/>
                <a:sym typeface="宋体" panose="02010600030101010101" pitchFamily="2" charset="-122"/>
              </a:rPr>
              <a:t>位似的概念及画法</a:t>
            </a:r>
          </a:p>
        </p:txBody>
      </p:sp>
      <p:sp>
        <p:nvSpPr>
          <p:cNvPr id="12293" name="左大括号 17"/>
          <p:cNvSpPr/>
          <p:nvPr/>
        </p:nvSpPr>
        <p:spPr bwMode="auto">
          <a:xfrm>
            <a:off x="4137025" y="2304008"/>
            <a:ext cx="76200" cy="2711450"/>
          </a:xfrm>
          <a:prstGeom prst="leftBrace">
            <a:avLst>
              <a:gd name="adj1" fmla="val 31465"/>
              <a:gd name="adj2" fmla="val 50000"/>
            </a:avLst>
          </a:prstGeom>
          <a:solidFill>
            <a:schemeClr val="accent1"/>
          </a:solidFill>
          <a:ln w="28575">
            <a:solidFill>
              <a:srgbClr val="FF0000"/>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sz="2400">
              <a:solidFill>
                <a:schemeClr val="tx1"/>
              </a:solidFill>
              <a:latin typeface="黑体" panose="02010609060101010101" pitchFamily="2" charset="-122"/>
              <a:ea typeface="黑体" panose="02010609060101010101" pitchFamily="2" charset="-122"/>
            </a:endParaRPr>
          </a:p>
        </p:txBody>
      </p:sp>
      <p:sp>
        <p:nvSpPr>
          <p:cNvPr id="12295" name="Text Box 18"/>
          <p:cNvSpPr txBox="1">
            <a:spLocks noChangeArrowheads="1"/>
          </p:cNvSpPr>
          <p:nvPr/>
        </p:nvSpPr>
        <p:spPr bwMode="auto">
          <a:xfrm>
            <a:off x="4113213" y="1997620"/>
            <a:ext cx="33909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a:solidFill>
                  <a:schemeClr val="tx2"/>
                </a:solidFill>
                <a:latin typeface="黑体" panose="02010609060101010101" pitchFamily="2" charset="-122"/>
                <a:ea typeface="黑体" panose="02010609060101010101" pitchFamily="2" charset="-122"/>
                <a:sym typeface="宋体" panose="02010600030101010101" pitchFamily="2" charset="-122"/>
              </a:rPr>
              <a:t>位似图形的概念</a:t>
            </a:r>
          </a:p>
        </p:txBody>
      </p:sp>
      <p:sp>
        <p:nvSpPr>
          <p:cNvPr id="12308" name="Text Box 18"/>
          <p:cNvSpPr txBox="1">
            <a:spLocks noChangeArrowheads="1"/>
          </p:cNvSpPr>
          <p:nvPr/>
        </p:nvSpPr>
        <p:spPr bwMode="auto">
          <a:xfrm>
            <a:off x="4211638" y="3337470"/>
            <a:ext cx="32115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a:solidFill>
                  <a:schemeClr val="tx2"/>
                </a:solidFill>
                <a:latin typeface="黑体" panose="02010609060101010101" pitchFamily="2" charset="-122"/>
                <a:ea typeface="黑体" panose="02010609060101010101" pitchFamily="2" charset="-122"/>
                <a:sym typeface="宋体" panose="02010600030101010101" pitchFamily="2" charset="-122"/>
              </a:rPr>
              <a:t>位似图形的性质</a:t>
            </a:r>
          </a:p>
        </p:txBody>
      </p:sp>
      <p:sp>
        <p:nvSpPr>
          <p:cNvPr id="2" name="Text Box 18"/>
          <p:cNvSpPr txBox="1">
            <a:spLocks noChangeArrowheads="1"/>
          </p:cNvSpPr>
          <p:nvPr/>
        </p:nvSpPr>
        <p:spPr bwMode="auto">
          <a:xfrm>
            <a:off x="4286250" y="4778920"/>
            <a:ext cx="2298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a:solidFill>
                  <a:schemeClr val="tx2"/>
                </a:solidFill>
                <a:latin typeface="黑体" panose="02010609060101010101" pitchFamily="2" charset="-122"/>
                <a:ea typeface="黑体" panose="02010609060101010101" pitchFamily="2" charset="-122"/>
                <a:sym typeface="宋体" panose="02010600030101010101" pitchFamily="2" charset="-122"/>
              </a:rPr>
              <a:t>画位似图形</a:t>
            </a:r>
          </a:p>
        </p:txBody>
      </p:sp>
      <p:sp>
        <p:nvSpPr>
          <p:cNvPr id="8" name="矩形 80"/>
          <p:cNvSpPr>
            <a:spLocks noChangeArrowheads="1"/>
          </p:cNvSpPr>
          <p:nvPr/>
        </p:nvSpPr>
        <p:spPr bwMode="auto">
          <a:xfrm>
            <a:off x="3159462" y="764704"/>
            <a:ext cx="2031325"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a:solidFill>
                  <a:schemeClr val="bg1"/>
                </a:solidFill>
                <a:latin typeface="+mj-ea"/>
                <a:ea typeface="+mj-ea"/>
              </a:rPr>
              <a:t>课堂小结</a:t>
            </a:r>
          </a:p>
        </p:txBody>
      </p:sp>
      <p:pic>
        <p:nvPicPr>
          <p:cNvPr id="12309" name="New picture" hidden="1"/>
          <p:cNvPicPr/>
          <p:nvPr/>
        </p:nvPicPr>
        <p:blipFill>
          <a:blip r:embed="rId2"/>
          <a:stretch>
            <a:fillRect/>
          </a:stretch>
        </p:blipFill>
        <p:spPr>
          <a:xfrm>
            <a:off x="12522200" y="11036300"/>
            <a:ext cx="482600" cy="3302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2293"/>
                                        </p:tgtEl>
                                        <p:attrNameLst>
                                          <p:attrName>style.visibility</p:attrName>
                                        </p:attrNameLst>
                                      </p:cBhvr>
                                      <p:to>
                                        <p:strVal val="visible"/>
                                      </p:to>
                                    </p:set>
                                    <p:animEffect transition="in" filter="randombar(horizontal)">
                                      <p:cBhvr>
                                        <p:cTn id="11" dur="500"/>
                                        <p:tgtEl>
                                          <p:spTgt spid="1229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12295"/>
                                        </p:tgtEl>
                                        <p:attrNameLst>
                                          <p:attrName>style.visibility</p:attrName>
                                        </p:attrNameLst>
                                      </p:cBhvr>
                                      <p:to>
                                        <p:strVal val="visible"/>
                                      </p:to>
                                    </p:set>
                                    <p:animEffect transition="in" filter="blinds(vertical)">
                                      <p:cBhvr>
                                        <p:cTn id="16" dur="500"/>
                                        <p:tgtEl>
                                          <p:spTgt spid="1229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12308"/>
                                        </p:tgtEl>
                                        <p:attrNameLst>
                                          <p:attrName>style.visibility</p:attrName>
                                        </p:attrNameLst>
                                      </p:cBhvr>
                                      <p:to>
                                        <p:strVal val="visible"/>
                                      </p:to>
                                    </p:set>
                                    <p:animEffect transition="in" filter="blinds(vertical)">
                                      <p:cBhvr>
                                        <p:cTn id="21" dur="500"/>
                                        <p:tgtEl>
                                          <p:spTgt spid="1230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vertic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animBg="1"/>
      <p:bldP spid="12295" grpId="0"/>
      <p:bldP spid="12308"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46" name="Rectangle 86"/>
          <p:cNvSpPr>
            <a:spLocks noChangeArrowheads="1"/>
          </p:cNvSpPr>
          <p:nvPr/>
        </p:nvSpPr>
        <p:spPr bwMode="auto">
          <a:xfrm>
            <a:off x="518864" y="1735932"/>
            <a:ext cx="82296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800" dirty="0">
                <a:solidFill>
                  <a:schemeClr val="tx1"/>
                </a:solidFill>
                <a:latin typeface="黑体" panose="02010609060101010101" pitchFamily="2" charset="-122"/>
                <a:ea typeface="黑体" panose="02010609060101010101" pitchFamily="2" charset="-122"/>
              </a:rPr>
              <a:t>    </a:t>
            </a:r>
            <a:r>
              <a:rPr lang="zh-CN" altLang="en-US" sz="2800" dirty="0">
                <a:solidFill>
                  <a:schemeClr val="tx1"/>
                </a:solidFill>
                <a:latin typeface="黑体" panose="02010609060101010101" pitchFamily="2" charset="-122"/>
                <a:ea typeface="黑体" panose="02010609060101010101" pitchFamily="2" charset="-122"/>
              </a:rPr>
              <a:t>如图，是幻灯机放映图片的示意图，在幻灯机放映图片的过程中，这些图片之间有什么关系？</a:t>
            </a:r>
          </a:p>
        </p:txBody>
      </p:sp>
      <p:pic>
        <p:nvPicPr>
          <p:cNvPr id="6148" name="Picture 88"/>
          <p:cNvPicPr>
            <a:picLocks noChangeAspect="1" noChangeArrowheads="1"/>
          </p:cNvPicPr>
          <p:nvPr/>
        </p:nvPicPr>
        <p:blipFill>
          <a:blip r:embed="rId3" cstate="email"/>
          <a:srcRect/>
          <a:stretch>
            <a:fillRect/>
          </a:stretch>
        </p:blipFill>
        <p:spPr bwMode="auto">
          <a:xfrm>
            <a:off x="6619875" y="3575050"/>
            <a:ext cx="2397125" cy="2311400"/>
          </a:xfrm>
          <a:prstGeom prst="rect">
            <a:avLst/>
          </a:prstGeom>
          <a:solidFill>
            <a:schemeClr val="tx1"/>
          </a:solidFill>
          <a:ln>
            <a:noFill/>
          </a:ln>
          <a:extLst>
            <a:ext uri="{91240B29-F687-4F45-9708-019B960494DF}">
              <a14:hiddenLine xmlns:a14="http://schemas.microsoft.com/office/drawing/2010/main" w="28575">
                <a:solidFill>
                  <a:srgbClr val="000000"/>
                </a:solidFill>
                <a:miter lim="800000"/>
                <a:headEnd/>
                <a:tailEnd/>
              </a14:hiddenLine>
            </a:ext>
          </a:extLst>
        </p:spPr>
      </p:pic>
      <p:sp>
        <p:nvSpPr>
          <p:cNvPr id="2" name="圆角矩形 31"/>
          <p:cNvSpPr>
            <a:spLocks noChangeArrowheads="1"/>
          </p:cNvSpPr>
          <p:nvPr/>
        </p:nvSpPr>
        <p:spPr bwMode="auto">
          <a:xfrm>
            <a:off x="404564" y="1124744"/>
            <a:ext cx="1752600" cy="533400"/>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b="1"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图片引入</a:t>
            </a:r>
          </a:p>
        </p:txBody>
      </p:sp>
      <p:pic>
        <p:nvPicPr>
          <p:cNvPr id="6149" name="图片 29704" descr="WS_023"/>
          <p:cNvPicPr>
            <a:picLocks noChangeAspect="1" noChangeArrowheads="1"/>
          </p:cNvPicPr>
          <p:nvPr/>
        </p:nvPicPr>
        <p:blipFill>
          <a:blip r:embed="rId4"/>
          <a:stretch>
            <a:fillRect/>
          </a:stretch>
        </p:blipFill>
        <p:spPr bwMode="auto">
          <a:xfrm>
            <a:off x="141288" y="4432300"/>
            <a:ext cx="6762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8"/>
          <p:cNvPicPr>
            <a:picLocks noChangeAspect="1" noChangeArrowheads="1"/>
          </p:cNvPicPr>
          <p:nvPr/>
        </p:nvPicPr>
        <p:blipFill>
          <a:blip r:embed="rId5" cstate="email"/>
          <a:srcRect/>
          <a:stretch>
            <a:fillRect/>
          </a:stretch>
        </p:blipFill>
        <p:spPr bwMode="auto">
          <a:xfrm>
            <a:off x="5038725" y="3905250"/>
            <a:ext cx="1746250" cy="1685925"/>
          </a:xfrm>
          <a:prstGeom prst="rect">
            <a:avLst/>
          </a:prstGeom>
          <a:solidFill>
            <a:schemeClr val="tx1"/>
          </a:solidFill>
          <a:ln>
            <a:noFill/>
          </a:ln>
          <a:extLst>
            <a:ext uri="{91240B29-F687-4F45-9708-019B960494DF}">
              <a14:hiddenLine xmlns:a14="http://schemas.microsoft.com/office/drawing/2010/main" w="28575">
                <a:solidFill>
                  <a:srgbClr val="000000"/>
                </a:solidFill>
                <a:miter lim="800000"/>
                <a:headEnd/>
                <a:tailEnd/>
              </a14:hiddenLine>
            </a:ext>
          </a:extLst>
        </p:spPr>
      </p:pic>
      <p:pic>
        <p:nvPicPr>
          <p:cNvPr id="4" name="Picture 88"/>
          <p:cNvPicPr>
            <a:picLocks noChangeAspect="1" noChangeArrowheads="1"/>
          </p:cNvPicPr>
          <p:nvPr/>
        </p:nvPicPr>
        <p:blipFill>
          <a:blip r:embed="rId6" cstate="email"/>
          <a:srcRect/>
          <a:stretch>
            <a:fillRect/>
          </a:stretch>
        </p:blipFill>
        <p:spPr bwMode="auto">
          <a:xfrm>
            <a:off x="3886200" y="4127500"/>
            <a:ext cx="1276350" cy="1231900"/>
          </a:xfrm>
          <a:prstGeom prst="rect">
            <a:avLst/>
          </a:prstGeom>
          <a:solidFill>
            <a:schemeClr val="tx1"/>
          </a:solidFill>
          <a:ln>
            <a:noFill/>
          </a:ln>
          <a:extLst>
            <a:ext uri="{91240B29-F687-4F45-9708-019B960494DF}">
              <a14:hiddenLine xmlns:a14="http://schemas.microsoft.com/office/drawing/2010/main" w="28575">
                <a:solidFill>
                  <a:srgbClr val="000000"/>
                </a:solidFill>
                <a:miter lim="800000"/>
                <a:headEnd/>
                <a:tailEnd/>
              </a14:hiddenLine>
            </a:ext>
          </a:extLst>
        </p:spPr>
      </p:pic>
      <p:pic>
        <p:nvPicPr>
          <p:cNvPr id="5" name="Picture 88"/>
          <p:cNvPicPr>
            <a:picLocks noChangeAspect="1" noChangeArrowheads="1"/>
          </p:cNvPicPr>
          <p:nvPr/>
        </p:nvPicPr>
        <p:blipFill>
          <a:blip r:embed="rId7" cstate="email"/>
          <a:srcRect/>
          <a:stretch>
            <a:fillRect/>
          </a:stretch>
        </p:blipFill>
        <p:spPr bwMode="auto">
          <a:xfrm>
            <a:off x="3035300" y="4319588"/>
            <a:ext cx="914400" cy="884237"/>
          </a:xfrm>
          <a:prstGeom prst="rect">
            <a:avLst/>
          </a:prstGeom>
          <a:solidFill>
            <a:schemeClr val="tx1"/>
          </a:solidFill>
          <a:ln>
            <a:noFill/>
          </a:ln>
          <a:extLst>
            <a:ext uri="{91240B29-F687-4F45-9708-019B960494DF}">
              <a14:hiddenLine xmlns:a14="http://schemas.microsoft.com/office/drawing/2010/main" w="28575">
                <a:solidFill>
                  <a:srgbClr val="000000"/>
                </a:solidFill>
                <a:miter lim="800000"/>
                <a:headEnd/>
                <a:tailEnd/>
              </a14:hiddenLine>
            </a:ext>
          </a:extLst>
        </p:spPr>
      </p:pic>
      <p:pic>
        <p:nvPicPr>
          <p:cNvPr id="6" name="Picture 88"/>
          <p:cNvPicPr>
            <a:picLocks noChangeAspect="1" noChangeArrowheads="1"/>
          </p:cNvPicPr>
          <p:nvPr/>
        </p:nvPicPr>
        <p:blipFill>
          <a:blip r:embed="rId8" cstate="email"/>
          <a:srcRect/>
          <a:stretch>
            <a:fillRect/>
          </a:stretch>
        </p:blipFill>
        <p:spPr bwMode="auto">
          <a:xfrm>
            <a:off x="2411413" y="4438650"/>
            <a:ext cx="660400" cy="638175"/>
          </a:xfrm>
          <a:prstGeom prst="rect">
            <a:avLst/>
          </a:prstGeom>
          <a:solidFill>
            <a:schemeClr val="tx1"/>
          </a:solidFill>
          <a:ln>
            <a:noFill/>
          </a:ln>
          <a:extLst>
            <a:ext uri="{91240B29-F687-4F45-9708-019B960494DF}">
              <a14:hiddenLine xmlns:a14="http://schemas.microsoft.com/office/drawing/2010/main" w="28575">
                <a:solidFill>
                  <a:srgbClr val="000000"/>
                </a:solidFill>
                <a:miter lim="800000"/>
                <a:headEnd/>
                <a:tailEnd/>
              </a14:hiddenLine>
            </a:ext>
          </a:extLst>
        </p:spPr>
      </p:pic>
      <p:sp>
        <p:nvSpPr>
          <p:cNvPr id="6150" name="Line 90"/>
          <p:cNvSpPr>
            <a:spLocks noChangeShapeType="1"/>
          </p:cNvSpPr>
          <p:nvPr/>
        </p:nvSpPr>
        <p:spPr bwMode="auto">
          <a:xfrm flipV="1">
            <a:off x="817563" y="3582988"/>
            <a:ext cx="6804025" cy="1196975"/>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txBody>
          <a:bodyPr rot="10800000"/>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a:p>
        </p:txBody>
      </p:sp>
      <p:sp>
        <p:nvSpPr>
          <p:cNvPr id="6151" name="Line 91"/>
          <p:cNvSpPr>
            <a:spLocks noChangeShapeType="1"/>
          </p:cNvSpPr>
          <p:nvPr/>
        </p:nvSpPr>
        <p:spPr bwMode="auto">
          <a:xfrm>
            <a:off x="817563" y="4779963"/>
            <a:ext cx="7781925" cy="1185862"/>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a:p>
        </p:txBody>
      </p:sp>
      <p:cxnSp>
        <p:nvCxnSpPr>
          <p:cNvPr id="7" name="直接连接符 5"/>
          <p:cNvCxnSpPr>
            <a:cxnSpLocks noChangeShapeType="1"/>
          </p:cNvCxnSpPr>
          <p:nvPr/>
        </p:nvCxnSpPr>
        <p:spPr bwMode="auto">
          <a:xfrm flipH="1">
            <a:off x="817563" y="4552950"/>
            <a:ext cx="7710487" cy="227013"/>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sp>
        <p:nvSpPr>
          <p:cNvPr id="8" name="Rectangle 86"/>
          <p:cNvSpPr>
            <a:spLocks noChangeArrowheads="1"/>
          </p:cNvSpPr>
          <p:nvPr/>
        </p:nvSpPr>
        <p:spPr bwMode="auto">
          <a:xfrm>
            <a:off x="498227" y="2202284"/>
            <a:ext cx="82296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800" dirty="0">
                <a:solidFill>
                  <a:schemeClr val="tx1"/>
                </a:solidFill>
                <a:latin typeface="黑体" panose="02010609060101010101" pitchFamily="2" charset="-122"/>
                <a:ea typeface="黑体" panose="02010609060101010101" pitchFamily="2" charset="-122"/>
              </a:rPr>
              <a:t>                                          </a:t>
            </a:r>
            <a:r>
              <a:rPr lang="zh-CN" altLang="en-US" sz="2800" dirty="0">
                <a:solidFill>
                  <a:schemeClr val="tx1"/>
                </a:solidFill>
                <a:latin typeface="黑体" panose="02010609060101010101" pitchFamily="2" charset="-122"/>
                <a:ea typeface="黑体" panose="02010609060101010101" pitchFamily="2" charset="-122"/>
              </a:rPr>
              <a:t>连接图片上对应的点，你有什么发现？</a:t>
            </a:r>
          </a:p>
        </p:txBody>
      </p:sp>
      <p:sp>
        <p:nvSpPr>
          <p:cNvPr id="15" name="矩形 80"/>
          <p:cNvSpPr>
            <a:spLocks noChangeArrowheads="1"/>
          </p:cNvSpPr>
          <p:nvPr/>
        </p:nvSpPr>
        <p:spPr bwMode="auto">
          <a:xfrm>
            <a:off x="3140878" y="461943"/>
            <a:ext cx="2037737"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dirty="0">
                <a:solidFill>
                  <a:schemeClr val="bg1"/>
                </a:solidFill>
                <a:latin typeface="+mj-ea"/>
                <a:ea typeface="+mj-ea"/>
              </a:rPr>
              <a:t>导入新课</a:t>
            </a:r>
            <a:endParaRPr lang="zh-CN" altLang="en-US" sz="3600" dirty="0">
              <a:solidFill>
                <a:schemeClr val="bg1"/>
              </a:solidFill>
              <a:latin typeface="+mj-ea"/>
              <a:ea typeface="+mj-e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1000"/>
                                        <p:tgtEl>
                                          <p:spTgt spid="3"/>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6148"/>
                                        </p:tgtEl>
                                        <p:attrNameLst>
                                          <p:attrName>style.visibility</p:attrName>
                                        </p:attrNameLst>
                                      </p:cBhvr>
                                      <p:to>
                                        <p:strVal val="visible"/>
                                      </p:to>
                                    </p:set>
                                    <p:animEffect transition="in" filter="wipe(left)">
                                      <p:cBhvr>
                                        <p:cTn id="23" dur="1000"/>
                                        <p:tgtEl>
                                          <p:spTgt spid="6148"/>
                                        </p:tgtEl>
                                      </p:cBhvr>
                                    </p:animEffect>
                                  </p:childTnLst>
                                </p:cTn>
                              </p:par>
                            </p:childTnLst>
                          </p:cTn>
                        </p:par>
                        <p:par>
                          <p:cTn id="24" fill="hold">
                            <p:stCondLst>
                              <p:cond delay="5000"/>
                            </p:stCondLst>
                            <p:childTnLst>
                              <p:par>
                                <p:cTn id="25" presetID="27" presetClass="entr" presetSubtype="0" fill="hold" grpId="0" nodeType="afterEffect">
                                  <p:stCondLst>
                                    <p:cond delay="0"/>
                                  </p:stCondLst>
                                  <p:iterate type="lt">
                                    <p:tmPct val="50000"/>
                                  </p:iterate>
                                  <p:childTnLst>
                                    <p:set>
                                      <p:cBhvr>
                                        <p:cTn id="26" dur="1" fill="hold">
                                          <p:stCondLst>
                                            <p:cond delay="0"/>
                                          </p:stCondLst>
                                        </p:cTn>
                                        <p:tgtEl>
                                          <p:spTgt spid="15446"/>
                                        </p:tgtEl>
                                        <p:attrNameLst>
                                          <p:attrName>style.visibility</p:attrName>
                                        </p:attrNameLst>
                                      </p:cBhvr>
                                      <p:to>
                                        <p:strVal val="visible"/>
                                      </p:to>
                                    </p:set>
                                    <p:anim calcmode="discrete" valueType="clr">
                                      <p:cBhvr override="childStyle">
                                        <p:cTn id="27" dur="80"/>
                                        <p:tgtEl>
                                          <p:spTgt spid="15446"/>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5446"/>
                                        </p:tgtEl>
                                        <p:attrNameLst>
                                          <p:attrName>fillcolor</p:attrName>
                                        </p:attrNameLst>
                                      </p:cBhvr>
                                      <p:tavLst>
                                        <p:tav tm="0">
                                          <p:val>
                                            <p:clrVal>
                                              <a:schemeClr val="accent2"/>
                                            </p:clrVal>
                                          </p:val>
                                        </p:tav>
                                        <p:tav tm="50000">
                                          <p:val>
                                            <p:clrVal>
                                              <a:schemeClr val="hlink"/>
                                            </p:clrVal>
                                          </p:val>
                                        </p:tav>
                                      </p:tavLst>
                                    </p:anim>
                                    <p:set>
                                      <p:cBhvr>
                                        <p:cTn id="29" dur="80"/>
                                        <p:tgtEl>
                                          <p:spTgt spid="15446"/>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8"/>
                                        </p:tgtEl>
                                        <p:attrNameLst>
                                          <p:attrName>style.visibility</p:attrName>
                                        </p:attrNameLst>
                                      </p:cBhvr>
                                      <p:to>
                                        <p:strVal val="visible"/>
                                      </p:to>
                                    </p:set>
                                    <p:anim calcmode="discrete" valueType="clr">
                                      <p:cBhvr override="childStyle">
                                        <p:cTn id="3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8"/>
                                        </p:tgtEl>
                                        <p:attrNameLst>
                                          <p:attrName>fillcolor</p:attrName>
                                        </p:attrNameLst>
                                      </p:cBhvr>
                                      <p:tavLst>
                                        <p:tav tm="0">
                                          <p:val>
                                            <p:clrVal>
                                              <a:schemeClr val="accent2"/>
                                            </p:clrVal>
                                          </p:val>
                                        </p:tav>
                                        <p:tav tm="50000">
                                          <p:val>
                                            <p:clrVal>
                                              <a:schemeClr val="hlink"/>
                                            </p:clrVal>
                                          </p:val>
                                        </p:tav>
                                      </p:tavLst>
                                    </p:anim>
                                    <p:set>
                                      <p:cBhvr>
                                        <p:cTn id="36" dur="80"/>
                                        <p:tgtEl>
                                          <p:spTgt spid="8"/>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6150"/>
                                        </p:tgtEl>
                                        <p:attrNameLst>
                                          <p:attrName>style.visibility</p:attrName>
                                        </p:attrNameLst>
                                      </p:cBhvr>
                                      <p:to>
                                        <p:strVal val="visible"/>
                                      </p:to>
                                    </p:set>
                                    <p:animEffect transition="in" filter="wipe(right)">
                                      <p:cBhvr>
                                        <p:cTn id="41" dur="2000"/>
                                        <p:tgtEl>
                                          <p:spTgt spid="6150"/>
                                        </p:tgtEl>
                                      </p:cBhvr>
                                    </p:animEffect>
                                  </p:childTnLst>
                                </p:cTn>
                              </p:par>
                              <p:par>
                                <p:cTn id="42" presetID="22" presetClass="entr" presetSubtype="2"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right)">
                                      <p:cBhvr>
                                        <p:cTn id="44" dur="2000"/>
                                        <p:tgtEl>
                                          <p:spTgt spid="7"/>
                                        </p:tgtEl>
                                      </p:cBhvr>
                                    </p:animEffect>
                                  </p:childTnLst>
                                </p:cTn>
                              </p:par>
                              <p:par>
                                <p:cTn id="45" presetID="22" presetClass="entr" presetSubtype="2" fill="hold" nodeType="withEffect">
                                  <p:stCondLst>
                                    <p:cond delay="0"/>
                                  </p:stCondLst>
                                  <p:childTnLst>
                                    <p:set>
                                      <p:cBhvr>
                                        <p:cTn id="46" dur="1" fill="hold">
                                          <p:stCondLst>
                                            <p:cond delay="0"/>
                                          </p:stCondLst>
                                        </p:cTn>
                                        <p:tgtEl>
                                          <p:spTgt spid="6151"/>
                                        </p:tgtEl>
                                        <p:attrNameLst>
                                          <p:attrName>style.visibility</p:attrName>
                                        </p:attrNameLst>
                                      </p:cBhvr>
                                      <p:to>
                                        <p:strVal val="visible"/>
                                      </p:to>
                                    </p:set>
                                    <p:animEffect transition="in" filter="wipe(right)">
                                      <p:cBhvr>
                                        <p:cTn id="47" dur="2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4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矩形 8195"/>
          <p:cNvSpPr>
            <a:spLocks noChangeArrowheads="1"/>
          </p:cNvSpPr>
          <p:nvPr/>
        </p:nvSpPr>
        <p:spPr bwMode="auto">
          <a:xfrm>
            <a:off x="325438" y="2001714"/>
            <a:ext cx="8388350"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1275">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30000"/>
              </a:lnSpc>
            </a:pPr>
            <a:r>
              <a:rPr lang="zh-CN" altLang="en-US" sz="2800" dirty="0">
                <a:solidFill>
                  <a:srgbClr val="008080"/>
                </a:solidFill>
                <a:latin typeface="黑体" panose="02010609060101010101" pitchFamily="2" charset="-122"/>
                <a:ea typeface="黑体" panose="02010609060101010101" pitchFamily="2" charset="-122"/>
              </a:rPr>
              <a:t>问题</a:t>
            </a:r>
            <a:r>
              <a:rPr lang="en-US" altLang="zh-CN" sz="2800" dirty="0">
                <a:solidFill>
                  <a:srgbClr val="008080"/>
                </a:solidFill>
                <a:latin typeface="黑体" panose="02010609060101010101" pitchFamily="2" charset="-122"/>
                <a:ea typeface="黑体" panose="02010609060101010101" pitchFamily="2" charset="-122"/>
              </a:rPr>
              <a:t>1</a:t>
            </a:r>
            <a:r>
              <a:rPr lang="zh-CN" altLang="en-US" sz="2800" dirty="0">
                <a:solidFill>
                  <a:srgbClr val="008080"/>
                </a:solidFill>
                <a:latin typeface="黑体" panose="02010609060101010101" pitchFamily="2" charset="-122"/>
                <a:ea typeface="黑体" panose="02010609060101010101" pitchFamily="2" charset="-122"/>
              </a:rPr>
              <a:t>：</a:t>
            </a:r>
            <a:r>
              <a:rPr lang="zh-CN" altLang="en-US" sz="2800" dirty="0">
                <a:solidFill>
                  <a:schemeClr val="tx1"/>
                </a:solidFill>
                <a:latin typeface="黑体" panose="02010609060101010101" pitchFamily="2" charset="-122"/>
                <a:ea typeface="黑体" panose="02010609060101010101" pitchFamily="2" charset="-122"/>
              </a:rPr>
              <a:t>下列图形中有相似多边形吗？如果有，这种相似有什么特征？ </a:t>
            </a:r>
          </a:p>
        </p:txBody>
      </p:sp>
      <p:grpSp>
        <p:nvGrpSpPr>
          <p:cNvPr id="8197" name="组合 8196"/>
          <p:cNvGrpSpPr/>
          <p:nvPr/>
        </p:nvGrpSpPr>
        <p:grpSpPr>
          <a:xfrm>
            <a:off x="1158875" y="3255963"/>
            <a:ext cx="3086100" cy="1547812"/>
            <a:chOff x="0" y="0"/>
            <a:chExt cx="2794" cy="1404"/>
          </a:xfrm>
        </p:grpSpPr>
        <p:sp>
          <p:nvSpPr>
            <p:cNvPr id="8195" name="等腰三角形 8197"/>
            <p:cNvSpPr>
              <a:spLocks noChangeArrowheads="1"/>
            </p:cNvSpPr>
            <p:nvPr/>
          </p:nvSpPr>
          <p:spPr bwMode="auto">
            <a:xfrm rot="5400000">
              <a:off x="-351" y="351"/>
              <a:ext cx="1403" cy="702"/>
            </a:xfrm>
            <a:prstGeom prst="triangle">
              <a:avLst>
                <a:gd name="adj" fmla="val 67144"/>
              </a:avLst>
            </a:prstGeom>
            <a:noFill/>
            <a:ln w="28575">
              <a:solidFill>
                <a:srgbClr val="FF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2" name="任意多边形 8198"/>
            <p:cNvSpPr>
              <a:spLocks noChangeArrowheads="1"/>
            </p:cNvSpPr>
            <p:nvPr/>
          </p:nvSpPr>
          <p:spPr bwMode="auto">
            <a:xfrm>
              <a:off x="0" y="868"/>
              <a:ext cx="2785" cy="536"/>
            </a:xfrm>
            <a:custGeom>
              <a:avLst/>
              <a:gdLst>
                <a:gd name="T0" fmla="*/ 0 w 1801"/>
                <a:gd name="T1" fmla="*/ 347 h 347"/>
                <a:gd name="T2" fmla="*/ 1801 w 1801"/>
                <a:gd name="T3" fmla="*/ 0 h 347"/>
              </a:gdLst>
              <a:ahLst/>
              <a:cxnLst>
                <a:cxn ang="0">
                  <a:pos x="T0" y="T1"/>
                </a:cxn>
                <a:cxn ang="0">
                  <a:pos x="T2" y="T3"/>
                </a:cxn>
              </a:cxnLst>
              <a:rect l="0" t="0" r="r" b="b"/>
              <a:pathLst>
                <a:path w="1801" h="347">
                  <a:moveTo>
                    <a:pt x="0" y="347"/>
                  </a:moveTo>
                  <a:lnTo>
                    <a:pt x="1801" y="0"/>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3" name="任意多边形 8199"/>
            <p:cNvSpPr>
              <a:spLocks noChangeArrowheads="1"/>
            </p:cNvSpPr>
            <p:nvPr/>
          </p:nvSpPr>
          <p:spPr bwMode="auto">
            <a:xfrm>
              <a:off x="698" y="858"/>
              <a:ext cx="2096" cy="88"/>
            </a:xfrm>
            <a:custGeom>
              <a:avLst/>
              <a:gdLst>
                <a:gd name="T0" fmla="*/ 0 w 1356"/>
                <a:gd name="T1" fmla="*/ 57 h 57"/>
                <a:gd name="T2" fmla="*/ 1356 w 1356"/>
                <a:gd name="T3" fmla="*/ 0 h 57"/>
              </a:gdLst>
              <a:ahLst/>
              <a:cxnLst>
                <a:cxn ang="0">
                  <a:pos x="T0" y="T1"/>
                </a:cxn>
                <a:cxn ang="0">
                  <a:pos x="T2" y="T3"/>
                </a:cxn>
              </a:cxnLst>
              <a:rect l="0" t="0" r="r" b="b"/>
              <a:pathLst>
                <a:path w="1356" h="57">
                  <a:moveTo>
                    <a:pt x="0" y="57"/>
                  </a:moveTo>
                  <a:lnTo>
                    <a:pt x="1356" y="0"/>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198" name="任意多边形 8200"/>
            <p:cNvSpPr>
              <a:spLocks noChangeArrowheads="1"/>
            </p:cNvSpPr>
            <p:nvPr/>
          </p:nvSpPr>
          <p:spPr bwMode="auto">
            <a:xfrm>
              <a:off x="2" y="0"/>
              <a:ext cx="2783" cy="863"/>
            </a:xfrm>
            <a:custGeom>
              <a:avLst/>
              <a:gdLst>
                <a:gd name="T0" fmla="*/ 0 w 1800"/>
                <a:gd name="T1" fmla="*/ 0 h 558"/>
                <a:gd name="T2" fmla="*/ 1800 w 1800"/>
                <a:gd name="T3" fmla="*/ 558 h 558"/>
              </a:gdLst>
              <a:ahLst/>
              <a:cxnLst>
                <a:cxn ang="0">
                  <a:pos x="T0" y="T1"/>
                </a:cxn>
                <a:cxn ang="0">
                  <a:pos x="T2" y="T3"/>
                </a:cxn>
              </a:cxnLst>
              <a:rect l="0" t="0" r="r" b="b"/>
              <a:pathLst>
                <a:path w="1800" h="558">
                  <a:moveTo>
                    <a:pt x="0" y="0"/>
                  </a:moveTo>
                  <a:lnTo>
                    <a:pt x="1800" y="558"/>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199" name="等腰三角形 8201"/>
            <p:cNvSpPr>
              <a:spLocks noChangeArrowheads="1"/>
            </p:cNvSpPr>
            <p:nvPr/>
          </p:nvSpPr>
          <p:spPr bwMode="auto">
            <a:xfrm rot="5400000">
              <a:off x="1227" y="611"/>
              <a:ext cx="702" cy="350"/>
            </a:xfrm>
            <a:prstGeom prst="triangle">
              <a:avLst>
                <a:gd name="adj" fmla="val 67144"/>
              </a:avLst>
            </a:prstGeom>
            <a:noFill/>
            <a:ln w="28575">
              <a:solidFill>
                <a:srgbClr val="0000FF"/>
              </a:solidFill>
              <a:miter lim="800000"/>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grpSp>
      <p:grpSp>
        <p:nvGrpSpPr>
          <p:cNvPr id="8203" name="组合 8202"/>
          <p:cNvGrpSpPr/>
          <p:nvPr/>
        </p:nvGrpSpPr>
        <p:grpSpPr>
          <a:xfrm>
            <a:off x="5380038" y="3046413"/>
            <a:ext cx="3248025" cy="1636712"/>
            <a:chOff x="0" y="0"/>
            <a:chExt cx="3459" cy="1742"/>
          </a:xfrm>
        </p:grpSpPr>
        <p:sp>
          <p:nvSpPr>
            <p:cNvPr id="8201" name="任意多边形 8203"/>
            <p:cNvSpPr>
              <a:spLocks noChangeArrowheads="1"/>
            </p:cNvSpPr>
            <p:nvPr/>
          </p:nvSpPr>
          <p:spPr bwMode="auto">
            <a:xfrm rot="10800000">
              <a:off x="0" y="925"/>
              <a:ext cx="927" cy="817"/>
            </a:xfrm>
            <a:custGeom>
              <a:avLst/>
              <a:gdLst>
                <a:gd name="T0" fmla="*/ 1 w 1181"/>
                <a:gd name="T1" fmla="*/ 363 h 1043"/>
                <a:gd name="T2" fmla="*/ 591 w 1181"/>
                <a:gd name="T3" fmla="*/ 0 h 1043"/>
                <a:gd name="T4" fmla="*/ 1181 w 1181"/>
                <a:gd name="T5" fmla="*/ 363 h 1043"/>
                <a:gd name="T6" fmla="*/ 908 w 1181"/>
                <a:gd name="T7" fmla="*/ 1043 h 1043"/>
                <a:gd name="T8" fmla="*/ 364 w 1181"/>
                <a:gd name="T9" fmla="*/ 1043 h 1043"/>
                <a:gd name="T10" fmla="*/ 0 w 1181"/>
                <a:gd name="T11" fmla="*/ 364 h 1043"/>
              </a:gdLst>
              <a:ahLst/>
              <a:cxnLst>
                <a:cxn ang="0">
                  <a:pos x="T0" y="T1"/>
                </a:cxn>
                <a:cxn ang="0">
                  <a:pos x="T2" y="T3"/>
                </a:cxn>
                <a:cxn ang="0">
                  <a:pos x="T4" y="T5"/>
                </a:cxn>
                <a:cxn ang="0">
                  <a:pos x="T6" y="T7"/>
                </a:cxn>
                <a:cxn ang="0">
                  <a:pos x="T8" y="T9"/>
                </a:cxn>
                <a:cxn ang="0">
                  <a:pos x="T10" y="T11"/>
                </a:cxn>
              </a:cxnLst>
              <a:rect l="0" t="0" r="r" b="b"/>
              <a:pathLst>
                <a:path w="1181" h="1043">
                  <a:moveTo>
                    <a:pt x="1" y="363"/>
                  </a:moveTo>
                  <a:lnTo>
                    <a:pt x="591" y="0"/>
                  </a:lnTo>
                  <a:lnTo>
                    <a:pt x="1181" y="363"/>
                  </a:lnTo>
                  <a:lnTo>
                    <a:pt x="908" y="1043"/>
                  </a:lnTo>
                  <a:lnTo>
                    <a:pt x="364" y="1043"/>
                  </a:lnTo>
                  <a:lnTo>
                    <a:pt x="0" y="364"/>
                  </a:lnTo>
                </a:path>
              </a:pathLst>
            </a:custGeom>
            <a:noFill/>
            <a:ln w="9525">
              <a:solidFill>
                <a:srgbClr val="0000FF"/>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202" name="任意多边形 8204"/>
            <p:cNvSpPr>
              <a:spLocks noChangeArrowheads="1"/>
            </p:cNvSpPr>
            <p:nvPr/>
          </p:nvSpPr>
          <p:spPr bwMode="auto">
            <a:xfrm>
              <a:off x="1852" y="0"/>
              <a:ext cx="1607" cy="1419"/>
            </a:xfrm>
            <a:custGeom>
              <a:avLst/>
              <a:gdLst>
                <a:gd name="T0" fmla="*/ 1 w 1181"/>
                <a:gd name="T1" fmla="*/ 363 h 1043"/>
                <a:gd name="T2" fmla="*/ 591 w 1181"/>
                <a:gd name="T3" fmla="*/ 0 h 1043"/>
                <a:gd name="T4" fmla="*/ 1181 w 1181"/>
                <a:gd name="T5" fmla="*/ 363 h 1043"/>
                <a:gd name="T6" fmla="*/ 908 w 1181"/>
                <a:gd name="T7" fmla="*/ 1043 h 1043"/>
                <a:gd name="T8" fmla="*/ 364 w 1181"/>
                <a:gd name="T9" fmla="*/ 1043 h 1043"/>
                <a:gd name="T10" fmla="*/ 0 w 1181"/>
                <a:gd name="T11" fmla="*/ 364 h 1043"/>
              </a:gdLst>
              <a:ahLst/>
              <a:cxnLst>
                <a:cxn ang="0">
                  <a:pos x="T0" y="T1"/>
                </a:cxn>
                <a:cxn ang="0">
                  <a:pos x="T2" y="T3"/>
                </a:cxn>
                <a:cxn ang="0">
                  <a:pos x="T4" y="T5"/>
                </a:cxn>
                <a:cxn ang="0">
                  <a:pos x="T6" y="T7"/>
                </a:cxn>
                <a:cxn ang="0">
                  <a:pos x="T8" y="T9"/>
                </a:cxn>
                <a:cxn ang="0">
                  <a:pos x="T10" y="T11"/>
                </a:cxn>
              </a:cxnLst>
              <a:rect l="0" t="0" r="r" b="b"/>
              <a:pathLst>
                <a:path w="1181" h="1043">
                  <a:moveTo>
                    <a:pt x="1" y="363"/>
                  </a:moveTo>
                  <a:lnTo>
                    <a:pt x="591" y="0"/>
                  </a:lnTo>
                  <a:lnTo>
                    <a:pt x="1181" y="363"/>
                  </a:lnTo>
                  <a:lnTo>
                    <a:pt x="908" y="1043"/>
                  </a:lnTo>
                  <a:lnTo>
                    <a:pt x="364" y="1043"/>
                  </a:lnTo>
                  <a:lnTo>
                    <a:pt x="0" y="364"/>
                  </a:lnTo>
                </a:path>
              </a:pathLst>
            </a:custGeom>
            <a:noFill/>
            <a:ln w="28575">
              <a:solidFill>
                <a:srgbClr val="FF00FF"/>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4" name="任意多边形 8205"/>
            <p:cNvSpPr>
              <a:spLocks noChangeArrowheads="1"/>
            </p:cNvSpPr>
            <p:nvPr/>
          </p:nvSpPr>
          <p:spPr bwMode="auto">
            <a:xfrm>
              <a:off x="223" y="934"/>
              <a:ext cx="2863" cy="485"/>
            </a:xfrm>
            <a:custGeom>
              <a:avLst/>
              <a:gdLst>
                <a:gd name="T0" fmla="*/ 0 w 2104"/>
                <a:gd name="T1" fmla="*/ 0 h 357"/>
                <a:gd name="T2" fmla="*/ 2104 w 2104"/>
                <a:gd name="T3" fmla="*/ 357 h 357"/>
              </a:gdLst>
              <a:ahLst/>
              <a:cxnLst>
                <a:cxn ang="0">
                  <a:pos x="T0" y="T1"/>
                </a:cxn>
                <a:cxn ang="0">
                  <a:pos x="T2" y="T3"/>
                </a:cxn>
              </a:cxnLst>
              <a:rect l="0" t="0" r="r" b="b"/>
              <a:pathLst>
                <a:path w="2104" h="357">
                  <a:moveTo>
                    <a:pt x="0" y="0"/>
                  </a:moveTo>
                  <a:lnTo>
                    <a:pt x="2104" y="357"/>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204" name="任意多边形 8206"/>
            <p:cNvSpPr>
              <a:spLocks noChangeArrowheads="1"/>
            </p:cNvSpPr>
            <p:nvPr/>
          </p:nvSpPr>
          <p:spPr bwMode="auto">
            <a:xfrm>
              <a:off x="6" y="493"/>
              <a:ext cx="3451" cy="963"/>
            </a:xfrm>
            <a:custGeom>
              <a:avLst/>
              <a:gdLst>
                <a:gd name="T0" fmla="*/ 0 w 2536"/>
                <a:gd name="T1" fmla="*/ 708 h 708"/>
                <a:gd name="T2" fmla="*/ 2536 w 2536"/>
                <a:gd name="T3" fmla="*/ 0 h 708"/>
              </a:gdLst>
              <a:ahLst/>
              <a:cxnLst>
                <a:cxn ang="0">
                  <a:pos x="T0" y="T1"/>
                </a:cxn>
                <a:cxn ang="0">
                  <a:pos x="T2" y="T3"/>
                </a:cxn>
              </a:cxnLst>
              <a:rect l="0" t="0" r="r" b="b"/>
              <a:pathLst>
                <a:path w="2536" h="708">
                  <a:moveTo>
                    <a:pt x="0" y="708"/>
                  </a:moveTo>
                  <a:lnTo>
                    <a:pt x="2536" y="0"/>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205" name="任意多边形 8207"/>
            <p:cNvSpPr>
              <a:spLocks noChangeArrowheads="1"/>
            </p:cNvSpPr>
            <p:nvPr/>
          </p:nvSpPr>
          <p:spPr bwMode="auto">
            <a:xfrm>
              <a:off x="468" y="8"/>
              <a:ext cx="2194" cy="1725"/>
            </a:xfrm>
            <a:custGeom>
              <a:avLst/>
              <a:gdLst>
                <a:gd name="T0" fmla="*/ 0 w 1612"/>
                <a:gd name="T1" fmla="*/ 1268 h 1268"/>
                <a:gd name="T2" fmla="*/ 1612 w 1612"/>
                <a:gd name="T3" fmla="*/ 0 h 1268"/>
              </a:gdLst>
              <a:ahLst/>
              <a:cxnLst>
                <a:cxn ang="0">
                  <a:pos x="T0" y="T1"/>
                </a:cxn>
                <a:cxn ang="0">
                  <a:pos x="T2" y="T3"/>
                </a:cxn>
              </a:cxnLst>
              <a:rect l="0" t="0" r="r" b="b"/>
              <a:pathLst>
                <a:path w="1611" h="1268">
                  <a:moveTo>
                    <a:pt x="0" y="1268"/>
                  </a:moveTo>
                  <a:lnTo>
                    <a:pt x="1612" y="0"/>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206" name="直接连接符 8208"/>
            <p:cNvSpPr>
              <a:spLocks noChangeShapeType="1"/>
            </p:cNvSpPr>
            <p:nvPr/>
          </p:nvSpPr>
          <p:spPr bwMode="auto">
            <a:xfrm>
              <a:off x="618" y="925"/>
              <a:ext cx="1728" cy="494"/>
            </a:xfrm>
            <a:prstGeom prst="line">
              <a:avLst/>
            </a:prstGeom>
            <a:noFill/>
            <a:ln w="28575">
              <a:solidFill>
                <a:srgbClr val="00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8207" name="任意多边形 8209"/>
            <p:cNvSpPr>
              <a:spLocks noChangeArrowheads="1"/>
            </p:cNvSpPr>
            <p:nvPr/>
          </p:nvSpPr>
          <p:spPr bwMode="auto">
            <a:xfrm>
              <a:off x="920" y="493"/>
              <a:ext cx="932" cy="968"/>
            </a:xfrm>
            <a:custGeom>
              <a:avLst/>
              <a:gdLst>
                <a:gd name="T0" fmla="*/ 0 w 685"/>
                <a:gd name="T1" fmla="*/ 712 h 712"/>
                <a:gd name="T2" fmla="*/ 685 w 685"/>
                <a:gd name="T3" fmla="*/ 0 h 712"/>
              </a:gdLst>
              <a:ahLst/>
              <a:cxnLst>
                <a:cxn ang="0">
                  <a:pos x="T0" y="T1"/>
                </a:cxn>
                <a:cxn ang="0">
                  <a:pos x="T2" y="T3"/>
                </a:cxn>
              </a:cxnLst>
              <a:rect l="0" t="0" r="r" b="b"/>
              <a:pathLst>
                <a:path w="685" h="712">
                  <a:moveTo>
                    <a:pt x="0" y="712"/>
                  </a:moveTo>
                  <a:lnTo>
                    <a:pt x="685" y="0"/>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5" name="文本框 8211"/>
            <p:cNvSpPr txBox="1"/>
            <p:nvPr/>
          </p:nvSpPr>
          <p:spPr>
            <a:xfrm>
              <a:off x="1112" y="1171"/>
              <a:ext cx="492" cy="476"/>
            </a:xfrm>
            <a:prstGeom prst="rect">
              <a:avLst/>
            </a:prstGeom>
            <a:noFill/>
            <a:ln w="9525">
              <a:noFill/>
            </a:ln>
          </p:spPr>
          <p:txBody>
            <a:bodyPr lIns="67666" tIns="33833" rIns="67666" bIns="33833"/>
            <a:lstStyle/>
            <a:p>
              <a:pPr algn="ctr"/>
              <a:endParaRPr lang="zh-CN" altLang="en-US" b="1" noProof="1">
                <a:solidFill>
                  <a:schemeClr val="tx2"/>
                </a:solidFill>
                <a:effectLst>
                  <a:outerShdw blurRad="38100" dist="38100" dir="2700000">
                    <a:srgbClr val="C0C0C0"/>
                  </a:outerShdw>
                </a:effectLst>
                <a:latin typeface="Comic Sans MS" panose="030F0702030302020204" pitchFamily="66" charset="0"/>
              </a:endParaRPr>
            </a:p>
          </p:txBody>
        </p:sp>
      </p:grpSp>
      <p:grpSp>
        <p:nvGrpSpPr>
          <p:cNvPr id="8213" name="组合 8212"/>
          <p:cNvGrpSpPr/>
          <p:nvPr/>
        </p:nvGrpSpPr>
        <p:grpSpPr>
          <a:xfrm>
            <a:off x="3314700" y="4575324"/>
            <a:ext cx="1984375" cy="1878012"/>
            <a:chOff x="0" y="0"/>
            <a:chExt cx="2804" cy="2652"/>
          </a:xfrm>
        </p:grpSpPr>
        <p:sp>
          <p:nvSpPr>
            <p:cNvPr id="8210" name="任意多边形 8213"/>
            <p:cNvSpPr>
              <a:spLocks noChangeArrowheads="1"/>
            </p:cNvSpPr>
            <p:nvPr/>
          </p:nvSpPr>
          <p:spPr bwMode="auto">
            <a:xfrm>
              <a:off x="7" y="0"/>
              <a:ext cx="2797" cy="2652"/>
            </a:xfrm>
            <a:custGeom>
              <a:avLst/>
              <a:gdLst>
                <a:gd name="T0" fmla="*/ 0 w 1292"/>
                <a:gd name="T1" fmla="*/ 632 h 1225"/>
                <a:gd name="T2" fmla="*/ 838 w 1292"/>
                <a:gd name="T3" fmla="*/ 0 h 1225"/>
                <a:gd name="T4" fmla="*/ 1292 w 1292"/>
                <a:gd name="T5" fmla="*/ 817 h 1225"/>
                <a:gd name="T6" fmla="*/ 566 w 1292"/>
                <a:gd name="T7" fmla="*/ 1225 h 1225"/>
                <a:gd name="T8" fmla="*/ 9 w 1292"/>
                <a:gd name="T9" fmla="*/ 632 h 1225"/>
              </a:gdLst>
              <a:ahLst/>
              <a:cxnLst>
                <a:cxn ang="0">
                  <a:pos x="T0" y="T1"/>
                </a:cxn>
                <a:cxn ang="0">
                  <a:pos x="T2" y="T3"/>
                </a:cxn>
                <a:cxn ang="0">
                  <a:pos x="T4" y="T5"/>
                </a:cxn>
                <a:cxn ang="0">
                  <a:pos x="T6" y="T7"/>
                </a:cxn>
                <a:cxn ang="0">
                  <a:pos x="T8" y="T9"/>
                </a:cxn>
              </a:cxnLst>
              <a:rect l="0" t="0" r="r" b="b"/>
              <a:pathLst>
                <a:path w="1292" h="1225">
                  <a:moveTo>
                    <a:pt x="0" y="632"/>
                  </a:moveTo>
                  <a:lnTo>
                    <a:pt x="838" y="0"/>
                  </a:lnTo>
                  <a:lnTo>
                    <a:pt x="1292" y="817"/>
                  </a:lnTo>
                  <a:lnTo>
                    <a:pt x="566" y="1225"/>
                  </a:lnTo>
                  <a:lnTo>
                    <a:pt x="9" y="632"/>
                  </a:lnTo>
                </a:path>
              </a:pathLst>
            </a:custGeom>
            <a:noFill/>
            <a:ln w="28575">
              <a:solidFill>
                <a:srgbClr val="FF00FF"/>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211" name="任意多边形 8214"/>
            <p:cNvSpPr>
              <a:spLocks noChangeArrowheads="1"/>
            </p:cNvSpPr>
            <p:nvPr/>
          </p:nvSpPr>
          <p:spPr bwMode="auto">
            <a:xfrm>
              <a:off x="851" y="920"/>
              <a:ext cx="1179" cy="1118"/>
            </a:xfrm>
            <a:custGeom>
              <a:avLst/>
              <a:gdLst>
                <a:gd name="T0" fmla="*/ 0 w 1292"/>
                <a:gd name="T1" fmla="*/ 632 h 1225"/>
                <a:gd name="T2" fmla="*/ 838 w 1292"/>
                <a:gd name="T3" fmla="*/ 0 h 1225"/>
                <a:gd name="T4" fmla="*/ 1292 w 1292"/>
                <a:gd name="T5" fmla="*/ 817 h 1225"/>
                <a:gd name="T6" fmla="*/ 566 w 1292"/>
                <a:gd name="T7" fmla="*/ 1225 h 1225"/>
                <a:gd name="T8" fmla="*/ 9 w 1292"/>
                <a:gd name="T9" fmla="*/ 632 h 1225"/>
              </a:gdLst>
              <a:ahLst/>
              <a:cxnLst>
                <a:cxn ang="0">
                  <a:pos x="T0" y="T1"/>
                </a:cxn>
                <a:cxn ang="0">
                  <a:pos x="T2" y="T3"/>
                </a:cxn>
                <a:cxn ang="0">
                  <a:pos x="T4" y="T5"/>
                </a:cxn>
                <a:cxn ang="0">
                  <a:pos x="T6" y="T7"/>
                </a:cxn>
                <a:cxn ang="0">
                  <a:pos x="T8" y="T9"/>
                </a:cxn>
              </a:cxnLst>
              <a:rect l="0" t="0" r="r" b="b"/>
              <a:pathLst>
                <a:path w="1292" h="1225">
                  <a:moveTo>
                    <a:pt x="0" y="632"/>
                  </a:moveTo>
                  <a:lnTo>
                    <a:pt x="838" y="0"/>
                  </a:lnTo>
                  <a:lnTo>
                    <a:pt x="1292" y="817"/>
                  </a:lnTo>
                  <a:lnTo>
                    <a:pt x="566" y="1225"/>
                  </a:lnTo>
                  <a:lnTo>
                    <a:pt x="9" y="632"/>
                  </a:lnTo>
                </a:path>
              </a:pathLst>
            </a:custGeom>
            <a:noFill/>
            <a:ln w="28575">
              <a:solidFill>
                <a:srgbClr val="0000FF"/>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8212" name="任意多边形 8215"/>
            <p:cNvSpPr>
              <a:spLocks noChangeArrowheads="1"/>
            </p:cNvSpPr>
            <p:nvPr/>
          </p:nvSpPr>
          <p:spPr bwMode="auto">
            <a:xfrm>
              <a:off x="0" y="1364"/>
              <a:ext cx="2800" cy="403"/>
            </a:xfrm>
            <a:custGeom>
              <a:avLst/>
              <a:gdLst>
                <a:gd name="T0" fmla="*/ 0 w 1293"/>
                <a:gd name="T1" fmla="*/ 0 h 186"/>
                <a:gd name="T2" fmla="*/ 1293 w 1293"/>
                <a:gd name="T3" fmla="*/ 186 h 186"/>
              </a:gdLst>
              <a:ahLst/>
              <a:cxnLst>
                <a:cxn ang="0">
                  <a:pos x="T0" y="T1"/>
                </a:cxn>
                <a:cxn ang="0">
                  <a:pos x="T2" y="T3"/>
                </a:cxn>
              </a:cxnLst>
              <a:rect l="0" t="0" r="r" b="b"/>
              <a:pathLst>
                <a:path w="1293" h="186">
                  <a:moveTo>
                    <a:pt x="0" y="0"/>
                  </a:moveTo>
                  <a:lnTo>
                    <a:pt x="1293" y="186"/>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6" name="任意多边形 8216"/>
            <p:cNvSpPr>
              <a:spLocks noChangeArrowheads="1"/>
            </p:cNvSpPr>
            <p:nvPr/>
          </p:nvSpPr>
          <p:spPr bwMode="auto">
            <a:xfrm>
              <a:off x="1240" y="13"/>
              <a:ext cx="572" cy="2637"/>
            </a:xfrm>
            <a:custGeom>
              <a:avLst/>
              <a:gdLst>
                <a:gd name="T0" fmla="*/ 264 w 264"/>
                <a:gd name="T1" fmla="*/ 0 h 1218"/>
                <a:gd name="T2" fmla="*/ 0 w 264"/>
                <a:gd name="T3" fmla="*/ 1218 h 1218"/>
              </a:gdLst>
              <a:ahLst/>
              <a:cxnLst>
                <a:cxn ang="0">
                  <a:pos x="T0" y="T1"/>
                </a:cxn>
                <a:cxn ang="0">
                  <a:pos x="T2" y="T3"/>
                </a:cxn>
              </a:cxnLst>
              <a:rect l="0" t="0" r="r" b="b"/>
              <a:pathLst>
                <a:path w="264" h="1218">
                  <a:moveTo>
                    <a:pt x="264" y="0"/>
                  </a:moveTo>
                  <a:lnTo>
                    <a:pt x="0" y="1218"/>
                  </a:lnTo>
                </a:path>
              </a:pathLst>
            </a:custGeom>
            <a:noFill/>
            <a:ln w="2857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grpSp>
      <p:sp>
        <p:nvSpPr>
          <p:cNvPr id="8220" name="圆角矩形 31"/>
          <p:cNvSpPr>
            <a:spLocks noChangeArrowheads="1"/>
          </p:cNvSpPr>
          <p:nvPr/>
        </p:nvSpPr>
        <p:spPr bwMode="auto">
          <a:xfrm>
            <a:off x="325438" y="1562373"/>
            <a:ext cx="1841500" cy="498475"/>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400" b="1">
                <a:solidFill>
                  <a:schemeClr val="tx1"/>
                </a:solidFill>
                <a:latin typeface="微软雅黑" panose="020B0503020204020204" pitchFamily="34" charset="-122"/>
                <a:ea typeface="微软雅黑" panose="020B0503020204020204" pitchFamily="34" charset="-122"/>
              </a:rPr>
              <a:t>观察与思考</a:t>
            </a:r>
          </a:p>
        </p:txBody>
      </p:sp>
      <p:sp>
        <p:nvSpPr>
          <p:cNvPr id="31" name="矩形 80"/>
          <p:cNvSpPr>
            <a:spLocks noChangeArrowheads="1"/>
          </p:cNvSpPr>
          <p:nvPr/>
        </p:nvSpPr>
        <p:spPr bwMode="auto">
          <a:xfrm>
            <a:off x="3578173" y="81647"/>
            <a:ext cx="2037737"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r>
              <a:rPr lang="zh-CN" altLang="en-US" sz="3600" b="1" dirty="0">
                <a:solidFill>
                  <a:schemeClr val="bg1"/>
                </a:solidFill>
                <a:latin typeface="+mj-ea"/>
                <a:ea typeface="+mj-ea"/>
              </a:rPr>
              <a:t>讲授新课</a:t>
            </a:r>
            <a:endParaRPr lang="zh-CN" altLang="en-US" sz="3600" dirty="0">
              <a:solidFill>
                <a:schemeClr val="bg1"/>
              </a:solidFill>
              <a:latin typeface="+mj-ea"/>
              <a:ea typeface="+mj-ea"/>
            </a:endParaRPr>
          </a:p>
        </p:txBody>
      </p:sp>
      <p:grpSp>
        <p:nvGrpSpPr>
          <p:cNvPr id="32" name="组合 31"/>
          <p:cNvGrpSpPr/>
          <p:nvPr/>
        </p:nvGrpSpPr>
        <p:grpSpPr>
          <a:xfrm>
            <a:off x="337150" y="836712"/>
            <a:ext cx="4162842" cy="557164"/>
            <a:chOff x="299021" y="836712"/>
            <a:chExt cx="4162842" cy="557164"/>
          </a:xfrm>
        </p:grpSpPr>
        <p:sp>
          <p:nvSpPr>
            <p:cNvPr id="33" name="文本框 6151"/>
            <p:cNvSpPr txBox="1">
              <a:spLocks noChangeArrowheads="1"/>
            </p:cNvSpPr>
            <p:nvPr/>
          </p:nvSpPr>
          <p:spPr bwMode="auto">
            <a:xfrm>
              <a:off x="1763688" y="864200"/>
              <a:ext cx="2698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位似图形的概念</a:t>
              </a:r>
            </a:p>
          </p:txBody>
        </p:sp>
        <p:sp>
          <p:nvSpPr>
            <p:cNvPr id="34" name="矩形 4"/>
            <p:cNvSpPr>
              <a:spLocks noChangeArrowheads="1"/>
            </p:cNvSpPr>
            <p:nvPr/>
          </p:nvSpPr>
          <p:spPr bwMode="auto">
            <a:xfrm>
              <a:off x="299021" y="836712"/>
              <a:ext cx="1464667" cy="557164"/>
            </a:xfrm>
            <a:prstGeom prst="roundRect">
              <a:avLst/>
            </a:prstGeom>
            <a:solidFill>
              <a:srgbClr val="2A7070"/>
            </a:solidFill>
            <a:ln w="25400">
              <a:solidFill>
                <a:schemeClr val="lt1"/>
              </a:solidFill>
            </a:ln>
            <a:effectLst>
              <a:outerShdw dir="4200000" sx="1000" sy="1000" rotWithShape="0">
                <a:srgbClr val="000000">
                  <a:alpha val="52000"/>
                </a:srgbClr>
              </a:outerShdw>
            </a:effectLst>
          </p:spPr>
          <p:style>
            <a:lnRef idx="3">
              <a:schemeClr val="lt1"/>
            </a:lnRef>
            <a:fillRef idx="1">
              <a:schemeClr val="dk1"/>
            </a:fillRef>
            <a:effectRef idx="1">
              <a:schemeClr val="dk1"/>
            </a:effectRef>
            <a:fontRef idx="minor">
              <a:schemeClr val="lt1"/>
            </a:fontRef>
          </p:style>
          <p:txBody>
            <a:bodyPr wrap="square" lIns="36000" tIns="36000" rIns="36000" bIns="36000" anchor="ctr">
              <a:spAutoFit/>
            </a:bodyPr>
            <a:lstStyle/>
            <a:p>
              <a:pPr algn="ctr">
                <a:buFontTx/>
                <a:buNone/>
                <a:defRPr/>
              </a:pPr>
              <a:r>
                <a:rPr lang="zh-CN" altLang="en-US" sz="2800" b="1">
                  <a:solidFill>
                    <a:srgbClr val="FFFFFF"/>
                  </a:solidFill>
                  <a:latin typeface="Times New Roman" panose="02020603050405020304" pitchFamily="18" charset="0"/>
                  <a:ea typeface="黑体" panose="02010609060101010101" pitchFamily="2" charset="-122"/>
                  <a:sym typeface="+mn-ea"/>
                </a:rPr>
                <a:t>知识点</a:t>
              </a:r>
              <a:r>
                <a:rPr lang="en-US" altLang="zh-CN" sz="2800" b="1">
                  <a:solidFill>
                    <a:srgbClr val="FFFFFF"/>
                  </a:solidFill>
                  <a:latin typeface="Times New Roman" panose="02020603050405020304" pitchFamily="18" charset="0"/>
                  <a:ea typeface="黑体" panose="02010609060101010101" pitchFamily="2" charset="-122"/>
                  <a:sym typeface="+mn-ea"/>
                </a:rPr>
                <a:t>1</a:t>
              </a:r>
              <a:endParaRPr lang="zh-CN" altLang="en-US" sz="2800" b="1">
                <a:solidFill>
                  <a:srgbClr val="FFFFFF"/>
                </a:solidFill>
                <a:latin typeface="Times New Roman" panose="02020603050405020304" pitchFamily="18" charset="0"/>
                <a:ea typeface="黑体" panose="02010609060101010101" pitchFamily="2" charset="-122"/>
                <a:sym typeface="+mn-ea"/>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p:tgtEl>
                                          <p:spTgt spid="8196"/>
                                        </p:tgtEl>
                                        <p:attrNameLst>
                                          <p:attrName>ppt_y</p:attrName>
                                        </p:attrNameLst>
                                      </p:cBhvr>
                                      <p:tavLst>
                                        <p:tav tm="0">
                                          <p:val>
                                            <p:strVal val="#ppt_y+#ppt_h*1.125000"/>
                                          </p:val>
                                        </p:tav>
                                        <p:tav tm="100000">
                                          <p:val>
                                            <p:strVal val="#ppt_y"/>
                                          </p:val>
                                        </p:tav>
                                      </p:tavLst>
                                    </p:anim>
                                    <p:animEffect transition="in" filter="wipe(up)">
                                      <p:cBhvr>
                                        <p:cTn id="8" dur="500"/>
                                        <p:tgtEl>
                                          <p:spTgt spid="8196"/>
                                        </p:tgtEl>
                                      </p:cBhvr>
                                    </p:animEffect>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dissolve">
                                      <p:cBhvr>
                                        <p:cTn id="12" dur="500"/>
                                        <p:tgtEl>
                                          <p:spTgt spid="8197"/>
                                        </p:tgtEl>
                                      </p:cBhvr>
                                    </p:animEffect>
                                  </p:childTnLst>
                                </p:cTn>
                              </p:par>
                              <p:par>
                                <p:cTn id="13" presetID="9" presetClass="entr" presetSubtype="0" fill="hold" nodeType="withEffect">
                                  <p:stCondLst>
                                    <p:cond delay="0"/>
                                  </p:stCondLst>
                                  <p:childTnLst>
                                    <p:set>
                                      <p:cBhvr>
                                        <p:cTn id="14" dur="1" fill="hold">
                                          <p:stCondLst>
                                            <p:cond delay="0"/>
                                          </p:stCondLst>
                                        </p:cTn>
                                        <p:tgtEl>
                                          <p:spTgt spid="8203"/>
                                        </p:tgtEl>
                                        <p:attrNameLst>
                                          <p:attrName>style.visibility</p:attrName>
                                        </p:attrNameLst>
                                      </p:cBhvr>
                                      <p:to>
                                        <p:strVal val="visible"/>
                                      </p:to>
                                    </p:set>
                                    <p:animEffect transition="in" filter="dissolve">
                                      <p:cBhvr>
                                        <p:cTn id="15" dur="500"/>
                                        <p:tgtEl>
                                          <p:spTgt spid="8203"/>
                                        </p:tgtEl>
                                      </p:cBhvr>
                                    </p:animEffect>
                                  </p:childTnLst>
                                </p:cTn>
                              </p:par>
                              <p:par>
                                <p:cTn id="16" presetID="9" presetClass="entr" presetSubtype="0" fill="hold" nodeType="withEffect">
                                  <p:stCondLst>
                                    <p:cond delay="0"/>
                                  </p:stCondLst>
                                  <p:childTnLst>
                                    <p:set>
                                      <p:cBhvr>
                                        <p:cTn id="17" dur="1" fill="hold">
                                          <p:stCondLst>
                                            <p:cond delay="0"/>
                                          </p:stCondLst>
                                        </p:cTn>
                                        <p:tgtEl>
                                          <p:spTgt spid="8213"/>
                                        </p:tgtEl>
                                        <p:attrNameLst>
                                          <p:attrName>style.visibility</p:attrName>
                                        </p:attrNameLst>
                                      </p:cBhvr>
                                      <p:to>
                                        <p:strVal val="visible"/>
                                      </p:to>
                                    </p:set>
                                    <p:animEffect transition="in" filter="dissolve">
                                      <p:cBhvr>
                                        <p:cTn id="18" dur="500"/>
                                        <p:tgtEl>
                                          <p:spTgt spid="8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文本框 4207"/>
          <p:cNvSpPr txBox="1">
            <a:spLocks noChangeArrowheads="1"/>
          </p:cNvSpPr>
          <p:nvPr/>
        </p:nvSpPr>
        <p:spPr bwMode="auto">
          <a:xfrm>
            <a:off x="255588" y="764703"/>
            <a:ext cx="88392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30000"/>
              </a:lnSpc>
            </a:pPr>
            <a:r>
              <a:rPr lang="zh-CN" altLang="en-US" sz="2800" dirty="0">
                <a:solidFill>
                  <a:srgbClr val="008080"/>
                </a:solidFill>
                <a:latin typeface="黑体" panose="02010609060101010101" pitchFamily="2" charset="-122"/>
                <a:ea typeface="黑体" panose="02010609060101010101" pitchFamily="2" charset="-122"/>
              </a:rPr>
              <a:t>问题</a:t>
            </a:r>
            <a:r>
              <a:rPr lang="en-US" altLang="zh-CN" sz="2800" dirty="0">
                <a:solidFill>
                  <a:srgbClr val="008080"/>
                </a:solidFill>
                <a:latin typeface="黑体" panose="02010609060101010101" pitchFamily="2" charset="-122"/>
                <a:ea typeface="黑体" panose="02010609060101010101" pitchFamily="2" charset="-122"/>
              </a:rPr>
              <a:t>2</a:t>
            </a:r>
            <a:r>
              <a:rPr lang="zh-CN" altLang="en-US" sz="2800" dirty="0">
                <a:solidFill>
                  <a:srgbClr val="008080"/>
                </a:solidFill>
                <a:latin typeface="黑体" panose="02010609060101010101" pitchFamily="2" charset="-122"/>
                <a:ea typeface="黑体" panose="02010609060101010101" pitchFamily="2" charset="-122"/>
              </a:rPr>
              <a:t>：</a:t>
            </a:r>
            <a:r>
              <a:rPr lang="zh-CN" altLang="en-US" sz="2800" dirty="0">
                <a:solidFill>
                  <a:schemeClr val="tx1"/>
                </a:solidFill>
                <a:latin typeface="黑体" panose="02010609060101010101" pitchFamily="2" charset="-122"/>
                <a:ea typeface="黑体" panose="02010609060101010101" pitchFamily="2" charset="-122"/>
              </a:rPr>
              <a:t>下面两个多边形相似，将两个图形的顶点相连，观察发现连接的直线相交于</a:t>
            </a:r>
            <a:r>
              <a:rPr lang="zh-CN" altLang="en-US" sz="2800" dirty="0">
                <a:solidFill>
                  <a:schemeClr val="tx1"/>
                </a:solidFill>
                <a:latin typeface="Times New Roman" panose="02020603050405020304" pitchFamily="18" charset="0"/>
                <a:ea typeface="黑体" panose="02010609060101010101" pitchFamily="2" charset="-122"/>
              </a:rPr>
              <a:t>点</a:t>
            </a:r>
            <a:r>
              <a:rPr lang="en-US" altLang="zh-CN" sz="2800" b="1" i="1" dirty="0">
                <a:solidFill>
                  <a:schemeClr val="tx1"/>
                </a:solidFill>
                <a:latin typeface="Times New Roman" panose="02020603050405020304" pitchFamily="18" charset="0"/>
                <a:ea typeface="黑体" panose="02010609060101010101" pitchFamily="2" charset="-122"/>
              </a:rPr>
              <a:t>O</a:t>
            </a:r>
            <a:r>
              <a:rPr lang="en-US" altLang="zh-CN" sz="2800" dirty="0">
                <a:solidFill>
                  <a:schemeClr val="tx1"/>
                </a:solidFill>
                <a:latin typeface="Times New Roman" panose="02020603050405020304" pitchFamily="18" charset="0"/>
                <a:ea typeface="黑体" panose="02010609060101010101" pitchFamily="2" charset="-122"/>
              </a:rPr>
              <a:t>.</a:t>
            </a:r>
            <a:r>
              <a:rPr lang="en-US" altLang="zh-CN" sz="2800" dirty="0">
                <a:solidFill>
                  <a:schemeClr val="tx1"/>
                </a:solidFill>
                <a:latin typeface="黑体" panose="02010609060101010101" pitchFamily="2" charset="-122"/>
                <a:ea typeface="黑体" panose="02010609060101010101" pitchFamily="2" charset="-122"/>
              </a:rPr>
              <a:t>		          </a:t>
            </a:r>
            <a:r>
              <a:rPr lang="zh-CN" altLang="en-US" sz="2800" dirty="0">
                <a:solidFill>
                  <a:schemeClr val="tx1"/>
                </a:solidFill>
                <a:latin typeface="黑体" panose="02010609060101010101" pitchFamily="2" charset="-122"/>
                <a:ea typeface="黑体" panose="02010609060101010101" pitchFamily="2" charset="-122"/>
              </a:rPr>
              <a:t>有什么关系？</a:t>
            </a:r>
          </a:p>
        </p:txBody>
      </p:sp>
      <p:sp>
        <p:nvSpPr>
          <p:cNvPr id="9218" name="文本框 4208"/>
          <p:cNvSpPr txBox="1">
            <a:spLocks noChangeArrowheads="1"/>
          </p:cNvSpPr>
          <p:nvPr/>
        </p:nvSpPr>
        <p:spPr bwMode="auto">
          <a:xfrm>
            <a:off x="1664370" y="2467743"/>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b="1" i="1">
                <a:solidFill>
                  <a:schemeClr val="tx1"/>
                </a:solidFill>
                <a:latin typeface="Times New Roman" panose="02020603050405020304" pitchFamily="18" charset="0"/>
              </a:rPr>
              <a:t>A</a:t>
            </a:r>
          </a:p>
        </p:txBody>
      </p:sp>
      <p:sp>
        <p:nvSpPr>
          <p:cNvPr id="9219" name="文本框 4209"/>
          <p:cNvSpPr txBox="1">
            <a:spLocks noChangeArrowheads="1"/>
          </p:cNvSpPr>
          <p:nvPr/>
        </p:nvSpPr>
        <p:spPr bwMode="auto">
          <a:xfrm>
            <a:off x="596900" y="334384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b="1" i="1">
                <a:solidFill>
                  <a:schemeClr val="tx1"/>
                </a:solidFill>
                <a:latin typeface="Times New Roman" panose="02020603050405020304" pitchFamily="18" charset="0"/>
              </a:rPr>
              <a:t>B</a:t>
            </a:r>
          </a:p>
        </p:txBody>
      </p:sp>
      <p:sp>
        <p:nvSpPr>
          <p:cNvPr id="9220" name="文本框 4210"/>
          <p:cNvSpPr txBox="1">
            <a:spLocks noChangeArrowheads="1"/>
          </p:cNvSpPr>
          <p:nvPr/>
        </p:nvSpPr>
        <p:spPr bwMode="auto">
          <a:xfrm>
            <a:off x="1533525" y="472179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b="1" i="1">
                <a:solidFill>
                  <a:schemeClr val="tx1"/>
                </a:solidFill>
                <a:latin typeface="Times New Roman" panose="02020603050405020304" pitchFamily="18" charset="0"/>
              </a:rPr>
              <a:t>C</a:t>
            </a:r>
          </a:p>
        </p:txBody>
      </p:sp>
      <p:sp>
        <p:nvSpPr>
          <p:cNvPr id="9221" name="文本框 4211"/>
          <p:cNvSpPr txBox="1">
            <a:spLocks noChangeArrowheads="1"/>
          </p:cNvSpPr>
          <p:nvPr/>
        </p:nvSpPr>
        <p:spPr bwMode="auto">
          <a:xfrm>
            <a:off x="2717800" y="4232845"/>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b="1" i="1">
                <a:solidFill>
                  <a:schemeClr val="tx1"/>
                </a:solidFill>
                <a:latin typeface="Times New Roman" panose="02020603050405020304" pitchFamily="18" charset="0"/>
              </a:rPr>
              <a:t>D</a:t>
            </a:r>
          </a:p>
        </p:txBody>
      </p:sp>
      <p:sp>
        <p:nvSpPr>
          <p:cNvPr id="9222" name="文本框 4212"/>
          <p:cNvSpPr txBox="1">
            <a:spLocks noChangeArrowheads="1"/>
          </p:cNvSpPr>
          <p:nvPr/>
        </p:nvSpPr>
        <p:spPr bwMode="auto">
          <a:xfrm>
            <a:off x="2819400" y="3013645"/>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b="1" i="1">
                <a:solidFill>
                  <a:schemeClr val="tx1"/>
                </a:solidFill>
                <a:latin typeface="Times New Roman" panose="02020603050405020304" pitchFamily="18" charset="0"/>
              </a:rPr>
              <a:t>E</a:t>
            </a:r>
          </a:p>
        </p:txBody>
      </p:sp>
      <p:sp>
        <p:nvSpPr>
          <p:cNvPr id="9223" name="文本框 4213"/>
          <p:cNvSpPr txBox="1">
            <a:spLocks noChangeArrowheads="1"/>
          </p:cNvSpPr>
          <p:nvPr/>
        </p:nvSpPr>
        <p:spPr bwMode="auto">
          <a:xfrm>
            <a:off x="5232400" y="316604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000" b="1" i="1">
                <a:solidFill>
                  <a:schemeClr val="tx1"/>
                </a:solidFill>
                <a:latin typeface="Times New Roman" panose="02020603050405020304" pitchFamily="18" charset="0"/>
              </a:rPr>
              <a:t>E'</a:t>
            </a:r>
            <a:endParaRPr lang="en-US" altLang="zh-CN" sz="2000" b="1" i="1">
              <a:solidFill>
                <a:schemeClr val="tx1"/>
              </a:solidFill>
              <a:latin typeface="Times New Roman" panose="02020603050405020304" pitchFamily="18" charset="0"/>
              <a:cs typeface="Times New Roman" panose="02020603050405020304" pitchFamily="18" charset="0"/>
            </a:endParaRPr>
          </a:p>
        </p:txBody>
      </p:sp>
      <p:sp>
        <p:nvSpPr>
          <p:cNvPr id="9224" name="文本框 4214"/>
          <p:cNvSpPr txBox="1">
            <a:spLocks noChangeArrowheads="1"/>
          </p:cNvSpPr>
          <p:nvPr/>
        </p:nvSpPr>
        <p:spPr bwMode="auto">
          <a:xfrm>
            <a:off x="5156200" y="400424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000" b="1" i="1">
                <a:solidFill>
                  <a:schemeClr val="tx1"/>
                </a:solidFill>
                <a:latin typeface="Times New Roman" panose="02020603050405020304" pitchFamily="18" charset="0"/>
              </a:rPr>
              <a:t>D'</a:t>
            </a:r>
            <a:endParaRPr lang="en-US" altLang="zh-CN" sz="2000" b="1" i="1">
              <a:solidFill>
                <a:schemeClr val="tx1"/>
              </a:solidFill>
              <a:latin typeface="Times New Roman" panose="02020603050405020304" pitchFamily="18" charset="0"/>
              <a:cs typeface="Times New Roman" panose="02020603050405020304" pitchFamily="18" charset="0"/>
            </a:endParaRPr>
          </a:p>
        </p:txBody>
      </p:sp>
      <p:sp>
        <p:nvSpPr>
          <p:cNvPr id="9225" name="文本框 4215"/>
          <p:cNvSpPr txBox="1">
            <a:spLocks noChangeArrowheads="1"/>
          </p:cNvSpPr>
          <p:nvPr/>
        </p:nvSpPr>
        <p:spPr bwMode="auto">
          <a:xfrm>
            <a:off x="4318000" y="423284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000" b="1" i="1">
                <a:solidFill>
                  <a:schemeClr val="tx1"/>
                </a:solidFill>
                <a:latin typeface="Times New Roman" panose="02020603050405020304" pitchFamily="18" charset="0"/>
              </a:rPr>
              <a:t>C'</a:t>
            </a:r>
            <a:endParaRPr lang="en-US" altLang="zh-CN" sz="2000" b="1" i="1">
              <a:solidFill>
                <a:schemeClr val="tx1"/>
              </a:solidFill>
              <a:latin typeface="Times New Roman" panose="02020603050405020304" pitchFamily="18" charset="0"/>
              <a:cs typeface="Times New Roman" panose="02020603050405020304" pitchFamily="18" charset="0"/>
            </a:endParaRPr>
          </a:p>
        </p:txBody>
      </p:sp>
      <p:sp>
        <p:nvSpPr>
          <p:cNvPr id="9226" name="文本框 4216"/>
          <p:cNvSpPr txBox="1">
            <a:spLocks noChangeArrowheads="1"/>
          </p:cNvSpPr>
          <p:nvPr/>
        </p:nvSpPr>
        <p:spPr bwMode="auto">
          <a:xfrm>
            <a:off x="3708400" y="339464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000" b="1" i="1">
                <a:solidFill>
                  <a:schemeClr val="tx1"/>
                </a:solidFill>
                <a:latin typeface="Times New Roman" panose="02020603050405020304" pitchFamily="18" charset="0"/>
              </a:rPr>
              <a:t>B'</a:t>
            </a:r>
            <a:endParaRPr lang="en-US" altLang="zh-CN" sz="2000" b="1" i="1">
              <a:solidFill>
                <a:schemeClr val="tx1"/>
              </a:solidFill>
              <a:latin typeface="Times New Roman" panose="02020603050405020304" pitchFamily="18" charset="0"/>
              <a:cs typeface="Times New Roman" panose="02020603050405020304" pitchFamily="18" charset="0"/>
            </a:endParaRPr>
          </a:p>
        </p:txBody>
      </p:sp>
      <p:sp>
        <p:nvSpPr>
          <p:cNvPr id="9227" name="文本框 4217"/>
          <p:cNvSpPr txBox="1">
            <a:spLocks noChangeArrowheads="1"/>
          </p:cNvSpPr>
          <p:nvPr/>
        </p:nvSpPr>
        <p:spPr bwMode="auto">
          <a:xfrm>
            <a:off x="4546600" y="270884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000" b="1" i="1">
                <a:solidFill>
                  <a:schemeClr val="tx1"/>
                </a:solidFill>
                <a:latin typeface="Times New Roman" panose="02020603050405020304" pitchFamily="18" charset="0"/>
              </a:rPr>
              <a:t>A'</a:t>
            </a:r>
            <a:endParaRPr lang="en-US" altLang="zh-CN" sz="2000" b="1" i="1">
              <a:solidFill>
                <a:schemeClr val="tx1"/>
              </a:solidFill>
              <a:latin typeface="Times New Roman" panose="02020603050405020304" pitchFamily="18" charset="0"/>
              <a:cs typeface="Times New Roman" panose="02020603050405020304" pitchFamily="18" charset="0"/>
            </a:endParaRPr>
          </a:p>
        </p:txBody>
      </p:sp>
      <p:sp>
        <p:nvSpPr>
          <p:cNvPr id="9228" name="任意多边形 4218"/>
          <p:cNvSpPr>
            <a:spLocks noChangeArrowheads="1"/>
          </p:cNvSpPr>
          <p:nvPr/>
        </p:nvSpPr>
        <p:spPr bwMode="auto">
          <a:xfrm>
            <a:off x="965200" y="2708845"/>
            <a:ext cx="1876425" cy="2057400"/>
          </a:xfrm>
          <a:custGeom>
            <a:avLst/>
            <a:gdLst>
              <a:gd name="T0" fmla="*/ 864 w 1488"/>
              <a:gd name="T1" fmla="*/ 0 h 1632"/>
              <a:gd name="T2" fmla="*/ 0 w 1488"/>
              <a:gd name="T3" fmla="*/ 672 h 1632"/>
              <a:gd name="T4" fmla="*/ 576 w 1488"/>
              <a:gd name="T5" fmla="*/ 1632 h 1632"/>
              <a:gd name="T6" fmla="*/ 1344 w 1488"/>
              <a:gd name="T7" fmla="*/ 1344 h 1632"/>
              <a:gd name="T8" fmla="*/ 1488 w 1488"/>
              <a:gd name="T9" fmla="*/ 432 h 1632"/>
              <a:gd name="T10" fmla="*/ 864 w 1488"/>
              <a:gd name="T11" fmla="*/ 0 h 1632"/>
            </a:gdLst>
            <a:ahLst/>
            <a:cxnLst>
              <a:cxn ang="0">
                <a:pos x="T0" y="T1"/>
              </a:cxn>
              <a:cxn ang="0">
                <a:pos x="T2" y="T3"/>
              </a:cxn>
              <a:cxn ang="0">
                <a:pos x="T4" y="T5"/>
              </a:cxn>
              <a:cxn ang="0">
                <a:pos x="T6" y="T7"/>
              </a:cxn>
              <a:cxn ang="0">
                <a:pos x="T8" y="T9"/>
              </a:cxn>
              <a:cxn ang="0">
                <a:pos x="T10" y="T11"/>
              </a:cxn>
            </a:cxnLst>
            <a:rect l="0" t="0" r="r" b="b"/>
            <a:pathLst>
              <a:path w="1488" h="1632">
                <a:moveTo>
                  <a:pt x="864" y="0"/>
                </a:moveTo>
                <a:lnTo>
                  <a:pt x="0" y="672"/>
                </a:lnTo>
                <a:lnTo>
                  <a:pt x="576" y="1632"/>
                </a:lnTo>
                <a:lnTo>
                  <a:pt x="1344" y="1344"/>
                </a:lnTo>
                <a:lnTo>
                  <a:pt x="1488" y="432"/>
                </a:lnTo>
                <a:lnTo>
                  <a:pt x="864"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9229" name="任意多边形 4219"/>
          <p:cNvSpPr>
            <a:spLocks noChangeArrowheads="1"/>
          </p:cNvSpPr>
          <p:nvPr/>
        </p:nvSpPr>
        <p:spPr bwMode="auto">
          <a:xfrm>
            <a:off x="4117975" y="3089845"/>
            <a:ext cx="1114425" cy="1143000"/>
          </a:xfrm>
          <a:custGeom>
            <a:avLst/>
            <a:gdLst>
              <a:gd name="T0" fmla="*/ 864 w 1488"/>
              <a:gd name="T1" fmla="*/ 0 h 1632"/>
              <a:gd name="T2" fmla="*/ 0 w 1488"/>
              <a:gd name="T3" fmla="*/ 672 h 1632"/>
              <a:gd name="T4" fmla="*/ 576 w 1488"/>
              <a:gd name="T5" fmla="*/ 1632 h 1632"/>
              <a:gd name="T6" fmla="*/ 1344 w 1488"/>
              <a:gd name="T7" fmla="*/ 1344 h 1632"/>
              <a:gd name="T8" fmla="*/ 1488 w 1488"/>
              <a:gd name="T9" fmla="*/ 432 h 1632"/>
              <a:gd name="T10" fmla="*/ 864 w 1488"/>
              <a:gd name="T11" fmla="*/ 0 h 1632"/>
            </a:gdLst>
            <a:ahLst/>
            <a:cxnLst>
              <a:cxn ang="0">
                <a:pos x="T0" y="T1"/>
              </a:cxn>
              <a:cxn ang="0">
                <a:pos x="T2" y="T3"/>
              </a:cxn>
              <a:cxn ang="0">
                <a:pos x="T4" y="T5"/>
              </a:cxn>
              <a:cxn ang="0">
                <a:pos x="T6" y="T7"/>
              </a:cxn>
              <a:cxn ang="0">
                <a:pos x="T8" y="T9"/>
              </a:cxn>
              <a:cxn ang="0">
                <a:pos x="T10" y="T11"/>
              </a:cxn>
            </a:cxnLst>
            <a:rect l="0" t="0" r="r" b="b"/>
            <a:pathLst>
              <a:path w="1488" h="1632">
                <a:moveTo>
                  <a:pt x="864" y="0"/>
                </a:moveTo>
                <a:lnTo>
                  <a:pt x="0" y="672"/>
                </a:lnTo>
                <a:lnTo>
                  <a:pt x="576" y="1632"/>
                </a:lnTo>
                <a:lnTo>
                  <a:pt x="1344" y="1344"/>
                </a:lnTo>
                <a:lnTo>
                  <a:pt x="1488" y="432"/>
                </a:lnTo>
                <a:lnTo>
                  <a:pt x="864" y="0"/>
                </a:lnTo>
                <a:close/>
              </a:path>
            </a:pathLst>
          </a:custGeom>
          <a:noFill/>
          <a:ln w="19050">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9230" name="直接连接符 4220"/>
          <p:cNvSpPr>
            <a:spLocks noChangeShapeType="1"/>
          </p:cNvSpPr>
          <p:nvPr/>
        </p:nvSpPr>
        <p:spPr bwMode="auto">
          <a:xfrm>
            <a:off x="2032000" y="2708845"/>
            <a:ext cx="5943600" cy="8382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9231" name="直接连接符 4221"/>
          <p:cNvSpPr>
            <a:spLocks noChangeShapeType="1"/>
          </p:cNvSpPr>
          <p:nvPr/>
        </p:nvSpPr>
        <p:spPr bwMode="auto">
          <a:xfrm>
            <a:off x="965200" y="3547045"/>
            <a:ext cx="6858000" cy="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9232" name="直接连接符 4222"/>
          <p:cNvSpPr>
            <a:spLocks noChangeShapeType="1"/>
          </p:cNvSpPr>
          <p:nvPr/>
        </p:nvSpPr>
        <p:spPr bwMode="auto">
          <a:xfrm>
            <a:off x="2794000" y="3242245"/>
            <a:ext cx="5029200" cy="3048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9233" name="直接连接符 4223"/>
          <p:cNvSpPr>
            <a:spLocks noChangeShapeType="1"/>
          </p:cNvSpPr>
          <p:nvPr/>
        </p:nvSpPr>
        <p:spPr bwMode="auto">
          <a:xfrm flipV="1">
            <a:off x="2641600" y="3572445"/>
            <a:ext cx="5257800" cy="8382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9234" name="直接连接符 4224"/>
          <p:cNvSpPr>
            <a:spLocks noChangeShapeType="1"/>
          </p:cNvSpPr>
          <p:nvPr/>
        </p:nvSpPr>
        <p:spPr bwMode="auto">
          <a:xfrm flipV="1">
            <a:off x="1727200" y="3547045"/>
            <a:ext cx="6172200" cy="1219200"/>
          </a:xfrm>
          <a:prstGeom prst="line">
            <a:avLst/>
          </a:prstGeom>
          <a:noFill/>
          <a:ln w="19050">
            <a:solidFill>
              <a:schemeClr val="tx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9235" name="文本框 4225"/>
          <p:cNvSpPr txBox="1">
            <a:spLocks noChangeArrowheads="1"/>
          </p:cNvSpPr>
          <p:nvPr/>
        </p:nvSpPr>
        <p:spPr bwMode="auto">
          <a:xfrm>
            <a:off x="7899400" y="3318445"/>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b="1" i="1">
                <a:solidFill>
                  <a:schemeClr val="tx1"/>
                </a:solidFill>
                <a:latin typeface="Times New Roman" panose="02020603050405020304" pitchFamily="18" charset="0"/>
              </a:rPr>
              <a:t>O</a:t>
            </a:r>
            <a:endParaRPr lang="en-US" altLang="zh-CN" b="1" i="1">
              <a:solidFill>
                <a:schemeClr val="tx1"/>
              </a:solidFill>
              <a:latin typeface="Times New Roman" panose="02020603050405020304" pitchFamily="18" charset="0"/>
              <a:cs typeface="Times New Roman" panose="02020603050405020304" pitchFamily="18" charset="0"/>
            </a:endParaRPr>
          </a:p>
        </p:txBody>
      </p:sp>
      <p:graphicFrame>
        <p:nvGraphicFramePr>
          <p:cNvPr id="4227" name="对象 4226"/>
          <p:cNvGraphicFramePr/>
          <p:nvPr/>
        </p:nvGraphicFramePr>
        <p:xfrm>
          <a:off x="2024063" y="5247258"/>
          <a:ext cx="4204121" cy="846038"/>
        </p:xfrm>
        <a:graphic>
          <a:graphicData uri="http://schemas.openxmlformats.org/presentationml/2006/ole">
            <mc:AlternateContent xmlns:mc="http://schemas.openxmlformats.org/markup-compatibility/2006">
              <mc:Choice xmlns:v="urn:schemas-microsoft-com:vml" Requires="v">
                <p:oleObj spid="_x0000_s1052" r:id="rId4" imgW="2057400" imgH="393700" progId="Equation.3">
                  <p:embed/>
                </p:oleObj>
              </mc:Choice>
              <mc:Fallback>
                <p:oleObj r:id="rId4" imgW="2057400" imgH="393700" progId="Equation.3">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2024063" y="5247258"/>
                        <a:ext cx="4204121" cy="846038"/>
                      </a:xfrm>
                      <a:prstGeom prst="rect">
                        <a:avLst/>
                      </a:prstGeom>
                      <a:noFill/>
                      <a:ln>
                        <a:noFill/>
                      </a:ln>
                    </p:spPr>
                  </p:pic>
                </p:oleObj>
              </mc:Fallback>
            </mc:AlternateContent>
          </a:graphicData>
        </a:graphic>
      </p:graphicFrame>
      <p:graphicFrame>
        <p:nvGraphicFramePr>
          <p:cNvPr id="9237" name="对象 4227"/>
          <p:cNvGraphicFramePr/>
          <p:nvPr/>
        </p:nvGraphicFramePr>
        <p:xfrm>
          <a:off x="5332413" y="1299690"/>
          <a:ext cx="3168650" cy="701675"/>
        </p:xfrm>
        <a:graphic>
          <a:graphicData uri="http://schemas.openxmlformats.org/presentationml/2006/ole">
            <mc:AlternateContent xmlns:mc="http://schemas.openxmlformats.org/markup-compatibility/2006">
              <mc:Choice xmlns:v="urn:schemas-microsoft-com:vml" Requires="v">
                <p:oleObj spid="_x0000_s1053" r:id="rId6" imgW="1777365" imgH="393700" progId="Equation.3">
                  <p:embed/>
                </p:oleObj>
              </mc:Choice>
              <mc:Fallback>
                <p:oleObj r:id="rId6" imgW="1777365" imgH="393700" progId="Equation.3">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5332413" y="1299690"/>
                        <a:ext cx="3168650" cy="701675"/>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27"/>
                                        </p:tgtEl>
                                        <p:attrNameLst>
                                          <p:attrName>style.visibility</p:attrName>
                                        </p:attrNameLst>
                                      </p:cBhvr>
                                      <p:to>
                                        <p:strVal val="visible"/>
                                      </p:to>
                                    </p:set>
                                    <p:animEffect transition="in" filter="wipe(left)">
                                      <p:cBhvr>
                                        <p:cTn id="7" dur="500"/>
                                        <p:tgtEl>
                                          <p:spTgt spid="4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77" name="文本框 51276"/>
          <p:cNvSpPr txBox="1"/>
          <p:nvPr/>
        </p:nvSpPr>
        <p:spPr>
          <a:xfrm>
            <a:off x="317500" y="1427163"/>
            <a:ext cx="8531225" cy="1772793"/>
          </a:xfrm>
          <a:prstGeom prst="rect">
            <a:avLst/>
          </a:prstGeom>
          <a:noFill/>
          <a:ln w="28575" cmpd="sng">
            <a:solidFill>
              <a:schemeClr val="accent6">
                <a:lumMod val="75000"/>
              </a:schemeClr>
            </a:solidFill>
            <a:prstDash val="sysDash"/>
          </a:ln>
        </p:spPr>
        <p:txBody>
          <a:bodyPr>
            <a:spAutoFit/>
          </a:bodyPr>
          <a:lstStyle/>
          <a:p>
            <a:pPr>
              <a:lnSpc>
                <a:spcPct val="130000"/>
              </a:lnSpc>
            </a:pPr>
            <a:r>
              <a:rPr lang="zh-CN" altLang="zh-CN" sz="2800" b="1" dirty="0"/>
              <a:t>对应边互相平行</a:t>
            </a:r>
            <a:r>
              <a:rPr lang="en-US" altLang="zh-CN" sz="2800" b="1" dirty="0"/>
              <a:t>(</a:t>
            </a:r>
            <a:r>
              <a:rPr lang="zh-CN" altLang="zh-CN" sz="2800" b="1" dirty="0"/>
              <a:t>或共线</a:t>
            </a:r>
            <a:r>
              <a:rPr lang="en-US" altLang="zh-CN" sz="2800" b="1" dirty="0"/>
              <a:t>)</a:t>
            </a:r>
            <a:r>
              <a:rPr lang="zh-CN" altLang="zh-CN" sz="2800" b="1" dirty="0"/>
              <a:t>且每对对应点所在的直线都经过同一点的两个相似多边形叫作位似图形</a:t>
            </a:r>
            <a:r>
              <a:rPr lang="en-US" altLang="zh-CN" sz="2800" b="1" dirty="0"/>
              <a:t>,</a:t>
            </a:r>
            <a:r>
              <a:rPr lang="zh-CN" altLang="zh-CN" sz="2800" b="1" dirty="0"/>
              <a:t>这个点叫作位似中心</a:t>
            </a:r>
            <a:r>
              <a:rPr lang="en-US" altLang="zh-CN" sz="2800" b="1" i="1" dirty="0"/>
              <a:t>.</a:t>
            </a:r>
            <a:r>
              <a:rPr lang="en-US" altLang="zh-CN" sz="2800" b="1" noProof="1">
                <a:solidFill>
                  <a:schemeClr val="tx1"/>
                </a:solidFill>
                <a:latin typeface="黑体" panose="02010609060101010101" pitchFamily="2" charset="-122"/>
                <a:ea typeface="黑体" panose="02010609060101010101" pitchFamily="2" charset="-122"/>
              </a:rPr>
              <a:t>.</a:t>
            </a:r>
          </a:p>
        </p:txBody>
      </p:sp>
      <p:sp>
        <p:nvSpPr>
          <p:cNvPr id="11266" name="圆角矩形 31"/>
          <p:cNvSpPr>
            <a:spLocks noChangeArrowheads="1"/>
          </p:cNvSpPr>
          <p:nvPr/>
        </p:nvSpPr>
        <p:spPr bwMode="auto">
          <a:xfrm>
            <a:off x="317500" y="755650"/>
            <a:ext cx="1841500" cy="498475"/>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400" b="1" dirty="0">
                <a:solidFill>
                  <a:schemeClr val="tx1"/>
                </a:solidFill>
                <a:latin typeface="微软雅黑" panose="020B0503020204020204" pitchFamily="34" charset="-122"/>
                <a:ea typeface="微软雅黑" panose="020B0503020204020204" pitchFamily="34" charset="-122"/>
              </a:rPr>
              <a:t>概念学习</a:t>
            </a:r>
          </a:p>
        </p:txBody>
      </p:sp>
      <p:sp>
        <p:nvSpPr>
          <p:cNvPr id="15" name="文本框 14"/>
          <p:cNvSpPr txBox="1">
            <a:spLocks noChangeArrowheads="1"/>
          </p:cNvSpPr>
          <p:nvPr/>
        </p:nvSpPr>
        <p:spPr bwMode="auto">
          <a:xfrm>
            <a:off x="317500" y="3933056"/>
            <a:ext cx="84582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en-US" altLang="zh-CN" sz="2800" dirty="0">
                <a:solidFill>
                  <a:schemeClr val="tx1"/>
                </a:solidFill>
                <a:latin typeface="黑体" panose="02010609060101010101" pitchFamily="2" charset="-122"/>
                <a:ea typeface="黑体" panose="02010609060101010101" pitchFamily="2" charset="-122"/>
              </a:rPr>
              <a:t>    </a:t>
            </a:r>
            <a:r>
              <a:rPr lang="zh-CN" altLang="en-US" sz="2800" dirty="0">
                <a:solidFill>
                  <a:schemeClr val="tx1"/>
                </a:solidFill>
                <a:latin typeface="黑体" panose="02010609060101010101" pitchFamily="2" charset="-122"/>
                <a:ea typeface="黑体" panose="02010609060101010101" pitchFamily="2" charset="-122"/>
              </a:rPr>
              <a:t>判断两个图形是不是位似图形，需要从两方面去考察：一是这两个图形是相似的，二是要有特殊的位置关系，即每组对应点所在的直线都经过同一点．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1277">
                                            <p:txEl>
                                              <p:pRg st="0" end="0"/>
                                            </p:txEl>
                                          </p:spTgt>
                                        </p:tgtEl>
                                        <p:attrNameLst>
                                          <p:attrName>style.visibility</p:attrName>
                                        </p:attrNameLst>
                                      </p:cBhvr>
                                      <p:to>
                                        <p:strVal val="visible"/>
                                      </p:to>
                                    </p:set>
                                    <p:anim calcmode="lin" valueType="num">
                                      <p:cBhvr>
                                        <p:cTn id="7" dur="500" fill="hold"/>
                                        <p:tgtEl>
                                          <p:spTgt spid="5127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127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127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127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127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ssolv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矩形 10243"/>
          <p:cNvSpPr>
            <a:spLocks noChangeArrowheads="1"/>
          </p:cNvSpPr>
          <p:nvPr/>
        </p:nvSpPr>
        <p:spPr bwMode="auto">
          <a:xfrm>
            <a:off x="833438" y="1622425"/>
            <a:ext cx="49418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b="1">
                <a:solidFill>
                  <a:schemeClr val="tx1"/>
                </a:solidFill>
                <a:latin typeface="Times New Roman" panose="02020603050405020304" pitchFamily="18" charset="0"/>
                <a:ea typeface="黑体" panose="02010609060101010101" pitchFamily="2" charset="-122"/>
              </a:rPr>
              <a:t>1. </a:t>
            </a:r>
            <a:r>
              <a:rPr lang="zh-CN" altLang="en-US" sz="2800">
                <a:solidFill>
                  <a:schemeClr val="tx1"/>
                </a:solidFill>
                <a:latin typeface="黑体" panose="02010609060101010101" pitchFamily="2" charset="-122"/>
                <a:ea typeface="黑体" panose="02010609060101010101" pitchFamily="2" charset="-122"/>
              </a:rPr>
              <a:t>画出下列图形的位似中心：</a:t>
            </a:r>
            <a:r>
              <a:rPr lang="zh-CN" altLang="en-US" sz="2400">
                <a:solidFill>
                  <a:schemeClr val="tx1"/>
                </a:solidFill>
                <a:latin typeface="黑体" panose="02010609060101010101" pitchFamily="2" charset="-122"/>
                <a:ea typeface="黑体" panose="02010609060101010101" pitchFamily="2" charset="-122"/>
              </a:rPr>
              <a:t> </a:t>
            </a:r>
          </a:p>
        </p:txBody>
      </p:sp>
      <p:pic>
        <p:nvPicPr>
          <p:cNvPr id="12290" name="图片 10244" descr="Image00001"/>
          <p:cNvPicPr>
            <a:picLocks noChangeAspect="1" noChangeArrowheads="1"/>
          </p:cNvPicPr>
          <p:nvPr/>
        </p:nvPicPr>
        <p:blipFill>
          <a:blip r:embed="rId2" cstate="email">
            <a:lum bright="-20000"/>
          </a:blip>
          <a:stretch>
            <a:fillRect/>
          </a:stretch>
        </p:blipFill>
        <p:spPr bwMode="auto">
          <a:xfrm>
            <a:off x="1259632" y="2492896"/>
            <a:ext cx="5833963" cy="2327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圆角矩形 31"/>
          <p:cNvSpPr>
            <a:spLocks noChangeArrowheads="1"/>
          </p:cNvSpPr>
          <p:nvPr/>
        </p:nvSpPr>
        <p:spPr bwMode="auto">
          <a:xfrm>
            <a:off x="617538" y="908720"/>
            <a:ext cx="1425575" cy="512762"/>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练一练</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Rectangle 4"/>
          <p:cNvSpPr>
            <a:spLocks noChangeArrowheads="1"/>
          </p:cNvSpPr>
          <p:nvPr/>
        </p:nvSpPr>
        <p:spPr bwMode="auto">
          <a:xfrm>
            <a:off x="466725" y="862013"/>
            <a:ext cx="8601075" cy="332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150000"/>
              </a:lnSpc>
            </a:pPr>
            <a:r>
              <a:rPr lang="en-US" altLang="zh-CN" sz="2800" b="1">
                <a:solidFill>
                  <a:schemeClr val="tx1"/>
                </a:solidFill>
                <a:latin typeface="Times New Roman" panose="02020603050405020304" pitchFamily="18" charset="0"/>
                <a:ea typeface="黑体" panose="02010609060101010101" pitchFamily="2" charset="-122"/>
              </a:rPr>
              <a:t>2. </a:t>
            </a:r>
            <a:r>
              <a:rPr lang="zh-CN" altLang="en-US" sz="2800">
                <a:solidFill>
                  <a:schemeClr val="tx1"/>
                </a:solidFill>
                <a:latin typeface="Times New Roman" panose="02020603050405020304" pitchFamily="18" charset="0"/>
                <a:ea typeface="黑体" panose="02010609060101010101" pitchFamily="2" charset="-122"/>
              </a:rPr>
              <a:t>如图，</a:t>
            </a:r>
            <a:r>
              <a:rPr lang="en-US" altLang="zh-CN" sz="2800" i="1">
                <a:solidFill>
                  <a:schemeClr val="tx1"/>
                </a:solidFill>
                <a:latin typeface="Times New Roman" panose="02020603050405020304" pitchFamily="18" charset="0"/>
                <a:ea typeface="黑体" panose="02010609060101010101" pitchFamily="2" charset="-122"/>
              </a:rPr>
              <a:t>BC∥ED</a:t>
            </a:r>
            <a:r>
              <a:rPr lang="zh-CN" altLang="en-US" sz="2800">
                <a:solidFill>
                  <a:schemeClr val="tx1"/>
                </a:solidFill>
                <a:latin typeface="Times New Roman" panose="02020603050405020304" pitchFamily="18" charset="0"/>
                <a:ea typeface="黑体" panose="02010609060101010101" pitchFamily="2" charset="-122"/>
              </a:rPr>
              <a:t>，下列说法不正确的是           </a:t>
            </a:r>
            <a:r>
              <a:rPr lang="en-US" altLang="zh-CN" sz="2800">
                <a:solidFill>
                  <a:schemeClr val="tx1"/>
                </a:solidFill>
                <a:latin typeface="Times New Roman" panose="02020603050405020304" pitchFamily="18" charset="0"/>
                <a:ea typeface="黑体" panose="02010609060101010101" pitchFamily="2" charset="-122"/>
              </a:rPr>
              <a:t>(   )</a:t>
            </a:r>
          </a:p>
          <a:p>
            <a:pPr eaLnBrk="0" hangingPunct="0">
              <a:lnSpc>
                <a:spcPct val="150000"/>
              </a:lnSpc>
            </a:pPr>
            <a:r>
              <a:rPr lang="en-US" altLang="zh-CN" sz="2800">
                <a:solidFill>
                  <a:schemeClr val="tx1"/>
                </a:solidFill>
                <a:latin typeface="Times New Roman" panose="02020603050405020304" pitchFamily="18" charset="0"/>
                <a:ea typeface="黑体" panose="02010609060101010101" pitchFamily="2" charset="-122"/>
              </a:rPr>
              <a:t>     A. </a:t>
            </a:r>
            <a:r>
              <a:rPr lang="zh-CN" altLang="en-US" sz="2800">
                <a:solidFill>
                  <a:schemeClr val="tx1"/>
                </a:solidFill>
                <a:latin typeface="Times New Roman" panose="02020603050405020304" pitchFamily="18" charset="0"/>
                <a:ea typeface="黑体" panose="02010609060101010101" pitchFamily="2" charset="-122"/>
              </a:rPr>
              <a:t>两个三角形是位似图形  				</a:t>
            </a:r>
          </a:p>
          <a:p>
            <a:pPr eaLnBrk="0" hangingPunct="0">
              <a:lnSpc>
                <a:spcPct val="150000"/>
              </a:lnSpc>
            </a:pPr>
            <a:r>
              <a:rPr lang="en-US" altLang="zh-CN" sz="2800">
                <a:solidFill>
                  <a:schemeClr val="tx1"/>
                </a:solidFill>
                <a:latin typeface="Times New Roman" panose="02020603050405020304" pitchFamily="18" charset="0"/>
                <a:ea typeface="黑体" panose="02010609060101010101" pitchFamily="2" charset="-122"/>
              </a:rPr>
              <a:t>     B. </a:t>
            </a:r>
            <a:r>
              <a:rPr lang="zh-CN" altLang="en-US" sz="2800">
                <a:solidFill>
                  <a:schemeClr val="tx1"/>
                </a:solidFill>
                <a:latin typeface="Times New Roman" panose="02020603050405020304" pitchFamily="18" charset="0"/>
                <a:ea typeface="黑体" panose="02010609060101010101" pitchFamily="2" charset="-122"/>
              </a:rPr>
              <a:t>点 </a:t>
            </a:r>
            <a:r>
              <a:rPr lang="en-US" altLang="zh-CN" sz="2800" i="1">
                <a:solidFill>
                  <a:schemeClr val="tx1"/>
                </a:solidFill>
                <a:latin typeface="Times New Roman" panose="02020603050405020304" pitchFamily="18" charset="0"/>
                <a:ea typeface="黑体" panose="02010609060101010101" pitchFamily="2" charset="-122"/>
              </a:rPr>
              <a:t>A </a:t>
            </a:r>
            <a:r>
              <a:rPr lang="zh-CN" altLang="en-US" sz="2800">
                <a:solidFill>
                  <a:schemeClr val="tx1"/>
                </a:solidFill>
                <a:latin typeface="Times New Roman" panose="02020603050405020304" pitchFamily="18" charset="0"/>
                <a:ea typeface="黑体" panose="02010609060101010101" pitchFamily="2" charset="-122"/>
              </a:rPr>
              <a:t>是两个三角形的位似中心</a:t>
            </a:r>
          </a:p>
          <a:p>
            <a:pPr eaLnBrk="0" hangingPunct="0">
              <a:lnSpc>
                <a:spcPct val="150000"/>
              </a:lnSpc>
            </a:pPr>
            <a:r>
              <a:rPr lang="en-US" altLang="zh-CN" sz="2800">
                <a:solidFill>
                  <a:schemeClr val="tx1"/>
                </a:solidFill>
                <a:latin typeface="Times New Roman" panose="02020603050405020304" pitchFamily="18" charset="0"/>
                <a:ea typeface="黑体" panose="02010609060101010101" pitchFamily="2" charset="-122"/>
              </a:rPr>
              <a:t>     C. </a:t>
            </a:r>
            <a:r>
              <a:rPr lang="en-US" altLang="zh-CN" sz="2800" i="1">
                <a:solidFill>
                  <a:schemeClr val="tx1"/>
                </a:solidFill>
                <a:latin typeface="Times New Roman" panose="02020603050405020304" pitchFamily="18" charset="0"/>
                <a:ea typeface="黑体" panose="02010609060101010101" pitchFamily="2" charset="-122"/>
              </a:rPr>
              <a:t>B </a:t>
            </a:r>
            <a:r>
              <a:rPr lang="zh-CN" altLang="en-US" sz="2800">
                <a:solidFill>
                  <a:schemeClr val="tx1"/>
                </a:solidFill>
                <a:latin typeface="Times New Roman" panose="02020603050405020304" pitchFamily="18" charset="0"/>
                <a:ea typeface="黑体" panose="02010609060101010101" pitchFamily="2" charset="-122"/>
              </a:rPr>
              <a:t>与 </a:t>
            </a:r>
            <a:r>
              <a:rPr lang="en-US" altLang="zh-CN" sz="2800" i="1">
                <a:solidFill>
                  <a:schemeClr val="tx1"/>
                </a:solidFill>
                <a:latin typeface="Times New Roman" panose="02020603050405020304" pitchFamily="18" charset="0"/>
                <a:ea typeface="黑体" panose="02010609060101010101" pitchFamily="2" charset="-122"/>
              </a:rPr>
              <a:t>D</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C </a:t>
            </a:r>
            <a:r>
              <a:rPr lang="zh-CN" altLang="en-US" sz="2800">
                <a:solidFill>
                  <a:schemeClr val="tx1"/>
                </a:solidFill>
                <a:latin typeface="Times New Roman" panose="02020603050405020304" pitchFamily="18" charset="0"/>
                <a:ea typeface="黑体" panose="02010609060101010101" pitchFamily="2" charset="-122"/>
              </a:rPr>
              <a:t>与 </a:t>
            </a:r>
            <a:r>
              <a:rPr lang="en-US" altLang="zh-CN" sz="2800" i="1">
                <a:solidFill>
                  <a:schemeClr val="tx1"/>
                </a:solidFill>
                <a:latin typeface="Times New Roman" panose="02020603050405020304" pitchFamily="18" charset="0"/>
                <a:ea typeface="黑体" panose="02010609060101010101" pitchFamily="2" charset="-122"/>
              </a:rPr>
              <a:t>E</a:t>
            </a:r>
            <a:r>
              <a:rPr lang="zh-CN" altLang="en-US" sz="2800">
                <a:solidFill>
                  <a:schemeClr val="tx1"/>
                </a:solidFill>
                <a:latin typeface="Times New Roman" panose="02020603050405020304" pitchFamily="18" charset="0"/>
                <a:ea typeface="黑体" panose="02010609060101010101" pitchFamily="2" charset="-122"/>
              </a:rPr>
              <a:t>是对应位似点</a:t>
            </a:r>
          </a:p>
          <a:p>
            <a:pPr eaLnBrk="0" hangingPunct="0">
              <a:lnSpc>
                <a:spcPct val="150000"/>
              </a:lnSpc>
            </a:pPr>
            <a:r>
              <a:rPr lang="en-US" altLang="zh-CN" sz="2800">
                <a:solidFill>
                  <a:schemeClr val="tx1"/>
                </a:solidFill>
                <a:latin typeface="Times New Roman" panose="02020603050405020304" pitchFamily="18" charset="0"/>
                <a:ea typeface="黑体" panose="02010609060101010101" pitchFamily="2" charset="-122"/>
              </a:rPr>
              <a:t>     D. </a:t>
            </a:r>
            <a:r>
              <a:rPr lang="en-US" altLang="zh-CN" sz="2800" i="1">
                <a:solidFill>
                  <a:schemeClr val="tx1"/>
                </a:solidFill>
                <a:latin typeface="Times New Roman" panose="02020603050405020304" pitchFamily="18" charset="0"/>
                <a:ea typeface="黑体" panose="02010609060101010101" pitchFamily="2" charset="-122"/>
              </a:rPr>
              <a:t>AE </a:t>
            </a:r>
            <a:r>
              <a:rPr lang="en-US" altLang="zh-CN" sz="2800">
                <a:solidFill>
                  <a:schemeClr val="tx1"/>
                </a:solidFill>
                <a:latin typeface="黑体" panose="02010609060101010101" pitchFamily="2" charset="-122"/>
                <a:ea typeface="黑体" panose="02010609060101010101" pitchFamily="2" charset="-122"/>
              </a:rPr>
              <a:t>: </a:t>
            </a:r>
            <a:r>
              <a:rPr lang="en-US" altLang="zh-CN" sz="2800" i="1">
                <a:solidFill>
                  <a:schemeClr val="tx1"/>
                </a:solidFill>
                <a:latin typeface="Times New Roman" panose="02020603050405020304" pitchFamily="18" charset="0"/>
                <a:ea typeface="黑体" panose="02010609060101010101" pitchFamily="2" charset="-122"/>
              </a:rPr>
              <a:t>AD</a:t>
            </a:r>
            <a:r>
              <a:rPr lang="zh-CN" altLang="en-US" sz="2800">
                <a:solidFill>
                  <a:schemeClr val="tx1"/>
                </a:solidFill>
                <a:latin typeface="Times New Roman" panose="02020603050405020304" pitchFamily="18" charset="0"/>
                <a:ea typeface="黑体" panose="02010609060101010101" pitchFamily="2" charset="-122"/>
              </a:rPr>
              <a:t>是相似比 </a:t>
            </a:r>
          </a:p>
        </p:txBody>
      </p:sp>
      <p:sp>
        <p:nvSpPr>
          <p:cNvPr id="11271" name="文本框 11270"/>
          <p:cNvSpPr txBox="1">
            <a:spLocks noChangeArrowheads="1"/>
          </p:cNvSpPr>
          <p:nvPr/>
        </p:nvSpPr>
        <p:spPr bwMode="auto">
          <a:xfrm>
            <a:off x="7629525" y="1079500"/>
            <a:ext cx="8651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eaLnBrk="0" hangingPunct="0">
              <a:spcBef>
                <a:spcPct val="50000"/>
              </a:spcBef>
            </a:pPr>
            <a:r>
              <a:rPr lang="en-US" altLang="zh-CN" sz="2800">
                <a:latin typeface="Times New Roman" panose="02020603050405020304" pitchFamily="18" charset="0"/>
                <a:ea typeface="黑体" panose="02010609060101010101" pitchFamily="2" charset="-122"/>
              </a:rPr>
              <a:t>D</a:t>
            </a:r>
          </a:p>
        </p:txBody>
      </p:sp>
      <p:grpSp>
        <p:nvGrpSpPr>
          <p:cNvPr id="13315" name="组合 16388"/>
          <p:cNvGrpSpPr/>
          <p:nvPr/>
        </p:nvGrpSpPr>
        <p:grpSpPr>
          <a:xfrm>
            <a:off x="5405438" y="2854325"/>
            <a:ext cx="3233737" cy="2100263"/>
            <a:chOff x="-274" y="-9"/>
            <a:chExt cx="2536" cy="1647"/>
          </a:xfrm>
        </p:grpSpPr>
        <p:sp>
          <p:nvSpPr>
            <p:cNvPr id="13316" name="任意多边形 16389"/>
            <p:cNvSpPr>
              <a:spLocks noChangeArrowheads="1"/>
            </p:cNvSpPr>
            <p:nvPr/>
          </p:nvSpPr>
          <p:spPr bwMode="auto">
            <a:xfrm>
              <a:off x="57" y="604"/>
              <a:ext cx="1962" cy="828"/>
            </a:xfrm>
            <a:custGeom>
              <a:avLst/>
              <a:gdLst>
                <a:gd name="T0" fmla="*/ 1164 w 1962"/>
                <a:gd name="T1" fmla="*/ 0 h 828"/>
                <a:gd name="T2" fmla="*/ 0 w 1962"/>
                <a:gd name="T3" fmla="*/ 828 h 828"/>
                <a:gd name="T4" fmla="*/ 1962 w 1962"/>
                <a:gd name="T5" fmla="*/ 828 h 828"/>
                <a:gd name="T6" fmla="*/ 1164 w 1962"/>
                <a:gd name="T7" fmla="*/ 0 h 828"/>
              </a:gdLst>
              <a:ahLst/>
              <a:cxnLst>
                <a:cxn ang="0">
                  <a:pos x="T0" y="T1"/>
                </a:cxn>
                <a:cxn ang="0">
                  <a:pos x="T2" y="T3"/>
                </a:cxn>
                <a:cxn ang="0">
                  <a:pos x="T4" y="T5"/>
                </a:cxn>
                <a:cxn ang="0">
                  <a:pos x="T6" y="T7"/>
                </a:cxn>
              </a:cxnLst>
              <a:rect l="0" t="0" r="r" b="b"/>
              <a:pathLst>
                <a:path w="1962" h="827">
                  <a:moveTo>
                    <a:pt x="1164" y="0"/>
                  </a:moveTo>
                  <a:lnTo>
                    <a:pt x="0" y="828"/>
                  </a:lnTo>
                  <a:lnTo>
                    <a:pt x="1962" y="828"/>
                  </a:lnTo>
                  <a:lnTo>
                    <a:pt x="1164" y="0"/>
                  </a:lnTo>
                  <a:close/>
                </a:path>
              </a:pathLst>
            </a:custGeom>
            <a:noFill/>
            <a:ln w="28575">
              <a:solidFill>
                <a:schemeClr val="bg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3317" name="任意多边形 16390"/>
            <p:cNvSpPr>
              <a:spLocks noChangeArrowheads="1"/>
            </p:cNvSpPr>
            <p:nvPr/>
          </p:nvSpPr>
          <p:spPr bwMode="auto">
            <a:xfrm rot="10800000">
              <a:off x="819" y="184"/>
              <a:ext cx="1008" cy="420"/>
            </a:xfrm>
            <a:custGeom>
              <a:avLst/>
              <a:gdLst>
                <a:gd name="T0" fmla="*/ 1164 w 1962"/>
                <a:gd name="T1" fmla="*/ 0 h 828"/>
                <a:gd name="T2" fmla="*/ 0 w 1962"/>
                <a:gd name="T3" fmla="*/ 828 h 828"/>
                <a:gd name="T4" fmla="*/ 1962 w 1962"/>
                <a:gd name="T5" fmla="*/ 828 h 828"/>
                <a:gd name="T6" fmla="*/ 1164 w 1962"/>
                <a:gd name="T7" fmla="*/ 0 h 828"/>
              </a:gdLst>
              <a:ahLst/>
              <a:cxnLst>
                <a:cxn ang="0">
                  <a:pos x="T0" y="T1"/>
                </a:cxn>
                <a:cxn ang="0">
                  <a:pos x="T2" y="T3"/>
                </a:cxn>
                <a:cxn ang="0">
                  <a:pos x="T4" y="T5"/>
                </a:cxn>
                <a:cxn ang="0">
                  <a:pos x="T6" y="T7"/>
                </a:cxn>
              </a:cxnLst>
              <a:rect l="0" t="0" r="r" b="b"/>
              <a:pathLst>
                <a:path w="1962" h="827">
                  <a:moveTo>
                    <a:pt x="1164" y="0"/>
                  </a:moveTo>
                  <a:lnTo>
                    <a:pt x="0" y="828"/>
                  </a:lnTo>
                  <a:lnTo>
                    <a:pt x="1962" y="828"/>
                  </a:lnTo>
                  <a:lnTo>
                    <a:pt x="1164" y="0"/>
                  </a:lnTo>
                  <a:close/>
                </a:path>
              </a:pathLst>
            </a:custGeom>
            <a:noFill/>
            <a:ln w="28575">
              <a:solidFill>
                <a:schemeClr val="bg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grpSp>
          <p:nvGrpSpPr>
            <p:cNvPr id="13318" name="组合 16391"/>
            <p:cNvGrpSpPr/>
            <p:nvPr/>
          </p:nvGrpSpPr>
          <p:grpSpPr>
            <a:xfrm>
              <a:off x="-274" y="-9"/>
              <a:ext cx="2536" cy="1647"/>
              <a:chOff x="-274" y="-9"/>
              <a:chExt cx="2536" cy="1647"/>
            </a:xfrm>
          </p:grpSpPr>
          <p:sp>
            <p:nvSpPr>
              <p:cNvPr id="13319" name="文本框 16393"/>
              <p:cNvSpPr txBox="1">
                <a:spLocks noChangeArrowheads="1"/>
              </p:cNvSpPr>
              <p:nvPr/>
            </p:nvSpPr>
            <p:spPr bwMode="auto">
              <a:xfrm>
                <a:off x="1753" y="5"/>
                <a:ext cx="277"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D</a:t>
                </a:r>
              </a:p>
            </p:txBody>
          </p:sp>
          <p:sp>
            <p:nvSpPr>
              <p:cNvPr id="13320" name="文本框 16394"/>
              <p:cNvSpPr txBox="1">
                <a:spLocks noChangeArrowheads="1"/>
              </p:cNvSpPr>
              <p:nvPr/>
            </p:nvSpPr>
            <p:spPr bwMode="auto">
              <a:xfrm>
                <a:off x="533" y="-9"/>
                <a:ext cx="252"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E</a:t>
                </a:r>
                <a:endParaRPr lang="en-US" altLang="zh-CN" sz="2400" i="1">
                  <a:solidFill>
                    <a:srgbClr val="0000FF"/>
                  </a:solidFill>
                  <a:latin typeface="Times New Roman" panose="02020603050405020304" pitchFamily="18" charset="0"/>
                  <a:ea typeface="黑体" panose="02010609060101010101" pitchFamily="2" charset="-122"/>
                </a:endParaRPr>
              </a:p>
            </p:txBody>
          </p:sp>
          <p:sp>
            <p:nvSpPr>
              <p:cNvPr id="13321" name="文本框 16395"/>
              <p:cNvSpPr txBox="1">
                <a:spLocks noChangeArrowheads="1"/>
              </p:cNvSpPr>
              <p:nvPr/>
            </p:nvSpPr>
            <p:spPr bwMode="auto">
              <a:xfrm>
                <a:off x="1279" y="382"/>
                <a:ext cx="252"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A</a:t>
                </a:r>
                <a:endParaRPr lang="en-US" altLang="zh-CN" sz="2400" i="1">
                  <a:solidFill>
                    <a:srgbClr val="0000FF"/>
                  </a:solidFill>
                  <a:latin typeface="Times New Roman" panose="02020603050405020304" pitchFamily="18" charset="0"/>
                  <a:ea typeface="黑体" panose="02010609060101010101" pitchFamily="2" charset="-122"/>
                </a:endParaRPr>
              </a:p>
            </p:txBody>
          </p:sp>
          <p:sp>
            <p:nvSpPr>
              <p:cNvPr id="13322" name="文本框 16396"/>
              <p:cNvSpPr txBox="1">
                <a:spLocks noChangeArrowheads="1"/>
              </p:cNvSpPr>
              <p:nvPr/>
            </p:nvSpPr>
            <p:spPr bwMode="auto">
              <a:xfrm>
                <a:off x="-274" y="1227"/>
                <a:ext cx="252"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B</a:t>
                </a:r>
              </a:p>
            </p:txBody>
          </p:sp>
          <p:sp>
            <p:nvSpPr>
              <p:cNvPr id="13323" name="文本框 16397"/>
              <p:cNvSpPr txBox="1">
                <a:spLocks noChangeArrowheads="1"/>
              </p:cNvSpPr>
              <p:nvPr/>
            </p:nvSpPr>
            <p:spPr bwMode="auto">
              <a:xfrm>
                <a:off x="1997" y="1229"/>
                <a:ext cx="265"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ea typeface="黑体" panose="02010609060101010101" pitchFamily="2" charset="-122"/>
                  </a:rPr>
                  <a:t>C</a:t>
                </a:r>
              </a:p>
            </p:txBody>
          </p:sp>
        </p:grpSp>
        <p:sp>
          <p:nvSpPr>
            <p:cNvPr id="13324" name="直接连接符 16398"/>
            <p:cNvSpPr>
              <a:spLocks noChangeShapeType="1"/>
            </p:cNvSpPr>
            <p:nvPr/>
          </p:nvSpPr>
          <p:spPr bwMode="auto">
            <a:xfrm>
              <a:off x="831" y="192"/>
              <a:ext cx="945"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3325" name="直接连接符 16399"/>
            <p:cNvSpPr>
              <a:spLocks noChangeShapeType="1"/>
            </p:cNvSpPr>
            <p:nvPr/>
          </p:nvSpPr>
          <p:spPr bwMode="auto">
            <a:xfrm flipH="1">
              <a:off x="15" y="192"/>
              <a:ext cx="1776" cy="124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3326" name="直接连接符 16400"/>
            <p:cNvSpPr>
              <a:spLocks noChangeShapeType="1"/>
            </p:cNvSpPr>
            <p:nvPr/>
          </p:nvSpPr>
          <p:spPr bwMode="auto">
            <a:xfrm>
              <a:off x="15" y="1440"/>
              <a:ext cx="2016"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sp>
          <p:nvSpPr>
            <p:cNvPr id="13327" name="直接连接符 16401"/>
            <p:cNvSpPr>
              <a:spLocks noChangeShapeType="1"/>
            </p:cNvSpPr>
            <p:nvPr/>
          </p:nvSpPr>
          <p:spPr bwMode="auto">
            <a:xfrm flipH="1" flipV="1">
              <a:off x="831" y="192"/>
              <a:ext cx="1200" cy="124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 calcmode="lin" valueType="num">
                                      <p:cBhvr>
                                        <p:cTn id="7" dur="500" fill="hold"/>
                                        <p:tgtEl>
                                          <p:spTgt spid="11271"/>
                                        </p:tgtEl>
                                        <p:attrNameLst>
                                          <p:attrName>ppt_w</p:attrName>
                                        </p:attrNameLst>
                                      </p:cBhvr>
                                      <p:tavLst>
                                        <p:tav tm="0">
                                          <p:val>
                                            <p:fltVal val="0"/>
                                          </p:val>
                                        </p:tav>
                                        <p:tav tm="100000">
                                          <p:val>
                                            <p:strVal val="#ppt_w"/>
                                          </p:val>
                                        </p:tav>
                                      </p:tavLst>
                                    </p:anim>
                                    <p:anim calcmode="lin" valueType="num">
                                      <p:cBhvr>
                                        <p:cTn id="8" dur="500" fill="hold"/>
                                        <p:tgtEl>
                                          <p:spTgt spid="112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3" name="圆角矩形 31"/>
          <p:cNvSpPr>
            <a:spLocks noChangeArrowheads="1"/>
          </p:cNvSpPr>
          <p:nvPr/>
        </p:nvSpPr>
        <p:spPr bwMode="auto">
          <a:xfrm>
            <a:off x="557213" y="1383432"/>
            <a:ext cx="1752600" cy="533400"/>
          </a:xfrm>
          <a:prstGeom prst="roundRect">
            <a:avLst>
              <a:gd name="adj" fmla="val 16667"/>
            </a:avLst>
          </a:prstGeom>
          <a:solidFill>
            <a:srgbClr val="FFFFD9"/>
          </a:solidFill>
          <a:ln w="25400">
            <a:solidFill>
              <a:srgbClr val="0099FF"/>
            </a:solidFill>
            <a:round/>
          </a:ln>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800" b="1">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合作探究</a:t>
            </a:r>
          </a:p>
        </p:txBody>
      </p:sp>
      <p:sp>
        <p:nvSpPr>
          <p:cNvPr id="14344" name="文本框 20488"/>
          <p:cNvSpPr txBox="1">
            <a:spLocks noChangeArrowheads="1"/>
          </p:cNvSpPr>
          <p:nvPr/>
        </p:nvSpPr>
        <p:spPr bwMode="auto">
          <a:xfrm>
            <a:off x="1449388" y="1916113"/>
            <a:ext cx="79168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chemeClr val="tx1"/>
                </a:solidFill>
                <a:latin typeface="Times New Roman" panose="02020603050405020304" pitchFamily="18" charset="0"/>
                <a:ea typeface="黑体" panose="02010609060101010101" pitchFamily="2" charset="-122"/>
              </a:rPr>
              <a:t>从左图中我们可以看到，△</a:t>
            </a:r>
            <a:r>
              <a:rPr lang="en-US" altLang="zh-CN" sz="2800" i="1">
                <a:solidFill>
                  <a:schemeClr val="tx1"/>
                </a:solidFill>
                <a:latin typeface="Times New Roman" panose="02020603050405020304" pitchFamily="18" charset="0"/>
                <a:ea typeface="黑体" panose="02010609060101010101" pitchFamily="2" charset="-122"/>
              </a:rPr>
              <a:t>OAB</a:t>
            </a:r>
            <a:r>
              <a:rPr lang="en-US" altLang="zh-CN" sz="2800">
                <a:solidFill>
                  <a:schemeClr val="tx1"/>
                </a:solidFill>
                <a:latin typeface="Times New Roman" panose="02020603050405020304" pitchFamily="18" charset="0"/>
                <a:ea typeface="黑体" panose="02010609060101010101" pitchFamily="2" charset="-122"/>
              </a:rPr>
              <a:t>∽</a:t>
            </a:r>
            <a:r>
              <a:rPr lang="zh-CN" altLang="en-US" sz="2800">
                <a:solidFill>
                  <a:schemeClr val="tx1"/>
                </a:solidFill>
                <a:latin typeface="Times New Roman" panose="02020603050405020304" pitchFamily="18" charset="0"/>
                <a:ea typeface="黑体" panose="02010609060101010101" pitchFamily="2" charset="-122"/>
              </a:rPr>
              <a:t>△</a:t>
            </a:r>
            <a:r>
              <a:rPr lang="en-US" altLang="zh-CN" sz="2800" i="1">
                <a:solidFill>
                  <a:schemeClr val="tx1"/>
                </a:solidFill>
                <a:latin typeface="Times New Roman" panose="02020603050405020304" pitchFamily="18" charset="0"/>
                <a:ea typeface="黑体" panose="02010609060101010101" pitchFamily="2" charset="-122"/>
              </a:rPr>
              <a:t>OA′B′</a:t>
            </a:r>
            <a:r>
              <a:rPr lang="zh-CN" altLang="en-US" sz="2800">
                <a:solidFill>
                  <a:schemeClr val="tx1"/>
                </a:solidFill>
                <a:latin typeface="Times New Roman" panose="02020603050405020304" pitchFamily="18" charset="0"/>
                <a:ea typeface="黑体" panose="02010609060101010101" pitchFamily="2" charset="-122"/>
              </a:rPr>
              <a:t>，</a:t>
            </a:r>
          </a:p>
        </p:txBody>
      </p:sp>
      <p:grpSp>
        <p:nvGrpSpPr>
          <p:cNvPr id="14345" name="组合 1"/>
          <p:cNvGrpSpPr/>
          <p:nvPr/>
        </p:nvGrpSpPr>
        <p:grpSpPr>
          <a:xfrm>
            <a:off x="730250" y="2387600"/>
            <a:ext cx="7927975" cy="1641475"/>
            <a:chOff x="1203" y="4172"/>
            <a:chExt cx="12483" cy="2585"/>
          </a:xfrm>
        </p:grpSpPr>
        <p:sp>
          <p:nvSpPr>
            <p:cNvPr id="14346" name="文本框 20489"/>
            <p:cNvSpPr txBox="1">
              <a:spLocks noChangeArrowheads="1"/>
            </p:cNvSpPr>
            <p:nvPr/>
          </p:nvSpPr>
          <p:spPr bwMode="auto">
            <a:xfrm>
              <a:off x="1203" y="4172"/>
              <a:ext cx="12483" cy="2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80000"/>
                </a:lnSpc>
              </a:pPr>
              <a:r>
                <a:rPr lang="zh-CN" altLang="en-US" sz="2800">
                  <a:solidFill>
                    <a:schemeClr val="tx1"/>
                  </a:solidFill>
                  <a:latin typeface="Times New Roman" panose="02020603050405020304" pitchFamily="18" charset="0"/>
                  <a:ea typeface="黑体" panose="02010609060101010101" pitchFamily="2" charset="-122"/>
                  <a:sym typeface="宋体" panose="02010600030101010101" pitchFamily="2" charset="-122"/>
                </a:rPr>
                <a:t>则</a:t>
              </a:r>
              <a:r>
                <a:rPr lang="zh-CN" altLang="en-US" sz="2800">
                  <a:solidFill>
                    <a:schemeClr val="tx1"/>
                  </a:solidFill>
                  <a:latin typeface="Times New Roman" panose="02020603050405020304" pitchFamily="18" charset="0"/>
                  <a:ea typeface="黑体" panose="02010609060101010101" pitchFamily="2" charset="-122"/>
                </a:rPr>
                <a:t>                                 ，</a:t>
              </a:r>
              <a:r>
                <a:rPr lang="zh-CN" altLang="en-US" sz="2800" i="1">
                  <a:solidFill>
                    <a:schemeClr val="tx1"/>
                  </a:solidFill>
                  <a:latin typeface="Times New Roman" panose="02020603050405020304" pitchFamily="18" charset="0"/>
                  <a:ea typeface="黑体" panose="02010609060101010101" pitchFamily="2" charset="-122"/>
                </a:rPr>
                <a:t>AB∥A</a:t>
              </a:r>
              <a:r>
                <a:rPr lang="zh-CN" altLang="en-US" sz="2800">
                  <a:solidFill>
                    <a:schemeClr val="tx1"/>
                  </a:solidFill>
                  <a:latin typeface="Times New Roman" panose="02020603050405020304" pitchFamily="18" charset="0"/>
                  <a:ea typeface="黑体" panose="02010609060101010101" pitchFamily="2" charset="-122"/>
                </a:rPr>
                <a:t>′</a:t>
              </a:r>
              <a:r>
                <a:rPr lang="zh-CN" altLang="en-US" sz="2800" i="1">
                  <a:solidFill>
                    <a:schemeClr val="tx1"/>
                  </a:solidFill>
                  <a:latin typeface="Times New Roman" panose="02020603050405020304" pitchFamily="18" charset="0"/>
                  <a:ea typeface="黑体" panose="02010609060101010101" pitchFamily="2" charset="-122"/>
                </a:rPr>
                <a:t>B</a:t>
              </a:r>
              <a:r>
                <a:rPr lang="zh-CN" altLang="en-US" sz="2800">
                  <a:solidFill>
                    <a:schemeClr val="tx1"/>
                  </a:solidFill>
                  <a:latin typeface="Times New Roman" panose="02020603050405020304" pitchFamily="18" charset="0"/>
                  <a:ea typeface="黑体" panose="02010609060101010101" pitchFamily="2" charset="-122"/>
                </a:rPr>
                <a:t>′.  右图呢？你得到了什么？</a:t>
              </a:r>
            </a:p>
          </p:txBody>
        </p:sp>
        <p:graphicFrame>
          <p:nvGraphicFramePr>
            <p:cNvPr id="14347" name="对象 2"/>
            <p:cNvGraphicFramePr>
              <a:graphicFrameLocks noChangeAspect="1"/>
            </p:cNvGraphicFramePr>
            <p:nvPr/>
          </p:nvGraphicFramePr>
          <p:xfrm>
            <a:off x="2050" y="4251"/>
            <a:ext cx="4416" cy="1445"/>
          </p:xfrm>
          <a:graphic>
            <a:graphicData uri="http://schemas.openxmlformats.org/presentationml/2006/ole">
              <mc:AlternateContent xmlns:mc="http://schemas.openxmlformats.org/markup-compatibility/2006">
                <mc:Choice xmlns:v="urn:schemas-microsoft-com:vml" Requires="v">
                  <p:oleObj spid="_x0000_s2056" r:id="rId3" imgW="1231265" imgH="393700" progId="Equation.DSMT4">
                    <p:embed/>
                  </p:oleObj>
                </mc:Choice>
                <mc:Fallback>
                  <p:oleObj r:id="rId3" imgW="1231265" imgH="393700" progId="Equation.DSMT4">
                    <p:embed/>
                    <p:pic>
                      <p:nvPicPr>
                        <p:cNvPr id="0" name="OLE substitute image"/>
                        <p:cNvPicPr/>
                        <p:nvPr/>
                      </p:nvPicPr>
                      <p:blipFill>
                        <a:blip r:embed="rId4">
                          <a:extLst>
                            <a:ext uri="{28A0092B-C50C-407E-A947-70E740481C1C}">
                              <a14:useLocalDpi xmlns:a14="http://schemas.microsoft.com/office/drawing/2010/main" val="0"/>
                            </a:ext>
                          </a:extLst>
                        </a:blip>
                        <a:stretch>
                          <a:fillRect/>
                        </a:stretch>
                      </p:blipFill>
                      <p:spPr>
                        <a:xfrm>
                          <a:off x="2050" y="4251"/>
                          <a:ext cx="4416" cy="1445"/>
                        </a:xfrm>
                        <a:prstGeom prst="rect">
                          <a:avLst/>
                        </a:prstGeom>
                        <a:noFill/>
                        <a:ln>
                          <a:noFill/>
                        </a:ln>
                      </p:spPr>
                    </p:pic>
                  </p:oleObj>
                </mc:Fallback>
              </mc:AlternateContent>
            </a:graphicData>
          </a:graphic>
        </p:graphicFrame>
      </p:grpSp>
      <p:grpSp>
        <p:nvGrpSpPr>
          <p:cNvPr id="14348" name="组合 19"/>
          <p:cNvGrpSpPr/>
          <p:nvPr/>
        </p:nvGrpSpPr>
        <p:grpSpPr>
          <a:xfrm>
            <a:off x="611560" y="3717032"/>
            <a:ext cx="3533775" cy="2767012"/>
            <a:chOff x="1960" y="392"/>
            <a:chExt cx="5565" cy="4357"/>
          </a:xfrm>
        </p:grpSpPr>
        <p:sp>
          <p:nvSpPr>
            <p:cNvPr id="14349" name="正五边形 3"/>
            <p:cNvSpPr>
              <a:spLocks noChangeArrowheads="1"/>
            </p:cNvSpPr>
            <p:nvPr/>
          </p:nvSpPr>
          <p:spPr bwMode="auto">
            <a:xfrm>
              <a:off x="2664" y="973"/>
              <a:ext cx="3606" cy="3067"/>
            </a:xfrm>
            <a:prstGeom prst="pentagon">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14350" name="正五边形 4"/>
            <p:cNvSpPr>
              <a:spLocks noChangeArrowheads="1"/>
            </p:cNvSpPr>
            <p:nvPr/>
          </p:nvSpPr>
          <p:spPr bwMode="auto">
            <a:xfrm>
              <a:off x="3390" y="1664"/>
              <a:ext cx="2171" cy="1847"/>
            </a:xfrm>
            <a:prstGeom prst="pentagon">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cxnSp>
          <p:nvCxnSpPr>
            <p:cNvPr id="14351" name="直接连接符 5"/>
            <p:cNvCxnSpPr>
              <a:cxnSpLocks noChangeShapeType="1"/>
              <a:stCxn id="14349" idx="0"/>
            </p:cNvCxnSpPr>
            <p:nvPr/>
          </p:nvCxnSpPr>
          <p:spPr bwMode="auto">
            <a:xfrm>
              <a:off x="4467" y="973"/>
              <a:ext cx="11" cy="1706"/>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14352" name="直接连接符 6"/>
            <p:cNvCxnSpPr>
              <a:cxnSpLocks noChangeShapeType="1"/>
              <a:stCxn id="14349" idx="1"/>
            </p:cNvCxnSpPr>
            <p:nvPr/>
          </p:nvCxnSpPr>
          <p:spPr bwMode="auto">
            <a:xfrm>
              <a:off x="2664" y="2144"/>
              <a:ext cx="1814" cy="535"/>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14353" name="直接连接符 7"/>
            <p:cNvCxnSpPr>
              <a:cxnSpLocks noChangeShapeType="1"/>
              <a:stCxn id="14349" idx="5"/>
            </p:cNvCxnSpPr>
            <p:nvPr/>
          </p:nvCxnSpPr>
          <p:spPr bwMode="auto">
            <a:xfrm flipH="1">
              <a:off x="4478" y="2144"/>
              <a:ext cx="1792" cy="535"/>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14354" name="直接连接符 8"/>
            <p:cNvCxnSpPr>
              <a:cxnSpLocks noChangeShapeType="1"/>
              <a:stCxn id="14349" idx="2"/>
            </p:cNvCxnSpPr>
            <p:nvPr/>
          </p:nvCxnSpPr>
          <p:spPr bwMode="auto">
            <a:xfrm flipV="1">
              <a:off x="3353" y="2679"/>
              <a:ext cx="1125" cy="1361"/>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14355" name="直接连接符 9"/>
            <p:cNvCxnSpPr>
              <a:cxnSpLocks noChangeShapeType="1"/>
              <a:stCxn id="14349" idx="4"/>
            </p:cNvCxnSpPr>
            <p:nvPr/>
          </p:nvCxnSpPr>
          <p:spPr bwMode="auto">
            <a:xfrm flipH="1" flipV="1">
              <a:off x="4478" y="2679"/>
              <a:ext cx="1103" cy="1361"/>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sp>
          <p:nvSpPr>
            <p:cNvPr id="14356" name="文本框 10"/>
            <p:cNvSpPr txBox="1">
              <a:spLocks noChangeArrowheads="1"/>
            </p:cNvSpPr>
            <p:nvPr/>
          </p:nvSpPr>
          <p:spPr bwMode="auto">
            <a:xfrm>
              <a:off x="3162" y="3044"/>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14357" name="文本框 11"/>
            <p:cNvSpPr txBox="1">
              <a:spLocks noChangeArrowheads="1"/>
            </p:cNvSpPr>
            <p:nvPr/>
          </p:nvSpPr>
          <p:spPr bwMode="auto">
            <a:xfrm>
              <a:off x="4714" y="3370"/>
              <a:ext cx="489"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sp>
          <p:nvSpPr>
            <p:cNvPr id="14358" name="文本框 12"/>
            <p:cNvSpPr txBox="1">
              <a:spLocks noChangeArrowheads="1"/>
            </p:cNvSpPr>
            <p:nvPr/>
          </p:nvSpPr>
          <p:spPr bwMode="auto">
            <a:xfrm>
              <a:off x="3016" y="1626"/>
              <a:ext cx="54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E</a:t>
              </a:r>
            </a:p>
          </p:txBody>
        </p:sp>
        <p:sp>
          <p:nvSpPr>
            <p:cNvPr id="14359" name="文本框 13"/>
            <p:cNvSpPr txBox="1">
              <a:spLocks noChangeArrowheads="1"/>
            </p:cNvSpPr>
            <p:nvPr/>
          </p:nvSpPr>
          <p:spPr bwMode="auto">
            <a:xfrm>
              <a:off x="5475" y="2114"/>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14360" name="文本框 14"/>
            <p:cNvSpPr txBox="1">
              <a:spLocks noChangeArrowheads="1"/>
            </p:cNvSpPr>
            <p:nvPr/>
          </p:nvSpPr>
          <p:spPr bwMode="auto">
            <a:xfrm>
              <a:off x="4434" y="1096"/>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D</a:t>
              </a:r>
            </a:p>
          </p:txBody>
        </p:sp>
        <p:sp>
          <p:nvSpPr>
            <p:cNvPr id="14361" name="文本框 15"/>
            <p:cNvSpPr txBox="1">
              <a:spLocks noChangeArrowheads="1"/>
            </p:cNvSpPr>
            <p:nvPr/>
          </p:nvSpPr>
          <p:spPr bwMode="auto">
            <a:xfrm>
              <a:off x="4576" y="2396"/>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O</a:t>
              </a:r>
            </a:p>
          </p:txBody>
        </p:sp>
        <p:sp>
          <p:nvSpPr>
            <p:cNvPr id="14362" name="文本框 16"/>
            <p:cNvSpPr txBox="1">
              <a:spLocks noChangeArrowheads="1"/>
            </p:cNvSpPr>
            <p:nvPr/>
          </p:nvSpPr>
          <p:spPr bwMode="auto">
            <a:xfrm>
              <a:off x="2890" y="3927"/>
              <a:ext cx="1009"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14363" name="文本框 17"/>
            <p:cNvSpPr txBox="1">
              <a:spLocks noChangeArrowheads="1"/>
            </p:cNvSpPr>
            <p:nvPr/>
          </p:nvSpPr>
          <p:spPr bwMode="auto">
            <a:xfrm>
              <a:off x="5457" y="3870"/>
              <a:ext cx="101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sp>
          <p:nvSpPr>
            <p:cNvPr id="14364" name="文本框 18"/>
            <p:cNvSpPr txBox="1">
              <a:spLocks noChangeArrowheads="1"/>
            </p:cNvSpPr>
            <p:nvPr/>
          </p:nvSpPr>
          <p:spPr bwMode="auto">
            <a:xfrm>
              <a:off x="6192" y="1749"/>
              <a:ext cx="1333"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14365" name="文本框 20"/>
            <p:cNvSpPr txBox="1">
              <a:spLocks noChangeArrowheads="1"/>
            </p:cNvSpPr>
            <p:nvPr/>
          </p:nvSpPr>
          <p:spPr bwMode="auto">
            <a:xfrm>
              <a:off x="4521" y="392"/>
              <a:ext cx="1590"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D′</a:t>
              </a:r>
            </a:p>
          </p:txBody>
        </p:sp>
        <p:sp>
          <p:nvSpPr>
            <p:cNvPr id="14366" name="文本框 21"/>
            <p:cNvSpPr txBox="1">
              <a:spLocks noChangeArrowheads="1"/>
            </p:cNvSpPr>
            <p:nvPr/>
          </p:nvSpPr>
          <p:spPr bwMode="auto">
            <a:xfrm>
              <a:off x="1960" y="1674"/>
              <a:ext cx="1010"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E′</a:t>
              </a:r>
            </a:p>
          </p:txBody>
        </p:sp>
      </p:grpSp>
      <p:grpSp>
        <p:nvGrpSpPr>
          <p:cNvPr id="14367" name="组合 25"/>
          <p:cNvGrpSpPr/>
          <p:nvPr/>
        </p:nvGrpSpPr>
        <p:grpSpPr>
          <a:xfrm>
            <a:off x="3900041" y="3942457"/>
            <a:ext cx="5049207" cy="2505075"/>
            <a:chOff x="1555" y="5818"/>
            <a:chExt cx="7952" cy="3946"/>
          </a:xfrm>
        </p:grpSpPr>
        <p:sp>
          <p:nvSpPr>
            <p:cNvPr id="14368" name="文本框 22"/>
            <p:cNvSpPr txBox="1">
              <a:spLocks noChangeArrowheads="1"/>
            </p:cNvSpPr>
            <p:nvPr/>
          </p:nvSpPr>
          <p:spPr bwMode="auto">
            <a:xfrm>
              <a:off x="4241" y="5818"/>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14369" name="文本框 23"/>
            <p:cNvSpPr txBox="1">
              <a:spLocks noChangeArrowheads="1"/>
            </p:cNvSpPr>
            <p:nvPr/>
          </p:nvSpPr>
          <p:spPr bwMode="auto">
            <a:xfrm>
              <a:off x="1555" y="7351"/>
              <a:ext cx="489"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sp>
          <p:nvSpPr>
            <p:cNvPr id="14370" name="文本框 24"/>
            <p:cNvSpPr txBox="1">
              <a:spLocks noChangeArrowheads="1"/>
            </p:cNvSpPr>
            <p:nvPr/>
          </p:nvSpPr>
          <p:spPr bwMode="auto">
            <a:xfrm>
              <a:off x="4760" y="8942"/>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14371" name="文本框 26"/>
            <p:cNvSpPr txBox="1">
              <a:spLocks noChangeArrowheads="1"/>
            </p:cNvSpPr>
            <p:nvPr/>
          </p:nvSpPr>
          <p:spPr bwMode="auto">
            <a:xfrm>
              <a:off x="5410" y="6940"/>
              <a:ext cx="636"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O</a:t>
              </a:r>
            </a:p>
          </p:txBody>
        </p:sp>
        <p:sp>
          <p:nvSpPr>
            <p:cNvPr id="14372" name="文本框 27"/>
            <p:cNvSpPr txBox="1">
              <a:spLocks noChangeArrowheads="1"/>
            </p:cNvSpPr>
            <p:nvPr/>
          </p:nvSpPr>
          <p:spPr bwMode="auto">
            <a:xfrm>
              <a:off x="6580" y="8508"/>
              <a:ext cx="1009"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A′</a:t>
              </a:r>
            </a:p>
          </p:txBody>
        </p:sp>
        <p:sp>
          <p:nvSpPr>
            <p:cNvPr id="14373" name="文本框 28"/>
            <p:cNvSpPr txBox="1">
              <a:spLocks noChangeArrowheads="1"/>
            </p:cNvSpPr>
            <p:nvPr/>
          </p:nvSpPr>
          <p:spPr bwMode="auto">
            <a:xfrm>
              <a:off x="8495" y="7274"/>
              <a:ext cx="1012"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B′</a:t>
              </a:r>
            </a:p>
          </p:txBody>
        </p:sp>
        <p:sp>
          <p:nvSpPr>
            <p:cNvPr id="14374" name="文本框 29"/>
            <p:cNvSpPr txBox="1">
              <a:spLocks noChangeArrowheads="1"/>
            </p:cNvSpPr>
            <p:nvPr/>
          </p:nvSpPr>
          <p:spPr bwMode="auto">
            <a:xfrm>
              <a:off x="6483" y="5899"/>
              <a:ext cx="1333"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800" i="1">
                  <a:solidFill>
                    <a:schemeClr val="tx1"/>
                  </a:solidFill>
                  <a:latin typeface="Times New Roman" panose="02020603050405020304" pitchFamily="18" charset="0"/>
                </a:rPr>
                <a:t>C′</a:t>
              </a:r>
            </a:p>
          </p:txBody>
        </p:sp>
        <p:sp>
          <p:nvSpPr>
            <p:cNvPr id="14375" name="等腰三角形 30"/>
            <p:cNvSpPr>
              <a:spLocks noChangeArrowheads="1"/>
            </p:cNvSpPr>
            <p:nvPr/>
          </p:nvSpPr>
          <p:spPr bwMode="auto">
            <a:xfrm rot="1680000">
              <a:off x="2496" y="6412"/>
              <a:ext cx="3080" cy="2212"/>
            </a:xfrm>
            <a:prstGeom prst="triangle">
              <a:avLst>
                <a:gd name="adj"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sp>
          <p:nvSpPr>
            <p:cNvPr id="14376" name="等腰三角形 31"/>
            <p:cNvSpPr>
              <a:spLocks noChangeArrowheads="1"/>
            </p:cNvSpPr>
            <p:nvPr/>
          </p:nvSpPr>
          <p:spPr bwMode="auto">
            <a:xfrm rot="1680000" flipH="1" flipV="1">
              <a:off x="5984" y="7002"/>
              <a:ext cx="2432" cy="1747"/>
            </a:xfrm>
            <a:prstGeom prst="triangle">
              <a:avLst>
                <a:gd name="adj"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solidFill>
                  <a:schemeClr val="tx1"/>
                </a:solidFill>
              </a:endParaRPr>
            </a:p>
          </p:txBody>
        </p:sp>
        <p:cxnSp>
          <p:nvCxnSpPr>
            <p:cNvPr id="14377" name="直接连接符 32"/>
            <p:cNvCxnSpPr>
              <a:cxnSpLocks noChangeShapeType="1"/>
              <a:stCxn id="14375" idx="2"/>
              <a:endCxn id="14376" idx="2"/>
            </p:cNvCxnSpPr>
            <p:nvPr/>
          </p:nvCxnSpPr>
          <p:spPr bwMode="auto">
            <a:xfrm flipV="1">
              <a:off x="2157" y="7675"/>
              <a:ext cx="6527" cy="97"/>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14378" name="直接连接符 33"/>
            <p:cNvCxnSpPr>
              <a:cxnSpLocks noChangeShapeType="1"/>
              <a:stCxn id="14375" idx="0"/>
              <a:endCxn id="14376" idx="0"/>
            </p:cNvCxnSpPr>
            <p:nvPr/>
          </p:nvCxnSpPr>
          <p:spPr bwMode="auto">
            <a:xfrm>
              <a:off x="4555" y="6541"/>
              <a:ext cx="2235" cy="2106"/>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cxnSp>
          <p:nvCxnSpPr>
            <p:cNvPr id="14379" name="直接连接符 34"/>
            <p:cNvCxnSpPr>
              <a:cxnSpLocks noChangeShapeType="1"/>
              <a:stCxn id="14375" idx="4"/>
              <a:endCxn id="14376" idx="4"/>
            </p:cNvCxnSpPr>
            <p:nvPr/>
          </p:nvCxnSpPr>
          <p:spPr bwMode="auto">
            <a:xfrm flipV="1">
              <a:off x="4877" y="6533"/>
              <a:ext cx="1659" cy="2685"/>
            </a:xfrm>
            <a:prstGeom prst="line">
              <a:avLst/>
            </a:prstGeom>
            <a:noFill/>
            <a:ln w="28575">
              <a:solidFill>
                <a:schemeClr val="tx1"/>
              </a:solidFill>
              <a:prstDash val="sysDash"/>
              <a:round/>
            </a:ln>
            <a:extLst>
              <a:ext uri="{909E8E84-426E-40DD-AFC4-6F175D3DCCD1}">
                <a14:hiddenFill xmlns:a14="http://schemas.microsoft.com/office/drawing/2010/main">
                  <a:noFill/>
                </a14:hiddenFill>
              </a:ext>
            </a:extLst>
          </p:spPr>
        </p:cxnSp>
      </p:grpSp>
      <p:grpSp>
        <p:nvGrpSpPr>
          <p:cNvPr id="45" name="组合 44"/>
          <p:cNvGrpSpPr/>
          <p:nvPr/>
        </p:nvGrpSpPr>
        <p:grpSpPr>
          <a:xfrm>
            <a:off x="337150" y="711596"/>
            <a:ext cx="4162842" cy="557164"/>
            <a:chOff x="299021" y="836712"/>
            <a:chExt cx="4162842" cy="557164"/>
          </a:xfrm>
        </p:grpSpPr>
        <p:sp>
          <p:nvSpPr>
            <p:cNvPr id="46" name="文本框 6151"/>
            <p:cNvSpPr txBox="1">
              <a:spLocks noChangeArrowheads="1"/>
            </p:cNvSpPr>
            <p:nvPr/>
          </p:nvSpPr>
          <p:spPr bwMode="auto">
            <a:xfrm>
              <a:off x="1763688" y="864200"/>
              <a:ext cx="2698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位似图形的性质</a:t>
              </a:r>
            </a:p>
          </p:txBody>
        </p:sp>
        <p:sp>
          <p:nvSpPr>
            <p:cNvPr id="47" name="矩形 4"/>
            <p:cNvSpPr>
              <a:spLocks noChangeArrowheads="1"/>
            </p:cNvSpPr>
            <p:nvPr/>
          </p:nvSpPr>
          <p:spPr bwMode="auto">
            <a:xfrm>
              <a:off x="299021" y="836712"/>
              <a:ext cx="1464667" cy="557164"/>
            </a:xfrm>
            <a:prstGeom prst="roundRect">
              <a:avLst/>
            </a:prstGeom>
            <a:solidFill>
              <a:srgbClr val="2A7070"/>
            </a:solidFill>
            <a:ln w="25400">
              <a:solidFill>
                <a:schemeClr val="lt1"/>
              </a:solidFill>
            </a:ln>
            <a:effectLst>
              <a:outerShdw dir="4200000" sx="1000" sy="1000" rotWithShape="0">
                <a:srgbClr val="000000">
                  <a:alpha val="52000"/>
                </a:srgbClr>
              </a:outerShdw>
            </a:effectLst>
          </p:spPr>
          <p:style>
            <a:lnRef idx="3">
              <a:schemeClr val="lt1"/>
            </a:lnRef>
            <a:fillRef idx="1">
              <a:schemeClr val="dk1"/>
            </a:fillRef>
            <a:effectRef idx="1">
              <a:schemeClr val="dk1"/>
            </a:effectRef>
            <a:fontRef idx="minor">
              <a:schemeClr val="lt1"/>
            </a:fontRef>
          </p:style>
          <p:txBody>
            <a:bodyPr wrap="square" lIns="36000" tIns="36000" rIns="36000" bIns="36000" anchor="ctr">
              <a:spAutoFit/>
            </a:bodyPr>
            <a:lstStyle/>
            <a:p>
              <a:pPr algn="ctr">
                <a:buFontTx/>
                <a:buNone/>
                <a:defRPr/>
              </a:pPr>
              <a:r>
                <a:rPr lang="zh-CN" altLang="en-US" sz="2800" b="1">
                  <a:solidFill>
                    <a:srgbClr val="FFFFFF"/>
                  </a:solidFill>
                  <a:latin typeface="Times New Roman" panose="02020603050405020304" pitchFamily="18" charset="0"/>
                  <a:ea typeface="黑体" panose="02010609060101010101" pitchFamily="2" charset="-122"/>
                  <a:sym typeface="+mn-ea"/>
                </a:rPr>
                <a:t>知识点</a:t>
              </a:r>
              <a:r>
                <a:rPr lang="en-US" altLang="zh-CN" sz="2800" b="1">
                  <a:solidFill>
                    <a:srgbClr val="FFFFFF"/>
                  </a:solidFill>
                  <a:latin typeface="Times New Roman" panose="02020603050405020304" pitchFamily="18" charset="0"/>
                  <a:ea typeface="黑体" panose="02010609060101010101" pitchFamily="2" charset="-122"/>
                  <a:sym typeface="+mn-ea"/>
                </a:rPr>
                <a:t>2</a:t>
              </a:r>
              <a:endParaRPr lang="zh-CN" altLang="en-US" sz="2800" b="1">
                <a:solidFill>
                  <a:srgbClr val="FFFFFF"/>
                </a:solidFill>
                <a:latin typeface="Times New Roman" panose="02020603050405020304" pitchFamily="18" charset="0"/>
                <a:ea typeface="黑体" panose="02010609060101010101" pitchFamily="2" charset="-122"/>
                <a:sym typeface="+mn-ea"/>
              </a:endParaRPr>
            </a:p>
          </p:txBody>
        </p:sp>
      </p:grpSp>
    </p:spTree>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20.05.14"/>
  <p:tag name="AS_TITLE" val="Aspose.Slides for .NET 4.0 Client Profile"/>
  <p:tag name="AS_VERSION" val="20.5"/>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heme/theme1.xml><?xml version="1.0" encoding="utf-8"?>
<a:theme xmlns:a="http://schemas.openxmlformats.org/drawingml/2006/main" name="WWW.2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1475</Words>
  <Application>Microsoft Office PowerPoint</Application>
  <PresentationFormat>全屏显示(4:3)</PresentationFormat>
  <Paragraphs>242</Paragraphs>
  <Slides>28</Slides>
  <Notes>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3</vt:i4>
      </vt:variant>
      <vt:variant>
        <vt:lpstr>幻灯片标题</vt:lpstr>
      </vt:variant>
      <vt:variant>
        <vt:i4>28</vt:i4>
      </vt:variant>
    </vt:vector>
  </HeadingPairs>
  <TitlesOfParts>
    <vt:vector size="40" baseType="lpstr">
      <vt:lpstr>黑体</vt:lpstr>
      <vt:lpstr>宋体</vt:lpstr>
      <vt:lpstr>微软雅黑</vt:lpstr>
      <vt:lpstr>Arial</vt:lpstr>
      <vt:lpstr>Calibri</vt:lpstr>
      <vt:lpstr>Comic Sans MS</vt:lpstr>
      <vt:lpstr>Times New Roman</vt:lpstr>
      <vt:lpstr>Wingdings</vt:lpstr>
      <vt:lpstr>WWW.2PPT.COM</vt:lpstr>
      <vt:lpstr>Equation.3</vt:lpstr>
      <vt:lpstr>Equation.DSMT4</vt:lpstr>
      <vt:lpstr>Equations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2018-09-13T02:31:00Z</dcterms:created>
  <dcterms:modified xsi:type="dcterms:W3CDTF">2023-01-17T00:29:18Z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7FA1F0C840C54B3ABC555D89BF742A15</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