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0" r:id="rId2"/>
    <p:sldId id="256" r:id="rId3"/>
    <p:sldId id="262" r:id="rId4"/>
    <p:sldId id="261" r:id="rId5"/>
    <p:sldId id="263" r:id="rId6"/>
    <p:sldId id="258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6C345-0217-4C6D-8557-8D126F3EBA8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0E053-1DF1-4578-AED1-2108E7E591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2B9F33C4-3AC3-464D-8791-9225B44A94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458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3A47659-A660-47DB-8696-F8C6B0A8F47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560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D9F181E-05CF-4649-A653-2B94E091D031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8D8F4-2675-4C5D-8403-8CFBF7C1613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E9C9A29-C4B9-457F-8D10-2CB9509764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5CDC8-5D4D-4F78-A08A-F9A43FCB5F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BFF58-8061-460E-A872-5BC547A7D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5CDC8-5D4D-4F78-A08A-F9A43FCB5F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BFF58-8061-460E-A872-5BC547A7D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3BFE-A458-407E-85A6-B997B732F7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069F-3B64-4E8E-B6FF-6CED4DF493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C2FBF8-1DE0-45ED-94DC-957CE38553D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E3147-BCED-4B6B-94DF-9252E3BE55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CC2E5-0C63-4B40-899A-701B50C7D3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E8A64-0939-4761-94D5-A8B63AF77E5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A4103C-599D-4447-BA5A-E6257EFDB3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4CA38-0666-46A1-A07C-2443233578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E59F-3957-49F1-96C1-D2B567EA53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444CF-7A33-4AC4-9E8B-1906B01FEA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FD753-24BC-455A-B6E0-06D68DFC49A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522C9-1656-42AA-96C6-3F2904663F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10048D-E4F6-4A84-B658-1D03E1CDB8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60C44-2F91-45FA-B204-CCF54ADCFA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5CDC8-5D4D-4F78-A08A-F9A43FCB5F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BFF58-8061-460E-A872-5BC547A7D3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153BFE-A458-407E-85A6-B997B732F7E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E069F-3B64-4E8E-B6FF-6CED4DF4934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E5CDC8-5D4D-4F78-A08A-F9A43FCB5F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7BFF58-8061-460E-A872-5BC547A7D3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0" y="823913"/>
            <a:ext cx="91344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C00000"/>
                </a:solidFill>
              </a:rPr>
              <a:t>Unit 3 </a:t>
            </a:r>
            <a:r>
              <a:rPr lang="en-US" altLang="zh-CN" sz="4400" b="1" dirty="0" smtClean="0">
                <a:latin typeface="Arial" panose="020B0604020202020204" pitchFamily="34" charset="0"/>
              </a:rPr>
              <a:t>Could </a:t>
            </a:r>
            <a:r>
              <a:rPr lang="en-US" altLang="zh-CN" sz="4400" b="1" dirty="0">
                <a:latin typeface="Arial" panose="020B0604020202020204" pitchFamily="34" charset="0"/>
              </a:rPr>
              <a:t>you please clean your room?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3309134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</a:rPr>
              <a:t>第三课时  </a:t>
            </a:r>
          </a:p>
          <a:p>
            <a:pPr algn="ctr"/>
            <a:r>
              <a:rPr lang="zh-CN" altLang="zh-CN" sz="2800" b="1" dirty="0">
                <a:latin typeface="Arial" panose="020B0604020202020204" pitchFamily="34" charset="0"/>
              </a:rPr>
              <a:t>Grammar Focus-Section B 1e (P20-21)</a:t>
            </a:r>
          </a:p>
        </p:txBody>
      </p:sp>
      <p:sp>
        <p:nvSpPr>
          <p:cNvPr id="6" name="矩形 5"/>
          <p:cNvSpPr/>
          <p:nvPr/>
        </p:nvSpPr>
        <p:spPr>
          <a:xfrm>
            <a:off x="2670632" y="558289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15875" y="938213"/>
            <a:ext cx="90852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13</a:t>
            </a:r>
            <a:r>
              <a:rPr lang="en-US" altLang="zh-CN" sz="3200" dirty="0" smtClean="0">
                <a:latin typeface="宋体" panose="02010600030101010101" pitchFamily="2" charset="-122"/>
              </a:rPr>
              <a:t>.–Could </a:t>
            </a:r>
            <a:r>
              <a:rPr lang="en-US" altLang="zh-CN" sz="3200" dirty="0">
                <a:latin typeface="宋体" panose="02010600030101010101" pitchFamily="2" charset="-122"/>
              </a:rPr>
              <a:t>I use your computer?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– </a:t>
            </a:r>
            <a:r>
              <a:rPr lang="en-US" altLang="zh-CN" sz="3200" dirty="0">
                <a:latin typeface="宋体" panose="02010600030101010101" pitchFamily="2" charset="-122"/>
              </a:rPr>
              <a:t>Sorry, you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___. </a:t>
            </a:r>
            <a:r>
              <a:rPr lang="en-US" altLang="zh-CN" sz="3200" dirty="0">
                <a:latin typeface="宋体" panose="02010600030101010101" pitchFamily="2" charset="-122"/>
              </a:rPr>
              <a:t>I’m going to work on it.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wouldn’t	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needn’t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can’t	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couldn’t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14. -Peter, could you come to the kitchen, please? I need your help.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-________.  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OK. I’m </a:t>
            </a:r>
            <a:r>
              <a:rPr lang="en-US" altLang="zh-CN" sz="3200" dirty="0" smtClean="0">
                <a:latin typeface="宋体" panose="02010600030101010101" pitchFamily="2" charset="-122"/>
              </a:rPr>
              <a:t>coming</a:t>
            </a:r>
            <a:r>
              <a:rPr lang="en-US" altLang="zh-CN" sz="3200" dirty="0"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</a:rPr>
              <a:t>  B</a:t>
            </a:r>
            <a:r>
              <a:rPr lang="en-US" altLang="zh-CN" sz="3200" dirty="0">
                <a:latin typeface="宋体" panose="02010600030101010101" pitchFamily="2" charset="-122"/>
              </a:rPr>
              <a:t>. Have fun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It doesn’t matter	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Sorry to hear that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7488" y="977900"/>
            <a:ext cx="43021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68300" y="2909063"/>
            <a:ext cx="5302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57150" y="600075"/>
            <a:ext cx="90455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(   ) 15. -Could you please not throw the rubbish here?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      - _________. I’m taking it away.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A. Yes, I could	   B. Of course not	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C. Sorry, I won’t    D. Sorry, I can’t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4475" y="638175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349250" y="704850"/>
            <a:ext cx="85566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一、单项选择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Could you please_____________ loudly here? Everyone else is doing homework quietly.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don’t talk	   B. not talk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no talk	       D. not to talk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-Could you please look after my dog when I am away?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- ________. 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You’re welcome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With </a:t>
            </a:r>
            <a:r>
              <a:rPr lang="en-US" altLang="zh-CN" sz="3200" dirty="0" smtClean="0">
                <a:latin typeface="宋体" panose="02010600030101010101" pitchFamily="2" charset="-122"/>
              </a:rPr>
              <a:t>pleasure         </a:t>
            </a:r>
            <a:r>
              <a:rPr lang="en-US" altLang="zh-CN" sz="3200" dirty="0">
                <a:latin typeface="宋体" panose="02010600030101010101" pitchFamily="2" charset="-122"/>
              </a:rPr>
              <a:t>C. It doesn’t matter 	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Good </a:t>
            </a:r>
            <a:r>
              <a:rPr lang="en-US" altLang="zh-CN" sz="3200" dirty="0" smtClean="0">
                <a:latin typeface="宋体" panose="02010600030101010101" pitchFamily="2" charset="-122"/>
              </a:rPr>
              <a:t>idea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2288" y="1203325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17550" y="3665538"/>
            <a:ext cx="4048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15875" y="584200"/>
            <a:ext cx="908526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You should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 </a:t>
            </a:r>
            <a:r>
              <a:rPr lang="en-US" altLang="zh-CN" sz="3200" dirty="0">
                <a:latin typeface="宋体" panose="02010600030101010101" pitchFamily="2" charset="-122"/>
              </a:rPr>
              <a:t>too much if you want to lose weight.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try to eat    B. not try to eat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try not to eat     D. try to not eat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My friend often invites me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 </a:t>
            </a:r>
            <a:r>
              <a:rPr lang="en-US" altLang="zh-CN" sz="3200" dirty="0">
                <a:latin typeface="宋体" panose="02010600030101010101" pitchFamily="2" charset="-122"/>
              </a:rPr>
              <a:t>meals in her home.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have   	B. to have 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having     D. has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- I borrowed this novel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 </a:t>
            </a:r>
            <a:r>
              <a:rPr lang="en-US" altLang="zh-CN" sz="3200" dirty="0">
                <a:latin typeface="宋体" panose="02010600030101010101" pitchFamily="2" charset="-122"/>
              </a:rPr>
              <a:t>Tina. I am going to give it back to her tomorrow.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to  	    B. with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for  	    D. from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7488" y="596900"/>
            <a:ext cx="430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0500" y="2557463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9075" y="4508500"/>
            <a:ext cx="347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3175" y="571500"/>
            <a:ext cx="909955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我能跟你借点钱吗？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你能帮忙扔垃圾吗？当然啦！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</a:t>
            </a:r>
            <a:r>
              <a:rPr lang="en-US" altLang="zh-CN" sz="3200" dirty="0">
                <a:latin typeface="宋体" panose="02010600030101010101" pitchFamily="2" charset="-122"/>
              </a:rPr>
              <a:t>-- </a:t>
            </a:r>
            <a:r>
              <a:rPr lang="en-US" altLang="zh-CN" sz="3200" dirty="0" err="1">
                <a:latin typeface="宋体" panose="02010600030101010101" pitchFamily="2" charset="-122"/>
              </a:rPr>
              <a:t>我今晚能和朋友闲逛一下吗</a:t>
            </a:r>
            <a:r>
              <a:rPr lang="en-US" altLang="zh-CN" sz="3200" dirty="0">
                <a:latin typeface="宋体" panose="02010600030101010101" pitchFamily="2" charset="-122"/>
              </a:rPr>
              <a:t>？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-- </a:t>
            </a:r>
            <a:r>
              <a:rPr lang="en-US" altLang="zh-CN" sz="3200" dirty="0" err="1">
                <a:latin typeface="宋体" panose="02010600030101010101" pitchFamily="2" charset="-122"/>
              </a:rPr>
              <a:t>不能。你明天有个考试</a:t>
            </a:r>
            <a:r>
              <a:rPr lang="en-US" altLang="zh-CN" sz="3200" dirty="0">
                <a:latin typeface="宋体" panose="02010600030101010101" pitchFamily="2" charset="-122"/>
              </a:rPr>
              <a:t>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______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85763" y="1544638"/>
            <a:ext cx="83978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Could I borrow some money form you? / Could you lend me some money?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1325" y="3019425"/>
            <a:ext cx="82661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Could you please take out the rubbish? Yes, sure.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7188" y="4953000"/>
            <a:ext cx="835183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--</a:t>
            </a:r>
            <a:r>
              <a:rPr lang="zh-CN" altLang="en-US" sz="3200">
                <a:solidFill>
                  <a:srgbClr val="FF0000"/>
                </a:solidFill>
              </a:rPr>
              <a:t>Could I hang out with my friends this evening? </a:t>
            </a:r>
          </a:p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---</a:t>
            </a:r>
            <a:r>
              <a:rPr lang="zh-CN" altLang="en-US" sz="3200">
                <a:solidFill>
                  <a:srgbClr val="FF0000"/>
                </a:solidFill>
              </a:rPr>
              <a:t>No, you can’t. You have a test tomorrow.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15875" y="585788"/>
            <a:ext cx="9072563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>
                <a:latin typeface="宋体" panose="02010600030101010101" pitchFamily="2" charset="-122"/>
              </a:rPr>
              <a:t>我四岁的时候就能够弹钢琴。</a:t>
            </a:r>
            <a:endParaRPr lang="zh-CN" altLang="en-US" sz="32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尽量别玩电脑游戏，爸爸随时会回来。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49288" y="1112838"/>
            <a:ext cx="7497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could play the piano when I was four.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93725" y="2546350"/>
            <a:ext cx="792003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Try not to play computer games. Dad will be back any minute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71438" y="628650"/>
            <a:ext cx="90170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三、完形填空</a:t>
            </a:r>
            <a:endParaRPr lang="zh-CN" altLang="en-US" sz="30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      </a:t>
            </a:r>
            <a:r>
              <a:rPr lang="en-US" altLang="zh-CN" sz="3000" dirty="0" smtClean="0">
                <a:latin typeface="宋体" panose="02010600030101010101" pitchFamily="2" charset="-122"/>
              </a:rPr>
              <a:t>Sam </a:t>
            </a:r>
            <a:r>
              <a:rPr lang="en-US" altLang="zh-CN" sz="3000" dirty="0">
                <a:latin typeface="宋体" panose="02010600030101010101" pitchFamily="2" charset="-122"/>
              </a:rPr>
              <a:t>hated doing chores. But he had to do lots of </a:t>
            </a:r>
            <a:r>
              <a:rPr lang="en-US" altLang="zh-CN" sz="3000" u="sng" dirty="0">
                <a:latin typeface="宋体" panose="02010600030101010101" pitchFamily="2" charset="-122"/>
              </a:rPr>
              <a:t>  1  </a:t>
            </a:r>
            <a:r>
              <a:rPr lang="en-US" altLang="zh-CN" sz="3000" dirty="0">
                <a:latin typeface="宋体" panose="02010600030101010101" pitchFamily="2" charset="-122"/>
              </a:rPr>
              <a:t>. For example, on Mondays, Wednesdays and Fridays he </a:t>
            </a:r>
            <a:r>
              <a:rPr lang="en-US" altLang="zh-CN" sz="3000" u="sng" dirty="0">
                <a:latin typeface="宋体" panose="02010600030101010101" pitchFamily="2" charset="-122"/>
              </a:rPr>
              <a:t>  2  </a:t>
            </a:r>
            <a:r>
              <a:rPr lang="en-US" altLang="zh-CN" sz="3000" dirty="0">
                <a:latin typeface="宋体" panose="02010600030101010101" pitchFamily="2" charset="-122"/>
              </a:rPr>
              <a:t> the rubbish. And on weekends he always washed his father’s car. He also cleaned his own </a:t>
            </a:r>
            <a:r>
              <a:rPr lang="en-US" altLang="zh-CN" sz="3000" u="sng" dirty="0">
                <a:latin typeface="宋体" panose="02010600030101010101" pitchFamily="2" charset="-122"/>
              </a:rPr>
              <a:t>  3  </a:t>
            </a:r>
            <a:r>
              <a:rPr lang="en-US" altLang="zh-CN" sz="3000" dirty="0">
                <a:latin typeface="宋体" panose="02010600030101010101" pitchFamily="2" charset="-122"/>
              </a:rPr>
              <a:t> once a week. Sometimes he even had to </a:t>
            </a:r>
            <a:r>
              <a:rPr lang="en-US" altLang="zh-CN" sz="3000" u="sng" dirty="0">
                <a:latin typeface="宋体" panose="02010600030101010101" pitchFamily="2" charset="-122"/>
              </a:rPr>
              <a:t>  4  </a:t>
            </a:r>
            <a:r>
              <a:rPr lang="en-US" altLang="zh-CN" sz="3000" dirty="0">
                <a:latin typeface="宋体" panose="02010600030101010101" pitchFamily="2" charset="-122"/>
              </a:rPr>
              <a:t> his little sister and brother.</a:t>
            </a:r>
          </a:p>
          <a:p>
            <a:pPr eaLnBrk="1" hangingPunct="1"/>
            <a:r>
              <a:rPr lang="en-US" altLang="zh-CN" sz="3000" dirty="0">
                <a:latin typeface="宋体" panose="02010600030101010101" pitchFamily="2" charset="-122"/>
              </a:rPr>
              <a:t>      </a:t>
            </a:r>
            <a:r>
              <a:rPr lang="en-US" altLang="zh-CN" sz="3000" dirty="0" smtClean="0">
                <a:latin typeface="宋体" panose="02010600030101010101" pitchFamily="2" charset="-122"/>
              </a:rPr>
              <a:t>Sam </a:t>
            </a:r>
            <a:r>
              <a:rPr lang="en-US" altLang="zh-CN" sz="3000" dirty="0">
                <a:latin typeface="宋体" panose="02010600030101010101" pitchFamily="2" charset="-122"/>
              </a:rPr>
              <a:t>had a foreign friend named Kumar. Doing chores in Kumar’s family was very </a:t>
            </a:r>
            <a:r>
              <a:rPr lang="en-US" altLang="zh-CN" sz="3000" u="sng" dirty="0">
                <a:latin typeface="宋体" panose="02010600030101010101" pitchFamily="2" charset="-122"/>
              </a:rPr>
              <a:t>  5  </a:t>
            </a:r>
            <a:r>
              <a:rPr lang="en-US" altLang="zh-CN" sz="3000" dirty="0">
                <a:latin typeface="宋体" panose="02010600030101010101" pitchFamily="2" charset="-122"/>
              </a:rPr>
              <a:t>. In the house only the girls did chores.</a:t>
            </a:r>
            <a:endParaRPr lang="zh-CN" altLang="en-US" sz="3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58738" y="612775"/>
            <a:ext cx="8986837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His </a:t>
            </a:r>
            <a:r>
              <a:rPr lang="en-US" altLang="zh-CN" sz="3200" u="sng" dirty="0">
                <a:latin typeface="宋体" panose="02010600030101010101" pitchFamily="2" charset="-122"/>
              </a:rPr>
              <a:t>  6  </a:t>
            </a:r>
            <a:r>
              <a:rPr lang="en-US" altLang="zh-CN" sz="3200" dirty="0">
                <a:latin typeface="宋体" panose="02010600030101010101" pitchFamily="2" charset="-122"/>
              </a:rPr>
              <a:t> made all the beds and cleaned all the rooms, too, even his bedroom. </a:t>
            </a:r>
            <a:r>
              <a:rPr lang="en-US" altLang="zh-CN" sz="3200" u="sng" dirty="0">
                <a:latin typeface="宋体" panose="02010600030101010101" pitchFamily="2" charset="-122"/>
              </a:rPr>
              <a:t>  7  </a:t>
            </a:r>
            <a:r>
              <a:rPr lang="en-US" altLang="zh-CN" sz="3200" dirty="0">
                <a:latin typeface="宋体" panose="02010600030101010101" pitchFamily="2" charset="-122"/>
              </a:rPr>
              <a:t> worked hard at home, doing all the chores with their mother. So when Kumar talked to his friend Sam about chores, he felt very </a:t>
            </a:r>
            <a:r>
              <a:rPr lang="en-US" altLang="zh-CN" sz="3200" u="sng" dirty="0">
                <a:latin typeface="宋体" panose="02010600030101010101" pitchFamily="2" charset="-122"/>
              </a:rPr>
              <a:t>  8  </a:t>
            </a:r>
            <a:r>
              <a:rPr lang="en-US" altLang="zh-CN" sz="3200" dirty="0"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	One day, Sam had an idea. He asked Kumar, “Could I </a:t>
            </a:r>
            <a:r>
              <a:rPr lang="en-US" altLang="zh-CN" sz="3200" u="sng" dirty="0">
                <a:latin typeface="宋体" panose="02010600030101010101" pitchFamily="2" charset="-122"/>
              </a:rPr>
              <a:t>  9  </a:t>
            </a:r>
            <a:r>
              <a:rPr lang="en-US" altLang="zh-CN" sz="3200" dirty="0">
                <a:latin typeface="宋体" panose="02010600030101010101" pitchFamily="2" charset="-122"/>
              </a:rPr>
              <a:t> your sisters?” He wanted them to help him clean his room, but they said “no”. Instead, they asked Sam to teach </a:t>
            </a:r>
            <a:r>
              <a:rPr lang="en-US" altLang="zh-CN" sz="3200" u="sng" dirty="0">
                <a:latin typeface="宋体" panose="02010600030101010101" pitchFamily="2" charset="-122"/>
              </a:rPr>
              <a:t>  10  </a:t>
            </a:r>
            <a:r>
              <a:rPr lang="en-US" altLang="zh-CN" sz="3200" dirty="0">
                <a:latin typeface="宋体" panose="02010600030101010101" pitchFamily="2" charset="-122"/>
              </a:rPr>
              <a:t> how to do chores. And then he could make his own bed.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文本框 99"/>
          <p:cNvSpPr txBox="1">
            <a:spLocks noChangeArrowheads="1"/>
          </p:cNvSpPr>
          <p:nvPr/>
        </p:nvSpPr>
        <p:spPr bwMode="auto">
          <a:xfrm>
            <a:off x="57150" y="809625"/>
            <a:ext cx="90312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A. homework	B. exercises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sports	D. chores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A. gave out	B. took out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handed out	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tried out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A. kitchen	 B. dining room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bedroom	 D. house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A. run after	 B. take after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C. look after	 D. take care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A. different 	 B. popular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tiring	 D. strict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1775" y="847725"/>
            <a:ext cx="40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3050" y="1793875"/>
            <a:ext cx="5000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2767013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8763" y="3768725"/>
            <a:ext cx="40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6063" y="4770438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文本框 99"/>
          <p:cNvSpPr txBox="1">
            <a:spLocks noChangeArrowheads="1"/>
          </p:cNvSpPr>
          <p:nvPr/>
        </p:nvSpPr>
        <p:spPr bwMode="auto">
          <a:xfrm>
            <a:off x="57150" y="876300"/>
            <a:ext cx="90455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6. A. </a:t>
            </a:r>
            <a:r>
              <a:rPr lang="en-US" altLang="zh-CN" sz="3200" dirty="0" smtClean="0">
                <a:latin typeface="宋体" panose="02010600030101010101" pitchFamily="2" charset="-122"/>
              </a:rPr>
              <a:t>father    B</a:t>
            </a:r>
            <a:r>
              <a:rPr lang="en-US" altLang="zh-CN" sz="3200" dirty="0">
                <a:latin typeface="宋体" panose="02010600030101010101" pitchFamily="2" charset="-122"/>
              </a:rPr>
              <a:t>. mother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C. </a:t>
            </a:r>
            <a:r>
              <a:rPr lang="en-US" altLang="zh-CN" sz="3200" dirty="0" smtClean="0">
                <a:latin typeface="宋体" panose="02010600030101010101" pitchFamily="2" charset="-122"/>
              </a:rPr>
              <a:t>brothers   D</a:t>
            </a:r>
            <a:r>
              <a:rPr lang="en-US" altLang="zh-CN" sz="3200" dirty="0">
                <a:latin typeface="宋体" panose="02010600030101010101" pitchFamily="2" charset="-122"/>
              </a:rPr>
              <a:t>. sisters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7. A. They	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She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C. He	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Boys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8. A. lucky	    B. unlucky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 C. sad	    D. angry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9. A. lend	    B. borrow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 C. keep	    D. sell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10. A. himself	B. Kumar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    C. Sam 	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their father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7488" y="942975"/>
            <a:ext cx="430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4475" y="1889125"/>
            <a:ext cx="446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1775" y="2820988"/>
            <a:ext cx="5000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4475" y="3822700"/>
            <a:ext cx="5016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8763" y="4781550"/>
            <a:ext cx="446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290512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417513" y="889000"/>
            <a:ext cx="78311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递；通过</a:t>
            </a:r>
            <a:r>
              <a:rPr lang="en-US" altLang="zh-CN" sz="3200" dirty="0">
                <a:latin typeface="宋体" panose="02010600030101010101" pitchFamily="2" charset="-122"/>
              </a:rPr>
              <a:t>v._____________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借用</a:t>
            </a:r>
            <a:r>
              <a:rPr lang="en-US" altLang="zh-CN" sz="3200" dirty="0">
                <a:latin typeface="宋体" panose="02010600030101010101" pitchFamily="2" charset="-122"/>
              </a:rPr>
              <a:t>v.______________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latin typeface="宋体" panose="02010600030101010101" pitchFamily="2" charset="-122"/>
              </a:rPr>
              <a:t>借出</a:t>
            </a:r>
            <a:r>
              <a:rPr lang="en-US" altLang="zh-CN" sz="3200" dirty="0">
                <a:latin typeface="宋体" panose="02010600030101010101" pitchFamily="2" charset="-122"/>
              </a:rPr>
              <a:t>v.______________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latin typeface="宋体" panose="02010600030101010101" pitchFamily="2" charset="-122"/>
              </a:rPr>
              <a:t>手指</a:t>
            </a:r>
            <a:r>
              <a:rPr lang="en-US" altLang="zh-CN" sz="3200" dirty="0">
                <a:latin typeface="宋体" panose="02010600030101010101" pitchFamily="2" charset="-122"/>
              </a:rPr>
              <a:t>n. _____________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latin typeface="宋体" panose="02010600030101010101" pitchFamily="2" charset="-122"/>
              </a:rPr>
              <a:t>讨厌</a:t>
            </a:r>
            <a:r>
              <a:rPr lang="en-US" altLang="zh-CN" sz="3200" dirty="0">
                <a:latin typeface="宋体" panose="02010600030101010101" pitchFamily="2" charset="-122"/>
              </a:rPr>
              <a:t>v.____________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杂务</a:t>
            </a:r>
            <a:r>
              <a:rPr lang="en-US" altLang="zh-CN" sz="3200" dirty="0">
                <a:latin typeface="宋体" panose="02010600030101010101" pitchFamily="2" charset="-122"/>
              </a:rPr>
              <a:t>n. _____________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当</a:t>
            </a:r>
            <a:r>
              <a:rPr lang="en-US" altLang="zh-CN" sz="3200" dirty="0">
                <a:latin typeface="宋体" panose="02010600030101010101" pitchFamily="2" charset="-122"/>
              </a:rPr>
              <a:t>…</a:t>
            </a:r>
            <a:r>
              <a:rPr lang="zh-CN" altLang="en-US" sz="3200" dirty="0">
                <a:latin typeface="宋体" panose="02010600030101010101" pitchFamily="2" charset="-122"/>
              </a:rPr>
              <a:t>时候；然而</a:t>
            </a:r>
            <a:r>
              <a:rPr lang="en-US" altLang="zh-CN" sz="3200" dirty="0">
                <a:latin typeface="宋体" panose="02010600030101010101" pitchFamily="2" charset="-122"/>
              </a:rPr>
              <a:t>conj.___________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latin typeface="宋体" panose="02010600030101010101" pitchFamily="2" charset="-122"/>
              </a:rPr>
              <a:t>小吃</a:t>
            </a:r>
            <a:r>
              <a:rPr lang="en-US" altLang="zh-CN" sz="3200" dirty="0">
                <a:latin typeface="宋体" panose="02010600030101010101" pitchFamily="2" charset="-122"/>
              </a:rPr>
              <a:t>n. _____________     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40200" y="1346200"/>
            <a:ext cx="2071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pass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94050" y="1847850"/>
            <a:ext cx="2322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borrow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471863" y="2362200"/>
            <a:ext cx="1863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lend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346450" y="2863850"/>
            <a:ext cx="15716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finger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068638" y="3308350"/>
            <a:ext cx="1460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hate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516563" y="4324350"/>
            <a:ext cx="17954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while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221038" y="4810125"/>
            <a:ext cx="1363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snack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082925" y="3810000"/>
            <a:ext cx="15859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chore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8" name="文本框 100"/>
          <p:cNvSpPr txBox="1">
            <a:spLocks noChangeArrowheads="1"/>
          </p:cNvSpPr>
          <p:nvPr/>
        </p:nvSpPr>
        <p:spPr bwMode="auto">
          <a:xfrm>
            <a:off x="3175" y="1584325"/>
            <a:ext cx="91408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048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</a:t>
            </a:r>
            <a:r>
              <a:rPr lang="en-US" altLang="zh-CN" sz="2800" dirty="0" smtClean="0">
                <a:latin typeface="宋体" panose="02010600030101010101" pitchFamily="2" charset="-122"/>
              </a:rPr>
              <a:t>Should </a:t>
            </a:r>
            <a:r>
              <a:rPr lang="en-US" altLang="zh-CN" sz="2800" dirty="0">
                <a:latin typeface="宋体" panose="02010600030101010101" pitchFamily="2" charset="-122"/>
              </a:rPr>
              <a:t>teenagers help parents do chores? I think so. Most of the </a:t>
            </a:r>
            <a:r>
              <a:rPr lang="en-US" altLang="zh-CN" sz="2800" u="sng" dirty="0">
                <a:latin typeface="宋体" panose="02010600030101010101" pitchFamily="2" charset="-122"/>
              </a:rPr>
              <a:t>  1  </a:t>
            </a:r>
            <a:r>
              <a:rPr lang="en-US" altLang="zh-CN" sz="2800" dirty="0">
                <a:latin typeface="宋体" panose="02010600030101010101" pitchFamily="2" charset="-122"/>
              </a:rPr>
              <a:t> are the only children in their own families. Parents love them so much </a:t>
            </a:r>
            <a:r>
              <a:rPr lang="en-US" altLang="zh-CN" sz="2800" u="sng" dirty="0">
                <a:latin typeface="宋体" panose="02010600030101010101" pitchFamily="2" charset="-122"/>
              </a:rPr>
              <a:t>  2  </a:t>
            </a:r>
            <a:r>
              <a:rPr lang="en-US" altLang="zh-CN" sz="2800" dirty="0">
                <a:latin typeface="宋体" panose="02010600030101010101" pitchFamily="2" charset="-122"/>
              </a:rPr>
              <a:t> they don’t want children to do any chores. I think this is really </a:t>
            </a:r>
            <a:r>
              <a:rPr lang="en-US" altLang="zh-CN" sz="2800" u="sng" dirty="0">
                <a:latin typeface="宋体" panose="02010600030101010101" pitchFamily="2" charset="-122"/>
              </a:rPr>
              <a:t>  3  </a:t>
            </a:r>
            <a:r>
              <a:rPr lang="en-US" altLang="zh-CN" sz="2800" dirty="0">
                <a:latin typeface="宋体" panose="02010600030101010101" pitchFamily="2" charset="-122"/>
              </a:rPr>
              <a:t> for the teenagers. The following is a real story. 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</a:t>
            </a:r>
            <a:r>
              <a:rPr lang="en-US" altLang="zh-CN" sz="2800" dirty="0" smtClean="0">
                <a:latin typeface="宋体" panose="02010600030101010101" pitchFamily="2" charset="-122"/>
              </a:rPr>
              <a:t>My </a:t>
            </a:r>
            <a:r>
              <a:rPr lang="en-US" altLang="zh-CN" sz="2800" dirty="0">
                <a:latin typeface="宋体" panose="02010600030101010101" pitchFamily="2" charset="-122"/>
              </a:rPr>
              <a:t>next door neighbor has a daughter </a:t>
            </a:r>
            <a:r>
              <a:rPr lang="en-US" altLang="zh-CN" sz="2800" u="sng" dirty="0">
                <a:latin typeface="宋体" panose="02010600030101010101" pitchFamily="2" charset="-122"/>
              </a:rPr>
              <a:t>  4   </a:t>
            </a:r>
            <a:r>
              <a:rPr lang="en-US" altLang="zh-CN" sz="2800" dirty="0">
                <a:latin typeface="宋体" panose="02010600030101010101" pitchFamily="2" charset="-122"/>
              </a:rPr>
              <a:t> Li Ting. Li Ting is the only child in the family. Her parents never let her </a:t>
            </a:r>
            <a:r>
              <a:rPr lang="en-US" altLang="zh-CN" sz="2800" u="sng" dirty="0">
                <a:latin typeface="宋体" panose="02010600030101010101" pitchFamily="2" charset="-122"/>
              </a:rPr>
              <a:t>  5  </a:t>
            </a:r>
            <a:r>
              <a:rPr lang="en-US" altLang="zh-CN" sz="2800" dirty="0">
                <a:latin typeface="宋体" panose="02010600030101010101" pitchFamily="2" charset="-122"/>
              </a:rPr>
              <a:t> any chores.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21509" name="文本框 3"/>
          <p:cNvSpPr txBox="1">
            <a:spLocks noChangeArrowheads="1"/>
          </p:cNvSpPr>
          <p:nvPr/>
        </p:nvSpPr>
        <p:spPr bwMode="auto">
          <a:xfrm>
            <a:off x="52388" y="588963"/>
            <a:ext cx="2620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四、短文填空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2531" name="文本框 100"/>
          <p:cNvSpPr txBox="1">
            <a:spLocks noChangeArrowheads="1"/>
          </p:cNvSpPr>
          <p:nvPr/>
        </p:nvSpPr>
        <p:spPr bwMode="auto">
          <a:xfrm>
            <a:off x="37306" y="776288"/>
            <a:ext cx="9042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 Every day she only gets up, has meals, goes to school, comes home, does homework and goes to bed. She </a:t>
            </a:r>
            <a:r>
              <a:rPr lang="en-US" altLang="zh-CN" sz="2800" u="sng" dirty="0">
                <a:latin typeface="宋体" panose="02010600030101010101" pitchFamily="2" charset="-122"/>
              </a:rPr>
              <a:t>  6  </a:t>
            </a:r>
            <a:r>
              <a:rPr lang="en-US" altLang="zh-CN" sz="2800" dirty="0">
                <a:latin typeface="宋体" panose="02010600030101010101" pitchFamily="2" charset="-122"/>
              </a:rPr>
              <a:t> know how to do chores at all. One day, her father was seriously </a:t>
            </a:r>
            <a:r>
              <a:rPr lang="en-US" altLang="zh-CN" sz="2800" u="sng" dirty="0">
                <a:latin typeface="宋体" panose="02010600030101010101" pitchFamily="2" charset="-122"/>
              </a:rPr>
              <a:t>  7   </a:t>
            </a:r>
            <a:r>
              <a:rPr lang="en-US" altLang="zh-CN" sz="2800" dirty="0">
                <a:latin typeface="宋体" panose="02010600030101010101" pitchFamily="2" charset="-122"/>
              </a:rPr>
              <a:t> and had an operation</a:t>
            </a:r>
            <a:r>
              <a:rPr lang="zh-CN" altLang="en-US" sz="2800" dirty="0">
                <a:latin typeface="宋体" panose="02010600030101010101" pitchFamily="2" charset="-122"/>
              </a:rPr>
              <a:t>（手术）</a:t>
            </a:r>
            <a:r>
              <a:rPr lang="en-US" altLang="zh-CN" sz="2800" dirty="0">
                <a:latin typeface="宋体" panose="02010600030101010101" pitchFamily="2" charset="-122"/>
              </a:rPr>
              <a:t>in a hospital. Her mother had to take </a:t>
            </a:r>
            <a:r>
              <a:rPr lang="en-US" altLang="zh-CN" sz="2800" u="sng" dirty="0">
                <a:latin typeface="宋体" panose="02010600030101010101" pitchFamily="2" charset="-122"/>
              </a:rPr>
              <a:t>  8  </a:t>
            </a:r>
            <a:r>
              <a:rPr lang="en-US" altLang="zh-CN" sz="2800" dirty="0">
                <a:latin typeface="宋体" panose="02010600030101010101" pitchFamily="2" charset="-122"/>
              </a:rPr>
              <a:t> of him in the hospital and couldn’t cook the meals for Li Ting for the whole week. As you can imagine, Li Ting was </a:t>
            </a:r>
            <a:r>
              <a:rPr lang="en-US" altLang="zh-CN" sz="2800" u="sng" dirty="0">
                <a:latin typeface="宋体" panose="02010600030101010101" pitchFamily="2" charset="-122"/>
              </a:rPr>
              <a:t>  9  </a:t>
            </a:r>
            <a:r>
              <a:rPr lang="en-US" altLang="zh-CN" sz="2800" dirty="0">
                <a:latin typeface="宋体" panose="02010600030101010101" pitchFamily="2" charset="-122"/>
              </a:rPr>
              <a:t> great trouble and often felt hungry. She had to eat instant noodles for three meals every day. </a:t>
            </a:r>
            <a:r>
              <a:rPr lang="en-US" altLang="zh-CN" sz="2800" u="sng" dirty="0">
                <a:latin typeface="宋体" panose="02010600030101010101" pitchFamily="2" charset="-122"/>
              </a:rPr>
              <a:t>  10  </a:t>
            </a:r>
            <a:r>
              <a:rPr lang="en-US" altLang="zh-CN" sz="2800" dirty="0">
                <a:latin typeface="宋体" panose="02010600030101010101" pitchFamily="2" charset="-122"/>
              </a:rPr>
              <a:t> funny! From the story we know it’s very important for children to learn to do chores. 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3555" name="文本框 100"/>
          <p:cNvSpPr txBox="1">
            <a:spLocks noChangeArrowheads="1"/>
          </p:cNvSpPr>
          <p:nvPr/>
        </p:nvSpPr>
        <p:spPr bwMode="auto">
          <a:xfrm>
            <a:off x="392113" y="784225"/>
            <a:ext cx="79517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50938" y="739775"/>
            <a:ext cx="22526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teenagers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95438" y="1239838"/>
            <a:ext cx="20224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that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81150" y="1698625"/>
            <a:ext cx="1887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bad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14463" y="2200275"/>
            <a:ext cx="3081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called/named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012950" y="2728913"/>
            <a:ext cx="16764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651000" y="3187700"/>
            <a:ext cx="1908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doesn’t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609725" y="3716338"/>
            <a:ext cx="20796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ill/sick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027238" y="4216400"/>
            <a:ext cx="1271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care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055813" y="4662488"/>
            <a:ext cx="1617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998663" y="5133975"/>
            <a:ext cx="1906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315913" y="650875"/>
            <a:ext cx="876617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hang out with sb. 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pass sb.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.=pass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 to sb. 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</a:t>
            </a:r>
            <a:r>
              <a:rPr lang="en-US" altLang="zh-CN" sz="3200" dirty="0">
                <a:latin typeface="宋体" panose="02010600030101010101" pitchFamily="2" charset="-122"/>
              </a:rPr>
              <a:t>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11. borrow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 (from sb.) ______________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</a:t>
            </a:r>
            <a:r>
              <a:rPr lang="en-US" altLang="zh-CN" sz="3200" dirty="0">
                <a:latin typeface="宋体" panose="02010600030101010101" pitchFamily="2" charset="-122"/>
              </a:rPr>
              <a:t>_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12. lend sb.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.=lend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 to sb. 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</a:t>
            </a:r>
            <a:r>
              <a:rPr lang="en-US" altLang="zh-CN" sz="3200" dirty="0">
                <a:latin typeface="宋体" panose="02010600030101010101" pitchFamily="2" charset="-122"/>
              </a:rPr>
              <a:t>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13. finish doing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._______________	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14. try not to do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.__________________	      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83175" y="1122363"/>
            <a:ext cx="240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闲逛；溜达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71525" y="2082800"/>
            <a:ext cx="3144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递给某人某物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81063" y="3055938"/>
            <a:ext cx="313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借给某人某物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23925" y="4016375"/>
            <a:ext cx="3449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把某物借给某人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18000" y="4559300"/>
            <a:ext cx="3101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做完某事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21263" y="5434013"/>
            <a:ext cx="3228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尽量不要做某事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15875" y="596900"/>
            <a:ext cx="914241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15. -Could I go out for dinner with my friends?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-Sure, that should be OK.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16. -Could we get something to drink after the movie?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-No, you can’t. You have a basketball game tomorrow.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_____________________________________________________________________________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3738" y="2473325"/>
            <a:ext cx="658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--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我可以和我的朋友出去吃饭吗?</a:t>
            </a:r>
          </a:p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--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当然,这应该是可以的。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0" y="5395913"/>
            <a:ext cx="82565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--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这部电影后我们去喝点什么吗?</a:t>
            </a:r>
          </a:p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--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不,你不能。明天你有一个篮球比赛。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3175" y="587375"/>
            <a:ext cx="911225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17. -Could you please take the dog for a walk?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      -OK, but I want to watch one show first.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_____________________________________________________________________________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1763" y="2439988"/>
            <a:ext cx="6842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--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您可以带狗去散步吗?</a:t>
            </a:r>
          </a:p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--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没问题,但是我想先看一个节目。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15875" y="715963"/>
            <a:ext cx="909955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Everyone has ten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手指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__________(</a:t>
            </a:r>
            <a:r>
              <a:rPr lang="zh-CN" altLang="en-US" sz="3200" dirty="0">
                <a:latin typeface="宋体" panose="02010600030101010101" pitchFamily="2" charset="-122"/>
              </a:rPr>
              <a:t>递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me the pepper, please, my boy.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Could you please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借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me an umbrella?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I hate some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___________(</a:t>
            </a:r>
            <a:r>
              <a:rPr lang="zh-CN" altLang="en-US" sz="3200" dirty="0">
                <a:latin typeface="宋体" panose="02010600030101010101" pitchFamily="2" charset="-122"/>
              </a:rPr>
              <a:t>杂务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), such as doing the dishes.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I have no idea why I hate eating _____________ 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小吃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so much. 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22825" y="1616075"/>
            <a:ext cx="2127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fingers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189413" y="3105150"/>
            <a:ext cx="1697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宋体" panose="02010600030101010101" pitchFamily="2" charset="-122"/>
              </a:rPr>
              <a:t>lend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85888" y="2144713"/>
            <a:ext cx="1822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Pass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541713" y="4121150"/>
            <a:ext cx="2225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chores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15975" y="5524500"/>
            <a:ext cx="1933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</a:rPr>
              <a:t>snacks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-12700" y="598488"/>
            <a:ext cx="915511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6. -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我可以跟朋友外出吃饭吗？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-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当然可以，那应该是很好的。</a:t>
            </a:r>
          </a:p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-Could I ____________________ with my friends?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-Sure, that should be OK.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7. -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看完电影之后我们去喝点什么好吗？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-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不，你不能。你明天有课。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-Could we get _______________________ after the movie?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-No, you __________. You have classes tomorrow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978025" y="2043113"/>
            <a:ext cx="4687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go out for dinner/eat out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648075" y="4478338"/>
            <a:ext cx="3957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something to drink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05125" y="5395913"/>
            <a:ext cx="2170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sym typeface="宋体" panose="02010600030101010101" pitchFamily="2" charset="-122"/>
              </a:rPr>
              <a:t>can’t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-12700" y="585788"/>
            <a:ext cx="9155113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8. -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你把狗带出去遛遛好吗？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-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好的，但我想先看个节目。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-Could you please _____________________ ? 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-OK, but I want to watch one show _________.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他总是喜欢从图书馆借书。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He always likes to _____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__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__ books ________ the library.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10. 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请尽可能别熬夜，这对你的健康有害。</a:t>
            </a:r>
          </a:p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Please try _________________________. It’s bad for your health.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1825" y="1519238"/>
            <a:ext cx="43545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take the dog for a walk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6225" y="2451100"/>
            <a:ext cx="1390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first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375150" y="3484563"/>
            <a:ext cx="1682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borrow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9400" y="3905250"/>
            <a:ext cx="1503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76613" y="4941888"/>
            <a:ext cx="436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not to stay up 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-12700" y="663575"/>
            <a:ext cx="9140825" cy="50167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三、语法专练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(could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的用法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 ) 11. -Could you please sweep the floor? 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-______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I have to do my homework.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Yes, sure.	 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. Why not?	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C. Sorry, you can’t. D. Sorry, I can’t.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12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.–Mom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, could I go shopping with you?  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– Yes, you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_____.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You can help me carry things.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A. can	    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. could	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C. can’t	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couldn’t</a:t>
            </a:r>
            <a:endParaRPr lang="en-US" altLang="zh-CN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25425" y="1125538"/>
            <a:ext cx="5429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60363" y="3000375"/>
            <a:ext cx="4159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 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1386</Words>
  <Application>Microsoft Office PowerPoint</Application>
  <PresentationFormat>全屏显示(4:3)</PresentationFormat>
  <Paragraphs>233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宋体</vt:lpstr>
      <vt:lpstr>微软雅黑</vt:lpstr>
      <vt:lpstr>幼圆</vt:lpstr>
      <vt:lpstr>Arial</vt:lpstr>
      <vt:lpstr>Book Antiqua</vt:lpstr>
      <vt:lpstr>Calibri</vt:lpstr>
      <vt:lpstr>Century Gothic</vt:lpstr>
      <vt:lpstr>WWW.2PPT.COM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2022-01-21T01:28:37Z</dcterms:created>
  <dcterms:modified xsi:type="dcterms:W3CDTF">2023-01-17T00:29:24Z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DAF50068E86948B68908EFFCEFB47551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