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64" r:id="rId2"/>
  </p:sldMasterIdLst>
  <p:notesMasterIdLst>
    <p:notesMasterId r:id="rId26"/>
  </p:notesMasterIdLst>
  <p:handoutMasterIdLst>
    <p:handoutMasterId r:id="rId27"/>
  </p:handoutMasterIdLst>
  <p:sldIdLst>
    <p:sldId id="484" r:id="rId3"/>
    <p:sldId id="507" r:id="rId4"/>
    <p:sldId id="508" r:id="rId5"/>
    <p:sldId id="487" r:id="rId6"/>
    <p:sldId id="488" r:id="rId7"/>
    <p:sldId id="489" r:id="rId8"/>
    <p:sldId id="490" r:id="rId9"/>
    <p:sldId id="509" r:id="rId10"/>
    <p:sldId id="492" r:id="rId11"/>
    <p:sldId id="493" r:id="rId12"/>
    <p:sldId id="494" r:id="rId13"/>
    <p:sldId id="495" r:id="rId14"/>
    <p:sldId id="510" r:id="rId15"/>
    <p:sldId id="497" r:id="rId16"/>
    <p:sldId id="498" r:id="rId17"/>
    <p:sldId id="499" r:id="rId18"/>
    <p:sldId id="500" r:id="rId19"/>
    <p:sldId id="511" r:id="rId20"/>
    <p:sldId id="503" r:id="rId21"/>
    <p:sldId id="504" r:id="rId22"/>
    <p:sldId id="505" r:id="rId23"/>
    <p:sldId id="506" r:id="rId24"/>
    <p:sldId id="512" r:id="rId25"/>
  </p:sldIdLst>
  <p:sldSz cx="9144000" cy="5143500" type="screen16x9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2D2"/>
    <a:srgbClr val="FE4101"/>
    <a:srgbClr val="DD3A01"/>
    <a:srgbClr val="B800FD"/>
    <a:srgbClr val="7901FE"/>
    <a:srgbClr val="F5EBDC"/>
    <a:srgbClr val="F5ECDE"/>
    <a:srgbClr val="BE945E"/>
    <a:srgbClr val="39F7DB"/>
    <a:srgbClr val="F73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314" autoAdjust="0"/>
  </p:normalViewPr>
  <p:slideViewPr>
    <p:cSldViewPr>
      <p:cViewPr>
        <p:scale>
          <a:sx n="100" d="100"/>
          <a:sy n="100" d="100"/>
        </p:scale>
        <p:origin x="-1944" y="-84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914400" y="501811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复活节由来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362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 smtClean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复活节彩蛋</a:t>
            </a:r>
            <a:endParaRPr lang="zh-CN" altLang="en-US" sz="1800" spc="450" dirty="0">
              <a:solidFill>
                <a:schemeClr val="bg1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 smtClean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复活节习俗</a:t>
            </a: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19161" y="125497"/>
            <a:ext cx="13580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1800" spc="450" dirty="0" smtClean="0">
                <a:solidFill>
                  <a:schemeClr val="bg1"/>
                </a:solidFill>
                <a:latin typeface="汉仪铸字木头人W" panose="00020600040101010101" pitchFamily="18" charset="-122"/>
                <a:ea typeface="汉仪铸字木头人W" panose="00020600040101010101" pitchFamily="18" charset="-122"/>
              </a:rPr>
              <a:t>复活节英语</a:t>
            </a:r>
            <a:endParaRPr lang="zh-CN" altLang="en-US" sz="1800" spc="450" dirty="0">
              <a:solidFill>
                <a:schemeClr val="bg1"/>
              </a:solidFill>
              <a:latin typeface="汉仪铸字木头人W" panose="00020600040101010101" pitchFamily="18" charset="-122"/>
              <a:ea typeface="汉仪铸字木头人W" panose="00020600040101010101" pitchFamily="18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95944" y="57150"/>
            <a:ext cx="438950" cy="438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2" y="3083"/>
            <a:ext cx="9137094" cy="5138263"/>
          </a:xfrm>
          <a:prstGeom prst="rect">
            <a:avLst/>
          </a:prstGeom>
        </p:spPr>
      </p:pic>
      <p:sp>
        <p:nvSpPr>
          <p:cNvPr id="2" name="矩形 1"/>
          <p:cNvSpPr/>
          <p:nvPr userDrawn="1"/>
        </p:nvSpPr>
        <p:spPr>
          <a:xfrm>
            <a:off x="185058" y="514350"/>
            <a:ext cx="8763000" cy="439017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0DA2CC75-8280-4D50-8556-C2874ADEF926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/>
          <a:lstStyle/>
          <a:p>
            <a:fld id="{6E190E77-D57C-49F8-ADC2-FB99C50EBC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bg>
      <p:bgPr>
        <a:solidFill>
          <a:srgbClr val="76C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976" y="0"/>
            <a:ext cx="7629224" cy="51435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794302" y="2820724"/>
            <a:ext cx="4004532" cy="41549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100" b="1" spc="1200" dirty="0">
                <a:solidFill>
                  <a:srgbClr val="FE4101"/>
                </a:solidFill>
                <a:cs typeface="+mn-ea"/>
                <a:sym typeface="+mn-lt"/>
              </a:rPr>
              <a:t>一个充满彩蛋的日子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893702"/>
            <a:ext cx="4579889" cy="20717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l="22222" t="19186" r="25000" b="25998"/>
          <a:stretch>
            <a:fillRect/>
          </a:stretch>
        </p:blipFill>
        <p:spPr>
          <a:xfrm rot="21225031">
            <a:off x="1690509" y="277458"/>
            <a:ext cx="1323705" cy="1393373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2870782" y="3194507"/>
            <a:ext cx="3682418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FE4101"/>
                </a:solidFill>
                <a:cs typeface="+mn-ea"/>
                <a:sym typeface="+mn-lt"/>
              </a:rPr>
              <a:t>A DAY FULL OF EGGS A DAY FULL OF EGGS A DAY FULL</a:t>
            </a:r>
            <a:endParaRPr lang="en-US" altLang="zh-CN" sz="1000" dirty="0" smtClean="0">
              <a:solidFill>
                <a:srgbClr val="FE4101"/>
              </a:solidFill>
              <a:cs typeface="+mn-ea"/>
              <a:sym typeface="+mn-lt"/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2418509"/>
            <a:ext cx="2535008" cy="273433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74019"/>
            <a:ext cx="2728071" cy="272807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86120" y="3627532"/>
            <a:ext cx="3029975" cy="1524132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8220" y="438150"/>
            <a:ext cx="5809227" cy="4102468"/>
          </a:xfrm>
          <a:prstGeom prst="rect">
            <a:avLst/>
          </a:prstGeom>
        </p:spPr>
      </p:pic>
      <p:sp>
        <p:nvSpPr>
          <p:cNvPr id="9" name="对话气泡: 圆角矩形 8"/>
          <p:cNvSpPr/>
          <p:nvPr/>
        </p:nvSpPr>
        <p:spPr>
          <a:xfrm>
            <a:off x="3417580" y="1795742"/>
            <a:ext cx="5193020" cy="2171700"/>
          </a:xfrm>
          <a:prstGeom prst="wedgeRoundRectCallout">
            <a:avLst>
              <a:gd name="adj1" fmla="val -57701"/>
              <a:gd name="adj2" fmla="val 23903"/>
              <a:gd name="adj3" fmla="val 1666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b="1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28090" y="1973888"/>
            <a:ext cx="4572000" cy="6789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复活节彩蛋为人们带来了快乐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——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确实如此！蛋的原始象征意义是“春天新生命的开始”。</a:t>
            </a:r>
            <a:endParaRPr lang="en-US" altLang="zh-CN" sz="13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3752" y="3387144"/>
            <a:ext cx="3419475" cy="36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它</a:t>
            </a:r>
            <a:r>
              <a:rPr lang="zh-CN" altLang="en-US" sz="1350" b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象征着生命的开始与延续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15" name="矩形 14"/>
          <p:cNvSpPr/>
          <p:nvPr/>
        </p:nvSpPr>
        <p:spPr>
          <a:xfrm>
            <a:off x="3836680" y="2817165"/>
            <a:ext cx="3243196" cy="36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复活节彩蛋是</a:t>
            </a:r>
            <a:r>
              <a:rPr lang="zh-CN" altLang="en-US" sz="1350" b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复活节里最重要的食物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折角 8"/>
          <p:cNvSpPr/>
          <p:nvPr/>
        </p:nvSpPr>
        <p:spPr>
          <a:xfrm>
            <a:off x="4048125" y="1428750"/>
            <a:ext cx="4371975" cy="2895600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b="1" spc="225" dirty="0">
              <a:cs typeface="+mn-ea"/>
              <a:sym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43400" y="2190750"/>
            <a:ext cx="3771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让我们大家一起动手做个彩蛋吧，请大家发挥自己最大的想象力，看谁的彩蛋做的最漂亮</a:t>
            </a:r>
            <a:r>
              <a:rPr lang="zh-CN" altLang="en-US" sz="1600" dirty="0" smtClean="0">
                <a:solidFill>
                  <a:schemeClr val="bg1"/>
                </a:solidFill>
                <a:cs typeface="+mn-ea"/>
                <a:sym typeface="+mn-lt"/>
              </a:rPr>
              <a:t>。评选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最佳彩蛋 奖励</a:t>
            </a:r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分（拍照留念）</a:t>
            </a:r>
          </a:p>
        </p:txBody>
      </p:sp>
      <p:sp>
        <p:nvSpPr>
          <p:cNvPr id="8" name="矩形 7"/>
          <p:cNvSpPr/>
          <p:nvPr/>
        </p:nvSpPr>
        <p:spPr>
          <a:xfrm>
            <a:off x="4343400" y="1627275"/>
            <a:ext cx="349807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spc="4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涂彩蛋 </a:t>
            </a:r>
            <a:r>
              <a:rPr lang="en-US" altLang="zh-CN" sz="2100" b="1" spc="4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Color eggs </a:t>
            </a:r>
            <a:endParaRPr lang="zh-CN" altLang="en-US" sz="1350" dirty="0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70201"/>
            <a:ext cx="3782749" cy="37827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1016824" y="1200150"/>
            <a:ext cx="2980352" cy="313949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b="1" spc="225" dirty="0">
              <a:cs typeface="+mn-ea"/>
              <a:sym typeface="+mn-lt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152671" y="2189741"/>
            <a:ext cx="2708657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两组分别选出</a:t>
            </a:r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个完整的彩蛋放在事先安排好的桌子上，要求从桌子的一边滚到另一边，必须只能用笔帮助蛋前进，不可以用身体部位触碰，最先滚完</a:t>
            </a:r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5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个蛋者为胜者，给该组奖励</a:t>
            </a:r>
            <a:r>
              <a:rPr lang="en-US" altLang="zh-CN" sz="1350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r>
              <a:rPr lang="zh-CN" altLang="en-US" sz="1350" dirty="0">
                <a:solidFill>
                  <a:schemeClr val="bg1"/>
                </a:solidFill>
                <a:cs typeface="+mn-ea"/>
                <a:sym typeface="+mn-lt"/>
              </a:rPr>
              <a:t>分。</a:t>
            </a:r>
          </a:p>
        </p:txBody>
      </p:sp>
      <p:sp>
        <p:nvSpPr>
          <p:cNvPr id="27" name="矩形 26"/>
          <p:cNvSpPr/>
          <p:nvPr/>
        </p:nvSpPr>
        <p:spPr>
          <a:xfrm>
            <a:off x="1152671" y="1547072"/>
            <a:ext cx="149912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100" b="1" spc="4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游戏规则</a:t>
            </a:r>
            <a:endParaRPr lang="zh-CN" altLang="en-US" sz="1350" dirty="0">
              <a:cs typeface="+mn-ea"/>
              <a:sym typeface="+mn-lt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247921" y="2088458"/>
            <a:ext cx="1188129" cy="0"/>
          </a:xfrm>
          <a:prstGeom prst="line">
            <a:avLst/>
          </a:prstGeom>
          <a:ln w="571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25" y="285750"/>
            <a:ext cx="4518175" cy="4518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0"/>
            <a:ext cx="7629224" cy="51435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969619"/>
            <a:ext cx="2951175" cy="318322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2223670"/>
            <a:ext cx="3178420" cy="31784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89375" y="895350"/>
            <a:ext cx="15856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spc="-300" dirty="0" smtClean="0">
                <a:solidFill>
                  <a:schemeClr val="accent2"/>
                </a:solidFill>
                <a:cs typeface="+mn-ea"/>
                <a:sym typeface="+mn-lt"/>
              </a:rPr>
              <a:t>03</a:t>
            </a:r>
            <a:endParaRPr lang="zh-CN" altLang="en-US" sz="3600" spc="-3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81497" y="2181820"/>
            <a:ext cx="4128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spc="750" dirty="0">
                <a:solidFill>
                  <a:schemeClr val="accent1"/>
                </a:solidFill>
                <a:cs typeface="+mn-ea"/>
                <a:sym typeface="+mn-lt"/>
              </a:rPr>
              <a:t>复活节习俗</a:t>
            </a:r>
          </a:p>
        </p:txBody>
      </p:sp>
      <p:sp>
        <p:nvSpPr>
          <p:cNvPr id="30" name="矩形 29"/>
          <p:cNvSpPr/>
          <p:nvPr/>
        </p:nvSpPr>
        <p:spPr>
          <a:xfrm>
            <a:off x="2772254" y="3039263"/>
            <a:ext cx="37465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a day full of 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eggs a </a:t>
            </a:r>
            <a:endParaRPr lang="en-US" altLang="zh-CN" sz="1050" dirty="0" smtClean="0">
              <a:solidFill>
                <a:srgbClr val="FE410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day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full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of eggs a day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full</a:t>
            </a:r>
            <a:endParaRPr lang="zh-CN" altLang="en-US" sz="1050" dirty="0">
              <a:solidFill>
                <a:srgbClr val="FE410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120" y="3627532"/>
            <a:ext cx="3029975" cy="1524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71550"/>
            <a:ext cx="3572057" cy="3572057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4114800" y="1895293"/>
            <a:ext cx="4575557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复活节的另一象征是小兔子，原因是它具有极强的繁殖能力，人们视它为新生命的创造者。</a:t>
            </a:r>
          </a:p>
        </p:txBody>
      </p:sp>
      <p:sp>
        <p:nvSpPr>
          <p:cNvPr id="23" name="矩形 22"/>
          <p:cNvSpPr/>
          <p:nvPr/>
        </p:nvSpPr>
        <p:spPr>
          <a:xfrm>
            <a:off x="4114800" y="2776183"/>
            <a:ext cx="4219575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Little children believe in the Easter Bunny. The Easter Bunny has many baskets. </a:t>
            </a:r>
          </a:p>
        </p:txBody>
      </p:sp>
      <p:sp>
        <p:nvSpPr>
          <p:cNvPr id="26" name="矩形 25"/>
          <p:cNvSpPr/>
          <p:nvPr/>
        </p:nvSpPr>
        <p:spPr>
          <a:xfrm>
            <a:off x="4114800" y="3576455"/>
            <a:ext cx="4219575" cy="367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孩子们相信复活节兔有许多篮子。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7" y="157183"/>
            <a:ext cx="4700567" cy="4700567"/>
          </a:xfrm>
          <a:prstGeom prst="rect">
            <a:avLst/>
          </a:prstGeom>
        </p:spPr>
      </p:pic>
      <p:sp>
        <p:nvSpPr>
          <p:cNvPr id="25" name="矩形: 圆角 24"/>
          <p:cNvSpPr/>
          <p:nvPr/>
        </p:nvSpPr>
        <p:spPr>
          <a:xfrm>
            <a:off x="4343399" y="1725012"/>
            <a:ext cx="3352800" cy="573895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 b="1" spc="225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74011" y="1657350"/>
            <a:ext cx="2107788" cy="581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2400" b="1" spc="225" dirty="0">
                <a:solidFill>
                  <a:schemeClr val="bg1"/>
                </a:solidFill>
                <a:cs typeface="+mn-ea"/>
                <a:sym typeface="+mn-lt"/>
              </a:rPr>
              <a:t>粘兔子尾巴</a:t>
            </a:r>
            <a:endParaRPr lang="en-US" altLang="zh-CN" sz="2400" b="1" spc="22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332514" y="2369098"/>
            <a:ext cx="3516086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35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游戏规则：</a:t>
            </a:r>
          </a:p>
          <a:p>
            <a:pPr marL="214630" indent="-21463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两组任选两名同学，蒙住双眼揪住鼻子转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圈贴尾巴，家长（下面的同学）告诉他上、下、左、右，在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分钟结束时贴的最标准者获胜，团队加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分。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83629" y="2076168"/>
            <a:ext cx="3222171" cy="165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吃火腿的习惯，据说是英国移民带入的。当初，英国人用吃火腿表示对犹太人禁忌肉食品内含血的蔑视；今天，已发展成复活节的传统食物。不过，人们在复活节期间依然经常吃复活节罐头。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273629" y="2076168"/>
            <a:ext cx="3200400" cy="2273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神考验亚伯拉罕的忠诚之心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命令他把独生子以撒杀掉作祭品，亚伯拉罕万分痛苦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最后，他还是决定按上帝的旨意去做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就在他举刀砍向儿子的一瞬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上帝派天使阻止了他</a:t>
            </a: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.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亚伯拉罕便将一只公羊为祭献给了上帝。以后，用羊作祭品祭祀上帝就成了该节的习俗。</a:t>
            </a:r>
          </a:p>
        </p:txBody>
      </p:sp>
      <p:sp>
        <p:nvSpPr>
          <p:cNvPr id="13" name="矩形: 圆角 12"/>
          <p:cNvSpPr/>
          <p:nvPr/>
        </p:nvSpPr>
        <p:spPr>
          <a:xfrm>
            <a:off x="1273629" y="1533525"/>
            <a:ext cx="3124200" cy="4286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500" b="1" spc="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羊肉</a:t>
            </a:r>
          </a:p>
        </p:txBody>
      </p:sp>
      <p:sp>
        <p:nvSpPr>
          <p:cNvPr id="15" name="矩形: 圆角 14"/>
          <p:cNvSpPr/>
          <p:nvPr/>
        </p:nvSpPr>
        <p:spPr>
          <a:xfrm>
            <a:off x="5159829" y="1547133"/>
            <a:ext cx="3124200" cy="415018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1500" b="1" spc="4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火腿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3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314825" y="1822051"/>
            <a:ext cx="4067175" cy="227369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人们准备过春天了。他们很高兴冬天已经过去。</a:t>
            </a:r>
            <a:endParaRPr lang="en-US" altLang="zh-CN" sz="135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在有些城市，人们在复活节游行这天展示他們的新衣裳。 </a:t>
            </a:r>
          </a:p>
          <a:p>
            <a:pPr algn="just">
              <a:lnSpc>
                <a:spcPct val="150000"/>
              </a:lnSpc>
            </a:pP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People are ready for spring. They are happy that winter is over. </a:t>
            </a:r>
          </a:p>
          <a:p>
            <a:pPr algn="just">
              <a:lnSpc>
                <a:spcPct val="150000"/>
              </a:lnSpc>
            </a:pPr>
            <a:r>
              <a: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 some cities, people show their new clothes in an “Easter Parade”.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975" y="895350"/>
            <a:ext cx="5573640" cy="3936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prism isInverted="1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0"/>
            <a:ext cx="7629224" cy="51435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969619"/>
            <a:ext cx="2951175" cy="318322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2223670"/>
            <a:ext cx="3178420" cy="31784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89375" y="895350"/>
            <a:ext cx="15856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spc="-300" dirty="0" smtClean="0">
                <a:solidFill>
                  <a:schemeClr val="accent2"/>
                </a:solidFill>
                <a:cs typeface="+mn-ea"/>
                <a:sym typeface="+mn-lt"/>
              </a:rPr>
              <a:t>04</a:t>
            </a:r>
            <a:endParaRPr lang="zh-CN" altLang="en-US" sz="3600" spc="-3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81497" y="2181820"/>
            <a:ext cx="4128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spc="750" dirty="0">
                <a:solidFill>
                  <a:schemeClr val="accent1"/>
                </a:solidFill>
                <a:cs typeface="+mn-ea"/>
                <a:sym typeface="+mn-lt"/>
              </a:rPr>
              <a:t>复活节英语</a:t>
            </a:r>
          </a:p>
        </p:txBody>
      </p:sp>
      <p:sp>
        <p:nvSpPr>
          <p:cNvPr id="30" name="矩形 29"/>
          <p:cNvSpPr/>
          <p:nvPr/>
        </p:nvSpPr>
        <p:spPr>
          <a:xfrm>
            <a:off x="2772254" y="3039263"/>
            <a:ext cx="37465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a day full of 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eggs a </a:t>
            </a:r>
            <a:endParaRPr lang="en-US" altLang="zh-CN" sz="1050" dirty="0" smtClean="0">
              <a:solidFill>
                <a:srgbClr val="FE410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day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full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of eggs a day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full</a:t>
            </a:r>
            <a:endParaRPr lang="zh-CN" altLang="en-US" sz="1050" dirty="0">
              <a:solidFill>
                <a:srgbClr val="FE410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120" y="3627532"/>
            <a:ext cx="3029975" cy="1524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352800" y="1504950"/>
            <a:ext cx="548639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If we turn to Christ, his death becomes our day of salvation. Happy Easter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!</a:t>
            </a:r>
          </a:p>
          <a:p>
            <a:pPr lvl="0" algn="just">
              <a:lnSpc>
                <a:spcPct val="200000"/>
              </a:lnSpc>
            </a:pP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如果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我们向基督成为我们的一天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他的死的救恩。复活节快乐</a:t>
            </a:r>
            <a:r>
              <a:rPr lang="en-US" altLang="zh-CN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!</a:t>
            </a: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 algn="just">
              <a:lnSpc>
                <a:spcPct val="20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 go to EAST, </a:t>
            </a:r>
            <a:r>
              <a:rPr lang="en-US" altLang="zh-CN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go to WEST, </a:t>
            </a:r>
            <a:r>
              <a:rPr lang="en-US" altLang="zh-CN" sz="1100" dirty="0" err="1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 found so many good things, but God is the BEST.</a:t>
            </a:r>
          </a:p>
          <a:p>
            <a:pPr lvl="0" algn="just"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我去东部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我走到西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我发现这么多的好事情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但上帝是最好的</a:t>
            </a:r>
            <a:r>
              <a:rPr lang="zh-CN" altLang="en-US" sz="11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 algn="just">
              <a:lnSpc>
                <a:spcPct val="20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 may not know where life's road will lead you. But keep moving. God is walking with you.</a:t>
            </a:r>
          </a:p>
          <a:p>
            <a:pPr lvl="0" algn="just">
              <a:lnSpc>
                <a:spcPct val="20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你可能不知道。在那里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一生的道路将会引导你。但是继续前进。神是正与你们一同行走。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42950"/>
            <a:ext cx="3505201" cy="3900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0"/>
            <a:ext cx="7629224" cy="51435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969619"/>
            <a:ext cx="2951175" cy="318322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578" y="1979597"/>
            <a:ext cx="3422493" cy="3422493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43200" y="1123950"/>
            <a:ext cx="100540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 b="1" spc="-300" dirty="0">
                <a:solidFill>
                  <a:schemeClr val="accent2"/>
                </a:solidFill>
                <a:cs typeface="+mn-ea"/>
                <a:sym typeface="+mn-lt"/>
              </a:rPr>
              <a:t>目 </a:t>
            </a:r>
            <a:endParaRPr lang="en-US" altLang="zh-CN" sz="5400" b="1" spc="-300" dirty="0" smtClean="0">
              <a:solidFill>
                <a:schemeClr val="accent2"/>
              </a:solidFill>
              <a:cs typeface="+mn-ea"/>
              <a:sym typeface="+mn-lt"/>
            </a:endParaRPr>
          </a:p>
          <a:p>
            <a:r>
              <a:rPr lang="zh-CN" altLang="en-US" sz="5400" b="1" spc="-300" dirty="0" smtClean="0">
                <a:solidFill>
                  <a:schemeClr val="accent2"/>
                </a:solidFill>
                <a:cs typeface="+mn-ea"/>
                <a:sym typeface="+mn-lt"/>
              </a:rPr>
              <a:t>录</a:t>
            </a:r>
            <a:endParaRPr lang="zh-CN" altLang="en-US" sz="1600" b="1" spc="-3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75572" y="1272189"/>
            <a:ext cx="2492088" cy="527594"/>
            <a:chOff x="3444239" y="1719993"/>
            <a:chExt cx="2492088" cy="527594"/>
          </a:xfrm>
        </p:grpSpPr>
        <p:grpSp>
          <p:nvGrpSpPr>
            <p:cNvPr id="15" name="组合 14"/>
            <p:cNvGrpSpPr/>
            <p:nvPr/>
          </p:nvGrpSpPr>
          <p:grpSpPr>
            <a:xfrm>
              <a:off x="3444239" y="1719993"/>
              <a:ext cx="416293" cy="510671"/>
              <a:chOff x="7631850" y="1239466"/>
              <a:chExt cx="927103" cy="1137287"/>
            </a:xfrm>
            <a:solidFill>
              <a:schemeClr val="accent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easter-egg_381868"/>
              <p:cNvSpPr>
                <a:spLocks noChangeAspect="1"/>
              </p:cNvSpPr>
              <p:nvPr/>
            </p:nvSpPr>
            <p:spPr bwMode="auto">
              <a:xfrm>
                <a:off x="7631850" y="1239466"/>
                <a:ext cx="927103" cy="1137287"/>
              </a:xfrm>
              <a:custGeom>
                <a:avLst/>
                <a:gdLst>
                  <a:gd name="T0" fmla="*/ 4770 w 5557"/>
                  <a:gd name="T1" fmla="*/ 1172 h 6827"/>
                  <a:gd name="T2" fmla="*/ 2778 w 5557"/>
                  <a:gd name="T3" fmla="*/ 0 h 6827"/>
                  <a:gd name="T4" fmla="*/ 787 w 5557"/>
                  <a:gd name="T5" fmla="*/ 1172 h 6827"/>
                  <a:gd name="T6" fmla="*/ 0 w 5557"/>
                  <a:gd name="T7" fmla="*/ 3890 h 6827"/>
                  <a:gd name="T8" fmla="*/ 2778 w 5557"/>
                  <a:gd name="T9" fmla="*/ 6827 h 6827"/>
                  <a:gd name="T10" fmla="*/ 5557 w 5557"/>
                  <a:gd name="T11" fmla="*/ 3890 h 6827"/>
                  <a:gd name="T12" fmla="*/ 4770 w 5557"/>
                  <a:gd name="T13" fmla="*/ 1172 h 6827"/>
                  <a:gd name="T14" fmla="*/ 2778 w 5557"/>
                  <a:gd name="T15" fmla="*/ 1826 h 6827"/>
                  <a:gd name="T16" fmla="*/ 3390 w 5557"/>
                  <a:gd name="T17" fmla="*/ 2437 h 6827"/>
                  <a:gd name="T18" fmla="*/ 3088 w 5557"/>
                  <a:gd name="T19" fmla="*/ 3211 h 6827"/>
                  <a:gd name="T20" fmla="*/ 2778 w 5557"/>
                  <a:gd name="T21" fmla="*/ 3096 h 6827"/>
                  <a:gd name="T22" fmla="*/ 2468 w 5557"/>
                  <a:gd name="T23" fmla="*/ 3211 h 6827"/>
                  <a:gd name="T24" fmla="*/ 2167 w 5557"/>
                  <a:gd name="T25" fmla="*/ 2437 h 6827"/>
                  <a:gd name="T26" fmla="*/ 2778 w 5557"/>
                  <a:gd name="T27" fmla="*/ 1826 h 6827"/>
                  <a:gd name="T28" fmla="*/ 1032 w 5557"/>
                  <a:gd name="T29" fmla="*/ 3572 h 6827"/>
                  <a:gd name="T30" fmla="*/ 1643 w 5557"/>
                  <a:gd name="T31" fmla="*/ 2961 h 6827"/>
                  <a:gd name="T32" fmla="*/ 2417 w 5557"/>
                  <a:gd name="T33" fmla="*/ 3262 h 6827"/>
                  <a:gd name="T34" fmla="*/ 2302 w 5557"/>
                  <a:gd name="T35" fmla="*/ 3572 h 6827"/>
                  <a:gd name="T36" fmla="*/ 2417 w 5557"/>
                  <a:gd name="T37" fmla="*/ 3882 h 6827"/>
                  <a:gd name="T38" fmla="*/ 1643 w 5557"/>
                  <a:gd name="T39" fmla="*/ 4183 h 6827"/>
                  <a:gd name="T40" fmla="*/ 1032 w 5557"/>
                  <a:gd name="T41" fmla="*/ 3572 h 6827"/>
                  <a:gd name="T42" fmla="*/ 2778 w 5557"/>
                  <a:gd name="T43" fmla="*/ 5318 h 6827"/>
                  <a:gd name="T44" fmla="*/ 2167 w 5557"/>
                  <a:gd name="T45" fmla="*/ 4707 h 6827"/>
                  <a:gd name="T46" fmla="*/ 2468 w 5557"/>
                  <a:gd name="T47" fmla="*/ 3934 h 6827"/>
                  <a:gd name="T48" fmla="*/ 2778 w 5557"/>
                  <a:gd name="T49" fmla="*/ 4048 h 6827"/>
                  <a:gd name="T50" fmla="*/ 3088 w 5557"/>
                  <a:gd name="T51" fmla="*/ 3934 h 6827"/>
                  <a:gd name="T52" fmla="*/ 3390 w 5557"/>
                  <a:gd name="T53" fmla="*/ 4707 h 6827"/>
                  <a:gd name="T54" fmla="*/ 2778 w 5557"/>
                  <a:gd name="T55" fmla="*/ 5318 h 6827"/>
                  <a:gd name="T56" fmla="*/ 3913 w 5557"/>
                  <a:gd name="T57" fmla="*/ 4183 h 6827"/>
                  <a:gd name="T58" fmla="*/ 3140 w 5557"/>
                  <a:gd name="T59" fmla="*/ 3882 h 6827"/>
                  <a:gd name="T60" fmla="*/ 3255 w 5557"/>
                  <a:gd name="T61" fmla="*/ 3572 h 6827"/>
                  <a:gd name="T62" fmla="*/ 3140 w 5557"/>
                  <a:gd name="T63" fmla="*/ 3262 h 6827"/>
                  <a:gd name="T64" fmla="*/ 3913 w 5557"/>
                  <a:gd name="T65" fmla="*/ 2961 h 6827"/>
                  <a:gd name="T66" fmla="*/ 4525 w 5557"/>
                  <a:gd name="T67" fmla="*/ 3572 h 6827"/>
                  <a:gd name="T68" fmla="*/ 3913 w 5557"/>
                  <a:gd name="T69" fmla="*/ 418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57" h="6827">
                    <a:moveTo>
                      <a:pt x="4770" y="1172"/>
                    </a:moveTo>
                    <a:cubicBezTo>
                      <a:pt x="4244" y="416"/>
                      <a:pt x="3537" y="0"/>
                      <a:pt x="2778" y="0"/>
                    </a:cubicBezTo>
                    <a:cubicBezTo>
                      <a:pt x="2020" y="0"/>
                      <a:pt x="1312" y="416"/>
                      <a:pt x="787" y="1172"/>
                    </a:cubicBezTo>
                    <a:cubicBezTo>
                      <a:pt x="279" y="1901"/>
                      <a:pt x="0" y="2866"/>
                      <a:pt x="0" y="3890"/>
                    </a:cubicBezTo>
                    <a:cubicBezTo>
                      <a:pt x="0" y="5509"/>
                      <a:pt x="1246" y="6827"/>
                      <a:pt x="2778" y="6827"/>
                    </a:cubicBezTo>
                    <a:cubicBezTo>
                      <a:pt x="4310" y="6827"/>
                      <a:pt x="5557" y="5509"/>
                      <a:pt x="5557" y="3890"/>
                    </a:cubicBezTo>
                    <a:cubicBezTo>
                      <a:pt x="5557" y="2866"/>
                      <a:pt x="5277" y="1901"/>
                      <a:pt x="4770" y="1172"/>
                    </a:cubicBezTo>
                    <a:close/>
                    <a:moveTo>
                      <a:pt x="2778" y="1826"/>
                    </a:moveTo>
                    <a:cubicBezTo>
                      <a:pt x="3116" y="1826"/>
                      <a:pt x="3390" y="2099"/>
                      <a:pt x="3390" y="2437"/>
                    </a:cubicBezTo>
                    <a:cubicBezTo>
                      <a:pt x="3390" y="2604"/>
                      <a:pt x="3240" y="2927"/>
                      <a:pt x="3088" y="3211"/>
                    </a:cubicBezTo>
                    <a:cubicBezTo>
                      <a:pt x="3005" y="3139"/>
                      <a:pt x="2897" y="3096"/>
                      <a:pt x="2778" y="3096"/>
                    </a:cubicBezTo>
                    <a:cubicBezTo>
                      <a:pt x="2660" y="3096"/>
                      <a:pt x="2552" y="3139"/>
                      <a:pt x="2468" y="3211"/>
                    </a:cubicBezTo>
                    <a:cubicBezTo>
                      <a:pt x="2317" y="2927"/>
                      <a:pt x="2167" y="2604"/>
                      <a:pt x="2167" y="2437"/>
                    </a:cubicBezTo>
                    <a:cubicBezTo>
                      <a:pt x="2167" y="2099"/>
                      <a:pt x="2441" y="1826"/>
                      <a:pt x="2778" y="1826"/>
                    </a:cubicBezTo>
                    <a:close/>
                    <a:moveTo>
                      <a:pt x="1032" y="3572"/>
                    </a:moveTo>
                    <a:cubicBezTo>
                      <a:pt x="1032" y="3235"/>
                      <a:pt x="1306" y="2961"/>
                      <a:pt x="1643" y="2961"/>
                    </a:cubicBezTo>
                    <a:cubicBezTo>
                      <a:pt x="1810" y="2961"/>
                      <a:pt x="2133" y="3111"/>
                      <a:pt x="2417" y="3262"/>
                    </a:cubicBezTo>
                    <a:cubicBezTo>
                      <a:pt x="2345" y="3346"/>
                      <a:pt x="2302" y="3454"/>
                      <a:pt x="2302" y="3572"/>
                    </a:cubicBezTo>
                    <a:cubicBezTo>
                      <a:pt x="2302" y="3690"/>
                      <a:pt x="2345" y="3799"/>
                      <a:pt x="2417" y="3882"/>
                    </a:cubicBezTo>
                    <a:cubicBezTo>
                      <a:pt x="2133" y="4033"/>
                      <a:pt x="1810" y="4183"/>
                      <a:pt x="1643" y="4183"/>
                    </a:cubicBezTo>
                    <a:cubicBezTo>
                      <a:pt x="1306" y="4183"/>
                      <a:pt x="1032" y="3910"/>
                      <a:pt x="1032" y="3572"/>
                    </a:cubicBezTo>
                    <a:close/>
                    <a:moveTo>
                      <a:pt x="2778" y="5318"/>
                    </a:moveTo>
                    <a:cubicBezTo>
                      <a:pt x="2441" y="5318"/>
                      <a:pt x="2167" y="5045"/>
                      <a:pt x="2167" y="4707"/>
                    </a:cubicBezTo>
                    <a:cubicBezTo>
                      <a:pt x="2167" y="4540"/>
                      <a:pt x="2317" y="4217"/>
                      <a:pt x="2468" y="3934"/>
                    </a:cubicBezTo>
                    <a:cubicBezTo>
                      <a:pt x="2552" y="4005"/>
                      <a:pt x="2660" y="4048"/>
                      <a:pt x="2778" y="4048"/>
                    </a:cubicBezTo>
                    <a:cubicBezTo>
                      <a:pt x="2897" y="4048"/>
                      <a:pt x="3005" y="4005"/>
                      <a:pt x="3088" y="3934"/>
                    </a:cubicBezTo>
                    <a:cubicBezTo>
                      <a:pt x="3240" y="4217"/>
                      <a:pt x="3390" y="4540"/>
                      <a:pt x="3390" y="4707"/>
                    </a:cubicBezTo>
                    <a:cubicBezTo>
                      <a:pt x="3390" y="5045"/>
                      <a:pt x="3116" y="5318"/>
                      <a:pt x="2778" y="5318"/>
                    </a:cubicBezTo>
                    <a:close/>
                    <a:moveTo>
                      <a:pt x="3913" y="4183"/>
                    </a:moveTo>
                    <a:cubicBezTo>
                      <a:pt x="3746" y="4183"/>
                      <a:pt x="3423" y="4033"/>
                      <a:pt x="3140" y="3882"/>
                    </a:cubicBezTo>
                    <a:cubicBezTo>
                      <a:pt x="3211" y="3799"/>
                      <a:pt x="3255" y="3690"/>
                      <a:pt x="3255" y="3572"/>
                    </a:cubicBezTo>
                    <a:cubicBezTo>
                      <a:pt x="3255" y="3454"/>
                      <a:pt x="3211" y="3346"/>
                      <a:pt x="3140" y="3262"/>
                    </a:cubicBezTo>
                    <a:cubicBezTo>
                      <a:pt x="3423" y="3111"/>
                      <a:pt x="3746" y="2961"/>
                      <a:pt x="3913" y="2961"/>
                    </a:cubicBezTo>
                    <a:cubicBezTo>
                      <a:pt x="4251" y="2961"/>
                      <a:pt x="4525" y="3235"/>
                      <a:pt x="4525" y="3572"/>
                    </a:cubicBezTo>
                    <a:cubicBezTo>
                      <a:pt x="4525" y="3910"/>
                      <a:pt x="4251" y="4183"/>
                      <a:pt x="3913" y="41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7750495" y="1524000"/>
                <a:ext cx="689811" cy="6898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7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1</a:t>
                </a:r>
                <a:endParaRPr lang="zh-CN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1" name="矩形 30"/>
            <p:cNvSpPr/>
            <p:nvPr/>
          </p:nvSpPr>
          <p:spPr>
            <a:xfrm>
              <a:off x="3924238" y="1785922"/>
              <a:ext cx="20120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spc="450" dirty="0">
                  <a:solidFill>
                    <a:schemeClr val="accent2"/>
                  </a:solidFill>
                  <a:cs typeface="+mn-ea"/>
                  <a:sym typeface="+mn-lt"/>
                </a:rPr>
                <a:t>复活节由来</a:t>
              </a: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575572" y="2062911"/>
            <a:ext cx="2492088" cy="527594"/>
            <a:chOff x="3444239" y="1719993"/>
            <a:chExt cx="2492088" cy="527594"/>
          </a:xfrm>
        </p:grpSpPr>
        <p:grpSp>
          <p:nvGrpSpPr>
            <p:cNvPr id="37" name="组合 36"/>
            <p:cNvGrpSpPr/>
            <p:nvPr/>
          </p:nvGrpSpPr>
          <p:grpSpPr>
            <a:xfrm>
              <a:off x="3444239" y="1719993"/>
              <a:ext cx="416293" cy="510671"/>
              <a:chOff x="7631850" y="1239466"/>
              <a:chExt cx="927103" cy="1137287"/>
            </a:xfrm>
            <a:solidFill>
              <a:schemeClr val="accent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easter-egg_381868"/>
              <p:cNvSpPr>
                <a:spLocks noChangeAspect="1"/>
              </p:cNvSpPr>
              <p:nvPr/>
            </p:nvSpPr>
            <p:spPr bwMode="auto">
              <a:xfrm>
                <a:off x="7631850" y="1239466"/>
                <a:ext cx="927103" cy="1137287"/>
              </a:xfrm>
              <a:custGeom>
                <a:avLst/>
                <a:gdLst>
                  <a:gd name="T0" fmla="*/ 4770 w 5557"/>
                  <a:gd name="T1" fmla="*/ 1172 h 6827"/>
                  <a:gd name="T2" fmla="*/ 2778 w 5557"/>
                  <a:gd name="T3" fmla="*/ 0 h 6827"/>
                  <a:gd name="T4" fmla="*/ 787 w 5557"/>
                  <a:gd name="T5" fmla="*/ 1172 h 6827"/>
                  <a:gd name="T6" fmla="*/ 0 w 5557"/>
                  <a:gd name="T7" fmla="*/ 3890 h 6827"/>
                  <a:gd name="T8" fmla="*/ 2778 w 5557"/>
                  <a:gd name="T9" fmla="*/ 6827 h 6827"/>
                  <a:gd name="T10" fmla="*/ 5557 w 5557"/>
                  <a:gd name="T11" fmla="*/ 3890 h 6827"/>
                  <a:gd name="T12" fmla="*/ 4770 w 5557"/>
                  <a:gd name="T13" fmla="*/ 1172 h 6827"/>
                  <a:gd name="T14" fmla="*/ 2778 w 5557"/>
                  <a:gd name="T15" fmla="*/ 1826 h 6827"/>
                  <a:gd name="T16" fmla="*/ 3390 w 5557"/>
                  <a:gd name="T17" fmla="*/ 2437 h 6827"/>
                  <a:gd name="T18" fmla="*/ 3088 w 5557"/>
                  <a:gd name="T19" fmla="*/ 3211 h 6827"/>
                  <a:gd name="T20" fmla="*/ 2778 w 5557"/>
                  <a:gd name="T21" fmla="*/ 3096 h 6827"/>
                  <a:gd name="T22" fmla="*/ 2468 w 5557"/>
                  <a:gd name="T23" fmla="*/ 3211 h 6827"/>
                  <a:gd name="T24" fmla="*/ 2167 w 5557"/>
                  <a:gd name="T25" fmla="*/ 2437 h 6827"/>
                  <a:gd name="T26" fmla="*/ 2778 w 5557"/>
                  <a:gd name="T27" fmla="*/ 1826 h 6827"/>
                  <a:gd name="T28" fmla="*/ 1032 w 5557"/>
                  <a:gd name="T29" fmla="*/ 3572 h 6827"/>
                  <a:gd name="T30" fmla="*/ 1643 w 5557"/>
                  <a:gd name="T31" fmla="*/ 2961 h 6827"/>
                  <a:gd name="T32" fmla="*/ 2417 w 5557"/>
                  <a:gd name="T33" fmla="*/ 3262 h 6827"/>
                  <a:gd name="T34" fmla="*/ 2302 w 5557"/>
                  <a:gd name="T35" fmla="*/ 3572 h 6827"/>
                  <a:gd name="T36" fmla="*/ 2417 w 5557"/>
                  <a:gd name="T37" fmla="*/ 3882 h 6827"/>
                  <a:gd name="T38" fmla="*/ 1643 w 5557"/>
                  <a:gd name="T39" fmla="*/ 4183 h 6827"/>
                  <a:gd name="T40" fmla="*/ 1032 w 5557"/>
                  <a:gd name="T41" fmla="*/ 3572 h 6827"/>
                  <a:gd name="T42" fmla="*/ 2778 w 5557"/>
                  <a:gd name="T43" fmla="*/ 5318 h 6827"/>
                  <a:gd name="T44" fmla="*/ 2167 w 5557"/>
                  <a:gd name="T45" fmla="*/ 4707 h 6827"/>
                  <a:gd name="T46" fmla="*/ 2468 w 5557"/>
                  <a:gd name="T47" fmla="*/ 3934 h 6827"/>
                  <a:gd name="T48" fmla="*/ 2778 w 5557"/>
                  <a:gd name="T49" fmla="*/ 4048 h 6827"/>
                  <a:gd name="T50" fmla="*/ 3088 w 5557"/>
                  <a:gd name="T51" fmla="*/ 3934 h 6827"/>
                  <a:gd name="T52" fmla="*/ 3390 w 5557"/>
                  <a:gd name="T53" fmla="*/ 4707 h 6827"/>
                  <a:gd name="T54" fmla="*/ 2778 w 5557"/>
                  <a:gd name="T55" fmla="*/ 5318 h 6827"/>
                  <a:gd name="T56" fmla="*/ 3913 w 5557"/>
                  <a:gd name="T57" fmla="*/ 4183 h 6827"/>
                  <a:gd name="T58" fmla="*/ 3140 w 5557"/>
                  <a:gd name="T59" fmla="*/ 3882 h 6827"/>
                  <a:gd name="T60" fmla="*/ 3255 w 5557"/>
                  <a:gd name="T61" fmla="*/ 3572 h 6827"/>
                  <a:gd name="T62" fmla="*/ 3140 w 5557"/>
                  <a:gd name="T63" fmla="*/ 3262 h 6827"/>
                  <a:gd name="T64" fmla="*/ 3913 w 5557"/>
                  <a:gd name="T65" fmla="*/ 2961 h 6827"/>
                  <a:gd name="T66" fmla="*/ 4525 w 5557"/>
                  <a:gd name="T67" fmla="*/ 3572 h 6827"/>
                  <a:gd name="T68" fmla="*/ 3913 w 5557"/>
                  <a:gd name="T69" fmla="*/ 418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57" h="6827">
                    <a:moveTo>
                      <a:pt x="4770" y="1172"/>
                    </a:moveTo>
                    <a:cubicBezTo>
                      <a:pt x="4244" y="416"/>
                      <a:pt x="3537" y="0"/>
                      <a:pt x="2778" y="0"/>
                    </a:cubicBezTo>
                    <a:cubicBezTo>
                      <a:pt x="2020" y="0"/>
                      <a:pt x="1312" y="416"/>
                      <a:pt x="787" y="1172"/>
                    </a:cubicBezTo>
                    <a:cubicBezTo>
                      <a:pt x="279" y="1901"/>
                      <a:pt x="0" y="2866"/>
                      <a:pt x="0" y="3890"/>
                    </a:cubicBezTo>
                    <a:cubicBezTo>
                      <a:pt x="0" y="5509"/>
                      <a:pt x="1246" y="6827"/>
                      <a:pt x="2778" y="6827"/>
                    </a:cubicBezTo>
                    <a:cubicBezTo>
                      <a:pt x="4310" y="6827"/>
                      <a:pt x="5557" y="5509"/>
                      <a:pt x="5557" y="3890"/>
                    </a:cubicBezTo>
                    <a:cubicBezTo>
                      <a:pt x="5557" y="2866"/>
                      <a:pt x="5277" y="1901"/>
                      <a:pt x="4770" y="1172"/>
                    </a:cubicBezTo>
                    <a:close/>
                    <a:moveTo>
                      <a:pt x="2778" y="1826"/>
                    </a:moveTo>
                    <a:cubicBezTo>
                      <a:pt x="3116" y="1826"/>
                      <a:pt x="3390" y="2099"/>
                      <a:pt x="3390" y="2437"/>
                    </a:cubicBezTo>
                    <a:cubicBezTo>
                      <a:pt x="3390" y="2604"/>
                      <a:pt x="3240" y="2927"/>
                      <a:pt x="3088" y="3211"/>
                    </a:cubicBezTo>
                    <a:cubicBezTo>
                      <a:pt x="3005" y="3139"/>
                      <a:pt x="2897" y="3096"/>
                      <a:pt x="2778" y="3096"/>
                    </a:cubicBezTo>
                    <a:cubicBezTo>
                      <a:pt x="2660" y="3096"/>
                      <a:pt x="2552" y="3139"/>
                      <a:pt x="2468" y="3211"/>
                    </a:cubicBezTo>
                    <a:cubicBezTo>
                      <a:pt x="2317" y="2927"/>
                      <a:pt x="2167" y="2604"/>
                      <a:pt x="2167" y="2437"/>
                    </a:cubicBezTo>
                    <a:cubicBezTo>
                      <a:pt x="2167" y="2099"/>
                      <a:pt x="2441" y="1826"/>
                      <a:pt x="2778" y="1826"/>
                    </a:cubicBezTo>
                    <a:close/>
                    <a:moveTo>
                      <a:pt x="1032" y="3572"/>
                    </a:moveTo>
                    <a:cubicBezTo>
                      <a:pt x="1032" y="3235"/>
                      <a:pt x="1306" y="2961"/>
                      <a:pt x="1643" y="2961"/>
                    </a:cubicBezTo>
                    <a:cubicBezTo>
                      <a:pt x="1810" y="2961"/>
                      <a:pt x="2133" y="3111"/>
                      <a:pt x="2417" y="3262"/>
                    </a:cubicBezTo>
                    <a:cubicBezTo>
                      <a:pt x="2345" y="3346"/>
                      <a:pt x="2302" y="3454"/>
                      <a:pt x="2302" y="3572"/>
                    </a:cubicBezTo>
                    <a:cubicBezTo>
                      <a:pt x="2302" y="3690"/>
                      <a:pt x="2345" y="3799"/>
                      <a:pt x="2417" y="3882"/>
                    </a:cubicBezTo>
                    <a:cubicBezTo>
                      <a:pt x="2133" y="4033"/>
                      <a:pt x="1810" y="4183"/>
                      <a:pt x="1643" y="4183"/>
                    </a:cubicBezTo>
                    <a:cubicBezTo>
                      <a:pt x="1306" y="4183"/>
                      <a:pt x="1032" y="3910"/>
                      <a:pt x="1032" y="3572"/>
                    </a:cubicBezTo>
                    <a:close/>
                    <a:moveTo>
                      <a:pt x="2778" y="5318"/>
                    </a:moveTo>
                    <a:cubicBezTo>
                      <a:pt x="2441" y="5318"/>
                      <a:pt x="2167" y="5045"/>
                      <a:pt x="2167" y="4707"/>
                    </a:cubicBezTo>
                    <a:cubicBezTo>
                      <a:pt x="2167" y="4540"/>
                      <a:pt x="2317" y="4217"/>
                      <a:pt x="2468" y="3934"/>
                    </a:cubicBezTo>
                    <a:cubicBezTo>
                      <a:pt x="2552" y="4005"/>
                      <a:pt x="2660" y="4048"/>
                      <a:pt x="2778" y="4048"/>
                    </a:cubicBezTo>
                    <a:cubicBezTo>
                      <a:pt x="2897" y="4048"/>
                      <a:pt x="3005" y="4005"/>
                      <a:pt x="3088" y="3934"/>
                    </a:cubicBezTo>
                    <a:cubicBezTo>
                      <a:pt x="3240" y="4217"/>
                      <a:pt x="3390" y="4540"/>
                      <a:pt x="3390" y="4707"/>
                    </a:cubicBezTo>
                    <a:cubicBezTo>
                      <a:pt x="3390" y="5045"/>
                      <a:pt x="3116" y="5318"/>
                      <a:pt x="2778" y="5318"/>
                    </a:cubicBezTo>
                    <a:close/>
                    <a:moveTo>
                      <a:pt x="3913" y="4183"/>
                    </a:moveTo>
                    <a:cubicBezTo>
                      <a:pt x="3746" y="4183"/>
                      <a:pt x="3423" y="4033"/>
                      <a:pt x="3140" y="3882"/>
                    </a:cubicBezTo>
                    <a:cubicBezTo>
                      <a:pt x="3211" y="3799"/>
                      <a:pt x="3255" y="3690"/>
                      <a:pt x="3255" y="3572"/>
                    </a:cubicBezTo>
                    <a:cubicBezTo>
                      <a:pt x="3255" y="3454"/>
                      <a:pt x="3211" y="3346"/>
                      <a:pt x="3140" y="3262"/>
                    </a:cubicBezTo>
                    <a:cubicBezTo>
                      <a:pt x="3423" y="3111"/>
                      <a:pt x="3746" y="2961"/>
                      <a:pt x="3913" y="2961"/>
                    </a:cubicBezTo>
                    <a:cubicBezTo>
                      <a:pt x="4251" y="2961"/>
                      <a:pt x="4525" y="3235"/>
                      <a:pt x="4525" y="3572"/>
                    </a:cubicBezTo>
                    <a:cubicBezTo>
                      <a:pt x="4525" y="3910"/>
                      <a:pt x="4251" y="4183"/>
                      <a:pt x="3913" y="41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/>
              <p:cNvSpPr/>
              <p:nvPr/>
            </p:nvSpPr>
            <p:spPr>
              <a:xfrm>
                <a:off x="7750495" y="1524000"/>
                <a:ext cx="689811" cy="6898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2</a:t>
                </a:r>
                <a:endParaRPr lang="zh-CN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3924238" y="1785922"/>
              <a:ext cx="20120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spc="450" dirty="0">
                  <a:solidFill>
                    <a:schemeClr val="accent2"/>
                  </a:solidFill>
                  <a:cs typeface="+mn-ea"/>
                  <a:sym typeface="+mn-lt"/>
                </a:rPr>
                <a:t>复活节</a:t>
              </a:r>
              <a:r>
                <a:rPr lang="zh-CN" altLang="en-US" sz="2400" spc="450" dirty="0" smtClean="0">
                  <a:solidFill>
                    <a:schemeClr val="accent2"/>
                  </a:solidFill>
                  <a:cs typeface="+mn-ea"/>
                  <a:sym typeface="+mn-lt"/>
                </a:rPr>
                <a:t>彩蛋</a:t>
              </a:r>
              <a:endParaRPr lang="zh-CN" altLang="en-US" sz="2400" spc="4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3575572" y="2853633"/>
            <a:ext cx="2492088" cy="527594"/>
            <a:chOff x="3444239" y="1719993"/>
            <a:chExt cx="2492088" cy="527594"/>
          </a:xfrm>
        </p:grpSpPr>
        <p:grpSp>
          <p:nvGrpSpPr>
            <p:cNvPr id="42" name="组合 41"/>
            <p:cNvGrpSpPr/>
            <p:nvPr/>
          </p:nvGrpSpPr>
          <p:grpSpPr>
            <a:xfrm>
              <a:off x="3444239" y="1719993"/>
              <a:ext cx="416293" cy="510671"/>
              <a:chOff x="7631850" y="1239466"/>
              <a:chExt cx="927103" cy="1137287"/>
            </a:xfrm>
            <a:solidFill>
              <a:schemeClr val="accent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47" name="easter-egg_381868"/>
              <p:cNvSpPr>
                <a:spLocks noChangeAspect="1"/>
              </p:cNvSpPr>
              <p:nvPr/>
            </p:nvSpPr>
            <p:spPr bwMode="auto">
              <a:xfrm>
                <a:off x="7631850" y="1239466"/>
                <a:ext cx="927103" cy="1137287"/>
              </a:xfrm>
              <a:custGeom>
                <a:avLst/>
                <a:gdLst>
                  <a:gd name="T0" fmla="*/ 4770 w 5557"/>
                  <a:gd name="T1" fmla="*/ 1172 h 6827"/>
                  <a:gd name="T2" fmla="*/ 2778 w 5557"/>
                  <a:gd name="T3" fmla="*/ 0 h 6827"/>
                  <a:gd name="T4" fmla="*/ 787 w 5557"/>
                  <a:gd name="T5" fmla="*/ 1172 h 6827"/>
                  <a:gd name="T6" fmla="*/ 0 w 5557"/>
                  <a:gd name="T7" fmla="*/ 3890 h 6827"/>
                  <a:gd name="T8" fmla="*/ 2778 w 5557"/>
                  <a:gd name="T9" fmla="*/ 6827 h 6827"/>
                  <a:gd name="T10" fmla="*/ 5557 w 5557"/>
                  <a:gd name="T11" fmla="*/ 3890 h 6827"/>
                  <a:gd name="T12" fmla="*/ 4770 w 5557"/>
                  <a:gd name="T13" fmla="*/ 1172 h 6827"/>
                  <a:gd name="T14" fmla="*/ 2778 w 5557"/>
                  <a:gd name="T15" fmla="*/ 1826 h 6827"/>
                  <a:gd name="T16" fmla="*/ 3390 w 5557"/>
                  <a:gd name="T17" fmla="*/ 2437 h 6827"/>
                  <a:gd name="T18" fmla="*/ 3088 w 5557"/>
                  <a:gd name="T19" fmla="*/ 3211 h 6827"/>
                  <a:gd name="T20" fmla="*/ 2778 w 5557"/>
                  <a:gd name="T21" fmla="*/ 3096 h 6827"/>
                  <a:gd name="T22" fmla="*/ 2468 w 5557"/>
                  <a:gd name="T23" fmla="*/ 3211 h 6827"/>
                  <a:gd name="T24" fmla="*/ 2167 w 5557"/>
                  <a:gd name="T25" fmla="*/ 2437 h 6827"/>
                  <a:gd name="T26" fmla="*/ 2778 w 5557"/>
                  <a:gd name="T27" fmla="*/ 1826 h 6827"/>
                  <a:gd name="T28" fmla="*/ 1032 w 5557"/>
                  <a:gd name="T29" fmla="*/ 3572 h 6827"/>
                  <a:gd name="T30" fmla="*/ 1643 w 5557"/>
                  <a:gd name="T31" fmla="*/ 2961 h 6827"/>
                  <a:gd name="T32" fmla="*/ 2417 w 5557"/>
                  <a:gd name="T33" fmla="*/ 3262 h 6827"/>
                  <a:gd name="T34" fmla="*/ 2302 w 5557"/>
                  <a:gd name="T35" fmla="*/ 3572 h 6827"/>
                  <a:gd name="T36" fmla="*/ 2417 w 5557"/>
                  <a:gd name="T37" fmla="*/ 3882 h 6827"/>
                  <a:gd name="T38" fmla="*/ 1643 w 5557"/>
                  <a:gd name="T39" fmla="*/ 4183 h 6827"/>
                  <a:gd name="T40" fmla="*/ 1032 w 5557"/>
                  <a:gd name="T41" fmla="*/ 3572 h 6827"/>
                  <a:gd name="T42" fmla="*/ 2778 w 5557"/>
                  <a:gd name="T43" fmla="*/ 5318 h 6827"/>
                  <a:gd name="T44" fmla="*/ 2167 w 5557"/>
                  <a:gd name="T45" fmla="*/ 4707 h 6827"/>
                  <a:gd name="T46" fmla="*/ 2468 w 5557"/>
                  <a:gd name="T47" fmla="*/ 3934 h 6827"/>
                  <a:gd name="T48" fmla="*/ 2778 w 5557"/>
                  <a:gd name="T49" fmla="*/ 4048 h 6827"/>
                  <a:gd name="T50" fmla="*/ 3088 w 5557"/>
                  <a:gd name="T51" fmla="*/ 3934 h 6827"/>
                  <a:gd name="T52" fmla="*/ 3390 w 5557"/>
                  <a:gd name="T53" fmla="*/ 4707 h 6827"/>
                  <a:gd name="T54" fmla="*/ 2778 w 5557"/>
                  <a:gd name="T55" fmla="*/ 5318 h 6827"/>
                  <a:gd name="T56" fmla="*/ 3913 w 5557"/>
                  <a:gd name="T57" fmla="*/ 4183 h 6827"/>
                  <a:gd name="T58" fmla="*/ 3140 w 5557"/>
                  <a:gd name="T59" fmla="*/ 3882 h 6827"/>
                  <a:gd name="T60" fmla="*/ 3255 w 5557"/>
                  <a:gd name="T61" fmla="*/ 3572 h 6827"/>
                  <a:gd name="T62" fmla="*/ 3140 w 5557"/>
                  <a:gd name="T63" fmla="*/ 3262 h 6827"/>
                  <a:gd name="T64" fmla="*/ 3913 w 5557"/>
                  <a:gd name="T65" fmla="*/ 2961 h 6827"/>
                  <a:gd name="T66" fmla="*/ 4525 w 5557"/>
                  <a:gd name="T67" fmla="*/ 3572 h 6827"/>
                  <a:gd name="T68" fmla="*/ 3913 w 5557"/>
                  <a:gd name="T69" fmla="*/ 418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57" h="6827">
                    <a:moveTo>
                      <a:pt x="4770" y="1172"/>
                    </a:moveTo>
                    <a:cubicBezTo>
                      <a:pt x="4244" y="416"/>
                      <a:pt x="3537" y="0"/>
                      <a:pt x="2778" y="0"/>
                    </a:cubicBezTo>
                    <a:cubicBezTo>
                      <a:pt x="2020" y="0"/>
                      <a:pt x="1312" y="416"/>
                      <a:pt x="787" y="1172"/>
                    </a:cubicBezTo>
                    <a:cubicBezTo>
                      <a:pt x="279" y="1901"/>
                      <a:pt x="0" y="2866"/>
                      <a:pt x="0" y="3890"/>
                    </a:cubicBezTo>
                    <a:cubicBezTo>
                      <a:pt x="0" y="5509"/>
                      <a:pt x="1246" y="6827"/>
                      <a:pt x="2778" y="6827"/>
                    </a:cubicBezTo>
                    <a:cubicBezTo>
                      <a:pt x="4310" y="6827"/>
                      <a:pt x="5557" y="5509"/>
                      <a:pt x="5557" y="3890"/>
                    </a:cubicBezTo>
                    <a:cubicBezTo>
                      <a:pt x="5557" y="2866"/>
                      <a:pt x="5277" y="1901"/>
                      <a:pt x="4770" y="1172"/>
                    </a:cubicBezTo>
                    <a:close/>
                    <a:moveTo>
                      <a:pt x="2778" y="1826"/>
                    </a:moveTo>
                    <a:cubicBezTo>
                      <a:pt x="3116" y="1826"/>
                      <a:pt x="3390" y="2099"/>
                      <a:pt x="3390" y="2437"/>
                    </a:cubicBezTo>
                    <a:cubicBezTo>
                      <a:pt x="3390" y="2604"/>
                      <a:pt x="3240" y="2927"/>
                      <a:pt x="3088" y="3211"/>
                    </a:cubicBezTo>
                    <a:cubicBezTo>
                      <a:pt x="3005" y="3139"/>
                      <a:pt x="2897" y="3096"/>
                      <a:pt x="2778" y="3096"/>
                    </a:cubicBezTo>
                    <a:cubicBezTo>
                      <a:pt x="2660" y="3096"/>
                      <a:pt x="2552" y="3139"/>
                      <a:pt x="2468" y="3211"/>
                    </a:cubicBezTo>
                    <a:cubicBezTo>
                      <a:pt x="2317" y="2927"/>
                      <a:pt x="2167" y="2604"/>
                      <a:pt x="2167" y="2437"/>
                    </a:cubicBezTo>
                    <a:cubicBezTo>
                      <a:pt x="2167" y="2099"/>
                      <a:pt x="2441" y="1826"/>
                      <a:pt x="2778" y="1826"/>
                    </a:cubicBezTo>
                    <a:close/>
                    <a:moveTo>
                      <a:pt x="1032" y="3572"/>
                    </a:moveTo>
                    <a:cubicBezTo>
                      <a:pt x="1032" y="3235"/>
                      <a:pt x="1306" y="2961"/>
                      <a:pt x="1643" y="2961"/>
                    </a:cubicBezTo>
                    <a:cubicBezTo>
                      <a:pt x="1810" y="2961"/>
                      <a:pt x="2133" y="3111"/>
                      <a:pt x="2417" y="3262"/>
                    </a:cubicBezTo>
                    <a:cubicBezTo>
                      <a:pt x="2345" y="3346"/>
                      <a:pt x="2302" y="3454"/>
                      <a:pt x="2302" y="3572"/>
                    </a:cubicBezTo>
                    <a:cubicBezTo>
                      <a:pt x="2302" y="3690"/>
                      <a:pt x="2345" y="3799"/>
                      <a:pt x="2417" y="3882"/>
                    </a:cubicBezTo>
                    <a:cubicBezTo>
                      <a:pt x="2133" y="4033"/>
                      <a:pt x="1810" y="4183"/>
                      <a:pt x="1643" y="4183"/>
                    </a:cubicBezTo>
                    <a:cubicBezTo>
                      <a:pt x="1306" y="4183"/>
                      <a:pt x="1032" y="3910"/>
                      <a:pt x="1032" y="3572"/>
                    </a:cubicBezTo>
                    <a:close/>
                    <a:moveTo>
                      <a:pt x="2778" y="5318"/>
                    </a:moveTo>
                    <a:cubicBezTo>
                      <a:pt x="2441" y="5318"/>
                      <a:pt x="2167" y="5045"/>
                      <a:pt x="2167" y="4707"/>
                    </a:cubicBezTo>
                    <a:cubicBezTo>
                      <a:pt x="2167" y="4540"/>
                      <a:pt x="2317" y="4217"/>
                      <a:pt x="2468" y="3934"/>
                    </a:cubicBezTo>
                    <a:cubicBezTo>
                      <a:pt x="2552" y="4005"/>
                      <a:pt x="2660" y="4048"/>
                      <a:pt x="2778" y="4048"/>
                    </a:cubicBezTo>
                    <a:cubicBezTo>
                      <a:pt x="2897" y="4048"/>
                      <a:pt x="3005" y="4005"/>
                      <a:pt x="3088" y="3934"/>
                    </a:cubicBezTo>
                    <a:cubicBezTo>
                      <a:pt x="3240" y="4217"/>
                      <a:pt x="3390" y="4540"/>
                      <a:pt x="3390" y="4707"/>
                    </a:cubicBezTo>
                    <a:cubicBezTo>
                      <a:pt x="3390" y="5045"/>
                      <a:pt x="3116" y="5318"/>
                      <a:pt x="2778" y="5318"/>
                    </a:cubicBezTo>
                    <a:close/>
                    <a:moveTo>
                      <a:pt x="3913" y="4183"/>
                    </a:moveTo>
                    <a:cubicBezTo>
                      <a:pt x="3746" y="4183"/>
                      <a:pt x="3423" y="4033"/>
                      <a:pt x="3140" y="3882"/>
                    </a:cubicBezTo>
                    <a:cubicBezTo>
                      <a:pt x="3211" y="3799"/>
                      <a:pt x="3255" y="3690"/>
                      <a:pt x="3255" y="3572"/>
                    </a:cubicBezTo>
                    <a:cubicBezTo>
                      <a:pt x="3255" y="3454"/>
                      <a:pt x="3211" y="3346"/>
                      <a:pt x="3140" y="3262"/>
                    </a:cubicBezTo>
                    <a:cubicBezTo>
                      <a:pt x="3423" y="3111"/>
                      <a:pt x="3746" y="2961"/>
                      <a:pt x="3913" y="2961"/>
                    </a:cubicBezTo>
                    <a:cubicBezTo>
                      <a:pt x="4251" y="2961"/>
                      <a:pt x="4525" y="3235"/>
                      <a:pt x="4525" y="3572"/>
                    </a:cubicBezTo>
                    <a:cubicBezTo>
                      <a:pt x="4525" y="3910"/>
                      <a:pt x="4251" y="4183"/>
                      <a:pt x="3913" y="41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椭圆 51"/>
              <p:cNvSpPr/>
              <p:nvPr/>
            </p:nvSpPr>
            <p:spPr>
              <a:xfrm>
                <a:off x="7750495" y="1524000"/>
                <a:ext cx="689811" cy="6898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3</a:t>
                </a:r>
                <a:endParaRPr lang="zh-CN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3924238" y="1785922"/>
              <a:ext cx="20120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spc="450" dirty="0">
                  <a:solidFill>
                    <a:schemeClr val="accent2"/>
                  </a:solidFill>
                  <a:cs typeface="+mn-ea"/>
                  <a:sym typeface="+mn-lt"/>
                </a:rPr>
                <a:t>复活节习俗</a:t>
              </a: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3575572" y="3644356"/>
            <a:ext cx="2492088" cy="527594"/>
            <a:chOff x="3444239" y="1719993"/>
            <a:chExt cx="2492088" cy="527594"/>
          </a:xfrm>
        </p:grpSpPr>
        <p:grpSp>
          <p:nvGrpSpPr>
            <p:cNvPr id="54" name="组合 53"/>
            <p:cNvGrpSpPr/>
            <p:nvPr/>
          </p:nvGrpSpPr>
          <p:grpSpPr>
            <a:xfrm>
              <a:off x="3444239" y="1719993"/>
              <a:ext cx="416293" cy="510671"/>
              <a:chOff x="7631850" y="1239466"/>
              <a:chExt cx="927103" cy="1137287"/>
            </a:xfrm>
            <a:solidFill>
              <a:schemeClr val="accent1"/>
            </a:solidFill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6" name="easter-egg_381868"/>
              <p:cNvSpPr>
                <a:spLocks noChangeAspect="1"/>
              </p:cNvSpPr>
              <p:nvPr/>
            </p:nvSpPr>
            <p:spPr bwMode="auto">
              <a:xfrm>
                <a:off x="7631850" y="1239466"/>
                <a:ext cx="927103" cy="1137287"/>
              </a:xfrm>
              <a:custGeom>
                <a:avLst/>
                <a:gdLst>
                  <a:gd name="T0" fmla="*/ 4770 w 5557"/>
                  <a:gd name="T1" fmla="*/ 1172 h 6827"/>
                  <a:gd name="T2" fmla="*/ 2778 w 5557"/>
                  <a:gd name="T3" fmla="*/ 0 h 6827"/>
                  <a:gd name="T4" fmla="*/ 787 w 5557"/>
                  <a:gd name="T5" fmla="*/ 1172 h 6827"/>
                  <a:gd name="T6" fmla="*/ 0 w 5557"/>
                  <a:gd name="T7" fmla="*/ 3890 h 6827"/>
                  <a:gd name="T8" fmla="*/ 2778 w 5557"/>
                  <a:gd name="T9" fmla="*/ 6827 h 6827"/>
                  <a:gd name="T10" fmla="*/ 5557 w 5557"/>
                  <a:gd name="T11" fmla="*/ 3890 h 6827"/>
                  <a:gd name="T12" fmla="*/ 4770 w 5557"/>
                  <a:gd name="T13" fmla="*/ 1172 h 6827"/>
                  <a:gd name="T14" fmla="*/ 2778 w 5557"/>
                  <a:gd name="T15" fmla="*/ 1826 h 6827"/>
                  <a:gd name="T16" fmla="*/ 3390 w 5557"/>
                  <a:gd name="T17" fmla="*/ 2437 h 6827"/>
                  <a:gd name="T18" fmla="*/ 3088 w 5557"/>
                  <a:gd name="T19" fmla="*/ 3211 h 6827"/>
                  <a:gd name="T20" fmla="*/ 2778 w 5557"/>
                  <a:gd name="T21" fmla="*/ 3096 h 6827"/>
                  <a:gd name="T22" fmla="*/ 2468 w 5557"/>
                  <a:gd name="T23" fmla="*/ 3211 h 6827"/>
                  <a:gd name="T24" fmla="*/ 2167 w 5557"/>
                  <a:gd name="T25" fmla="*/ 2437 h 6827"/>
                  <a:gd name="T26" fmla="*/ 2778 w 5557"/>
                  <a:gd name="T27" fmla="*/ 1826 h 6827"/>
                  <a:gd name="T28" fmla="*/ 1032 w 5557"/>
                  <a:gd name="T29" fmla="*/ 3572 h 6827"/>
                  <a:gd name="T30" fmla="*/ 1643 w 5557"/>
                  <a:gd name="T31" fmla="*/ 2961 h 6827"/>
                  <a:gd name="T32" fmla="*/ 2417 w 5557"/>
                  <a:gd name="T33" fmla="*/ 3262 h 6827"/>
                  <a:gd name="T34" fmla="*/ 2302 w 5557"/>
                  <a:gd name="T35" fmla="*/ 3572 h 6827"/>
                  <a:gd name="T36" fmla="*/ 2417 w 5557"/>
                  <a:gd name="T37" fmla="*/ 3882 h 6827"/>
                  <a:gd name="T38" fmla="*/ 1643 w 5557"/>
                  <a:gd name="T39" fmla="*/ 4183 h 6827"/>
                  <a:gd name="T40" fmla="*/ 1032 w 5557"/>
                  <a:gd name="T41" fmla="*/ 3572 h 6827"/>
                  <a:gd name="T42" fmla="*/ 2778 w 5557"/>
                  <a:gd name="T43" fmla="*/ 5318 h 6827"/>
                  <a:gd name="T44" fmla="*/ 2167 w 5557"/>
                  <a:gd name="T45" fmla="*/ 4707 h 6827"/>
                  <a:gd name="T46" fmla="*/ 2468 w 5557"/>
                  <a:gd name="T47" fmla="*/ 3934 h 6827"/>
                  <a:gd name="T48" fmla="*/ 2778 w 5557"/>
                  <a:gd name="T49" fmla="*/ 4048 h 6827"/>
                  <a:gd name="T50" fmla="*/ 3088 w 5557"/>
                  <a:gd name="T51" fmla="*/ 3934 h 6827"/>
                  <a:gd name="T52" fmla="*/ 3390 w 5557"/>
                  <a:gd name="T53" fmla="*/ 4707 h 6827"/>
                  <a:gd name="T54" fmla="*/ 2778 w 5557"/>
                  <a:gd name="T55" fmla="*/ 5318 h 6827"/>
                  <a:gd name="T56" fmla="*/ 3913 w 5557"/>
                  <a:gd name="T57" fmla="*/ 4183 h 6827"/>
                  <a:gd name="T58" fmla="*/ 3140 w 5557"/>
                  <a:gd name="T59" fmla="*/ 3882 h 6827"/>
                  <a:gd name="T60" fmla="*/ 3255 w 5557"/>
                  <a:gd name="T61" fmla="*/ 3572 h 6827"/>
                  <a:gd name="T62" fmla="*/ 3140 w 5557"/>
                  <a:gd name="T63" fmla="*/ 3262 h 6827"/>
                  <a:gd name="T64" fmla="*/ 3913 w 5557"/>
                  <a:gd name="T65" fmla="*/ 2961 h 6827"/>
                  <a:gd name="T66" fmla="*/ 4525 w 5557"/>
                  <a:gd name="T67" fmla="*/ 3572 h 6827"/>
                  <a:gd name="T68" fmla="*/ 3913 w 5557"/>
                  <a:gd name="T69" fmla="*/ 4183 h 6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57" h="6827">
                    <a:moveTo>
                      <a:pt x="4770" y="1172"/>
                    </a:moveTo>
                    <a:cubicBezTo>
                      <a:pt x="4244" y="416"/>
                      <a:pt x="3537" y="0"/>
                      <a:pt x="2778" y="0"/>
                    </a:cubicBezTo>
                    <a:cubicBezTo>
                      <a:pt x="2020" y="0"/>
                      <a:pt x="1312" y="416"/>
                      <a:pt x="787" y="1172"/>
                    </a:cubicBezTo>
                    <a:cubicBezTo>
                      <a:pt x="279" y="1901"/>
                      <a:pt x="0" y="2866"/>
                      <a:pt x="0" y="3890"/>
                    </a:cubicBezTo>
                    <a:cubicBezTo>
                      <a:pt x="0" y="5509"/>
                      <a:pt x="1246" y="6827"/>
                      <a:pt x="2778" y="6827"/>
                    </a:cubicBezTo>
                    <a:cubicBezTo>
                      <a:pt x="4310" y="6827"/>
                      <a:pt x="5557" y="5509"/>
                      <a:pt x="5557" y="3890"/>
                    </a:cubicBezTo>
                    <a:cubicBezTo>
                      <a:pt x="5557" y="2866"/>
                      <a:pt x="5277" y="1901"/>
                      <a:pt x="4770" y="1172"/>
                    </a:cubicBezTo>
                    <a:close/>
                    <a:moveTo>
                      <a:pt x="2778" y="1826"/>
                    </a:moveTo>
                    <a:cubicBezTo>
                      <a:pt x="3116" y="1826"/>
                      <a:pt x="3390" y="2099"/>
                      <a:pt x="3390" y="2437"/>
                    </a:cubicBezTo>
                    <a:cubicBezTo>
                      <a:pt x="3390" y="2604"/>
                      <a:pt x="3240" y="2927"/>
                      <a:pt x="3088" y="3211"/>
                    </a:cubicBezTo>
                    <a:cubicBezTo>
                      <a:pt x="3005" y="3139"/>
                      <a:pt x="2897" y="3096"/>
                      <a:pt x="2778" y="3096"/>
                    </a:cubicBezTo>
                    <a:cubicBezTo>
                      <a:pt x="2660" y="3096"/>
                      <a:pt x="2552" y="3139"/>
                      <a:pt x="2468" y="3211"/>
                    </a:cubicBezTo>
                    <a:cubicBezTo>
                      <a:pt x="2317" y="2927"/>
                      <a:pt x="2167" y="2604"/>
                      <a:pt x="2167" y="2437"/>
                    </a:cubicBezTo>
                    <a:cubicBezTo>
                      <a:pt x="2167" y="2099"/>
                      <a:pt x="2441" y="1826"/>
                      <a:pt x="2778" y="1826"/>
                    </a:cubicBezTo>
                    <a:close/>
                    <a:moveTo>
                      <a:pt x="1032" y="3572"/>
                    </a:moveTo>
                    <a:cubicBezTo>
                      <a:pt x="1032" y="3235"/>
                      <a:pt x="1306" y="2961"/>
                      <a:pt x="1643" y="2961"/>
                    </a:cubicBezTo>
                    <a:cubicBezTo>
                      <a:pt x="1810" y="2961"/>
                      <a:pt x="2133" y="3111"/>
                      <a:pt x="2417" y="3262"/>
                    </a:cubicBezTo>
                    <a:cubicBezTo>
                      <a:pt x="2345" y="3346"/>
                      <a:pt x="2302" y="3454"/>
                      <a:pt x="2302" y="3572"/>
                    </a:cubicBezTo>
                    <a:cubicBezTo>
                      <a:pt x="2302" y="3690"/>
                      <a:pt x="2345" y="3799"/>
                      <a:pt x="2417" y="3882"/>
                    </a:cubicBezTo>
                    <a:cubicBezTo>
                      <a:pt x="2133" y="4033"/>
                      <a:pt x="1810" y="4183"/>
                      <a:pt x="1643" y="4183"/>
                    </a:cubicBezTo>
                    <a:cubicBezTo>
                      <a:pt x="1306" y="4183"/>
                      <a:pt x="1032" y="3910"/>
                      <a:pt x="1032" y="3572"/>
                    </a:cubicBezTo>
                    <a:close/>
                    <a:moveTo>
                      <a:pt x="2778" y="5318"/>
                    </a:moveTo>
                    <a:cubicBezTo>
                      <a:pt x="2441" y="5318"/>
                      <a:pt x="2167" y="5045"/>
                      <a:pt x="2167" y="4707"/>
                    </a:cubicBezTo>
                    <a:cubicBezTo>
                      <a:pt x="2167" y="4540"/>
                      <a:pt x="2317" y="4217"/>
                      <a:pt x="2468" y="3934"/>
                    </a:cubicBezTo>
                    <a:cubicBezTo>
                      <a:pt x="2552" y="4005"/>
                      <a:pt x="2660" y="4048"/>
                      <a:pt x="2778" y="4048"/>
                    </a:cubicBezTo>
                    <a:cubicBezTo>
                      <a:pt x="2897" y="4048"/>
                      <a:pt x="3005" y="4005"/>
                      <a:pt x="3088" y="3934"/>
                    </a:cubicBezTo>
                    <a:cubicBezTo>
                      <a:pt x="3240" y="4217"/>
                      <a:pt x="3390" y="4540"/>
                      <a:pt x="3390" y="4707"/>
                    </a:cubicBezTo>
                    <a:cubicBezTo>
                      <a:pt x="3390" y="5045"/>
                      <a:pt x="3116" y="5318"/>
                      <a:pt x="2778" y="5318"/>
                    </a:cubicBezTo>
                    <a:close/>
                    <a:moveTo>
                      <a:pt x="3913" y="4183"/>
                    </a:moveTo>
                    <a:cubicBezTo>
                      <a:pt x="3746" y="4183"/>
                      <a:pt x="3423" y="4033"/>
                      <a:pt x="3140" y="3882"/>
                    </a:cubicBezTo>
                    <a:cubicBezTo>
                      <a:pt x="3211" y="3799"/>
                      <a:pt x="3255" y="3690"/>
                      <a:pt x="3255" y="3572"/>
                    </a:cubicBezTo>
                    <a:cubicBezTo>
                      <a:pt x="3255" y="3454"/>
                      <a:pt x="3211" y="3346"/>
                      <a:pt x="3140" y="3262"/>
                    </a:cubicBezTo>
                    <a:cubicBezTo>
                      <a:pt x="3423" y="3111"/>
                      <a:pt x="3746" y="2961"/>
                      <a:pt x="3913" y="2961"/>
                    </a:cubicBezTo>
                    <a:cubicBezTo>
                      <a:pt x="4251" y="2961"/>
                      <a:pt x="4525" y="3235"/>
                      <a:pt x="4525" y="3572"/>
                    </a:cubicBezTo>
                    <a:cubicBezTo>
                      <a:pt x="4525" y="3910"/>
                      <a:pt x="4251" y="4183"/>
                      <a:pt x="3913" y="418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椭圆 56"/>
              <p:cNvSpPr/>
              <p:nvPr/>
            </p:nvSpPr>
            <p:spPr>
              <a:xfrm>
                <a:off x="7750495" y="1524000"/>
                <a:ext cx="689811" cy="6898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7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4</a:t>
                </a:r>
                <a:endParaRPr lang="zh-CN" altLang="en-US" sz="27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5" name="矩形 54"/>
            <p:cNvSpPr/>
            <p:nvPr/>
          </p:nvSpPr>
          <p:spPr>
            <a:xfrm>
              <a:off x="3924238" y="1785922"/>
              <a:ext cx="20120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CN" altLang="en-US" sz="2400" spc="450" dirty="0" smtClean="0">
                  <a:solidFill>
                    <a:schemeClr val="accent2"/>
                  </a:solidFill>
                  <a:cs typeface="+mn-ea"/>
                  <a:sym typeface="+mn-lt"/>
                </a:rPr>
                <a:t>复活节英语</a:t>
              </a:r>
              <a:endParaRPr lang="zh-CN" altLang="en-US" sz="2400" spc="45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pic>
        <p:nvPicPr>
          <p:cNvPr id="60" name="图片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5831" y="4318782"/>
            <a:ext cx="1655769" cy="832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flip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152900" y="1123950"/>
            <a:ext cx="46482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Therefore, if anyone is in Christ, he is a new creation; the old has gone, the new has come. </a:t>
            </a: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因此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若有人在基督里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他就是新造的人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旧事已过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都变成新的了来快乐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!</a:t>
            </a:r>
          </a:p>
          <a:p>
            <a:pPr lvl="0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Falling in love with the Lord is the greatest romance; searching Him, the greatest adventure; finding HIM, the greatest achievement; and being with HIM, the greatest source of happiness. </a:t>
            </a: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爱上主是历史上最伟大的浪漫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搜索他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最伟大的冒险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;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找到他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他的最伟大的成就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和他相处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,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最大的幸福的源泉。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Happy Easter!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复活节快乐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!</a:t>
            </a:r>
          </a:p>
          <a:p>
            <a:pPr lvl="0">
              <a:lnSpc>
                <a:spcPct val="150000"/>
              </a:lnSpc>
            </a:pPr>
            <a:endParaRPr lang="en-US" altLang="zh-CN" sz="11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  <a:p>
            <a:pPr lvl="0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resurrection of Jesus offers us a message of hope, love, and grace. Happy Easter!</a:t>
            </a: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耶稣的复活为我们提供了一个信息希望、爱与优雅。复活节快乐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!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42950"/>
            <a:ext cx="3924300" cy="392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722" y="971550"/>
            <a:ext cx="3566163" cy="3566163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852290" y="1236961"/>
            <a:ext cx="2213357" cy="3473000"/>
            <a:chOff x="757257" y="1736725"/>
            <a:chExt cx="2951143" cy="4630667"/>
          </a:xfrm>
        </p:grpSpPr>
        <p:sp>
          <p:nvSpPr>
            <p:cNvPr id="11" name="图文框 10"/>
            <p:cNvSpPr/>
            <p:nvPr/>
          </p:nvSpPr>
          <p:spPr>
            <a:xfrm>
              <a:off x="757257" y="1736725"/>
              <a:ext cx="2951143" cy="4397375"/>
            </a:xfrm>
            <a:prstGeom prst="frame">
              <a:avLst>
                <a:gd name="adj1" fmla="val 1311"/>
              </a:avLst>
            </a:prstGeom>
            <a:solidFill>
              <a:srgbClr val="F15D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b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890056" y="1923098"/>
              <a:ext cx="2685544" cy="4444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As the dawn breaks into a beautiful sunrise, may God shower you His blessings of love and lead you always to the right path.</a:t>
              </a:r>
            </a:p>
            <a:p>
              <a:pPr lvl="0" algn="just">
                <a:lnSpc>
                  <a:spcPct val="130000"/>
                </a:lnSpc>
              </a:pP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如晨光断裂成一个美丽的日出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愿上帝爱的祝福你自己洗澡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引导你总是正确的道路。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Happy Easter!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复活节快乐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!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168643" y="1236961"/>
            <a:ext cx="2213357" cy="3473000"/>
            <a:chOff x="757257" y="1736725"/>
            <a:chExt cx="2951143" cy="4630667"/>
          </a:xfrm>
        </p:grpSpPr>
        <p:sp>
          <p:nvSpPr>
            <p:cNvPr id="14" name="图文框 13"/>
            <p:cNvSpPr/>
            <p:nvPr/>
          </p:nvSpPr>
          <p:spPr>
            <a:xfrm>
              <a:off x="757257" y="1736725"/>
              <a:ext cx="2951143" cy="4397375"/>
            </a:xfrm>
            <a:prstGeom prst="frame">
              <a:avLst>
                <a:gd name="adj1" fmla="val 1311"/>
              </a:avLst>
            </a:prstGeom>
            <a:solidFill>
              <a:srgbClr val="F15D7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b="1" spc="225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90056" y="1923098"/>
              <a:ext cx="2685544" cy="4444294"/>
            </a:xfrm>
            <a:prstGeom prst="rect">
              <a:avLst/>
            </a:prstGeom>
            <a:effectLst/>
          </p:spPr>
          <p:txBody>
            <a:bodyPr wrap="square">
              <a:spAutoFit/>
            </a:bodyPr>
            <a:lstStyle/>
            <a:p>
              <a:pPr lvl="0" algn="just">
                <a:lnSpc>
                  <a:spcPct val="130000"/>
                </a:lnSpc>
              </a:pP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loveliest day comes when you wake up one morning and discover the truth that love colors our world. </a:t>
              </a:r>
            </a:p>
            <a:p>
              <a:pPr lvl="0" algn="just">
                <a:lnSpc>
                  <a:spcPct val="130000"/>
                </a:lnSpc>
              </a:pP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世界上最可爱的有一天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有一天早上你醒来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发现了真相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,</a:t>
              </a: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喜欢颜色我们的世界。</a:t>
              </a:r>
              <a:endParaRPr lang="en-US" altLang="zh-CN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  <a:p>
              <a:pPr lvl="0" algn="just">
                <a:lnSpc>
                  <a:spcPct val="130000"/>
                </a:lnSpc>
              </a:pP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Happy Easter!</a:t>
              </a:r>
            </a:p>
            <a:p>
              <a:pPr lvl="0" algn="just">
                <a:lnSpc>
                  <a:spcPct val="130000"/>
                </a:lnSpc>
              </a:pPr>
              <a:r>
                <a:rPr lang="zh-CN" altLang="en-US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复活节快乐</a:t>
              </a:r>
              <a:r>
                <a:rPr lang="en-US" altLang="zh-CN" sz="135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666750"/>
            <a:ext cx="4023541" cy="40235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矩形: 圆角 7"/>
          <p:cNvSpPr/>
          <p:nvPr/>
        </p:nvSpPr>
        <p:spPr>
          <a:xfrm>
            <a:off x="4572000" y="1302544"/>
            <a:ext cx="3447456" cy="54530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cross</a:t>
            </a:r>
            <a:r>
              <a:rPr lang="zh-CN" altLang="en-US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十字架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4572000" y="1985963"/>
            <a:ext cx="3447456" cy="54530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egg rolling </a:t>
            </a:r>
            <a:r>
              <a:rPr lang="zh-CN" altLang="en-US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滚蛋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4572000" y="2678907"/>
            <a:ext cx="3447456" cy="54530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egg hunting </a:t>
            </a:r>
            <a:r>
              <a:rPr lang="zh-CN" altLang="en-US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寻蛋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4572000" y="4055269"/>
            <a:ext cx="3447456" cy="54530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The same to you </a:t>
            </a:r>
            <a:r>
              <a:rPr lang="zh-CN" altLang="en-US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你也是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4572000" y="3371851"/>
            <a:ext cx="3447456" cy="54530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just"/>
            <a:r>
              <a:rPr lang="en-US" altLang="zh-CN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  lily </a:t>
            </a:r>
            <a:r>
              <a:rPr lang="zh-CN" altLang="en-US" sz="1500" b="1" spc="2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百合，象征纯洁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28976" y="0"/>
            <a:ext cx="7629224" cy="5143500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2667000" y="2845772"/>
            <a:ext cx="437981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b="1" spc="1200" dirty="0" smtClean="0">
                <a:solidFill>
                  <a:srgbClr val="FE4101"/>
                </a:solidFill>
                <a:cs typeface="+mn-ea"/>
                <a:sym typeface="+mn-lt"/>
              </a:rPr>
              <a:t>演示完毕感谢您观看</a:t>
            </a:r>
            <a:endParaRPr lang="zh-CN" altLang="en-US" sz="2400" b="1" spc="1200" dirty="0">
              <a:solidFill>
                <a:srgbClr val="FE4101"/>
              </a:solidFill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945014"/>
            <a:ext cx="4579889" cy="207170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/>
          <a:srcRect l="22222" t="19186" r="25000" b="25998"/>
          <a:stretch>
            <a:fillRect/>
          </a:stretch>
        </p:blipFill>
        <p:spPr>
          <a:xfrm rot="21225031">
            <a:off x="1690509" y="248328"/>
            <a:ext cx="1323705" cy="139337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6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" y="2418509"/>
            <a:ext cx="2535008" cy="273433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674019"/>
            <a:ext cx="2728071" cy="2728071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5200" y="3838336"/>
            <a:ext cx="2610895" cy="1313327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763610" y="3292228"/>
            <a:ext cx="3941990" cy="24622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000" dirty="0" smtClean="0">
                <a:solidFill>
                  <a:srgbClr val="FE4101"/>
                </a:solidFill>
                <a:cs typeface="+mn-ea"/>
                <a:sym typeface="+mn-lt"/>
              </a:rPr>
              <a:t>A DAY FULL OF EGGS A DAY FULL OF EGGS A DAY FULL</a:t>
            </a:r>
            <a:endParaRPr lang="en-US" altLang="zh-CN" sz="1000" dirty="0" smtClean="0">
              <a:solidFill>
                <a:srgbClr val="FE410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0"/>
            <a:ext cx="7629224" cy="51435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969619"/>
            <a:ext cx="2951175" cy="318322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2223670"/>
            <a:ext cx="3178420" cy="31784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89375" y="895350"/>
            <a:ext cx="15856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spc="-300" dirty="0" smtClean="0">
                <a:solidFill>
                  <a:schemeClr val="accent2"/>
                </a:solidFill>
                <a:cs typeface="+mn-ea"/>
                <a:sym typeface="+mn-lt"/>
              </a:rPr>
              <a:t>01</a:t>
            </a:r>
            <a:endParaRPr lang="zh-CN" altLang="en-US" sz="3600" spc="-3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81496" y="2181820"/>
            <a:ext cx="4128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spc="750" dirty="0">
                <a:solidFill>
                  <a:schemeClr val="accent1"/>
                </a:solidFill>
                <a:cs typeface="+mn-ea"/>
                <a:sym typeface="+mn-lt"/>
              </a:rPr>
              <a:t>复活节由来</a:t>
            </a:r>
          </a:p>
        </p:txBody>
      </p:sp>
      <p:sp>
        <p:nvSpPr>
          <p:cNvPr id="30" name="矩形 29"/>
          <p:cNvSpPr/>
          <p:nvPr/>
        </p:nvSpPr>
        <p:spPr>
          <a:xfrm>
            <a:off x="2772254" y="3039263"/>
            <a:ext cx="37465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a day full of 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eggs a </a:t>
            </a:r>
            <a:endParaRPr lang="en-US" altLang="zh-CN" sz="1050" dirty="0" smtClean="0">
              <a:solidFill>
                <a:srgbClr val="FE410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day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full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of eggs a day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full</a:t>
            </a:r>
            <a:endParaRPr lang="zh-CN" altLang="en-US" sz="1050" dirty="0">
              <a:solidFill>
                <a:srgbClr val="FE410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120" y="3627532"/>
            <a:ext cx="3029975" cy="1524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38200" y="1352550"/>
            <a:ext cx="6304006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35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Easter is the oldest one of the most significant Christian festivals. It celebrates the resurrection of Christ and Christians around the world every year celebrate it. Easter is also a symbol of rebirth and hope.</a:t>
            </a:r>
          </a:p>
        </p:txBody>
      </p:sp>
      <p:sp>
        <p:nvSpPr>
          <p:cNvPr id="8" name="矩形: 圆角 7"/>
          <p:cNvSpPr/>
          <p:nvPr/>
        </p:nvSpPr>
        <p:spPr>
          <a:xfrm>
            <a:off x="476250" y="1093042"/>
            <a:ext cx="8134350" cy="1595389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矩形: 圆角 8"/>
          <p:cNvSpPr/>
          <p:nvPr/>
        </p:nvSpPr>
        <p:spPr>
          <a:xfrm>
            <a:off x="476250" y="2881361"/>
            <a:ext cx="8134350" cy="1595389"/>
          </a:xfrm>
          <a:prstGeom prst="round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2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3901" y="3217028"/>
            <a:ext cx="7867649" cy="678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是纪念耶稣基督复活的节日，西方信基督教的国家都过这个节。复活节是最古老最有意义的基督教节日之一。它庆祝的是基督的复活，世界各地的基督徒每年都要举行庆祝。复活节还象征重生和希望。 </a:t>
            </a:r>
          </a:p>
        </p:txBody>
      </p:sp>
      <p:sp>
        <p:nvSpPr>
          <p:cNvPr id="14" name="矩形 13"/>
          <p:cNvSpPr/>
          <p:nvPr/>
        </p:nvSpPr>
        <p:spPr>
          <a:xfrm>
            <a:off x="782594" y="2571750"/>
            <a:ext cx="2951206" cy="39114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225" dirty="0">
                <a:solidFill>
                  <a:schemeClr val="bg1"/>
                </a:solidFill>
                <a:cs typeface="+mn-ea"/>
                <a:sym typeface="+mn-lt"/>
              </a:rPr>
              <a:t>复活节（</a:t>
            </a:r>
            <a:r>
              <a:rPr lang="en-US" altLang="zh-CN" sz="2000" b="1" spc="225" dirty="0">
                <a:solidFill>
                  <a:schemeClr val="bg1"/>
                </a:solidFill>
                <a:cs typeface="+mn-ea"/>
                <a:sym typeface="+mn-lt"/>
              </a:rPr>
              <a:t>Easter</a:t>
            </a:r>
            <a:r>
              <a:rPr lang="zh-CN" altLang="en-US" sz="2000" b="1" spc="225" dirty="0">
                <a:solidFill>
                  <a:schemeClr val="bg1"/>
                </a:solidFill>
                <a:cs typeface="+mn-ea"/>
                <a:sym typeface="+mn-lt"/>
              </a:rPr>
              <a:t>）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690611"/>
            <a:ext cx="2190750" cy="2190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1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200400" y="1914713"/>
            <a:ext cx="52006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630" indent="-21463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据圣经记载，上帝的儿子耶稣降生在马槽里，当他三十岁的时候，挑选十二个学生，开始传道工作。三年半中，他医病、传道、赶鬼，帮助各样有需要的人，将天国的道理说给人听。一直到上帝所安排的时候到了，耶稣基督被门徒犹大出卖，被捉拿、审问，被罗马兵丁钉死在十字架上，临死前曾预言三日后必复活。</a:t>
            </a:r>
          </a:p>
          <a:p>
            <a:pPr marL="214630" indent="-21463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果然在第三日，耶稣复活了！按圣经的解释，耶稣基督乃道成肉身的圣子，来世上为要赎世人的罪，成为世人的代罪羔羊，这也是为什么复活节如此重要了。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0899"/>
            <a:ext cx="3072952" cy="30729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038225" y="1123950"/>
            <a:ext cx="7191375" cy="598461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spc="225" dirty="0">
                <a:solidFill>
                  <a:schemeClr val="bg1"/>
                </a:solidFill>
                <a:cs typeface="+mn-ea"/>
                <a:sym typeface="+mn-lt"/>
              </a:rPr>
              <a:t>复活节是纪念耶稣复活，也是基督教最重要的一个节日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971549" y="3144746"/>
            <a:ext cx="4286251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公元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325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年尼西亚宗教会议规定，每年过春分月圆后的第一个星期天为复活节，节期大致在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3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22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日至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</a:t>
            </a:r>
            <a:r>
              <a:rPr lang="en-US" altLang="zh-CN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25</a:t>
            </a: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日之间。</a:t>
            </a:r>
          </a:p>
        </p:txBody>
      </p:sp>
      <p:sp>
        <p:nvSpPr>
          <p:cNvPr id="19" name="矩形 18"/>
          <p:cNvSpPr/>
          <p:nvPr/>
        </p:nvSpPr>
        <p:spPr>
          <a:xfrm>
            <a:off x="1015617" y="1436335"/>
            <a:ext cx="1803548" cy="352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spc="225" dirty="0">
                <a:solidFill>
                  <a:schemeClr val="bg1"/>
                </a:solidFill>
                <a:cs typeface="+mn-ea"/>
                <a:sym typeface="+mn-lt"/>
              </a:rPr>
              <a:t>复活节节日算法</a:t>
            </a:r>
          </a:p>
        </p:txBody>
      </p:sp>
      <p:sp>
        <p:nvSpPr>
          <p:cNvPr id="20" name="矩形 19"/>
          <p:cNvSpPr/>
          <p:nvPr/>
        </p:nvSpPr>
        <p:spPr>
          <a:xfrm>
            <a:off x="962024" y="1826861"/>
            <a:ext cx="4286251" cy="1027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复活节那一天，是经由三个历法（分别是西历、中国阴历、星期）合并出来的，所以每一年的日子是不一样的。</a:t>
            </a:r>
          </a:p>
        </p:txBody>
      </p:sp>
      <p:sp>
        <p:nvSpPr>
          <p:cNvPr id="21" name="矩形 20"/>
          <p:cNvSpPr/>
          <p:nvPr/>
        </p:nvSpPr>
        <p:spPr>
          <a:xfrm>
            <a:off x="1015617" y="2792321"/>
            <a:ext cx="1803548" cy="352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350" b="1" spc="225" dirty="0">
                <a:solidFill>
                  <a:schemeClr val="bg1"/>
                </a:solidFill>
                <a:cs typeface="+mn-ea"/>
                <a:sym typeface="+mn-lt"/>
              </a:rPr>
              <a:t>复活节节日日期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552450"/>
            <a:ext cx="4533900" cy="4533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7688" y="1541929"/>
            <a:ext cx="49434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耶稣虽然像犯人一样被钉十字架，他死并不是因为他有罪，而是要按上帝的计划替世人赎罪</a:t>
            </a:r>
            <a:r>
              <a:rPr lang="zh-CN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。现在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他从死里复活，表示他为我们赎罪成功。任何人只要信靠他，向他认罪，就可得上帝赦免</a:t>
            </a:r>
            <a:r>
              <a:rPr lang="zh-CN" altLang="en-US" sz="135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。而</a:t>
            </a:r>
            <a:r>
              <a:rPr lang="zh-CN" altLang="en-US" sz="13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耶稣的复活，代表他胜过了死亡，所以凡是信靠他的人，都有永生，就是可以永远和耶稣在一起。因为，耶稣现在仍然活着，所以他听得见我们向他的祷告，会看顾我们每天的生活，赐力量给我们，让每一天都充满了希望。他现在仍然活着，天天与我们在一起。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95350"/>
            <a:ext cx="3429563" cy="3429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8200" y="0"/>
            <a:ext cx="7629224" cy="51435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4"/>
          <a:srcRect l="28915" t="38798" r="38147" b="21550"/>
          <a:stretch>
            <a:fillRect/>
          </a:stretch>
        </p:blipFill>
        <p:spPr>
          <a:xfrm>
            <a:off x="8010940" y="-19050"/>
            <a:ext cx="1133060" cy="1371600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18"/>
          <a:stretch>
            <a:fillRect/>
          </a:stretch>
        </p:blipFill>
        <p:spPr>
          <a:xfrm rot="16200000">
            <a:off x="7491692" y="1731899"/>
            <a:ext cx="2351661" cy="9529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969619"/>
            <a:ext cx="2951175" cy="3183224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51" y="2223670"/>
            <a:ext cx="3178420" cy="31784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789375" y="895350"/>
            <a:ext cx="1585690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600" spc="-300" dirty="0" smtClean="0">
                <a:solidFill>
                  <a:schemeClr val="accent2"/>
                </a:solidFill>
                <a:cs typeface="+mn-ea"/>
                <a:sym typeface="+mn-lt"/>
              </a:rPr>
              <a:t>02</a:t>
            </a:r>
            <a:endParaRPr lang="zh-CN" altLang="en-US" sz="3600" spc="-3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90"/>
            <a:ext cx="2224930" cy="1673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581497" y="2181820"/>
            <a:ext cx="4128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5400" b="1" spc="750" dirty="0">
                <a:solidFill>
                  <a:schemeClr val="accent1"/>
                </a:solidFill>
                <a:cs typeface="+mn-ea"/>
                <a:sym typeface="+mn-lt"/>
              </a:rPr>
              <a:t>复活节彩蛋</a:t>
            </a:r>
          </a:p>
        </p:txBody>
      </p:sp>
      <p:sp>
        <p:nvSpPr>
          <p:cNvPr id="30" name="矩形 29"/>
          <p:cNvSpPr/>
          <p:nvPr/>
        </p:nvSpPr>
        <p:spPr>
          <a:xfrm>
            <a:off x="2772254" y="3039263"/>
            <a:ext cx="374653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a day full of 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a day full of eggs a </a:t>
            </a:r>
            <a:endParaRPr lang="en-US" altLang="zh-CN" sz="1050" dirty="0" smtClean="0">
              <a:solidFill>
                <a:srgbClr val="FE410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day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full of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eggs full </a:t>
            </a:r>
            <a:r>
              <a:rPr lang="zh-CN" altLang="en-US" sz="1050" dirty="0">
                <a:solidFill>
                  <a:srgbClr val="FE4101"/>
                </a:solidFill>
                <a:cs typeface="+mn-ea"/>
                <a:sym typeface="+mn-lt"/>
              </a:rPr>
              <a:t>of eggs a day </a:t>
            </a:r>
            <a:r>
              <a:rPr lang="zh-CN" altLang="en-US" sz="1050" dirty="0" smtClean="0">
                <a:solidFill>
                  <a:srgbClr val="FE4101"/>
                </a:solidFill>
                <a:cs typeface="+mn-ea"/>
                <a:sym typeface="+mn-lt"/>
              </a:rPr>
              <a:t>full</a:t>
            </a:r>
            <a:endParaRPr lang="zh-CN" altLang="en-US" sz="1050" dirty="0">
              <a:solidFill>
                <a:srgbClr val="FE4101"/>
              </a:solidFill>
              <a:cs typeface="+mn-ea"/>
              <a:sym typeface="+mn-lt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6120" y="3627532"/>
            <a:ext cx="3029975" cy="15241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decel="6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6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decel="6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055" y="590550"/>
            <a:ext cx="4058321" cy="4058321"/>
          </a:xfrm>
          <a:prstGeom prst="roundRect">
            <a:avLst>
              <a:gd name="adj" fmla="val 6236"/>
            </a:avLst>
          </a:prstGeom>
        </p:spPr>
      </p:pic>
      <p:sp>
        <p:nvSpPr>
          <p:cNvPr id="11" name="矩形: 圆角 10"/>
          <p:cNvSpPr/>
          <p:nvPr/>
        </p:nvSpPr>
        <p:spPr>
          <a:xfrm>
            <a:off x="793748" y="1352550"/>
            <a:ext cx="1813307" cy="2867025"/>
          </a:xfrm>
          <a:prstGeom prst="roundRect">
            <a:avLst>
              <a:gd name="adj" fmla="val 1351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350" b="1" spc="225" dirty="0">
                <a:cs typeface="+mn-ea"/>
                <a:sym typeface="+mn-lt"/>
              </a:rPr>
              <a:t>鸡蛋是复活节的象征，因为它预示着新生命的降临，相信新的生命一定会从中冲脱出世。</a:t>
            </a:r>
          </a:p>
        </p:txBody>
      </p:sp>
      <p:sp>
        <p:nvSpPr>
          <p:cNvPr id="12" name="矩形: 圆角 11"/>
          <p:cNvSpPr/>
          <p:nvPr/>
        </p:nvSpPr>
        <p:spPr>
          <a:xfrm>
            <a:off x="6797293" y="1387929"/>
            <a:ext cx="1813307" cy="2867025"/>
          </a:xfrm>
          <a:prstGeom prst="roundRect">
            <a:avLst>
              <a:gd name="adj" fmla="val 13515"/>
            </a:avLst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zh-CN" sz="1350" b="1" spc="225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350" b="1" spc="225" dirty="0">
                <a:cs typeface="+mn-ea"/>
                <a:sym typeface="+mn-lt"/>
              </a:rPr>
              <a:t>节日期间，人们按照传统习俗把鸡蛋煮熟后涂上红色，代表天鹅泣血，也表示生命女神降生后的快乐。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heme/theme1.xml><?xml version="1.0" encoding="utf-8"?>
<a:theme xmlns:a="http://schemas.openxmlformats.org/drawingml/2006/main" name=" www.2ppt.com">
  <a:themeElements>
    <a:clrScheme name="自定义 10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FE4101"/>
      </a:accent1>
      <a:accent2>
        <a:srgbClr val="00C2D2"/>
      </a:accent2>
      <a:accent3>
        <a:srgbClr val="FE4101"/>
      </a:accent3>
      <a:accent4>
        <a:srgbClr val="00C2D2"/>
      </a:accent4>
      <a:accent5>
        <a:srgbClr val="FE4101"/>
      </a:accent5>
      <a:accent6>
        <a:srgbClr val="00C2D2"/>
      </a:accent6>
      <a:hlink>
        <a:srgbClr val="FE4101"/>
      </a:hlink>
      <a:folHlink>
        <a:srgbClr val="00C2D2"/>
      </a:folHlink>
    </a:clrScheme>
    <a:fontScheme name="fu5ffnag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全屏显示(16:9)</PresentationFormat>
  <Paragraphs>113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汉仪铸字木头人W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2</cp:revision>
  <dcterms:created xsi:type="dcterms:W3CDTF">2022-03-09T02:53:19Z</dcterms:created>
  <dcterms:modified xsi:type="dcterms:W3CDTF">2023-01-10T06:57:31Z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DBD1A264549D48F491918AD8DA25CC6E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