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318" r:id="rId3"/>
    <p:sldId id="299" r:id="rId4"/>
    <p:sldId id="267" r:id="rId5"/>
    <p:sldId id="309" r:id="rId6"/>
    <p:sldId id="370" r:id="rId7"/>
    <p:sldId id="288" r:id="rId8"/>
    <p:sldId id="306" r:id="rId9"/>
    <p:sldId id="289" r:id="rId10"/>
    <p:sldId id="313" r:id="rId11"/>
    <p:sldId id="310" r:id="rId12"/>
    <p:sldId id="311" r:id="rId13"/>
    <p:sldId id="333" r:id="rId14"/>
    <p:sldId id="371" r:id="rId15"/>
    <p:sldId id="315" r:id="rId16"/>
    <p:sldId id="332" r:id="rId17"/>
    <p:sldId id="291" r:id="rId18"/>
  </p:sldIdLst>
  <p:sldSz cx="12192000" cy="6858000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楷体_GB2312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88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0" y="188307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认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识万以</a:t>
            </a:r>
            <a:r>
              <a:rPr lang="zh-CN" altLang="en-US" sz="6000" b="1" dirty="0">
                <a:solidFill>
                  <a:srgbClr val="FF0000"/>
                </a:solidFill>
              </a:rPr>
              <a:t>内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的数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12" y="501209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7154" y="3076788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"/>
          <p:cNvSpPr txBox="1"/>
          <p:nvPr/>
        </p:nvSpPr>
        <p:spPr>
          <a:xfrm>
            <a:off x="0" y="34498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课</a:t>
            </a:r>
            <a:r>
              <a:rPr lang="zh-CN" altLang="en-US" sz="3200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pic>
        <p:nvPicPr>
          <p:cNvPr id="6" name="图片 5" descr="41-第2题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417" y="1938340"/>
            <a:ext cx="4128459" cy="2801765"/>
          </a:xfrm>
          <a:prstGeom prst="rect">
            <a:avLst/>
          </a:prstGeom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804873" y="747574"/>
            <a:ext cx="601734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先说出各数的组成，再读一读。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934034" y="3011461"/>
            <a:ext cx="470452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2040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由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个十组成。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934034" y="4066328"/>
            <a:ext cx="470452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8007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由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个一组成。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934034" y="3549650"/>
            <a:ext cx="604867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6105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由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个千、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个百和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个一组成。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8998" y="3053320"/>
            <a:ext cx="34072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两千零四十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3033" y="3592875"/>
            <a:ext cx="34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六千一百零五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01303" y="4105594"/>
            <a:ext cx="34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八千零七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99073" y="745851"/>
            <a:ext cx="499255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写出下面横线上的数。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6" name="图片 5" descr="41－第6题－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9456" y="2158605"/>
            <a:ext cx="3456384" cy="1864839"/>
          </a:xfrm>
          <a:prstGeom prst="rect">
            <a:avLst/>
          </a:prstGeom>
        </p:spPr>
      </p:pic>
      <p:pic>
        <p:nvPicPr>
          <p:cNvPr id="7" name="图片 6" descr="41－第6题－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2758" y="2238577"/>
            <a:ext cx="3213509" cy="1738075"/>
          </a:xfrm>
          <a:prstGeom prst="rect">
            <a:avLst/>
          </a:prstGeom>
        </p:spPr>
      </p:pic>
      <p:pic>
        <p:nvPicPr>
          <p:cNvPr id="9" name="图片 8" descr="41－第6题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572250" y="2214832"/>
            <a:ext cx="1420295" cy="1808752"/>
          </a:xfrm>
          <a:prstGeom prst="rect">
            <a:avLst/>
          </a:prstGeom>
        </p:spPr>
      </p:pic>
      <p:sp>
        <p:nvSpPr>
          <p:cNvPr id="10" name="圆角矩形 6"/>
          <p:cNvSpPr/>
          <p:nvPr/>
        </p:nvSpPr>
        <p:spPr>
          <a:xfrm>
            <a:off x="1007435" y="2084851"/>
            <a:ext cx="10753195" cy="3264363"/>
          </a:xfrm>
          <a:prstGeom prst="roundRect">
            <a:avLst>
              <a:gd name="adj" fmla="val 6456"/>
            </a:avLst>
          </a:prstGeom>
          <a:noFill/>
          <a:ln w="12700">
            <a:solidFill>
              <a:srgbClr val="3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323741" y="3824435"/>
            <a:ext cx="3524120" cy="1447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800" dirty="0">
                <a:latin typeface="+mn-ea"/>
              </a:rPr>
              <a:t>世界第一大洋</a:t>
            </a:r>
            <a:r>
              <a:rPr lang="en-US" altLang="zh-CN" sz="2800" dirty="0">
                <a:latin typeface="+mn-ea"/>
              </a:rPr>
              <a:t>──</a:t>
            </a:r>
            <a:r>
              <a:rPr lang="zh-CN" altLang="en-US" sz="2800" dirty="0">
                <a:latin typeface="+mn-ea"/>
              </a:rPr>
              <a:t>太平洋的平均深度大约是四千零二十八米。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000371" y="3824435"/>
            <a:ext cx="3687917" cy="1447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800" dirty="0">
                <a:latin typeface="+mn-ea"/>
              </a:rPr>
              <a:t>世界最大的峡谷</a:t>
            </a:r>
            <a:r>
              <a:rPr lang="en-US" altLang="zh-CN" sz="2800" dirty="0">
                <a:latin typeface="+mn-ea"/>
              </a:rPr>
              <a:t>──</a:t>
            </a:r>
            <a:r>
              <a:rPr lang="zh-CN" altLang="en-US" sz="2800" dirty="0">
                <a:latin typeface="+mn-ea"/>
              </a:rPr>
              <a:t>雅鲁藏布大峡谷最深处达六千零九米。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8965031" y="4286101"/>
            <a:ext cx="2699588" cy="985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800" dirty="0">
                <a:latin typeface="+mn-ea"/>
              </a:rPr>
              <a:t>这一版报纸大约有一万字。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847861" y="2084851"/>
            <a:ext cx="0" cy="3264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80309" y="2084851"/>
            <a:ext cx="0" cy="3264000"/>
          </a:xfrm>
          <a:prstGeom prst="line">
            <a:avLst/>
          </a:prstGeom>
          <a:ln>
            <a:solidFill>
              <a:srgbClr val="35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87585" y="5224928"/>
            <a:ext cx="211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08623" y="5224928"/>
            <a:ext cx="72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450359" y="5224928"/>
            <a:ext cx="144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2159563" y="5349214"/>
            <a:ext cx="1152128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4028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384032" y="5349214"/>
            <a:ext cx="1152128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6009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9648395" y="5349214"/>
            <a:ext cx="1536171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04371" y="747282"/>
            <a:ext cx="18358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填一填。</a:t>
            </a:r>
            <a:endParaRPr lang="zh-CN" altLang="en-US" sz="3200" b="1" dirty="0">
              <a:solidFill>
                <a:srgbClr val="0000FF"/>
              </a:solidFill>
              <a:latin typeface="+mn-ea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678888" y="1849800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662218" y="1849800"/>
            <a:ext cx="70087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个百是（        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个千是（         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  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678888" y="2541078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662218" y="2541076"/>
            <a:ext cx="73928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里面有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（      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个千和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（      ）个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十。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678888" y="3232355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662218" y="3232352"/>
            <a:ext cx="710478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6005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里面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有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个（     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个（     ）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678888" y="3923632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2662218" y="3923628"/>
            <a:ext cx="729681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个百组成的数是（        ）。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678888" y="4614907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662218" y="4614907"/>
            <a:ext cx="73928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个千和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十组成的数是（        ）。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275591" y="1874131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7414745" y="1875579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9000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947665" y="2567682"/>
            <a:ext cx="7680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7353634" y="2567682"/>
            <a:ext cx="7680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446725" y="3253321"/>
            <a:ext cx="7680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千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7600833" y="3243762"/>
            <a:ext cx="7680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一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6898497" y="3946002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4900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6898496" y="4637764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98270" y="1965325"/>
            <a:ext cx="9333230" cy="330390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写数：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从高位写起，按照数位顺序表写，几千就在千位上写几，几百就在百位上写几，几十就在十位上写几，个位是几就写几；中间或末尾哪一位上一个计数单位也没有，</a:t>
            </a:r>
            <a:r>
              <a:rPr lang="zh-CN" sz="2800" dirty="0">
                <a:solidFill>
                  <a:schemeClr val="bg1"/>
                </a:solidFill>
              </a:rPr>
              <a:t>就用</a:t>
            </a:r>
            <a:r>
              <a:rPr lang="en-US" altLang="zh-CN" sz="2800" dirty="0">
                <a:solidFill>
                  <a:schemeClr val="bg1"/>
                </a:solidFill>
              </a:rPr>
              <a:t>“0”</a:t>
            </a:r>
            <a:r>
              <a:rPr lang="zh-CN" altLang="en-US" sz="2800" dirty="0">
                <a:solidFill>
                  <a:schemeClr val="bg1"/>
                </a:solidFill>
              </a:rPr>
              <a:t>补足。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98270" y="1965325"/>
            <a:ext cx="9333230" cy="330390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读数：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从高位读起，按照数位顺序表读，千位是几就读几千，百位是几就读几百，十位是几就读几十，个位是几就读几；中间有一个0或两个0，只读一个零；末尾不管有几个0，都不用读。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724667" y="2045361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724667" y="3517524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724667" y="2781443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24667" y="4253607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6621211" y="2045361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621211" y="3517524"/>
            <a:ext cx="30723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8400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621211" y="2781443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3900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621211" y="4253607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125975" y="204536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4124933" y="2781443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5700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112868" y="3517524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339533" y="4253607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997347" y="204536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3600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987609" y="2781443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264352" y="3517525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400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993203" y="4253607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4200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508635" y="870585"/>
            <a:ext cx="27070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算一算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2-第6题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150" y="2276872"/>
            <a:ext cx="9456373" cy="1975413"/>
          </a:xfrm>
          <a:prstGeom prst="rect">
            <a:avLst/>
          </a:prstGeom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858071" y="497937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8050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215044" y="497937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8500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572017" y="497937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8505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928992" y="4979371"/>
            <a:ext cx="12481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8005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96278" y="4197086"/>
            <a:ext cx="2342836" cy="7285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896545" y="4197086"/>
            <a:ext cx="2342836" cy="7285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200801" y="4197086"/>
            <a:ext cx="2342836" cy="7285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472267" y="4197086"/>
            <a:ext cx="7080119" cy="7587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08635" y="870585"/>
            <a:ext cx="27070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2.连一连。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58850" y="2090420"/>
            <a:ext cx="99936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2997，2998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，2999，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），（       ）。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958850" y="3027680"/>
            <a:ext cx="99936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1700，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1800，1900，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），（       ）。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958850" y="3903980"/>
            <a:ext cx="99936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32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7070，708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0，7090，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），（       ）。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309360" y="2114550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380095" y="2114550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3001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312535" y="3051175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2000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8368030" y="3051810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2100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324600" y="3927475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7100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8379460" y="3927475"/>
            <a:ext cx="13963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7110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08635" y="870585"/>
            <a:ext cx="10885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3.先读一读，再根据每组数的排列规律接着写。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427355" y="4899660"/>
            <a:ext cx="11356340" cy="171704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21220" y="499810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中间有</a:t>
            </a:r>
            <a:r>
              <a:rPr lang="en-US" altLang="zh-CN" sz="2800" dirty="0"/>
              <a:t>0</a:t>
            </a:r>
            <a:r>
              <a:rPr lang="zh-CN" altLang="en-US" sz="2800" dirty="0"/>
              <a:t>、末尾有</a:t>
            </a:r>
            <a:r>
              <a:rPr lang="en-US" altLang="zh-CN" sz="2800" dirty="0"/>
              <a:t>0</a:t>
            </a:r>
            <a:r>
              <a:rPr lang="zh-CN" altLang="en-US" sz="2800" dirty="0"/>
              <a:t>的数的读写。</a:t>
            </a:r>
          </a:p>
        </p:txBody>
      </p:sp>
      <p:sp>
        <p:nvSpPr>
          <p:cNvPr id="4" name="矩形 3"/>
          <p:cNvSpPr/>
          <p:nvPr/>
        </p:nvSpPr>
        <p:spPr>
          <a:xfrm>
            <a:off x="533286" y="5670708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中间连续有</a:t>
            </a:r>
            <a:r>
              <a:rPr lang="en-US" altLang="zh-CN" sz="2800" dirty="0"/>
              <a:t>0</a:t>
            </a:r>
            <a:r>
              <a:rPr lang="zh-CN" altLang="en-US" sz="2800" dirty="0"/>
              <a:t>的数的读写。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615" y="376555"/>
            <a:ext cx="112401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进一步掌握读、写非整千数的方法，能熟练地口算整千数加整百数以及相应的减法。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借助算盘，经历探索读、写中间和末尾有零的四位数方法的过程，理解数的组成，会正确地读、写中间有零的四位数。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在自主探索和合作交流中体验成功的喜悦，培养学生学习数学的兴趣，提高学生数数、读数、写数的能力。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27388" y="1902142"/>
          <a:ext cx="5118100" cy="2016297"/>
        </p:xfrm>
        <a:graphic>
          <a:graphicData uri="http://schemas.openxmlformats.org/drawingml/2006/table">
            <a:tbl>
              <a:tblPr/>
              <a:tblGrid>
                <a:gridCol w="115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707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数位顺序表</a:t>
                      </a:r>
                    </a:p>
                  </a:txBody>
                  <a:tcPr marL="91434" marR="91434" marT="45727" marB="45727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5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……</a:t>
                      </a:r>
                    </a:p>
                  </a:txBody>
                  <a:tcPr marL="91434" marR="91434" marT="45727" marB="45727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  ）位</a:t>
                      </a:r>
                    </a:p>
                  </a:txBody>
                  <a:tcPr marL="91434" marR="91434" marT="45727" marB="45727" vert="eaVert" anchor="ctr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  ）位</a:t>
                      </a:r>
                    </a:p>
                  </a:txBody>
                  <a:tcPr marL="91434" marR="91434" marT="45727" marB="45727" vert="eaVert" anchor="ctr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  ）位</a:t>
                      </a:r>
                    </a:p>
                  </a:txBody>
                  <a:tcPr marL="91434" marR="91434" marT="45727" marB="45727" vert="eaVert" anchor="ctr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  ）位</a:t>
                      </a:r>
                    </a:p>
                  </a:txBody>
                  <a:tcPr marL="91434" marR="91434" marT="45727" marB="45727" vert="eaVert" anchor="ctr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anose="0201060903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 位</a:t>
                      </a:r>
                    </a:p>
                  </a:txBody>
                  <a:tcPr marL="91434" marR="91434" marT="45727" marB="45727" vert="eaVert" anchor="ctr" horzOverflow="overflow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27838" y="2753042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+mn-ea"/>
                <a:ea typeface="+mn-ea"/>
              </a:rPr>
              <a:t>十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38850" y="2753042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+mn-ea"/>
                <a:ea typeface="+mn-ea"/>
              </a:rPr>
              <a:t>百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49863" y="2753042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52938" y="2753042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+mn-ea"/>
                <a:ea typeface="+mn-ea"/>
              </a:rPr>
              <a:t>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421313" y="1851098"/>
            <a:ext cx="521017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0" dirty="0">
                <a:latin typeface="+mn-ea"/>
                <a:ea typeface="+mn-ea"/>
              </a:rPr>
              <a:t>这个数的最高位是（   ）位，它是由（   ）个千、（   ）个百、（   ）个十和（   ）个一组成的。 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612278" y="1867359"/>
            <a:ext cx="5384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千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465887" y="2497296"/>
            <a:ext cx="5572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10498" y="3143759"/>
            <a:ext cx="4476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604340" y="2501814"/>
            <a:ext cx="48736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886383" y="3159447"/>
            <a:ext cx="4476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</a:p>
        </p:txBody>
      </p:sp>
      <p:grpSp>
        <p:nvGrpSpPr>
          <p:cNvPr id="8" name="Group 52"/>
          <p:cNvGrpSpPr/>
          <p:nvPr/>
        </p:nvGrpSpPr>
        <p:grpSpPr bwMode="auto">
          <a:xfrm>
            <a:off x="1716405" y="2048827"/>
            <a:ext cx="2393950" cy="1800225"/>
            <a:chOff x="556" y="2840"/>
            <a:chExt cx="1508" cy="1134"/>
          </a:xfrm>
        </p:grpSpPr>
        <p:pic>
          <p:nvPicPr>
            <p:cNvPr id="9" name="Picture 91" descr="计数器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56" y="2840"/>
              <a:ext cx="1508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13" y="3466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13" y="3381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7" y="3466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7" y="3381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7" y="3300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11" y="3462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11" y="3377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11" y="3296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466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381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300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219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139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珠子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2" y="3055"/>
              <a:ext cx="19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286429" y="5259484"/>
            <a:ext cx="3210911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写作：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3124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819830" y="5880789"/>
            <a:ext cx="3807539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读作：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三千一百二十四</a:t>
            </a:r>
          </a:p>
        </p:txBody>
      </p:sp>
      <p:sp>
        <p:nvSpPr>
          <p:cNvPr id="14" name="圆角矩形 29"/>
          <p:cNvSpPr/>
          <p:nvPr/>
        </p:nvSpPr>
        <p:spPr>
          <a:xfrm>
            <a:off x="7355840" y="2604770"/>
            <a:ext cx="4201795" cy="255079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从高位读起，千位上是几，就读几千，百位上</a:t>
            </a:r>
            <a:r>
              <a:rPr lang="en-US" altLang="zh-CN" sz="2800" dirty="0">
                <a:solidFill>
                  <a:schemeClr val="bg1"/>
                </a:solidFill>
              </a:rPr>
              <a:t>……</a:t>
            </a:r>
          </a:p>
        </p:txBody>
      </p:sp>
      <p:pic>
        <p:nvPicPr>
          <p:cNvPr id="15" name="Picture 91" descr="计数器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9025" y="1724308"/>
            <a:ext cx="2393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6713" y="2699694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6713" y="2564757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3438" y="2699694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6038" y="2693344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6038" y="2558407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0" y="2699694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0" y="2579044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0" y="2418707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0" y="2285357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珠子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9405" y="2408538"/>
            <a:ext cx="3159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63574" y="714725"/>
            <a:ext cx="67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写一写，读一读，说说这个数的组成。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1819689" y="3559194"/>
            <a:ext cx="4704523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个千、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个百、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个十和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个一组  成的数是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2147254" y="3559194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4229886" y="3582809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3432956" y="4596650"/>
            <a:ext cx="1344149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3124</a:t>
            </a: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2135189" y="4084153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4226907" y="4092794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286429" y="4909599"/>
            <a:ext cx="3210911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写作：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2080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445815" y="5530904"/>
            <a:ext cx="3807539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读作：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二千零八十</a:t>
            </a:r>
          </a:p>
        </p:txBody>
      </p:sp>
      <p:sp>
        <p:nvSpPr>
          <p:cNvPr id="14" name="圆角矩形 29"/>
          <p:cNvSpPr/>
          <p:nvPr/>
        </p:nvSpPr>
        <p:spPr>
          <a:xfrm>
            <a:off x="7355840" y="2604770"/>
            <a:ext cx="4201795" cy="260413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</a:rPr>
              <a:t>百位上的0是数中间的零</a:t>
            </a:r>
            <a:r>
              <a:rPr lang="zh-CN" sz="2800" dirty="0">
                <a:solidFill>
                  <a:schemeClr val="bg1"/>
                </a:solidFill>
              </a:rPr>
              <a:t>，</a:t>
            </a:r>
            <a:r>
              <a:rPr sz="2800" dirty="0">
                <a:solidFill>
                  <a:schemeClr val="bg1"/>
                </a:solidFill>
              </a:rPr>
              <a:t>要读出来，个位上的0是末尾的零，不用读出来。</a:t>
            </a:r>
          </a:p>
        </p:txBody>
      </p:sp>
      <p:pic>
        <p:nvPicPr>
          <p:cNvPr id="15" name="Picture 91" descr="C:\Users\lenovo\Desktop\图片1.png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9025" y="1736056"/>
            <a:ext cx="2393950" cy="17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63574" y="714725"/>
            <a:ext cx="67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写一写，读一读，说说这个数的组成。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1819689" y="3559194"/>
            <a:ext cx="4704523" cy="1116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个千、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个十组  成的数是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2147254" y="3559194"/>
            <a:ext cx="576064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4229886" y="3582809"/>
            <a:ext cx="576064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3432956" y="4089920"/>
            <a:ext cx="1344149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22190" y="697314"/>
            <a:ext cx="782191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先在算盘上拨一拨，再写一写、读一读。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41-例7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010" y="1847787"/>
            <a:ext cx="2888889" cy="2352381"/>
          </a:xfrm>
          <a:prstGeom prst="rect">
            <a:avLst/>
          </a:prstGeom>
        </p:spPr>
      </p:pic>
      <p:pic>
        <p:nvPicPr>
          <p:cNvPr id="4" name="图片 3" descr="41-例7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2380" y="1773501"/>
            <a:ext cx="2897143" cy="2426667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328420" y="4135755"/>
            <a:ext cx="406019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935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   ）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350234" y="4071754"/>
            <a:ext cx="2326732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4   0   6   0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6534150" y="4098925"/>
            <a:ext cx="402590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935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           ）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7606976" y="4035207"/>
            <a:ext cx="2247707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7   0   0   3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370643" y="4679600"/>
            <a:ext cx="4704523" cy="107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个千和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个十组成的数是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380304" y="4719163"/>
            <a:ext cx="4704523" cy="107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个千和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个一组成的数是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728" y="1739736"/>
            <a:ext cx="9793088" cy="412845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686143" y="4691665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780840" y="4703215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940353" y="5211054"/>
            <a:ext cx="1344149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4060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708942" y="4733829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792890" y="4739131"/>
            <a:ext cx="576064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7963050" y="5248613"/>
            <a:ext cx="1344149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7003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109828" y="1739736"/>
            <a:ext cx="0" cy="41284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2890" y="4274820"/>
            <a:ext cx="6043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4060                        7003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9140" y="4921250"/>
            <a:ext cx="309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读作：四千零六十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01527" y="4921250"/>
            <a:ext cx="309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读作：七千零三</a:t>
            </a:r>
          </a:p>
        </p:txBody>
      </p:sp>
      <p:sp>
        <p:nvSpPr>
          <p:cNvPr id="7" name="圆角矩形 29"/>
          <p:cNvSpPr/>
          <p:nvPr/>
        </p:nvSpPr>
        <p:spPr>
          <a:xfrm>
            <a:off x="8122285" y="2616835"/>
            <a:ext cx="3756660" cy="254889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中间有一个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或两个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，只读一个“零”；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末尾的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不读。</a:t>
            </a:r>
          </a:p>
        </p:txBody>
      </p:sp>
      <p:pic>
        <p:nvPicPr>
          <p:cNvPr id="8" name="图片 7" descr="41-例7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226" y="1687000"/>
            <a:ext cx="2888889" cy="2352381"/>
          </a:xfrm>
          <a:prstGeom prst="rect">
            <a:avLst/>
          </a:prstGeom>
        </p:spPr>
      </p:pic>
      <p:pic>
        <p:nvPicPr>
          <p:cNvPr id="9" name="图片 8" descr="41-例7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7566" y="1649856"/>
            <a:ext cx="2897143" cy="242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821292" y="738018"/>
            <a:ext cx="43204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写一写，读一读。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7" name="图片 6" descr="40-第5题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04475" y="1900648"/>
            <a:ext cx="7649524" cy="2030712"/>
          </a:xfrm>
          <a:prstGeom prst="rect">
            <a:avLst/>
          </a:prstGeom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122638" y="3992151"/>
            <a:ext cx="268829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       ）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494615" y="3951341"/>
            <a:ext cx="192021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5  0  3  7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815908" y="4002540"/>
            <a:ext cx="268829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       ）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370933" y="4001330"/>
            <a:ext cx="268829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         ）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189855" y="3946777"/>
            <a:ext cx="192021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9  0  0  6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7779677" y="3963466"/>
            <a:ext cx="1920213" cy="558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3  8  0  3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58956" y="4991410"/>
            <a:ext cx="34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读作：五千零三十七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38547" y="4972675"/>
            <a:ext cx="34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读作：九千零六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62024" y="4972675"/>
            <a:ext cx="34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读作：三千八百零三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8a25fb-a333-42f5-8ffc-fd76f9f7e34f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宽屏</PresentationFormat>
  <Paragraphs>147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楷体</vt:lpstr>
      <vt:lpstr>Arial</vt:lpstr>
      <vt:lpstr>楷体_GB2312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2A9E8503A08641DE814EF2C440DBF1AE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