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61" r:id="rId2"/>
    <p:sldId id="290" r:id="rId3"/>
    <p:sldId id="270" r:id="rId4"/>
    <p:sldId id="307" r:id="rId5"/>
    <p:sldId id="349" r:id="rId6"/>
    <p:sldId id="388" r:id="rId7"/>
    <p:sldId id="389" r:id="rId8"/>
    <p:sldId id="390" r:id="rId9"/>
    <p:sldId id="391" r:id="rId10"/>
    <p:sldId id="392" r:id="rId11"/>
    <p:sldId id="393" r:id="rId12"/>
    <p:sldId id="394" r:id="rId13"/>
    <p:sldId id="402" r:id="rId14"/>
    <p:sldId id="395" r:id="rId15"/>
    <p:sldId id="396" r:id="rId16"/>
    <p:sldId id="397" r:id="rId17"/>
    <p:sldId id="398" r:id="rId18"/>
    <p:sldId id="399" r:id="rId19"/>
    <p:sldId id="400" r:id="rId20"/>
    <p:sldId id="401" r:id="rId21"/>
    <p:sldId id="403" r:id="rId22"/>
    <p:sldId id="404" r:id="rId23"/>
    <p:sldId id="405" r:id="rId24"/>
    <p:sldId id="371" r:id="rId25"/>
    <p:sldId id="372" r:id="rId26"/>
    <p:sldId id="376" r:id="rId27"/>
    <p:sldId id="377" r:id="rId28"/>
    <p:sldId id="381" r:id="rId29"/>
    <p:sldId id="382" r:id="rId30"/>
    <p:sldId id="300" r:id="rId31"/>
  </p:sldIdLst>
  <p:sldSz cx="9144000" cy="6858000" type="screen4x3"/>
  <p:notesSz cx="6858000" cy="9144000"/>
  <p:defaultTextStyle>
    <a:defPPr>
      <a:defRPr lang="zh-CN"/>
    </a:defPPr>
    <a:lvl1pPr algn="l" defTabSz="45720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FF66"/>
    <a:srgbClr val="FF99FF"/>
    <a:srgbClr val="006600"/>
    <a:srgbClr val="6600CC"/>
    <a:srgbClr val="CC006A"/>
    <a:srgbClr val="644B7A"/>
    <a:srgbClr val="249F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7" autoAdjust="0"/>
    <p:restoredTop sz="94806" autoAdjust="0"/>
  </p:normalViewPr>
  <p:slideViewPr>
    <p:cSldViewPr snapToGrid="0" snapToObjects="1"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 smtClean="0"/>
            </a:lvl1pPr>
          </a:lstStyle>
          <a:p>
            <a:fld id="{0F9B84EA-7D68-4D60-9CB1-D50884785D1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1001DAF9-E5E6-48C5-B594-7A8D7879D0D0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74D43AC8-6644-4449-ACAD-A70BF110F07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43AC8-6644-4449-ACAD-A70BF110F07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277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277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156B017-D387-4BEE-A62C-115A04366B99}" type="slidenum">
              <a:rPr lang="zh-CN" altLang="en-US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574206-C282-4235-8A21-345F65B4DB5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26650-21DE-49DB-A728-A88DF5EDD5A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D2419-2E17-4928-9999-5D5E8136B22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E9137-B65C-40AF-948E-2DFDEDC88C3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876F54-AEE8-465D-9346-9B31F885BC4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E9F596-9D82-43DE-9447-0DE6A70C7F5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1C386B-FF8F-4842-9A28-CCA8EC63896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E6EA2-96B1-40D7-B7FA-6CFCFFD8848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E4B56-E2CB-4871-A896-BD0843CACFC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083A4D-BD34-467A-A8B4-D51EACA84D5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020B34-9581-48DF-8580-0264333C260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9519812-481E-4CF9-955A-5114BE1B5098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0" y="0"/>
            <a:ext cx="9144000" cy="538321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B7E0EC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dirty="0" smtClean="0"/>
              <a:t>1111111111111111111111111111111111111111111111111111111111111111</a:t>
            </a:r>
            <a:endParaRPr lang="zh-CN" altLang="en-US" dirty="0"/>
          </a:p>
        </p:txBody>
      </p:sp>
      <p:pic>
        <p:nvPicPr>
          <p:cNvPr id="4098" name="图片 24" descr="小花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153534">
            <a:off x="7737475" y="5521867"/>
            <a:ext cx="1009650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图片 25" descr="中间花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3575" y="5696492"/>
            <a:ext cx="91281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AutoShape 508"/>
          <p:cNvSpPr>
            <a:spLocks noChangeArrowheads="1"/>
          </p:cNvSpPr>
          <p:nvPr/>
        </p:nvSpPr>
        <p:spPr bwMode="auto">
          <a:xfrm>
            <a:off x="495875" y="1061061"/>
            <a:ext cx="8152248" cy="2165537"/>
          </a:xfrm>
          <a:prstGeom prst="roundRect">
            <a:avLst>
              <a:gd name="adj" fmla="val 5074"/>
            </a:avLst>
          </a:prstGeom>
          <a:solidFill>
            <a:srgbClr val="FFFFFF"/>
          </a:solidFill>
          <a:ln w="57150" cmpd="sng">
            <a:noFill/>
            <a:round/>
          </a:ln>
          <a:effectLst>
            <a:innerShdw blurRad="123825" dist="88900" dir="13500000">
              <a:srgbClr val="FFFF00">
                <a:alpha val="50000"/>
              </a:srgbClr>
            </a:inn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buFontTx/>
              <a:buNone/>
              <a:defRPr/>
            </a:pPr>
            <a:endParaRPr lang="ko-KR" altLang="en-US" smtClean="0">
              <a:solidFill>
                <a:srgbClr val="000000"/>
              </a:solidFill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  <p:sp>
        <p:nvSpPr>
          <p:cNvPr id="8" name="同侧圆角矩形 7"/>
          <p:cNvSpPr/>
          <p:nvPr/>
        </p:nvSpPr>
        <p:spPr>
          <a:xfrm flipV="1">
            <a:off x="495300" y="2468563"/>
            <a:ext cx="8153400" cy="758825"/>
          </a:xfrm>
          <a:prstGeom prst="round2Same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pic>
        <p:nvPicPr>
          <p:cNvPr id="4102" name="Picture 39" descr="구름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95838" y="179388"/>
            <a:ext cx="68262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40" descr="구름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08850" y="542925"/>
            <a:ext cx="8953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extBox 3"/>
          <p:cNvSpPr txBox="1">
            <a:spLocks noChangeArrowheads="1"/>
          </p:cNvSpPr>
          <p:nvPr/>
        </p:nvSpPr>
        <p:spPr bwMode="auto">
          <a:xfrm>
            <a:off x="131763" y="1433513"/>
            <a:ext cx="82677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66" tIns="48733" rIns="97466" bIns="48733">
            <a:spAutoFit/>
          </a:bodyPr>
          <a:lstStyle>
            <a:lvl1pPr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747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747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747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747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>
                <a:latin typeface="Times New Roman" panose="02020603050405020304" pitchFamily="18" charset="0"/>
                <a:ea typeface="黑体" panose="02010609060101010101" pitchFamily="49" charset="-122"/>
              </a:rPr>
              <a:t>	Unit 1 Li Ming Goes to Canada</a:t>
            </a:r>
            <a:endParaRPr lang="zh-CN" altLang="en-US" sz="40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105" name="TextBox 4"/>
          <p:cNvSpPr txBox="1">
            <a:spLocks noChangeArrowheads="1"/>
          </p:cNvSpPr>
          <p:nvPr/>
        </p:nvSpPr>
        <p:spPr bwMode="auto">
          <a:xfrm>
            <a:off x="3210717" y="2644775"/>
            <a:ext cx="272256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66" tIns="48733" rIns="97466" bIns="48733">
            <a:spAutoFit/>
          </a:bodyPr>
          <a:lstStyle>
            <a:lvl1pPr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747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747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747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747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b="1" dirty="0" smtClean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</a:t>
            </a:r>
            <a:r>
              <a:rPr lang="zh-CN" altLang="en-US" sz="2000" b="1" dirty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年级上册 </a:t>
            </a:r>
          </a:p>
        </p:txBody>
      </p:sp>
      <p:pic>
        <p:nvPicPr>
          <p:cNvPr id="4106" name="图片 70" descr="蝴蝶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8291536" flipH="1">
            <a:off x="7694612" y="3555206"/>
            <a:ext cx="1019175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AutoShape 508"/>
          <p:cNvSpPr>
            <a:spLocks noChangeArrowheads="1"/>
          </p:cNvSpPr>
          <p:nvPr/>
        </p:nvSpPr>
        <p:spPr bwMode="auto">
          <a:xfrm>
            <a:off x="495876" y="1061061"/>
            <a:ext cx="8152248" cy="2165538"/>
          </a:xfrm>
          <a:prstGeom prst="roundRect">
            <a:avLst>
              <a:gd name="adj" fmla="val 5074"/>
            </a:avLst>
          </a:prstGeom>
          <a:noFill/>
          <a:ln w="76200" cmpd="sng">
            <a:solidFill>
              <a:srgbClr val="99CC00"/>
            </a:solidFill>
            <a:round/>
          </a:ln>
          <a:effectLst>
            <a:innerShdw blurRad="123825" dist="88900" dir="13500000">
              <a:srgbClr val="FFFF00">
                <a:alpha val="50000"/>
              </a:srgbClr>
            </a:inn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buFontTx/>
              <a:buNone/>
              <a:defRPr/>
            </a:pPr>
            <a:endParaRPr lang="ko-KR" altLang="en-US" smtClean="0">
              <a:solidFill>
                <a:srgbClr val="000000"/>
              </a:solidFill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  <p:pic>
        <p:nvPicPr>
          <p:cNvPr id="4108" name="Picture 50" descr="나뭇잎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3371175">
            <a:off x="2063750" y="3001963"/>
            <a:ext cx="1282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椭圆 8"/>
          <p:cNvSpPr/>
          <p:nvPr/>
        </p:nvSpPr>
        <p:spPr>
          <a:xfrm>
            <a:off x="328613" y="1335088"/>
            <a:ext cx="334962" cy="33496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83" name="椭圆 82"/>
          <p:cNvSpPr/>
          <p:nvPr/>
        </p:nvSpPr>
        <p:spPr>
          <a:xfrm>
            <a:off x="328613" y="1976438"/>
            <a:ext cx="334962" cy="33496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86" name="椭圆 85"/>
          <p:cNvSpPr/>
          <p:nvPr/>
        </p:nvSpPr>
        <p:spPr>
          <a:xfrm>
            <a:off x="328613" y="2617788"/>
            <a:ext cx="334962" cy="33496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89" name="椭圆 88"/>
          <p:cNvSpPr/>
          <p:nvPr/>
        </p:nvSpPr>
        <p:spPr>
          <a:xfrm>
            <a:off x="8480425" y="1335088"/>
            <a:ext cx="334963" cy="33496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97" name="椭圆 96"/>
          <p:cNvSpPr/>
          <p:nvPr/>
        </p:nvSpPr>
        <p:spPr>
          <a:xfrm>
            <a:off x="8480425" y="1976438"/>
            <a:ext cx="334963" cy="33496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>
            <a:off x="8480425" y="2617788"/>
            <a:ext cx="334963" cy="33496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0" y="3872452"/>
            <a:ext cx="9144000" cy="7976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p3d extrusionH="57150">
              <a:bevelT w="0" h="0"/>
            </a:sp3d>
          </a:bodyPr>
          <a:lstStyle/>
          <a:p>
            <a:pPr algn="ctr" fontAlgn="auto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4400" b="1" dirty="0">
                <a:gradFill>
                  <a:gsLst>
                    <a:gs pos="0">
                      <a:srgbClr val="D74184"/>
                    </a:gs>
                    <a:gs pos="50000">
                      <a:srgbClr val="D74184"/>
                    </a:gs>
                    <a:gs pos="100000">
                      <a:srgbClr val="D74184"/>
                    </a:gs>
                  </a:gsLst>
                  <a:lin ang="5400000"/>
                </a:gradFill>
                <a:effectLst>
                  <a:outerShdw blurRad="38100" dist="12700" algn="tl" rotWithShape="0">
                    <a:srgbClr val="000000">
                      <a:alpha val="40000"/>
                    </a:srgbClr>
                  </a:outerShdw>
                </a:effectLst>
                <a:latin typeface="Kozuka Gothic Pro H" pitchFamily="34" charset="-128"/>
                <a:ea typeface="Kozuka Gothic Pro H" pitchFamily="34" charset="-128"/>
                <a:cs typeface="方正大黑简体"/>
              </a:rPr>
              <a:t>Lesson 5 In the Living Room</a:t>
            </a:r>
            <a:endParaRPr lang="zh-CN" altLang="en-US" sz="4400" b="1" dirty="0">
              <a:gradFill>
                <a:gsLst>
                  <a:gs pos="0">
                    <a:srgbClr val="D74184"/>
                  </a:gs>
                  <a:gs pos="50000">
                    <a:srgbClr val="D74184"/>
                  </a:gs>
                  <a:gs pos="100000">
                    <a:srgbClr val="D74184"/>
                  </a:gs>
                </a:gsLst>
                <a:lin ang="5400000"/>
              </a:gradFill>
              <a:effectLst>
                <a:outerShdw blurRad="38100" dist="12700" algn="tl" rotWithShape="0">
                  <a:srgbClr val="000000">
                    <a:alpha val="40000"/>
                  </a:srgbClr>
                </a:outerShdw>
              </a:effectLst>
              <a:latin typeface="Kozuka Gothic Pro H" pitchFamily="34" charset="-128"/>
              <a:ea typeface="Kozuka Gothic Pro H" pitchFamily="34" charset="-128"/>
              <a:cs typeface="方正大黑简体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924752" y="5854002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4000" indent="-2540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图片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矩形 25"/>
          <p:cNvSpPr/>
          <p:nvPr/>
        </p:nvSpPr>
        <p:spPr>
          <a:xfrm>
            <a:off x="7026275" y="1154113"/>
            <a:ext cx="1884363" cy="3508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3315" name="文本框 26"/>
          <p:cNvSpPr txBox="1">
            <a:spLocks noChangeArrowheads="1"/>
          </p:cNvSpPr>
          <p:nvPr/>
        </p:nvSpPr>
        <p:spPr bwMode="auto">
          <a:xfrm>
            <a:off x="7115175" y="1154113"/>
            <a:ext cx="592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讲解</a:t>
            </a:r>
          </a:p>
        </p:txBody>
      </p:sp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985838" y="2468563"/>
            <a:ext cx="7172325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20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句型结构为“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Be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(am, is, are)+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主语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+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动词的</a:t>
            </a:r>
            <a:r>
              <a:rPr lang="en-US" altLang="zh-CN" sz="2400" b="1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ing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0" hangingPunct="0">
              <a:lnSpc>
                <a:spcPct val="20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形式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+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其他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?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”，用来询问某人是否正在做某事。</a:t>
            </a:r>
          </a:p>
          <a:p>
            <a:pPr eaLnBrk="0" hangingPunct="0">
              <a:lnSpc>
                <a:spcPct val="20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肯定回答为“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Yes,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主语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+ be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动词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.”</a:t>
            </a:r>
          </a:p>
          <a:p>
            <a:pPr eaLnBrk="0" hangingPunct="0">
              <a:lnSpc>
                <a:spcPct val="20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否定回答为“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No,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主语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+ be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动词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+ not.”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3317" name="矩形 25"/>
          <p:cNvSpPr>
            <a:spLocks noChangeArrowheads="1"/>
          </p:cNvSpPr>
          <p:nvPr/>
        </p:nvSpPr>
        <p:spPr bwMode="auto">
          <a:xfrm>
            <a:off x="993775" y="1766888"/>
            <a:ext cx="41132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现在进行时的一般疑问句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图片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矩形 25"/>
          <p:cNvSpPr/>
          <p:nvPr/>
        </p:nvSpPr>
        <p:spPr>
          <a:xfrm>
            <a:off x="7026275" y="1154113"/>
            <a:ext cx="1884363" cy="3508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4339" name="文本框 26"/>
          <p:cNvSpPr txBox="1">
            <a:spLocks noChangeArrowheads="1"/>
          </p:cNvSpPr>
          <p:nvPr/>
        </p:nvSpPr>
        <p:spPr bwMode="auto">
          <a:xfrm>
            <a:off x="7115175" y="1154113"/>
            <a:ext cx="592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讲解</a:t>
            </a:r>
          </a:p>
        </p:txBody>
      </p:sp>
      <p:grpSp>
        <p:nvGrpSpPr>
          <p:cNvPr id="14340" name="组合 1"/>
          <p:cNvGrpSpPr/>
          <p:nvPr/>
        </p:nvGrpSpPr>
        <p:grpSpPr bwMode="auto">
          <a:xfrm>
            <a:off x="387350" y="1177925"/>
            <a:ext cx="1806575" cy="1514475"/>
            <a:chOff x="603250" y="3113088"/>
            <a:chExt cx="1917700" cy="1485900"/>
          </a:xfrm>
        </p:grpSpPr>
        <p:pic>
          <p:nvPicPr>
            <p:cNvPr id="14341" name="图片 3" descr="泡泡1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03250" y="3113088"/>
              <a:ext cx="1917700" cy="148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2" name="文本框 2"/>
            <p:cNvSpPr txBox="1">
              <a:spLocks noChangeArrowheads="1"/>
            </p:cNvSpPr>
            <p:nvPr/>
          </p:nvSpPr>
          <p:spPr bwMode="auto">
            <a:xfrm>
              <a:off x="856000" y="3428818"/>
              <a:ext cx="1344268" cy="918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4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Calibri" panose="020F0502020204030204" pitchFamily="34" charset="0"/>
                </a:rPr>
                <a:t>易错点</a:t>
              </a:r>
              <a:endParaRPr lang="en-US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Calibri" panose="020F0502020204030204" pitchFamily="34" charset="0"/>
              </a:endParaRPr>
            </a:p>
            <a:p>
              <a:pPr algn="ctr"/>
              <a:r>
                <a:rPr lang="zh-CN" altLang="en-US" sz="24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Calibri" panose="020F0502020204030204" pitchFamily="34" charset="0"/>
                </a:rPr>
                <a:t>提示</a:t>
              </a:r>
              <a:endParaRPr lang="en-US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Calibri" panose="020F0502020204030204" pitchFamily="34" charset="0"/>
              </a:endParaRPr>
            </a:p>
          </p:txBody>
        </p:sp>
      </p:grpSp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1793875" y="2533650"/>
            <a:ext cx="6329363" cy="323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70000"/>
              </a:lnSpc>
              <a:buFontTx/>
              <a:buNone/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现在进行时的一般疑问句中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be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动词的首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字母要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变成大写。</a:t>
            </a:r>
          </a:p>
          <a:p>
            <a:pPr eaLnBrk="1" hangingPunct="1">
              <a:lnSpc>
                <a:spcPct val="170000"/>
              </a:lnSpc>
              <a:buFontTx/>
              <a:buNone/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—Is she doing her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homework?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1259205" eaLnBrk="1" hangingPunct="1">
              <a:lnSpc>
                <a:spcPct val="170000"/>
              </a:lnSpc>
              <a:buFontTx/>
              <a:buNone/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她正在做家庭作业吗？</a:t>
            </a:r>
          </a:p>
          <a:p>
            <a:pPr marL="903605" eaLnBrk="1" hangingPunct="1">
              <a:lnSpc>
                <a:spcPct val="170000"/>
              </a:lnSpc>
              <a:buFontTx/>
              <a:buNone/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—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Yes,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she is.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是的，她是。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图片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矩形 25"/>
          <p:cNvSpPr/>
          <p:nvPr/>
        </p:nvSpPr>
        <p:spPr>
          <a:xfrm>
            <a:off x="7026275" y="1154113"/>
            <a:ext cx="1884363" cy="3508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5363" name="文本框 26"/>
          <p:cNvSpPr txBox="1">
            <a:spLocks noChangeArrowheads="1"/>
          </p:cNvSpPr>
          <p:nvPr/>
        </p:nvSpPr>
        <p:spPr bwMode="auto">
          <a:xfrm>
            <a:off x="7115175" y="1154113"/>
            <a:ext cx="592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讲解</a:t>
            </a:r>
          </a:p>
        </p:txBody>
      </p:sp>
      <p:sp>
        <p:nvSpPr>
          <p:cNvPr id="15364" name="矩形 25"/>
          <p:cNvSpPr>
            <a:spLocks noChangeArrowheads="1"/>
          </p:cNvSpPr>
          <p:nvPr/>
        </p:nvSpPr>
        <p:spPr bwMode="auto">
          <a:xfrm>
            <a:off x="993775" y="1281113"/>
            <a:ext cx="41132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动词的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ing 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形式的变化规则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019175" y="1971675"/>
          <a:ext cx="6854825" cy="42068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58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59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238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zh-CN" altLang="en-US" sz="2000" b="1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规律</a:t>
                      </a:r>
                      <a:endParaRPr lang="zh-CN" altLang="en-US" sz="2000" b="1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zh-CN" altLang="en-US" sz="2000" b="1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例词</a:t>
                      </a:r>
                      <a:endParaRPr lang="zh-CN" altLang="en-US" sz="2000" b="1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49" marR="91449" marT="45727" marB="457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5023"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r>
                        <a:rPr lang="zh-CN" altLang="en-US" sz="20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一般动词直接在词尾加</a:t>
                      </a:r>
                      <a:r>
                        <a:rPr lang="en-US" altLang="zh-CN" sz="2000" b="1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ing</a:t>
                      </a:r>
                      <a:endParaRPr lang="zh-CN" altLang="en-US" sz="2000" b="1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</a:pPr>
                      <a:r>
                        <a:rPr lang="en-US" altLang="zh-CN" sz="20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work — working</a:t>
                      </a:r>
                    </a:p>
                    <a:p>
                      <a:pPr algn="l">
                        <a:lnSpc>
                          <a:spcPct val="140000"/>
                        </a:lnSpc>
                      </a:pPr>
                      <a:r>
                        <a:rPr lang="en-US" altLang="zh-CN" sz="20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cook — cooking</a:t>
                      </a:r>
                      <a:endParaRPr lang="zh-CN" altLang="en-US" sz="2000" b="1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49" marR="91449" marT="45727" marB="4572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5023"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r>
                        <a:rPr lang="zh-CN" altLang="en-US" sz="20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以不发音的</a:t>
                      </a:r>
                      <a:r>
                        <a:rPr lang="en-US" altLang="zh-CN" sz="20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zh-CN" altLang="en-US" sz="20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结尾的动词，先去</a:t>
                      </a:r>
                      <a:r>
                        <a:rPr lang="en-US" altLang="zh-CN" sz="20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zh-CN" altLang="en-US" sz="20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，再加</a:t>
                      </a:r>
                      <a:r>
                        <a:rPr lang="en-US" altLang="zh-CN" sz="2000" b="1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ing</a:t>
                      </a:r>
                      <a:endParaRPr lang="zh-CN" altLang="en-US" sz="2000" b="1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</a:pPr>
                      <a:r>
                        <a:rPr lang="en-US" altLang="zh-CN" sz="20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make — making</a:t>
                      </a:r>
                    </a:p>
                    <a:p>
                      <a:pPr algn="l">
                        <a:lnSpc>
                          <a:spcPct val="140000"/>
                        </a:lnSpc>
                      </a:pPr>
                      <a:r>
                        <a:rPr lang="en-US" altLang="zh-CN" sz="20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dance — dancing</a:t>
                      </a:r>
                      <a:endParaRPr lang="zh-CN" altLang="en-US" sz="2000" b="1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49" marR="91449" marT="45727" marB="4572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8591"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r>
                        <a:rPr lang="zh-CN" altLang="en-US" sz="20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以重读闭音节结尾，且末尾只有一个辅音字母的动词，要双写最后的辅音字母，再加</a:t>
                      </a:r>
                      <a:r>
                        <a:rPr lang="en-US" altLang="zh-CN" sz="2000" b="1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ing</a:t>
                      </a:r>
                      <a:endParaRPr lang="zh-CN" altLang="en-US" sz="2000" b="1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</a:pPr>
                      <a:r>
                        <a:rPr lang="en-US" altLang="zh-CN" sz="20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run — running</a:t>
                      </a:r>
                    </a:p>
                    <a:p>
                      <a:pPr algn="l">
                        <a:lnSpc>
                          <a:spcPct val="140000"/>
                        </a:lnSpc>
                      </a:pPr>
                      <a:r>
                        <a:rPr lang="en-US" altLang="zh-CN" sz="20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swim — swimming</a:t>
                      </a:r>
                    </a:p>
                    <a:p>
                      <a:pPr algn="l">
                        <a:lnSpc>
                          <a:spcPct val="140000"/>
                        </a:lnSpc>
                      </a:pPr>
                      <a:r>
                        <a:rPr lang="en-US" altLang="zh-CN" sz="20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begin — beginning</a:t>
                      </a:r>
                    </a:p>
                    <a:p>
                      <a:pPr algn="l">
                        <a:lnSpc>
                          <a:spcPct val="140000"/>
                        </a:lnSpc>
                      </a:pPr>
                      <a:r>
                        <a:rPr lang="en-US" altLang="zh-CN" sz="20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sit — sitting</a:t>
                      </a:r>
                      <a:endParaRPr lang="zh-CN" altLang="en-US" sz="2000" b="1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49" marR="91449" marT="45727" marB="4572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图片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矩形 25"/>
          <p:cNvSpPr/>
          <p:nvPr/>
        </p:nvSpPr>
        <p:spPr>
          <a:xfrm>
            <a:off x="7026275" y="1154113"/>
            <a:ext cx="1884363" cy="3508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6387" name="文本框 26"/>
          <p:cNvSpPr txBox="1">
            <a:spLocks noChangeArrowheads="1"/>
          </p:cNvSpPr>
          <p:nvPr/>
        </p:nvSpPr>
        <p:spPr bwMode="auto">
          <a:xfrm>
            <a:off x="7115175" y="1154113"/>
            <a:ext cx="592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讲解</a:t>
            </a:r>
          </a:p>
        </p:txBody>
      </p:sp>
      <p:grpSp>
        <p:nvGrpSpPr>
          <p:cNvPr id="16388" name="组合 26"/>
          <p:cNvGrpSpPr/>
          <p:nvPr/>
        </p:nvGrpSpPr>
        <p:grpSpPr bwMode="auto">
          <a:xfrm>
            <a:off x="492125" y="2109788"/>
            <a:ext cx="1260475" cy="461962"/>
            <a:chOff x="1220273" y="4806950"/>
            <a:chExt cx="1258577" cy="462489"/>
          </a:xfrm>
        </p:grpSpPr>
        <p:sp>
          <p:nvSpPr>
            <p:cNvPr id="16389" name="TextBox 3"/>
            <p:cNvSpPr txBox="1">
              <a:spLocks noChangeArrowheads="1"/>
            </p:cNvSpPr>
            <p:nvPr/>
          </p:nvSpPr>
          <p:spPr bwMode="auto">
            <a:xfrm>
              <a:off x="1488250" y="4806950"/>
              <a:ext cx="990600" cy="462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 b="1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典例</a:t>
              </a:r>
            </a:p>
          </p:txBody>
        </p:sp>
        <p:pic>
          <p:nvPicPr>
            <p:cNvPr id="16390" name="图片 29" descr="花盆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220273" y="4861186"/>
              <a:ext cx="3238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1657350" y="1865313"/>
            <a:ext cx="73437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用所给词的适当形式填空。</a:t>
            </a:r>
          </a:p>
          <a:p>
            <a:pPr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Look! The babies ___________(play)with the toy cars.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095750" y="2828925"/>
            <a:ext cx="1963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are playing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814388" y="3613150"/>
            <a:ext cx="7531100" cy="17541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点拨</a:t>
            </a:r>
            <a:r>
              <a:rPr lang="zh-CN" altLang="en-US" sz="2400" b="1" dirty="0" smtClean="0">
                <a:solidFill>
                  <a:srgbClr val="FF0000"/>
                </a:solidFill>
                <a:latin typeface="Adobe 黑体 Std R"/>
                <a:ea typeface="黑体" panose="02010609060101010101" pitchFamily="49" charset="-122"/>
                <a:cs typeface="Adobe 黑体 Std R"/>
              </a:rPr>
              <a:t>：</a:t>
            </a:r>
            <a:endParaRPr lang="en-US" altLang="zh-CN" sz="2400" b="1" dirty="0" smtClean="0">
              <a:solidFill>
                <a:srgbClr val="FF0000"/>
              </a:solidFill>
              <a:latin typeface="Adobe 黑体 Std R"/>
              <a:ea typeface="黑体" panose="02010609060101010101" pitchFamily="49" charset="-122"/>
              <a:cs typeface="Adobe 黑体 Std R"/>
            </a:endParaRP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endParaRPr lang="en-US" altLang="zh-CN" sz="2400" b="1" dirty="0">
              <a:solidFill>
                <a:srgbClr val="FF0000"/>
              </a:solidFill>
              <a:latin typeface="Adobe 黑体 Std R"/>
              <a:ea typeface="黑体" panose="02010609060101010101" pitchFamily="49" charset="-122"/>
              <a:cs typeface="Adobe 黑体 Std R"/>
            </a:endParaRP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endParaRPr lang="en-US" altLang="zh-CN" sz="2400" b="1" dirty="0" smtClean="0">
              <a:solidFill>
                <a:srgbClr val="FF0000"/>
              </a:solidFill>
              <a:latin typeface="Adobe 黑体 Std R"/>
              <a:ea typeface="黑体" panose="02010609060101010101" pitchFamily="49" charset="-122"/>
              <a:cs typeface="Adobe 黑体 Std R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689100" y="3597275"/>
            <a:ext cx="6683375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由</a:t>
            </a:r>
            <a:r>
              <a:rPr lang="en-US" altLang="zh-CN" sz="2400" b="1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Look</a:t>
            </a:r>
            <a:r>
              <a:rPr lang="zh-CN" altLang="en-US" sz="2400" b="1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！可知，后一句是现在进行时态，用“</a:t>
            </a:r>
            <a:r>
              <a:rPr lang="en-US" altLang="zh-CN" sz="2400" b="1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be</a:t>
            </a:r>
            <a:r>
              <a:rPr lang="zh-CN" altLang="en-US" sz="2400" b="1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动词＋动词的</a:t>
            </a:r>
            <a:r>
              <a:rPr lang="en-US" altLang="zh-CN" sz="2400" b="1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­ing</a:t>
            </a:r>
            <a:r>
              <a:rPr lang="zh-CN" altLang="en-US" sz="2400" b="1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形式”的结构。由于</a:t>
            </a:r>
            <a:r>
              <a:rPr lang="en-US" altLang="zh-CN" sz="2400" b="1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babies</a:t>
            </a:r>
            <a:r>
              <a:rPr lang="zh-CN" altLang="en-US" sz="2400" b="1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是可数名词的复数形式，所以</a:t>
            </a:r>
            <a:r>
              <a:rPr lang="en-US" altLang="zh-CN" sz="2400" b="1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be</a:t>
            </a:r>
            <a:r>
              <a:rPr lang="zh-CN" altLang="en-US" sz="2400" b="1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动词需要用</a:t>
            </a:r>
            <a:r>
              <a:rPr lang="en-US" altLang="zh-CN" sz="2400" b="1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are</a:t>
            </a:r>
            <a:r>
              <a:rPr lang="zh-CN" altLang="en-US" sz="2400" b="1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 animBg="1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图片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文本框 17"/>
          <p:cNvSpPr txBox="1">
            <a:spLocks noChangeArrowheads="1"/>
          </p:cNvSpPr>
          <p:nvPr/>
        </p:nvSpPr>
        <p:spPr bwMode="auto">
          <a:xfrm>
            <a:off x="2947988" y="1428750"/>
            <a:ext cx="4206875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7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Mr. / mɪstə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(r)/ 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n.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先生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7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（用于男子的姓氏或姓名前）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1016000" y="1604963"/>
            <a:ext cx="1778000" cy="44926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3C7D4"/>
              </a:gs>
              <a:gs pos="100000">
                <a:schemeClr val="bg1"/>
              </a:gs>
            </a:gsLst>
          </a:gradFill>
          <a:ln>
            <a:solidFill>
              <a:srgbClr val="ECADC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7412" name="文本框 19"/>
          <p:cNvSpPr txBox="1">
            <a:spLocks noChangeArrowheads="1"/>
          </p:cNvSpPr>
          <p:nvPr/>
        </p:nvSpPr>
        <p:spPr bwMode="auto">
          <a:xfrm>
            <a:off x="1296988" y="1598613"/>
            <a:ext cx="14970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知识点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 3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026275" y="1154113"/>
            <a:ext cx="1884363" cy="3508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7414" name="文本框 26"/>
          <p:cNvSpPr txBox="1">
            <a:spLocks noChangeArrowheads="1"/>
          </p:cNvSpPr>
          <p:nvPr/>
        </p:nvSpPr>
        <p:spPr bwMode="auto">
          <a:xfrm>
            <a:off x="7115175" y="1154113"/>
            <a:ext cx="592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讲解</a:t>
            </a:r>
          </a:p>
        </p:txBody>
      </p:sp>
      <p:sp>
        <p:nvSpPr>
          <p:cNvPr id="12304" name="TextBox 8"/>
          <p:cNvSpPr txBox="1">
            <a:spLocks noChangeArrowheads="1"/>
          </p:cNvSpPr>
          <p:nvPr/>
        </p:nvSpPr>
        <p:spPr bwMode="auto">
          <a:xfrm>
            <a:off x="2546350" y="2765425"/>
            <a:ext cx="61706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7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Do you know Mr. Zhang?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你认识张先生吗？</a:t>
            </a:r>
          </a:p>
        </p:txBody>
      </p:sp>
      <p:pic>
        <p:nvPicPr>
          <p:cNvPr id="17416" name="图片 9" descr="book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4475" y="1527175"/>
            <a:ext cx="108743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矩形 1"/>
          <p:cNvSpPr>
            <a:spLocks noChangeArrowheads="1"/>
          </p:cNvSpPr>
          <p:nvPr/>
        </p:nvSpPr>
        <p:spPr bwMode="auto">
          <a:xfrm>
            <a:off x="1511300" y="2928938"/>
            <a:ext cx="1112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例句：</a:t>
            </a:r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17418" name="矩形 2"/>
          <p:cNvSpPr>
            <a:spLocks noChangeArrowheads="1"/>
          </p:cNvSpPr>
          <p:nvPr/>
        </p:nvSpPr>
        <p:spPr bwMode="auto">
          <a:xfrm>
            <a:off x="898525" y="3665538"/>
            <a:ext cx="17319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完整形式：</a:t>
            </a:r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17419" name="矩形 3"/>
          <p:cNvSpPr>
            <a:spLocks noChangeArrowheads="1"/>
          </p:cNvSpPr>
          <p:nvPr/>
        </p:nvSpPr>
        <p:spPr bwMode="auto">
          <a:xfrm>
            <a:off x="1189038" y="4422775"/>
            <a:ext cx="142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同义词：</a:t>
            </a:r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17420" name="矩形 4"/>
          <p:cNvSpPr>
            <a:spLocks noChangeArrowheads="1"/>
          </p:cNvSpPr>
          <p:nvPr/>
        </p:nvSpPr>
        <p:spPr bwMode="auto">
          <a:xfrm>
            <a:off x="1484313" y="5186363"/>
            <a:ext cx="11128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用法：</a:t>
            </a:r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24" name="TextBox 8"/>
          <p:cNvSpPr txBox="1">
            <a:spLocks noChangeArrowheads="1"/>
          </p:cNvSpPr>
          <p:nvPr/>
        </p:nvSpPr>
        <p:spPr bwMode="auto">
          <a:xfrm>
            <a:off x="2578100" y="3419475"/>
            <a:ext cx="4249738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Mister</a:t>
            </a:r>
            <a:endParaRPr lang="zh-CN" altLang="en-US" sz="24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5" name="TextBox 8"/>
          <p:cNvSpPr txBox="1">
            <a:spLocks noChangeArrowheads="1"/>
          </p:cNvSpPr>
          <p:nvPr/>
        </p:nvSpPr>
        <p:spPr bwMode="auto">
          <a:xfrm>
            <a:off x="2632075" y="4146550"/>
            <a:ext cx="16906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sir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先生</a:t>
            </a:r>
          </a:p>
        </p:txBody>
      </p:sp>
      <p:sp>
        <p:nvSpPr>
          <p:cNvPr id="27" name="TextBox 8"/>
          <p:cNvSpPr txBox="1">
            <a:spLocks noChangeArrowheads="1"/>
          </p:cNvSpPr>
          <p:nvPr/>
        </p:nvSpPr>
        <p:spPr bwMode="auto">
          <a:xfrm>
            <a:off x="2587625" y="4930775"/>
            <a:ext cx="46275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20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在学校可以用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Mr.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称呼男老师。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4" grpId="0"/>
      <p:bldP spid="24" grpId="0" build="p"/>
      <p:bldP spid="25" grpId="0" build="p"/>
      <p:bldP spid="2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文本框 17"/>
          <p:cNvSpPr txBox="1">
            <a:spLocks noChangeArrowheads="1"/>
          </p:cNvSpPr>
          <p:nvPr/>
        </p:nvSpPr>
        <p:spPr bwMode="auto">
          <a:xfrm>
            <a:off x="2947988" y="1428750"/>
            <a:ext cx="5086350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7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Mrs. / mɪsɪz/ 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n.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夫人；太太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7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用在已婚女子的夫姓或夫的姓名前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1016000" y="1604963"/>
            <a:ext cx="1778000" cy="44926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3C7D4"/>
              </a:gs>
              <a:gs pos="100000">
                <a:schemeClr val="bg1"/>
              </a:gs>
            </a:gsLst>
          </a:gradFill>
          <a:ln>
            <a:solidFill>
              <a:srgbClr val="ECADC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8436" name="文本框 19"/>
          <p:cNvSpPr txBox="1">
            <a:spLocks noChangeArrowheads="1"/>
          </p:cNvSpPr>
          <p:nvPr/>
        </p:nvSpPr>
        <p:spPr bwMode="auto">
          <a:xfrm>
            <a:off x="1296988" y="1598613"/>
            <a:ext cx="14970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知识点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 4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026275" y="1154113"/>
            <a:ext cx="1884363" cy="3508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8438" name="文本框 26"/>
          <p:cNvSpPr txBox="1">
            <a:spLocks noChangeArrowheads="1"/>
          </p:cNvSpPr>
          <p:nvPr/>
        </p:nvSpPr>
        <p:spPr bwMode="auto">
          <a:xfrm>
            <a:off x="7115175" y="1154113"/>
            <a:ext cx="592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讲解</a:t>
            </a:r>
          </a:p>
        </p:txBody>
      </p:sp>
      <p:sp>
        <p:nvSpPr>
          <p:cNvPr id="12304" name="TextBox 8"/>
          <p:cNvSpPr txBox="1">
            <a:spLocks noChangeArrowheads="1"/>
          </p:cNvSpPr>
          <p:nvPr/>
        </p:nvSpPr>
        <p:spPr bwMode="auto">
          <a:xfrm>
            <a:off x="2546350" y="2765425"/>
            <a:ext cx="4294188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7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Green is my English teacher.</a:t>
            </a:r>
          </a:p>
          <a:p>
            <a:pPr eaLnBrk="0" hangingPunct="0">
              <a:lnSpc>
                <a:spcPct val="17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格林夫人是我的英语老师。</a:t>
            </a:r>
          </a:p>
        </p:txBody>
      </p:sp>
      <p:pic>
        <p:nvPicPr>
          <p:cNvPr id="18440" name="图片 9" descr="book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4475" y="1527175"/>
            <a:ext cx="108743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矩形 1"/>
          <p:cNvSpPr>
            <a:spLocks noChangeArrowheads="1"/>
          </p:cNvSpPr>
          <p:nvPr/>
        </p:nvSpPr>
        <p:spPr bwMode="auto">
          <a:xfrm>
            <a:off x="1511300" y="2928938"/>
            <a:ext cx="1112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例句：</a:t>
            </a:r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18442" name="矩形 3"/>
          <p:cNvSpPr>
            <a:spLocks noChangeArrowheads="1"/>
          </p:cNvSpPr>
          <p:nvPr/>
        </p:nvSpPr>
        <p:spPr bwMode="auto">
          <a:xfrm>
            <a:off x="1189038" y="4184650"/>
            <a:ext cx="142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对应词：</a:t>
            </a:r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25" name="TextBox 8"/>
          <p:cNvSpPr txBox="1">
            <a:spLocks noChangeArrowheads="1"/>
          </p:cNvSpPr>
          <p:nvPr/>
        </p:nvSpPr>
        <p:spPr bwMode="auto">
          <a:xfrm>
            <a:off x="2632075" y="3944938"/>
            <a:ext cx="169068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Mr.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先生</a:t>
            </a:r>
          </a:p>
        </p:txBody>
      </p:sp>
      <p:sp>
        <p:nvSpPr>
          <p:cNvPr id="28" name="TextBox 8"/>
          <p:cNvSpPr txBox="1">
            <a:spLocks noChangeArrowheads="1"/>
          </p:cNvSpPr>
          <p:nvPr/>
        </p:nvSpPr>
        <p:spPr bwMode="auto">
          <a:xfrm>
            <a:off x="2627313" y="4664075"/>
            <a:ext cx="614203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7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Mr.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是先生，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Mrs.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是夫人。</a:t>
            </a:r>
          </a:p>
          <a:p>
            <a:pPr eaLnBrk="0" hangingPunct="0">
              <a:lnSpc>
                <a:spcPct val="17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Mr.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比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Mrs.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少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s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，先生比夫人少个辫子。</a:t>
            </a:r>
            <a:endParaRPr lang="en-US" altLang="zh-CN" sz="24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18445" name="组合 26"/>
          <p:cNvGrpSpPr/>
          <p:nvPr/>
        </p:nvGrpSpPr>
        <p:grpSpPr bwMode="auto">
          <a:xfrm>
            <a:off x="661988" y="4711700"/>
            <a:ext cx="1990725" cy="558800"/>
            <a:chOff x="1240451" y="4806948"/>
            <a:chExt cx="1987696" cy="560730"/>
          </a:xfrm>
        </p:grpSpPr>
        <p:sp>
          <p:nvSpPr>
            <p:cNvPr id="18446" name="TextBox 3"/>
            <p:cNvSpPr txBox="1">
              <a:spLocks noChangeArrowheads="1"/>
            </p:cNvSpPr>
            <p:nvPr/>
          </p:nvSpPr>
          <p:spPr bwMode="auto">
            <a:xfrm>
              <a:off x="1476389" y="4806948"/>
              <a:ext cx="1751758" cy="560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2400" b="1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魔法记忆</a:t>
              </a:r>
              <a:r>
                <a:rPr lang="en-US" altLang="zh-CN" sz="2400" b="1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:</a:t>
              </a:r>
              <a:endPara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18447" name="图片 14" descr="花盆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240451" y="4967248"/>
              <a:ext cx="3238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4" grpId="0" build="p"/>
      <p:bldP spid="25" grpId="0" build="p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图片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矩形 25"/>
          <p:cNvSpPr/>
          <p:nvPr/>
        </p:nvSpPr>
        <p:spPr>
          <a:xfrm>
            <a:off x="7026275" y="1154113"/>
            <a:ext cx="1884363" cy="3508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9459" name="文本框 26"/>
          <p:cNvSpPr txBox="1">
            <a:spLocks noChangeArrowheads="1"/>
          </p:cNvSpPr>
          <p:nvPr/>
        </p:nvSpPr>
        <p:spPr bwMode="auto">
          <a:xfrm>
            <a:off x="7115175" y="1154113"/>
            <a:ext cx="592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讲解</a:t>
            </a:r>
          </a:p>
        </p:txBody>
      </p:sp>
      <p:grpSp>
        <p:nvGrpSpPr>
          <p:cNvPr id="19460" name="组合 1"/>
          <p:cNvGrpSpPr/>
          <p:nvPr/>
        </p:nvGrpSpPr>
        <p:grpSpPr bwMode="auto">
          <a:xfrm>
            <a:off x="530225" y="1652588"/>
            <a:ext cx="1806575" cy="1514475"/>
            <a:chOff x="603250" y="3113088"/>
            <a:chExt cx="1917700" cy="1485900"/>
          </a:xfrm>
        </p:grpSpPr>
        <p:pic>
          <p:nvPicPr>
            <p:cNvPr id="19461" name="图片 3" descr="泡泡1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03250" y="3113088"/>
              <a:ext cx="1917700" cy="148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2" name="文本框 2"/>
            <p:cNvSpPr txBox="1">
              <a:spLocks noChangeArrowheads="1"/>
            </p:cNvSpPr>
            <p:nvPr/>
          </p:nvSpPr>
          <p:spPr bwMode="auto">
            <a:xfrm>
              <a:off x="856000" y="3428818"/>
              <a:ext cx="1344268" cy="918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4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Calibri" panose="020F0502020204030204" pitchFamily="34" charset="0"/>
                </a:rPr>
                <a:t>易错点</a:t>
              </a:r>
              <a:endParaRPr lang="en-US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Calibri" panose="020F0502020204030204" pitchFamily="34" charset="0"/>
              </a:endParaRPr>
            </a:p>
            <a:p>
              <a:pPr algn="ctr"/>
              <a:r>
                <a:rPr lang="zh-CN" altLang="en-US" sz="24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Calibri" panose="020F0502020204030204" pitchFamily="34" charset="0"/>
                </a:rPr>
                <a:t>提示</a:t>
              </a:r>
              <a:endParaRPr lang="en-US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Calibri" panose="020F0502020204030204" pitchFamily="34" charset="0"/>
              </a:endParaRPr>
            </a:p>
          </p:txBody>
        </p:sp>
      </p:grpSp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1936750" y="3008313"/>
            <a:ext cx="6329363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7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Mr.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和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Mrs.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的后面跟姓氏或全名，不能直接跟</a:t>
            </a:r>
          </a:p>
          <a:p>
            <a:pPr>
              <a:lnSpc>
                <a:spcPct val="17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名字。它们的首字母都要大写。</a:t>
            </a:r>
            <a:endParaRPr lang="zh-CN" altLang="en-US" sz="24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图片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文本框 17"/>
          <p:cNvSpPr txBox="1">
            <a:spLocks noChangeArrowheads="1"/>
          </p:cNvSpPr>
          <p:nvPr/>
        </p:nvSpPr>
        <p:spPr bwMode="auto">
          <a:xfrm>
            <a:off x="2947988" y="1524000"/>
            <a:ext cx="4486275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7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them / ðəm/ 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pron.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他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她、它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们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7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(they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的宾格形式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1016000" y="1673225"/>
            <a:ext cx="1778000" cy="44926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3C7D4"/>
              </a:gs>
              <a:gs pos="100000">
                <a:schemeClr val="bg1"/>
              </a:gs>
            </a:gsLst>
          </a:gradFill>
          <a:ln>
            <a:solidFill>
              <a:srgbClr val="ECADC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20484" name="文本框 19"/>
          <p:cNvSpPr txBox="1">
            <a:spLocks noChangeArrowheads="1"/>
          </p:cNvSpPr>
          <p:nvPr/>
        </p:nvSpPr>
        <p:spPr bwMode="auto">
          <a:xfrm>
            <a:off x="1296988" y="1666875"/>
            <a:ext cx="14970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知识点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 5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026275" y="1154113"/>
            <a:ext cx="1884363" cy="3508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20486" name="文本框 26"/>
          <p:cNvSpPr txBox="1">
            <a:spLocks noChangeArrowheads="1"/>
          </p:cNvSpPr>
          <p:nvPr/>
        </p:nvSpPr>
        <p:spPr bwMode="auto">
          <a:xfrm>
            <a:off x="7115175" y="1154113"/>
            <a:ext cx="592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讲解</a:t>
            </a:r>
          </a:p>
        </p:txBody>
      </p:sp>
      <p:sp>
        <p:nvSpPr>
          <p:cNvPr id="12304" name="TextBox 8"/>
          <p:cNvSpPr txBox="1">
            <a:spLocks noChangeArrowheads="1"/>
          </p:cNvSpPr>
          <p:nvPr/>
        </p:nvSpPr>
        <p:spPr bwMode="auto">
          <a:xfrm>
            <a:off x="2327275" y="2887663"/>
            <a:ext cx="6170613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7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Let’s help them.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让我们帮帮他们。</a:t>
            </a:r>
          </a:p>
        </p:txBody>
      </p:sp>
      <p:pic>
        <p:nvPicPr>
          <p:cNvPr id="20488" name="图片 9" descr="book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4475" y="1595438"/>
            <a:ext cx="108743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矩形 1"/>
          <p:cNvSpPr>
            <a:spLocks noChangeArrowheads="1"/>
          </p:cNvSpPr>
          <p:nvPr/>
        </p:nvSpPr>
        <p:spPr bwMode="auto">
          <a:xfrm>
            <a:off x="1292225" y="3051175"/>
            <a:ext cx="1112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例句：</a:t>
            </a:r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20490" name="矩形 2"/>
          <p:cNvSpPr>
            <a:spLocks noChangeArrowheads="1"/>
          </p:cNvSpPr>
          <p:nvPr/>
        </p:nvSpPr>
        <p:spPr bwMode="auto">
          <a:xfrm>
            <a:off x="976313" y="3787775"/>
            <a:ext cx="142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形近词：</a:t>
            </a:r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24" name="TextBox 8"/>
          <p:cNvSpPr txBox="1">
            <a:spLocks noChangeArrowheads="1"/>
          </p:cNvSpPr>
          <p:nvPr/>
        </p:nvSpPr>
        <p:spPr bwMode="auto">
          <a:xfrm>
            <a:off x="2359025" y="3541713"/>
            <a:ext cx="18526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then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那时</a:t>
            </a:r>
          </a:p>
        </p:txBody>
      </p:sp>
      <p:pic>
        <p:nvPicPr>
          <p:cNvPr id="20492" name="图片 1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30288" y="4554538"/>
            <a:ext cx="323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3" name="矩形 16"/>
          <p:cNvSpPr>
            <a:spLocks noChangeArrowheads="1"/>
          </p:cNvSpPr>
          <p:nvPr/>
        </p:nvSpPr>
        <p:spPr bwMode="auto">
          <a:xfrm>
            <a:off x="1323975" y="4403725"/>
            <a:ext cx="803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拓展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0" name="矩形 2"/>
          <p:cNvSpPr>
            <a:spLocks noChangeArrowheads="1"/>
          </p:cNvSpPr>
          <p:nvPr/>
        </p:nvSpPr>
        <p:spPr bwMode="auto">
          <a:xfrm>
            <a:off x="2327275" y="4321175"/>
            <a:ext cx="6335713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形容词性物主代词：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their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他（她、它）们的</a:t>
            </a:r>
          </a:p>
          <a:p>
            <a:pPr>
              <a:lnSpc>
                <a:spcPct val="180000"/>
              </a:lnSpc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名词性物主代词：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theirs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他（她、它）们的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4" grpId="0"/>
      <p:bldP spid="24" grpId="0" build="p"/>
      <p:bldP spid="3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文本框 17"/>
          <p:cNvSpPr txBox="1">
            <a:spLocks noChangeArrowheads="1"/>
          </p:cNvSpPr>
          <p:nvPr/>
        </p:nvSpPr>
        <p:spPr bwMode="auto">
          <a:xfrm>
            <a:off x="3167063" y="1770063"/>
            <a:ext cx="522763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7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him / hɪm/ 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pron.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他（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he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的宾格形式）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1235075" y="1919288"/>
            <a:ext cx="1778000" cy="44926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3C7D4"/>
              </a:gs>
              <a:gs pos="100000">
                <a:schemeClr val="bg1"/>
              </a:gs>
            </a:gsLst>
          </a:gradFill>
          <a:ln>
            <a:solidFill>
              <a:srgbClr val="ECADC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21508" name="文本框 19"/>
          <p:cNvSpPr txBox="1">
            <a:spLocks noChangeArrowheads="1"/>
          </p:cNvSpPr>
          <p:nvPr/>
        </p:nvSpPr>
        <p:spPr bwMode="auto">
          <a:xfrm>
            <a:off x="1516063" y="1912938"/>
            <a:ext cx="14970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知识点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 6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026275" y="1154113"/>
            <a:ext cx="1884363" cy="3508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21510" name="文本框 26"/>
          <p:cNvSpPr txBox="1">
            <a:spLocks noChangeArrowheads="1"/>
          </p:cNvSpPr>
          <p:nvPr/>
        </p:nvSpPr>
        <p:spPr bwMode="auto">
          <a:xfrm>
            <a:off x="7115175" y="1154113"/>
            <a:ext cx="592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讲解</a:t>
            </a:r>
          </a:p>
        </p:txBody>
      </p:sp>
      <p:sp>
        <p:nvSpPr>
          <p:cNvPr id="12304" name="TextBox 8"/>
          <p:cNvSpPr txBox="1">
            <a:spLocks noChangeArrowheads="1"/>
          </p:cNvSpPr>
          <p:nvPr/>
        </p:nvSpPr>
        <p:spPr bwMode="auto">
          <a:xfrm>
            <a:off x="2546350" y="2738438"/>
            <a:ext cx="45497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7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I can’t find him.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我找不到他。</a:t>
            </a:r>
          </a:p>
        </p:txBody>
      </p:sp>
      <p:pic>
        <p:nvPicPr>
          <p:cNvPr id="21512" name="图片 9" descr="book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3550" y="1841500"/>
            <a:ext cx="108743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矩形 1"/>
          <p:cNvSpPr>
            <a:spLocks noChangeArrowheads="1"/>
          </p:cNvSpPr>
          <p:nvPr/>
        </p:nvSpPr>
        <p:spPr bwMode="auto">
          <a:xfrm>
            <a:off x="1511300" y="2901950"/>
            <a:ext cx="1112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例句：</a:t>
            </a:r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21514" name="矩形 2"/>
          <p:cNvSpPr>
            <a:spLocks noChangeArrowheads="1"/>
          </p:cNvSpPr>
          <p:nvPr/>
        </p:nvSpPr>
        <p:spPr bwMode="auto">
          <a:xfrm>
            <a:off x="1195388" y="4702175"/>
            <a:ext cx="142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形近词：</a:t>
            </a:r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24" name="TextBox 8"/>
          <p:cNvSpPr txBox="1">
            <a:spLocks noChangeArrowheads="1"/>
          </p:cNvSpPr>
          <p:nvPr/>
        </p:nvSpPr>
        <p:spPr bwMode="auto">
          <a:xfrm>
            <a:off x="2578100" y="4456113"/>
            <a:ext cx="5816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his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他的 对应词：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her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她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(she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的宾格形式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endParaRPr lang="zh-CN" altLang="en-US" sz="24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1516" name="矩形 16"/>
          <p:cNvSpPr>
            <a:spLocks noChangeArrowheads="1"/>
          </p:cNvSpPr>
          <p:nvPr/>
        </p:nvSpPr>
        <p:spPr bwMode="auto">
          <a:xfrm>
            <a:off x="581025" y="3795713"/>
            <a:ext cx="2041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400" b="1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加法记忆法：</a:t>
            </a:r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25" name="矩形 1"/>
          <p:cNvSpPr>
            <a:spLocks noChangeArrowheads="1"/>
          </p:cNvSpPr>
          <p:nvPr/>
        </p:nvSpPr>
        <p:spPr bwMode="auto">
          <a:xfrm>
            <a:off x="2571750" y="3636963"/>
            <a:ext cx="3497263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hi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（你好）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 m = him</a:t>
            </a: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4" grpId="0"/>
      <p:bldP spid="24" grpId="0" build="p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图片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文本框 17"/>
          <p:cNvSpPr txBox="1">
            <a:spLocks noChangeArrowheads="1"/>
          </p:cNvSpPr>
          <p:nvPr/>
        </p:nvSpPr>
        <p:spPr bwMode="auto">
          <a:xfrm>
            <a:off x="3330575" y="1673225"/>
            <a:ext cx="36591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7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card / kɑːd/ 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n.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纸牌；卡片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1398588" y="1824038"/>
            <a:ext cx="1778000" cy="44926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3C7D4"/>
              </a:gs>
              <a:gs pos="100000">
                <a:schemeClr val="bg1"/>
              </a:gs>
            </a:gsLst>
          </a:gradFill>
          <a:ln>
            <a:solidFill>
              <a:srgbClr val="ECADC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22532" name="文本框 19"/>
          <p:cNvSpPr txBox="1">
            <a:spLocks noChangeArrowheads="1"/>
          </p:cNvSpPr>
          <p:nvPr/>
        </p:nvSpPr>
        <p:spPr bwMode="auto">
          <a:xfrm>
            <a:off x="1679575" y="1817688"/>
            <a:ext cx="14970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知识点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 7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026275" y="1154113"/>
            <a:ext cx="1884363" cy="3508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22534" name="文本框 26"/>
          <p:cNvSpPr txBox="1">
            <a:spLocks noChangeArrowheads="1"/>
          </p:cNvSpPr>
          <p:nvPr/>
        </p:nvSpPr>
        <p:spPr bwMode="auto">
          <a:xfrm>
            <a:off x="7115175" y="1154113"/>
            <a:ext cx="592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讲解</a:t>
            </a:r>
          </a:p>
        </p:txBody>
      </p:sp>
      <p:sp>
        <p:nvSpPr>
          <p:cNvPr id="12304" name="TextBox 8"/>
          <p:cNvSpPr txBox="1">
            <a:spLocks noChangeArrowheads="1"/>
          </p:cNvSpPr>
          <p:nvPr/>
        </p:nvSpPr>
        <p:spPr bwMode="auto">
          <a:xfrm>
            <a:off x="2765425" y="2492375"/>
            <a:ext cx="4256088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7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He makes a card for you. </a:t>
            </a:r>
          </a:p>
          <a:p>
            <a:pPr eaLnBrk="0" hangingPunct="0">
              <a:lnSpc>
                <a:spcPct val="17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他为你制作了一张卡片。</a:t>
            </a:r>
          </a:p>
        </p:txBody>
      </p:sp>
      <p:pic>
        <p:nvPicPr>
          <p:cNvPr id="22536" name="图片 9" descr="book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7063" y="1746250"/>
            <a:ext cx="108743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矩形 1"/>
          <p:cNvSpPr>
            <a:spLocks noChangeArrowheads="1"/>
          </p:cNvSpPr>
          <p:nvPr/>
        </p:nvSpPr>
        <p:spPr bwMode="auto">
          <a:xfrm>
            <a:off x="1730375" y="2655888"/>
            <a:ext cx="1112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例句：</a:t>
            </a:r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22538" name="矩形 2"/>
          <p:cNvSpPr>
            <a:spLocks noChangeArrowheads="1"/>
          </p:cNvSpPr>
          <p:nvPr/>
        </p:nvSpPr>
        <p:spPr bwMode="auto">
          <a:xfrm>
            <a:off x="1700213" y="4579938"/>
            <a:ext cx="11128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短语：</a:t>
            </a:r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24" name="TextBox 8"/>
          <p:cNvSpPr txBox="1">
            <a:spLocks noChangeArrowheads="1"/>
          </p:cNvSpPr>
          <p:nvPr/>
        </p:nvSpPr>
        <p:spPr bwMode="auto">
          <a:xfrm>
            <a:off x="2797175" y="4333875"/>
            <a:ext cx="441166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a birthday card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一张生日卡片 </a:t>
            </a:r>
            <a:endParaRPr lang="en-US" altLang="zh-CN" sz="2400" b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0" hangingPunct="0"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play cards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玩纸牌</a:t>
            </a:r>
          </a:p>
        </p:txBody>
      </p:sp>
      <p:sp>
        <p:nvSpPr>
          <p:cNvPr id="22540" name="矩形 16"/>
          <p:cNvSpPr>
            <a:spLocks noChangeArrowheads="1"/>
          </p:cNvSpPr>
          <p:nvPr/>
        </p:nvSpPr>
        <p:spPr bwMode="auto">
          <a:xfrm>
            <a:off x="800100" y="3890963"/>
            <a:ext cx="2041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400" b="1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加法记忆法：</a:t>
            </a:r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25" name="矩形 1"/>
          <p:cNvSpPr>
            <a:spLocks noChangeArrowheads="1"/>
          </p:cNvSpPr>
          <p:nvPr/>
        </p:nvSpPr>
        <p:spPr bwMode="auto">
          <a:xfrm>
            <a:off x="2790825" y="3732213"/>
            <a:ext cx="349567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car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（小汽车）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 d = card</a:t>
            </a: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4" grpId="0" build="p"/>
      <p:bldP spid="24" grpId="0" build="p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2"/>
          <p:cNvSpPr txBox="1">
            <a:spLocks noChangeArrowheads="1"/>
          </p:cNvSpPr>
          <p:nvPr/>
        </p:nvSpPr>
        <p:spPr bwMode="auto">
          <a:xfrm>
            <a:off x="-1898650" y="19256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Calibri" panose="020F0502020204030204" pitchFamily="34" charset="0"/>
            </a:endParaRPr>
          </a:p>
        </p:txBody>
      </p:sp>
      <p:pic>
        <p:nvPicPr>
          <p:cNvPr id="5122" name="Picture 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0875" y="1931988"/>
            <a:ext cx="3914775" cy="291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0263" y="1931988"/>
            <a:ext cx="4090987" cy="291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2" descr="E:\QQ文件\小学点拨课件副本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1538" y="190500"/>
            <a:ext cx="27241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矩形 25"/>
          <p:cNvSpPr/>
          <p:nvPr/>
        </p:nvSpPr>
        <p:spPr>
          <a:xfrm>
            <a:off x="7026275" y="1154113"/>
            <a:ext cx="1884363" cy="3508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23555" name="文本框 26"/>
          <p:cNvSpPr txBox="1">
            <a:spLocks noChangeArrowheads="1"/>
          </p:cNvSpPr>
          <p:nvPr/>
        </p:nvSpPr>
        <p:spPr bwMode="auto">
          <a:xfrm>
            <a:off x="7115175" y="1154113"/>
            <a:ext cx="592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讲解</a:t>
            </a:r>
          </a:p>
        </p:txBody>
      </p:sp>
      <p:pic>
        <p:nvPicPr>
          <p:cNvPr id="23556" name="图片 1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79513" y="2671763"/>
            <a:ext cx="323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矩形 16"/>
          <p:cNvSpPr>
            <a:spLocks noChangeArrowheads="1"/>
          </p:cNvSpPr>
          <p:nvPr/>
        </p:nvSpPr>
        <p:spPr bwMode="auto">
          <a:xfrm>
            <a:off x="1473200" y="2520950"/>
            <a:ext cx="803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拓展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0" name="矩形 2"/>
          <p:cNvSpPr>
            <a:spLocks noChangeArrowheads="1"/>
          </p:cNvSpPr>
          <p:nvPr/>
        </p:nvSpPr>
        <p:spPr bwMode="auto">
          <a:xfrm>
            <a:off x="2478088" y="2438400"/>
            <a:ext cx="5548312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形近词：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care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关心；小心 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yard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院子</a:t>
            </a:r>
          </a:p>
          <a:p>
            <a:pPr>
              <a:lnSpc>
                <a:spcPct val="180000"/>
              </a:lnSpc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其他含义：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card (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n.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信用卡</a:t>
            </a:r>
          </a:p>
          <a:p>
            <a:pPr>
              <a:lnSpc>
                <a:spcPct val="180000"/>
              </a:lnSpc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合成词：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postcard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明信片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图片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文本框 17"/>
          <p:cNvSpPr txBox="1">
            <a:spLocks noChangeArrowheads="1"/>
          </p:cNvSpPr>
          <p:nvPr/>
        </p:nvSpPr>
        <p:spPr bwMode="auto">
          <a:xfrm>
            <a:off x="3003550" y="1385888"/>
            <a:ext cx="43767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7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Do you see me?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你看见我了吗？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1071563" y="1536700"/>
            <a:ext cx="1778000" cy="44926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3C7D4"/>
              </a:gs>
              <a:gs pos="100000">
                <a:schemeClr val="bg1"/>
              </a:gs>
            </a:gsLst>
          </a:gradFill>
          <a:ln>
            <a:solidFill>
              <a:srgbClr val="ECADC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24580" name="文本框 19"/>
          <p:cNvSpPr txBox="1">
            <a:spLocks noChangeArrowheads="1"/>
          </p:cNvSpPr>
          <p:nvPr/>
        </p:nvSpPr>
        <p:spPr bwMode="auto">
          <a:xfrm>
            <a:off x="1352550" y="1530350"/>
            <a:ext cx="1497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知识点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 8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026275" y="1154113"/>
            <a:ext cx="1884363" cy="3508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24582" name="文本框 26"/>
          <p:cNvSpPr txBox="1">
            <a:spLocks noChangeArrowheads="1"/>
          </p:cNvSpPr>
          <p:nvPr/>
        </p:nvSpPr>
        <p:spPr bwMode="auto">
          <a:xfrm>
            <a:off x="7115175" y="1154113"/>
            <a:ext cx="592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讲解</a:t>
            </a:r>
          </a:p>
        </p:txBody>
      </p:sp>
      <p:sp>
        <p:nvSpPr>
          <p:cNvPr id="24583" name="TextBox 8"/>
          <p:cNvSpPr txBox="1">
            <a:spLocks noChangeArrowheads="1"/>
          </p:cNvSpPr>
          <p:nvPr/>
        </p:nvSpPr>
        <p:spPr bwMode="auto">
          <a:xfrm>
            <a:off x="1319213" y="2109788"/>
            <a:ext cx="7115175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7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句型结构为“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Do you see +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某人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?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”，用于询问对方是否看见某人。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see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后面的“某人”可以用人称代词的宾格形式。</a:t>
            </a:r>
          </a:p>
        </p:txBody>
      </p:sp>
      <p:pic>
        <p:nvPicPr>
          <p:cNvPr id="24584" name="图片 9" descr="book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0038" y="1458913"/>
            <a:ext cx="108743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矩形 2"/>
          <p:cNvSpPr>
            <a:spLocks noChangeArrowheads="1"/>
          </p:cNvSpPr>
          <p:nvPr/>
        </p:nvSpPr>
        <p:spPr bwMode="auto">
          <a:xfrm>
            <a:off x="1004888" y="5443538"/>
            <a:ext cx="1422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对应词：</a:t>
            </a:r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24" name="TextBox 8"/>
          <p:cNvSpPr txBox="1">
            <a:spLocks noChangeArrowheads="1"/>
          </p:cNvSpPr>
          <p:nvPr/>
        </p:nvSpPr>
        <p:spPr bwMode="auto">
          <a:xfrm>
            <a:off x="2389188" y="5197475"/>
            <a:ext cx="44116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you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你（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you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的宾格形式）</a:t>
            </a:r>
          </a:p>
        </p:txBody>
      </p:sp>
      <p:sp>
        <p:nvSpPr>
          <p:cNvPr id="24587" name="矩形 16"/>
          <p:cNvSpPr>
            <a:spLocks noChangeArrowheads="1"/>
          </p:cNvSpPr>
          <p:nvPr/>
        </p:nvSpPr>
        <p:spPr bwMode="auto">
          <a:xfrm>
            <a:off x="1292225" y="4754563"/>
            <a:ext cx="1112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例句</a:t>
            </a:r>
            <a:r>
              <a:rPr lang="zh-CN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：</a:t>
            </a:r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25" name="矩形 1"/>
          <p:cNvSpPr>
            <a:spLocks noChangeArrowheads="1"/>
          </p:cNvSpPr>
          <p:nvPr/>
        </p:nvSpPr>
        <p:spPr bwMode="auto">
          <a:xfrm>
            <a:off x="2382838" y="4595813"/>
            <a:ext cx="51260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Please give me the bag.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请把包给我。</a:t>
            </a:r>
          </a:p>
        </p:txBody>
      </p:sp>
      <p:sp>
        <p:nvSpPr>
          <p:cNvPr id="24589" name="矩形 25"/>
          <p:cNvSpPr>
            <a:spLocks noChangeArrowheads="1"/>
          </p:cNvSpPr>
          <p:nvPr/>
        </p:nvSpPr>
        <p:spPr bwMode="auto">
          <a:xfrm>
            <a:off x="1387475" y="3975100"/>
            <a:ext cx="5413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me /miː/ 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pron.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我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(I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的宾格形式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图片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矩形 25"/>
          <p:cNvSpPr/>
          <p:nvPr/>
        </p:nvSpPr>
        <p:spPr>
          <a:xfrm>
            <a:off x="7026275" y="1154113"/>
            <a:ext cx="1884363" cy="3508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25603" name="文本框 26"/>
          <p:cNvSpPr txBox="1">
            <a:spLocks noChangeArrowheads="1"/>
          </p:cNvSpPr>
          <p:nvPr/>
        </p:nvSpPr>
        <p:spPr bwMode="auto">
          <a:xfrm>
            <a:off x="7115175" y="1154113"/>
            <a:ext cx="592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讲解</a:t>
            </a:r>
          </a:p>
        </p:txBody>
      </p:sp>
      <p:pic>
        <p:nvPicPr>
          <p:cNvPr id="25604" name="图片 1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06463" y="1738313"/>
            <a:ext cx="323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矩形 16"/>
          <p:cNvSpPr>
            <a:spLocks noChangeArrowheads="1"/>
          </p:cNvSpPr>
          <p:nvPr/>
        </p:nvSpPr>
        <p:spPr bwMode="auto">
          <a:xfrm>
            <a:off x="1200150" y="1587500"/>
            <a:ext cx="803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拓展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0" name="矩形 2"/>
          <p:cNvSpPr>
            <a:spLocks noChangeArrowheads="1"/>
          </p:cNvSpPr>
          <p:nvPr/>
        </p:nvSpPr>
        <p:spPr bwMode="auto">
          <a:xfrm>
            <a:off x="2205038" y="1504950"/>
            <a:ext cx="2325687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人称代词小结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: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004888" y="2433638"/>
          <a:ext cx="7483476" cy="30178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6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4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5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61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77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4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50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250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439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401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400" b="1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主格</a:t>
                      </a:r>
                      <a:endParaRPr lang="zh-CN" altLang="en-US" sz="2400" b="1" dirty="0"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5" marB="457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24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endParaRPr lang="zh-CN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5" marB="457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you</a:t>
                      </a:r>
                      <a:endParaRPr lang="zh-CN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5" marB="457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</a:t>
                      </a:r>
                      <a:endParaRPr lang="zh-CN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5" marB="457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she</a:t>
                      </a:r>
                      <a:endParaRPr lang="zh-CN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5" marB="457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</a:t>
                      </a:r>
                      <a:endParaRPr lang="zh-CN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5" marB="457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</a:t>
                      </a:r>
                      <a:endParaRPr lang="zh-CN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5" marB="457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you</a:t>
                      </a:r>
                      <a:endParaRPr lang="zh-CN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5" marB="457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they</a:t>
                      </a:r>
                      <a:endParaRPr lang="zh-CN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1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400" b="1" i="0" u="none" strike="noStrike" kern="1200" baseline="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宾格</a:t>
                      </a:r>
                      <a:endParaRPr lang="zh-CN" altLang="en-US" sz="2400" b="1" dirty="0"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5" marB="457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</a:t>
                      </a:r>
                      <a:endParaRPr lang="zh-CN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5" marB="457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you</a:t>
                      </a:r>
                      <a:endParaRPr lang="zh-CN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5" marB="457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him</a:t>
                      </a:r>
                      <a:endParaRPr lang="zh-CN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5" marB="457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her</a:t>
                      </a:r>
                      <a:endParaRPr lang="zh-CN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5" marB="457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</a:t>
                      </a:r>
                      <a:endParaRPr lang="zh-CN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5" marB="457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</a:t>
                      </a:r>
                      <a:endParaRPr lang="zh-CN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5" marB="457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you</a:t>
                      </a:r>
                      <a:endParaRPr lang="zh-CN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5" marB="457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them</a:t>
                      </a:r>
                      <a:endParaRPr lang="zh-CN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75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400" b="1" i="0" u="none" strike="noStrike" kern="1200" baseline="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形容词性物主代词</a:t>
                      </a:r>
                      <a:endParaRPr lang="zh-CN" altLang="en-US" sz="2400" b="1" dirty="0"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5" marB="457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my</a:t>
                      </a:r>
                      <a:endParaRPr lang="zh-CN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5" marB="457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your</a:t>
                      </a:r>
                      <a:endParaRPr lang="zh-CN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5" marB="457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his</a:t>
                      </a:r>
                      <a:endParaRPr lang="zh-CN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5" marB="457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her</a:t>
                      </a:r>
                      <a:endParaRPr lang="zh-CN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5" marB="457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its</a:t>
                      </a:r>
                      <a:endParaRPr lang="zh-CN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5" marB="457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our</a:t>
                      </a:r>
                      <a:endParaRPr lang="zh-CN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5" marB="457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your</a:t>
                      </a:r>
                      <a:endParaRPr lang="zh-CN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5" marB="457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their</a:t>
                      </a:r>
                      <a:endParaRPr lang="zh-CN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图片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矩形 25"/>
          <p:cNvSpPr/>
          <p:nvPr/>
        </p:nvSpPr>
        <p:spPr>
          <a:xfrm>
            <a:off x="7026275" y="1154113"/>
            <a:ext cx="1884363" cy="3508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26627" name="文本框 26"/>
          <p:cNvSpPr txBox="1">
            <a:spLocks noChangeArrowheads="1"/>
          </p:cNvSpPr>
          <p:nvPr/>
        </p:nvSpPr>
        <p:spPr bwMode="auto">
          <a:xfrm>
            <a:off x="7115175" y="1154113"/>
            <a:ext cx="592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讲解</a:t>
            </a:r>
          </a:p>
        </p:txBody>
      </p:sp>
      <p:grpSp>
        <p:nvGrpSpPr>
          <p:cNvPr id="26628" name="组合 26"/>
          <p:cNvGrpSpPr/>
          <p:nvPr/>
        </p:nvGrpSpPr>
        <p:grpSpPr bwMode="auto">
          <a:xfrm>
            <a:off x="1323975" y="2478088"/>
            <a:ext cx="1260475" cy="461962"/>
            <a:chOff x="1220273" y="4806950"/>
            <a:chExt cx="1258577" cy="462489"/>
          </a:xfrm>
        </p:grpSpPr>
        <p:sp>
          <p:nvSpPr>
            <p:cNvPr id="26629" name="TextBox 3"/>
            <p:cNvSpPr txBox="1">
              <a:spLocks noChangeArrowheads="1"/>
            </p:cNvSpPr>
            <p:nvPr/>
          </p:nvSpPr>
          <p:spPr bwMode="auto">
            <a:xfrm>
              <a:off x="1488250" y="4806950"/>
              <a:ext cx="990600" cy="462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 b="1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典例</a:t>
              </a:r>
            </a:p>
          </p:txBody>
        </p:sp>
        <p:pic>
          <p:nvPicPr>
            <p:cNvPr id="26630" name="图片 29" descr="花盆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220273" y="4861186"/>
              <a:ext cx="3238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2489200" y="2233613"/>
            <a:ext cx="53324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单项选择。</a:t>
            </a:r>
          </a:p>
          <a:p>
            <a:pPr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The little girl is in front of ________.</a:t>
            </a:r>
          </a:p>
          <a:p>
            <a:pPr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A. I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　　      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B. my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　    　 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C. me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475413" y="3246438"/>
            <a:ext cx="555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8"/>
          <p:cNvSpPr txBox="1"/>
          <p:nvPr/>
        </p:nvSpPr>
        <p:spPr>
          <a:xfrm>
            <a:off x="2837588" y="188019"/>
            <a:ext cx="4150495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381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en-US" altLang="zh-CN" sz="4800" spc="-300" dirty="0">
                <a:solidFill>
                  <a:srgbClr val="D63D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2. Let’s do it! </a:t>
            </a:r>
            <a:endParaRPr kumimoji="1" lang="zh-CN" altLang="en-US" sz="4800" spc="-300" dirty="0">
              <a:solidFill>
                <a:srgbClr val="D63D4D"/>
              </a:solidFill>
              <a:effectLst>
                <a:outerShdw blurRad="76200" dist="63500" dir="10800000" algn="tl" rotWithShape="0">
                  <a:schemeClr val="bg1">
                    <a:alpha val="65000"/>
                  </a:schemeClr>
                </a:outerShdw>
              </a:effectLst>
              <a:latin typeface="Arial Black" panose="020B0A04020102020204"/>
              <a:ea typeface="+mn-ea"/>
              <a:cs typeface="Arial Black" panose="020B0A04020102020204"/>
            </a:endParaRPr>
          </a:p>
        </p:txBody>
      </p:sp>
      <p:pic>
        <p:nvPicPr>
          <p:cNvPr id="27650" name="Picture 17" descr="C:\Users\Administrator\Desktop\图片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7263" y="1327150"/>
            <a:ext cx="7418387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932363" y="1870075"/>
            <a:ext cx="7016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me</a:t>
            </a:r>
            <a:endParaRPr lang="zh-CN" altLang="en-US" sz="2400" b="1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602163" y="2813050"/>
            <a:ext cx="9255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them</a:t>
            </a:r>
            <a:endParaRPr lang="zh-CN" altLang="en-US" sz="2400" b="1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500688" y="3514725"/>
            <a:ext cx="8112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him</a:t>
            </a:r>
            <a:endParaRPr lang="zh-CN" altLang="en-US" sz="2400" b="1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643438" y="4219575"/>
            <a:ext cx="812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her</a:t>
            </a:r>
            <a:endParaRPr lang="zh-CN" altLang="en-US" sz="2400" b="1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486275" y="4679950"/>
            <a:ext cx="81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us</a:t>
            </a:r>
            <a:endParaRPr lang="zh-CN" altLang="en-US" sz="2400" b="1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281613" y="5362575"/>
            <a:ext cx="812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you</a:t>
            </a:r>
            <a:endParaRPr lang="zh-CN" altLang="en-US" sz="2400" b="1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8" grpId="0"/>
      <p:bldP spid="19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8"/>
          <p:cNvSpPr txBox="1"/>
          <p:nvPr/>
        </p:nvSpPr>
        <p:spPr>
          <a:xfrm>
            <a:off x="2837588" y="188019"/>
            <a:ext cx="4150495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381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en-US" altLang="zh-CN" sz="4800" spc="-300" dirty="0">
                <a:solidFill>
                  <a:srgbClr val="D63D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2. Let’s do it! </a:t>
            </a:r>
            <a:endParaRPr kumimoji="1" lang="zh-CN" altLang="en-US" sz="4800" spc="-300" dirty="0">
              <a:solidFill>
                <a:srgbClr val="D63D4D"/>
              </a:solidFill>
              <a:effectLst>
                <a:outerShdw blurRad="76200" dist="63500" dir="10800000" algn="tl" rotWithShape="0">
                  <a:schemeClr val="bg1">
                    <a:alpha val="65000"/>
                  </a:schemeClr>
                </a:outerShdw>
              </a:effectLst>
              <a:latin typeface="Arial Black" panose="020B0A04020102020204"/>
              <a:ea typeface="+mn-ea"/>
              <a:cs typeface="Arial Black" panose="020B0A04020102020204"/>
            </a:endParaRPr>
          </a:p>
        </p:txBody>
      </p:sp>
      <p:pic>
        <p:nvPicPr>
          <p:cNvPr id="28674" name="Picture 1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2338" y="1477963"/>
            <a:ext cx="762158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图片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1069975" y="1262063"/>
            <a:ext cx="7534275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一、单项选择。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1. Let _______ go to school together .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A. we             B. me                C.us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2. What _______she doing?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A. am            B. is             C. are</a:t>
            </a:r>
          </a:p>
          <a:p>
            <a:pPr>
              <a:lnSpc>
                <a:spcPct val="150000"/>
              </a:lnSpc>
            </a:pP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80000"/>
              </a:lnSpc>
            </a:pP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3. Peter is not ________ TV.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A. watching           B. watches          C. watch</a:t>
            </a:r>
          </a:p>
        </p:txBody>
      </p:sp>
      <p:sp>
        <p:nvSpPr>
          <p:cNvPr id="25" name="TextBox 2"/>
          <p:cNvSpPr txBox="1">
            <a:spLocks noChangeArrowheads="1"/>
          </p:cNvSpPr>
          <p:nvPr/>
        </p:nvSpPr>
        <p:spPr bwMode="auto">
          <a:xfrm>
            <a:off x="2355850" y="1916113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700" name="组合 22"/>
          <p:cNvGrpSpPr/>
          <p:nvPr/>
        </p:nvGrpSpPr>
        <p:grpSpPr bwMode="auto">
          <a:xfrm>
            <a:off x="7113588" y="1125538"/>
            <a:ext cx="1839912" cy="368300"/>
            <a:chOff x="6895771" y="1125559"/>
            <a:chExt cx="2008600" cy="368279"/>
          </a:xfrm>
        </p:grpSpPr>
        <p:sp>
          <p:nvSpPr>
            <p:cNvPr id="22" name="矩形 21"/>
            <p:cNvSpPr/>
            <p:nvPr/>
          </p:nvSpPr>
          <p:spPr>
            <a:xfrm>
              <a:off x="6925232" y="1143020"/>
              <a:ext cx="1979139" cy="35081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mpd="sng">
              <a:solidFill>
                <a:schemeClr val="tx2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kumimoji="1" lang="zh-CN" altLang="en-US"/>
            </a:p>
          </p:txBody>
        </p:sp>
        <p:sp>
          <p:nvSpPr>
            <p:cNvPr id="29702" name="文本框 17"/>
            <p:cNvSpPr txBox="1">
              <a:spLocks noChangeArrowheads="1"/>
            </p:cNvSpPr>
            <p:nvPr/>
          </p:nvSpPr>
          <p:spPr bwMode="auto">
            <a:xfrm>
              <a:off x="6895771" y="1125559"/>
              <a:ext cx="646080" cy="337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600" b="1">
                  <a:latin typeface="楷体" panose="02010609060101010101" pitchFamily="49" charset="-122"/>
                  <a:ea typeface="楷体" panose="02010609060101010101" pitchFamily="49" charset="-122"/>
                </a:rPr>
                <a:t>习题</a:t>
              </a:r>
            </a:p>
          </p:txBody>
        </p:sp>
      </p:grpSp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2609850" y="30480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2"/>
          <p:cNvSpPr txBox="1">
            <a:spLocks noChangeArrowheads="1"/>
          </p:cNvSpPr>
          <p:nvPr/>
        </p:nvSpPr>
        <p:spPr bwMode="auto">
          <a:xfrm>
            <a:off x="3448050" y="4992688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1333500" y="4117975"/>
            <a:ext cx="7529513" cy="6461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点拨</a:t>
            </a:r>
            <a:r>
              <a:rPr lang="zh-CN" altLang="en-US" sz="2400" b="1" dirty="0" smtClean="0">
                <a:solidFill>
                  <a:srgbClr val="FF0000"/>
                </a:solidFill>
                <a:latin typeface="Adobe 黑体 Std R"/>
                <a:ea typeface="黑体" panose="02010609060101010101" pitchFamily="49" charset="-122"/>
                <a:cs typeface="Adobe 黑体 Std R"/>
              </a:rPr>
              <a:t>：</a:t>
            </a:r>
            <a:endParaRPr lang="en-US" altLang="zh-CN" sz="2400" b="1" dirty="0" smtClean="0">
              <a:solidFill>
                <a:srgbClr val="FF0000"/>
              </a:solidFill>
              <a:latin typeface="Adobe 黑体 Std R"/>
              <a:ea typeface="黑体" panose="02010609060101010101" pitchFamily="49" charset="-122"/>
              <a:cs typeface="Adobe 黑体 Std R"/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2208213" y="4102100"/>
            <a:ext cx="66817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主语</a:t>
            </a:r>
            <a:r>
              <a:rPr lang="en-US" altLang="zh-CN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she</a:t>
            </a:r>
            <a:r>
              <a:rPr lang="zh-CN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为第三人称单数，所以</a:t>
            </a:r>
            <a:r>
              <a:rPr lang="en-US" altLang="zh-CN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be</a:t>
            </a:r>
            <a:r>
              <a:rPr lang="zh-CN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动词需要用</a:t>
            </a:r>
            <a:r>
              <a:rPr lang="en-US" altLang="zh-CN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is</a:t>
            </a:r>
            <a:r>
              <a:rPr lang="zh-CN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9" grpId="0"/>
      <p:bldP spid="20" grpId="0"/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图片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654050" y="1346200"/>
            <a:ext cx="4421188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63955" indent="-116395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二、选择句子，补全对话。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—__________________ 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—I’m listening to music.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—What is your mum doing?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—_____________________ 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—What about your father?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—_____________________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—You are very happy.</a:t>
            </a:r>
          </a:p>
        </p:txBody>
      </p:sp>
      <p:sp>
        <p:nvSpPr>
          <p:cNvPr id="20" name="TextBox 2"/>
          <p:cNvSpPr txBox="1">
            <a:spLocks noChangeArrowheads="1"/>
          </p:cNvSpPr>
          <p:nvPr/>
        </p:nvSpPr>
        <p:spPr bwMode="auto">
          <a:xfrm>
            <a:off x="2397125" y="3648075"/>
            <a:ext cx="10382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2220913" y="2003425"/>
            <a:ext cx="1041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725" name="组合 22"/>
          <p:cNvGrpSpPr/>
          <p:nvPr/>
        </p:nvGrpSpPr>
        <p:grpSpPr bwMode="auto">
          <a:xfrm>
            <a:off x="7127875" y="1125538"/>
            <a:ext cx="1838325" cy="368300"/>
            <a:chOff x="6895771" y="1125559"/>
            <a:chExt cx="2008600" cy="368279"/>
          </a:xfrm>
        </p:grpSpPr>
        <p:sp>
          <p:nvSpPr>
            <p:cNvPr id="24" name="矩形 23"/>
            <p:cNvSpPr/>
            <p:nvPr/>
          </p:nvSpPr>
          <p:spPr>
            <a:xfrm>
              <a:off x="6925259" y="1143020"/>
              <a:ext cx="1979112" cy="35081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mpd="sng">
              <a:solidFill>
                <a:schemeClr val="tx2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kumimoji="1" lang="zh-CN" altLang="en-US"/>
            </a:p>
          </p:txBody>
        </p:sp>
        <p:sp>
          <p:nvSpPr>
            <p:cNvPr id="30727" name="文本框 17"/>
            <p:cNvSpPr txBox="1">
              <a:spLocks noChangeArrowheads="1"/>
            </p:cNvSpPr>
            <p:nvPr/>
          </p:nvSpPr>
          <p:spPr bwMode="auto">
            <a:xfrm>
              <a:off x="6895771" y="1125559"/>
              <a:ext cx="646637" cy="337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600" b="1">
                  <a:latin typeface="楷体" panose="02010609060101010101" pitchFamily="49" charset="-122"/>
                  <a:ea typeface="楷体" panose="02010609060101010101" pitchFamily="49" charset="-122"/>
                </a:rPr>
                <a:t>习题</a:t>
              </a:r>
            </a:p>
          </p:txBody>
        </p:sp>
      </p:grpSp>
      <p:sp>
        <p:nvSpPr>
          <p:cNvPr id="22" name="TextBox 2"/>
          <p:cNvSpPr txBox="1">
            <a:spLocks noChangeArrowheads="1"/>
          </p:cNvSpPr>
          <p:nvPr/>
        </p:nvSpPr>
        <p:spPr bwMode="auto">
          <a:xfrm>
            <a:off x="2344738" y="4737100"/>
            <a:ext cx="7445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9" name="TextBox 1"/>
          <p:cNvSpPr txBox="1">
            <a:spLocks noChangeArrowheads="1"/>
          </p:cNvSpPr>
          <p:nvPr/>
        </p:nvSpPr>
        <p:spPr bwMode="auto">
          <a:xfrm>
            <a:off x="4724400" y="2268538"/>
            <a:ext cx="4421188" cy="28622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1163955" indent="-116395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A. She is reading the newspaper.</a:t>
            </a:r>
          </a:p>
          <a:p>
            <a:pPr>
              <a:lnSpc>
                <a:spcPct val="2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B. He is watering the flowers.</a:t>
            </a:r>
          </a:p>
          <a:p>
            <a:pPr>
              <a:lnSpc>
                <a:spcPct val="2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C. What are you doing?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图片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633413" y="1485900"/>
            <a:ext cx="801052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本节课我们学习了以下知识，请同学们一定加强巩固，以便能和同学们进行灵活交流哦！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633413" y="3113088"/>
            <a:ext cx="793908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1609725" indent="-1609725" eaLnBrk="1" hangingPunct="1">
              <a:lnSpc>
                <a:spcPct val="200000"/>
              </a:lnSpc>
              <a:buFontTx/>
              <a:buNone/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重点词汇：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us,  Mr., Mrs., them, him, card, me</a:t>
            </a:r>
          </a:p>
          <a:p>
            <a:pPr marL="1529080" indent="-1529080" eaLnBrk="1" hangingPunct="1">
              <a:lnSpc>
                <a:spcPct val="200000"/>
              </a:lnSpc>
              <a:buFontTx/>
              <a:buNone/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重点句式：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What are we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doing?</a:t>
            </a:r>
          </a:p>
          <a:p>
            <a:pPr marL="1529080" eaLnBrk="1" hangingPunct="1">
              <a:lnSpc>
                <a:spcPct val="200000"/>
              </a:lnSpc>
              <a:buFontTx/>
              <a:buNone/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Do you see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me?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图片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矩形 23"/>
          <p:cNvSpPr/>
          <p:nvPr/>
        </p:nvSpPr>
        <p:spPr>
          <a:xfrm>
            <a:off x="796925" y="1665288"/>
            <a:ext cx="446088" cy="44608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796925" y="3357563"/>
            <a:ext cx="446088" cy="44608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785813" y="4486275"/>
            <a:ext cx="446087" cy="44608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39946" name="TextBox 2"/>
          <p:cNvSpPr txBox="1">
            <a:spLocks noChangeArrowheads="1"/>
          </p:cNvSpPr>
          <p:nvPr/>
        </p:nvSpPr>
        <p:spPr bwMode="auto">
          <a:xfrm>
            <a:off x="812800" y="1520825"/>
            <a:ext cx="7769225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55600" indent="-355600" eaLnBrk="1" hangingPunct="1">
              <a:lnSpc>
                <a:spcPct val="150000"/>
              </a:lnSpc>
              <a:buFontTx/>
              <a:buNone/>
              <a:defRPr/>
            </a:pP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  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熟记本节课所学的句型、短语和单词，必须会听、说、读、写。</a:t>
            </a:r>
            <a:endParaRPr lang="en-US" altLang="zh-CN" sz="2800" b="1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ts val="9000"/>
              </a:lnSpc>
              <a:buFontTx/>
              <a:buNone/>
              <a:defRPr/>
            </a:pP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  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将</a:t>
            </a: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What are we doing? 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的对话朗读流利。</a:t>
            </a:r>
            <a:endParaRPr lang="en-US" altLang="zh-CN" sz="2800" b="1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ts val="9000"/>
              </a:lnSpc>
              <a:buFontTx/>
              <a:buNone/>
              <a:defRPr/>
            </a:pP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  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完成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课后作业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 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1845581" y="206130"/>
            <a:ext cx="6079357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381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en-US" altLang="zh-CN" sz="4000" spc="-300" dirty="0">
                <a:solidFill>
                  <a:srgbClr val="D63D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1. It’s time for breakfast!</a:t>
            </a:r>
          </a:p>
        </p:txBody>
      </p:sp>
      <p:sp>
        <p:nvSpPr>
          <p:cNvPr id="4104" name="矩形 1"/>
          <p:cNvSpPr>
            <a:spLocks noChangeArrowheads="1"/>
          </p:cNvSpPr>
          <p:nvPr/>
        </p:nvSpPr>
        <p:spPr bwMode="auto">
          <a:xfrm>
            <a:off x="617538" y="1252538"/>
            <a:ext cx="6656387" cy="471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078230" indent="-1078230" defTabSz="445770">
              <a:lnSpc>
                <a:spcPct val="150000"/>
              </a:lnSpc>
              <a:buFontTx/>
              <a:buNone/>
              <a:tabLst>
                <a:tab pos="1080770" algn="l"/>
              </a:tabLst>
              <a:defRPr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 Ming: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It’s Saturday. We are in the living room. Look at us. What are we doing?</a:t>
            </a:r>
          </a:p>
          <a:p>
            <a:pPr marL="1081405" indent="-1081405" defTabSz="445770">
              <a:lnSpc>
                <a:spcPct val="150000"/>
              </a:lnSpc>
              <a:buFontTx/>
              <a:buNone/>
              <a:tabLst>
                <a:tab pos="1080770" algn="l"/>
              </a:tabLst>
              <a:defRPr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Jenny: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like this show, Danny?</a:t>
            </a:r>
          </a:p>
          <a:p>
            <a:pPr marL="1081405" indent="-1081405" defTabSz="445770">
              <a:lnSpc>
                <a:spcPct val="150000"/>
              </a:lnSpc>
              <a:buFontTx/>
              <a:buNone/>
              <a:tabLst>
                <a:tab pos="1080770" algn="l"/>
              </a:tabLst>
              <a:defRPr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Danny: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Yes, I do!</a:t>
            </a:r>
          </a:p>
          <a:p>
            <a:pPr defTabSz="445770">
              <a:lnSpc>
                <a:spcPct val="150000"/>
              </a:lnSpc>
              <a:buFontTx/>
              <a:buNone/>
              <a:tabLst>
                <a:tab pos="1080770" algn="l"/>
              </a:tabLst>
              <a:defRPr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Jenny and Danny are watching TV. Jenny is sitting in a chair and Danny is sitting beside her. Mr. and Mrs. Smith are reading newspapers. Lynn and Bob are in front of them. Bob is sitting in a chair. Lynn is sitting beside him. They are playing cards. They are happy. Do you see me? I’m sitting at a small table. I’m writing a letter.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538321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B7E0EC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pic>
        <p:nvPicPr>
          <p:cNvPr id="34818" name="Picture 39" descr="구름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95838" y="179388"/>
            <a:ext cx="68262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40" descr="구름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35825" y="503238"/>
            <a:ext cx="1042988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Oval 17"/>
          <p:cNvSpPr>
            <a:spLocks noChangeArrowheads="1"/>
          </p:cNvSpPr>
          <p:nvPr/>
        </p:nvSpPr>
        <p:spPr bwMode="auto">
          <a:xfrm>
            <a:off x="2371725" y="5734050"/>
            <a:ext cx="4398963" cy="898525"/>
          </a:xfrm>
          <a:prstGeom prst="ellipse">
            <a:avLst/>
          </a:prstGeom>
          <a:gradFill rotWithShape="1">
            <a:gsLst>
              <a:gs pos="0">
                <a:srgbClr val="0E320D"/>
              </a:gs>
              <a:gs pos="100000">
                <a:srgbClr val="1F6B1B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ko-KR" altLang="en-US"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  <p:pic>
        <p:nvPicPr>
          <p:cNvPr id="34821" name="Picture 16" descr="꽃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03550" y="3363913"/>
            <a:ext cx="3136900" cy="302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矩形 3"/>
          <p:cNvSpPr>
            <a:spLocks noChangeArrowheads="1"/>
          </p:cNvSpPr>
          <p:nvPr/>
        </p:nvSpPr>
        <p:spPr bwMode="auto">
          <a:xfrm>
            <a:off x="5580063" y="6553200"/>
            <a:ext cx="21748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100">
                <a:solidFill>
                  <a:srgbClr val="414141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3" name="矩形 12"/>
          <p:cNvSpPr/>
          <p:nvPr/>
        </p:nvSpPr>
        <p:spPr>
          <a:xfrm>
            <a:off x="1928997" y="1329273"/>
            <a:ext cx="5285999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7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Thank you! </a:t>
            </a:r>
            <a:endParaRPr lang="zh-CN" altLang="en-US" sz="7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图片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文本框 17"/>
          <p:cNvSpPr txBox="1">
            <a:spLocks noChangeArrowheads="1"/>
          </p:cNvSpPr>
          <p:nvPr/>
        </p:nvSpPr>
        <p:spPr bwMode="auto">
          <a:xfrm>
            <a:off x="3197225" y="1487488"/>
            <a:ext cx="36845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us /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ʌs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/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pron.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我们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【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三会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】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1265238" y="1604963"/>
            <a:ext cx="1778000" cy="44926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3C7D4"/>
              </a:gs>
              <a:gs pos="100000">
                <a:schemeClr val="bg1"/>
              </a:gs>
            </a:gsLst>
          </a:gradFill>
          <a:ln>
            <a:solidFill>
              <a:srgbClr val="ECADC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7172" name="文本框 19"/>
          <p:cNvSpPr txBox="1">
            <a:spLocks noChangeArrowheads="1"/>
          </p:cNvSpPr>
          <p:nvPr/>
        </p:nvSpPr>
        <p:spPr bwMode="auto">
          <a:xfrm>
            <a:off x="1546225" y="1598613"/>
            <a:ext cx="1704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知识点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 1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026275" y="1154113"/>
            <a:ext cx="1884363" cy="3508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7174" name="文本框 26"/>
          <p:cNvSpPr txBox="1">
            <a:spLocks noChangeArrowheads="1"/>
          </p:cNvSpPr>
          <p:nvPr/>
        </p:nvSpPr>
        <p:spPr bwMode="auto">
          <a:xfrm>
            <a:off x="7115175" y="1154113"/>
            <a:ext cx="592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讲解</a:t>
            </a:r>
          </a:p>
        </p:txBody>
      </p:sp>
      <p:sp>
        <p:nvSpPr>
          <p:cNvPr id="12304" name="TextBox 8"/>
          <p:cNvSpPr txBox="1">
            <a:spLocks noChangeArrowheads="1"/>
          </p:cNvSpPr>
          <p:nvPr/>
        </p:nvSpPr>
        <p:spPr bwMode="auto">
          <a:xfrm>
            <a:off x="2595563" y="2130425"/>
            <a:ext cx="3733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You can come with us. </a:t>
            </a:r>
          </a:p>
          <a:p>
            <a:pPr eaLnBrk="0" hangingPunct="0">
              <a:lnSpc>
                <a:spcPct val="20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你可以和我们一起来。</a:t>
            </a:r>
          </a:p>
        </p:txBody>
      </p:sp>
      <p:pic>
        <p:nvPicPr>
          <p:cNvPr id="7176" name="图片 9" descr="book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3713" y="1527175"/>
            <a:ext cx="108743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矩形 1"/>
          <p:cNvSpPr>
            <a:spLocks noChangeArrowheads="1"/>
          </p:cNvSpPr>
          <p:nvPr/>
        </p:nvSpPr>
        <p:spPr bwMode="auto">
          <a:xfrm>
            <a:off x="1560513" y="2365375"/>
            <a:ext cx="1112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例句：</a:t>
            </a:r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7178" name="矩形 2"/>
          <p:cNvSpPr>
            <a:spLocks noChangeArrowheads="1"/>
          </p:cNvSpPr>
          <p:nvPr/>
        </p:nvSpPr>
        <p:spPr bwMode="auto">
          <a:xfrm>
            <a:off x="1535113" y="3836988"/>
            <a:ext cx="11128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发音：</a:t>
            </a:r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7179" name="矩形 3"/>
          <p:cNvSpPr>
            <a:spLocks noChangeArrowheads="1"/>
          </p:cNvSpPr>
          <p:nvPr/>
        </p:nvSpPr>
        <p:spPr bwMode="auto">
          <a:xfrm>
            <a:off x="1533525" y="4564063"/>
            <a:ext cx="1112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主格：</a:t>
            </a:r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7180" name="矩形 4"/>
          <p:cNvSpPr>
            <a:spLocks noChangeArrowheads="1"/>
          </p:cNvSpPr>
          <p:nvPr/>
        </p:nvSpPr>
        <p:spPr bwMode="auto">
          <a:xfrm>
            <a:off x="1219200" y="5199063"/>
            <a:ext cx="1422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形近词：</a:t>
            </a:r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24" name="TextBox 8"/>
          <p:cNvSpPr txBox="1">
            <a:spLocks noChangeArrowheads="1"/>
          </p:cNvSpPr>
          <p:nvPr/>
        </p:nvSpPr>
        <p:spPr bwMode="auto">
          <a:xfrm>
            <a:off x="2620963" y="3600450"/>
            <a:ext cx="42497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20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字母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u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在单词中的发音为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/ʌ/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25" name="TextBox 8"/>
          <p:cNvSpPr txBox="1">
            <a:spLocks noChangeArrowheads="1"/>
          </p:cNvSpPr>
          <p:nvPr/>
        </p:nvSpPr>
        <p:spPr bwMode="auto">
          <a:xfrm>
            <a:off x="2632075" y="4289425"/>
            <a:ext cx="8477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we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7" name="TextBox 8"/>
          <p:cNvSpPr txBox="1">
            <a:spLocks noChangeArrowheads="1"/>
          </p:cNvSpPr>
          <p:nvPr/>
        </p:nvSpPr>
        <p:spPr bwMode="auto">
          <a:xfrm>
            <a:off x="2617788" y="4953000"/>
            <a:ext cx="25368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bus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公共汽车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4" grpId="0" build="p"/>
      <p:bldP spid="24" grpId="0" build="p"/>
      <p:bldP spid="25" grpId="0" build="p"/>
      <p:bldP spid="2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图片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文本框 17"/>
          <p:cNvSpPr txBox="1">
            <a:spLocks noChangeArrowheads="1"/>
          </p:cNvSpPr>
          <p:nvPr/>
        </p:nvSpPr>
        <p:spPr bwMode="auto">
          <a:xfrm>
            <a:off x="2692400" y="1785938"/>
            <a:ext cx="63293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What are we doing?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我们正在做什么？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847725" y="1927225"/>
            <a:ext cx="1778000" cy="44926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3C7D4"/>
              </a:gs>
              <a:gs pos="100000">
                <a:schemeClr val="bg1"/>
              </a:gs>
            </a:gsLst>
          </a:gradFill>
          <a:ln>
            <a:solidFill>
              <a:srgbClr val="ECADC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8196" name="文本框 19"/>
          <p:cNvSpPr txBox="1">
            <a:spLocks noChangeArrowheads="1"/>
          </p:cNvSpPr>
          <p:nvPr/>
        </p:nvSpPr>
        <p:spPr bwMode="auto">
          <a:xfrm>
            <a:off x="1158875" y="1897063"/>
            <a:ext cx="1533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知识点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 2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026275" y="1154113"/>
            <a:ext cx="1884363" cy="3508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8198" name="文本框 26"/>
          <p:cNvSpPr txBox="1">
            <a:spLocks noChangeArrowheads="1"/>
          </p:cNvSpPr>
          <p:nvPr/>
        </p:nvSpPr>
        <p:spPr bwMode="auto">
          <a:xfrm>
            <a:off x="7115175" y="1154113"/>
            <a:ext cx="592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讲解</a:t>
            </a:r>
          </a:p>
        </p:txBody>
      </p:sp>
      <p:pic>
        <p:nvPicPr>
          <p:cNvPr id="8199" name="图片 9" descr="book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738" y="1814513"/>
            <a:ext cx="108743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1104900" y="2646363"/>
            <a:ext cx="68627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20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这是由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What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引导的现在进行时的特殊疑问句，句型结构为“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What + be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am, is, are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）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+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主语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+ doing ?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”，用来询问某人正在做什么。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图片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矩形 25"/>
          <p:cNvSpPr/>
          <p:nvPr/>
        </p:nvSpPr>
        <p:spPr>
          <a:xfrm>
            <a:off x="7026275" y="1154113"/>
            <a:ext cx="1884363" cy="3508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9219" name="文本框 26"/>
          <p:cNvSpPr txBox="1">
            <a:spLocks noChangeArrowheads="1"/>
          </p:cNvSpPr>
          <p:nvPr/>
        </p:nvSpPr>
        <p:spPr bwMode="auto">
          <a:xfrm>
            <a:off x="7115175" y="1154113"/>
            <a:ext cx="592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讲解</a:t>
            </a:r>
          </a:p>
        </p:txBody>
      </p:sp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985838" y="2528888"/>
            <a:ext cx="71723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20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现在进行时表示正在进行的动作或存在的状态。现在进行时表示动作发生的时间是“现在”，动作目前的状态是“正在进行中”。</a:t>
            </a:r>
          </a:p>
        </p:txBody>
      </p:sp>
      <p:sp>
        <p:nvSpPr>
          <p:cNvPr id="9221" name="矩形 25"/>
          <p:cNvSpPr>
            <a:spLocks noChangeArrowheads="1"/>
          </p:cNvSpPr>
          <p:nvPr/>
        </p:nvSpPr>
        <p:spPr bwMode="auto">
          <a:xfrm>
            <a:off x="993775" y="1827213"/>
            <a:ext cx="1381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进行时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图片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矩形 25"/>
          <p:cNvSpPr/>
          <p:nvPr/>
        </p:nvSpPr>
        <p:spPr>
          <a:xfrm>
            <a:off x="7026275" y="1154113"/>
            <a:ext cx="1884363" cy="3508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0243" name="文本框 26"/>
          <p:cNvSpPr txBox="1">
            <a:spLocks noChangeArrowheads="1"/>
          </p:cNvSpPr>
          <p:nvPr/>
        </p:nvSpPr>
        <p:spPr bwMode="auto">
          <a:xfrm>
            <a:off x="7115175" y="1154113"/>
            <a:ext cx="592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讲解</a:t>
            </a:r>
          </a:p>
        </p:txBody>
      </p:sp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985838" y="2373313"/>
            <a:ext cx="7172325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buFontTx/>
              <a:buNone/>
              <a:defRPr/>
            </a:pP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句型结构为“主语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 be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am, is, are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 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动词的</a:t>
            </a:r>
            <a:r>
              <a:rPr lang="en-US" altLang="zh-CN" sz="2400" b="1" dirty="0" err="1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ing</a:t>
            </a:r>
            <a:endParaRPr lang="en-US" altLang="zh-CN" sz="2400" b="1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buFontTx/>
              <a:buNone/>
              <a:defRPr/>
            </a:pP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形式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 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其他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.”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，表示某人正在做某事。</a:t>
            </a:r>
          </a:p>
          <a:p>
            <a:pPr>
              <a:lnSpc>
                <a:spcPct val="200000"/>
              </a:lnSpc>
              <a:buFontTx/>
              <a:buNone/>
              <a:defRPr/>
            </a:pP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Lily and Lucy are reading books. </a:t>
            </a:r>
          </a:p>
          <a:p>
            <a:pPr marL="903605">
              <a:lnSpc>
                <a:spcPct val="200000"/>
              </a:lnSpc>
              <a:buFontTx/>
              <a:buNone/>
              <a:defRPr/>
            </a:pP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莉莉和露西正在读书。</a:t>
            </a:r>
          </a:p>
        </p:txBody>
      </p:sp>
      <p:sp>
        <p:nvSpPr>
          <p:cNvPr id="10245" name="矩形 25"/>
          <p:cNvSpPr>
            <a:spLocks noChangeArrowheads="1"/>
          </p:cNvSpPr>
          <p:nvPr/>
        </p:nvSpPr>
        <p:spPr bwMode="auto">
          <a:xfrm>
            <a:off x="993775" y="1673225"/>
            <a:ext cx="3352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现在进行时的肯定句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图片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矩形 25"/>
          <p:cNvSpPr/>
          <p:nvPr/>
        </p:nvSpPr>
        <p:spPr>
          <a:xfrm>
            <a:off x="7026275" y="1154113"/>
            <a:ext cx="1884363" cy="3508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1267" name="文本框 26"/>
          <p:cNvSpPr txBox="1">
            <a:spLocks noChangeArrowheads="1"/>
          </p:cNvSpPr>
          <p:nvPr/>
        </p:nvSpPr>
        <p:spPr bwMode="auto">
          <a:xfrm>
            <a:off x="7115175" y="1154113"/>
            <a:ext cx="592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讲解</a:t>
            </a:r>
          </a:p>
        </p:txBody>
      </p:sp>
      <p:grpSp>
        <p:nvGrpSpPr>
          <p:cNvPr id="11268" name="组合 1"/>
          <p:cNvGrpSpPr/>
          <p:nvPr/>
        </p:nvGrpSpPr>
        <p:grpSpPr bwMode="auto">
          <a:xfrm>
            <a:off x="387350" y="1177925"/>
            <a:ext cx="1806575" cy="1514475"/>
            <a:chOff x="603250" y="3113088"/>
            <a:chExt cx="1917700" cy="1485900"/>
          </a:xfrm>
        </p:grpSpPr>
        <p:pic>
          <p:nvPicPr>
            <p:cNvPr id="11269" name="图片 3" descr="泡泡1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03250" y="3113088"/>
              <a:ext cx="1917700" cy="148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0" name="文本框 2"/>
            <p:cNvSpPr txBox="1">
              <a:spLocks noChangeArrowheads="1"/>
            </p:cNvSpPr>
            <p:nvPr/>
          </p:nvSpPr>
          <p:spPr bwMode="auto">
            <a:xfrm>
              <a:off x="856000" y="3428818"/>
              <a:ext cx="1344268" cy="918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4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Calibri" panose="020F0502020204030204" pitchFamily="34" charset="0"/>
                </a:rPr>
                <a:t>易错点</a:t>
              </a:r>
              <a:endParaRPr lang="en-US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Calibri" panose="020F0502020204030204" pitchFamily="34" charset="0"/>
              </a:endParaRPr>
            </a:p>
            <a:p>
              <a:pPr algn="ctr"/>
              <a:r>
                <a:rPr lang="zh-CN" altLang="en-US" sz="24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Calibri" panose="020F0502020204030204" pitchFamily="34" charset="0"/>
                </a:rPr>
                <a:t>提示</a:t>
              </a:r>
              <a:endParaRPr lang="en-US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Calibri" panose="020F0502020204030204" pitchFamily="34" charset="0"/>
              </a:endParaRPr>
            </a:p>
          </p:txBody>
        </p:sp>
      </p:grpSp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1793875" y="2533650"/>
            <a:ext cx="673417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句子中的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be (am,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is,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are)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要与主语的人称和数保持一致。当主语是第一人称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时，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be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要用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am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；当主语是第三人称单数时，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be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要用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is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；当主语是第一人称复数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we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、第二人称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you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或第三人称复数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they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等时，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be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要用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are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图片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矩形 25"/>
          <p:cNvSpPr/>
          <p:nvPr/>
        </p:nvSpPr>
        <p:spPr>
          <a:xfrm>
            <a:off x="7026275" y="1154113"/>
            <a:ext cx="1884363" cy="3508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2291" name="文本框 26"/>
          <p:cNvSpPr txBox="1">
            <a:spLocks noChangeArrowheads="1"/>
          </p:cNvSpPr>
          <p:nvPr/>
        </p:nvSpPr>
        <p:spPr bwMode="auto">
          <a:xfrm>
            <a:off x="7115175" y="1154113"/>
            <a:ext cx="592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讲解</a:t>
            </a:r>
          </a:p>
        </p:txBody>
      </p:sp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985838" y="2468563"/>
            <a:ext cx="7172325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buFontTx/>
              <a:buNone/>
              <a:defRPr/>
            </a:pP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句型结构为“主语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 be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am, is, are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 not + 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动词</a:t>
            </a:r>
          </a:p>
          <a:p>
            <a:pPr>
              <a:lnSpc>
                <a:spcPct val="200000"/>
              </a:lnSpc>
              <a:buFontTx/>
              <a:buNone/>
              <a:defRPr/>
            </a:pP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en-US" altLang="zh-CN" sz="2400" b="1" dirty="0" err="1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ing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形式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 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其他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.”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，表示某人没有在做某事。</a:t>
            </a:r>
          </a:p>
          <a:p>
            <a:pPr>
              <a:lnSpc>
                <a:spcPct val="200000"/>
              </a:lnSpc>
              <a:buFontTx/>
              <a:buNone/>
              <a:defRPr/>
            </a:pP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My sister is not sleeping. </a:t>
            </a:r>
          </a:p>
          <a:p>
            <a:pPr marL="986155">
              <a:lnSpc>
                <a:spcPct val="200000"/>
              </a:lnSpc>
              <a:buFontTx/>
              <a:buNone/>
              <a:defRPr/>
            </a:pP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我的妹妹没有在睡觉。</a:t>
            </a:r>
          </a:p>
        </p:txBody>
      </p:sp>
      <p:sp>
        <p:nvSpPr>
          <p:cNvPr id="12293" name="矩形 25"/>
          <p:cNvSpPr>
            <a:spLocks noChangeArrowheads="1"/>
          </p:cNvSpPr>
          <p:nvPr/>
        </p:nvSpPr>
        <p:spPr bwMode="auto">
          <a:xfrm>
            <a:off x="993775" y="1766888"/>
            <a:ext cx="32924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现在进行时的否定句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theme/theme1.xml><?xml version="1.0" encoding="utf-8"?>
<a:theme xmlns:a="http://schemas.openxmlformats.org/drawingml/2006/main" name="WWW.2PPT.COM&#10;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1489</Words>
  <Application>Microsoft Office PowerPoint</Application>
  <PresentationFormat>全屏显示(4:3)</PresentationFormat>
  <Paragraphs>239</Paragraphs>
  <Slides>30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3" baseType="lpstr">
      <vt:lpstr>Adobe 黑体 Std R</vt:lpstr>
      <vt:lpstr>Kozuka Gothic Pro H</vt:lpstr>
      <vt:lpstr>Malgun Gothic</vt:lpstr>
      <vt:lpstr>方正大黑简体</vt:lpstr>
      <vt:lpstr>黑体</vt:lpstr>
      <vt:lpstr>楷体</vt:lpstr>
      <vt:lpstr>宋体</vt:lpstr>
      <vt:lpstr>微软雅黑</vt:lpstr>
      <vt:lpstr>Arial</vt:lpstr>
      <vt:lpstr>Arial Black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2016-01-15T00:46:00Z</dcterms:created>
  <dcterms:modified xsi:type="dcterms:W3CDTF">2023-01-17T00:29:58Z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DEAFE9E257A341BEB8607A003DE085E8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