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3" r:id="rId16"/>
    <p:sldId id="291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orient="horz" pos="600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9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82" y="114"/>
      </p:cViewPr>
      <p:guideLst>
        <p:guide pos="415"/>
        <p:guide orient="horz" pos="600"/>
        <p:guide orient="horz" pos="709"/>
        <p:guide orient="horz" pos="3928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F4B9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F4B9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图片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69" r="80" b="59425"/>
          <a:stretch>
            <a:fillRect/>
          </a:stretch>
        </p:blipFill>
        <p:spPr>
          <a:xfrm>
            <a:off x="-1078236" y="-581964"/>
            <a:ext cx="5966665" cy="4344346"/>
          </a:xfrm>
          <a:custGeom>
            <a:avLst/>
            <a:gdLst>
              <a:gd name="connsiteX0" fmla="*/ 1231355 w 5966665"/>
              <a:gd name="connsiteY0" fmla="*/ 0 h 4344346"/>
              <a:gd name="connsiteX1" fmla="*/ 4498336 w 5966665"/>
              <a:gd name="connsiteY1" fmla="*/ 0 h 4344346"/>
              <a:gd name="connsiteX2" fmla="*/ 5957547 w 5966665"/>
              <a:gd name="connsiteY2" fmla="*/ 1449134 h 4344346"/>
              <a:gd name="connsiteX3" fmla="*/ 5957698 w 5966665"/>
              <a:gd name="connsiteY3" fmla="*/ 1492796 h 4344346"/>
              <a:gd name="connsiteX4" fmla="*/ 3134895 w 5966665"/>
              <a:gd name="connsiteY4" fmla="*/ 4335228 h 4344346"/>
              <a:gd name="connsiteX5" fmla="*/ 3091233 w 5966665"/>
              <a:gd name="connsiteY5" fmla="*/ 4335379 h 4344346"/>
              <a:gd name="connsiteX6" fmla="*/ 9119 w 5966665"/>
              <a:gd name="connsiteY6" fmla="*/ 1274549 h 4344346"/>
              <a:gd name="connsiteX7" fmla="*/ 8968 w 5966665"/>
              <a:gd name="connsiteY7" fmla="*/ 1230887 h 4344346"/>
              <a:gd name="connsiteX8" fmla="*/ 1231355 w 5966665"/>
              <a:gd name="connsiteY8" fmla="*/ 0 h 434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6665" h="4344346">
                <a:moveTo>
                  <a:pt x="1231355" y="0"/>
                </a:moveTo>
                <a:lnTo>
                  <a:pt x="4498336" y="0"/>
                </a:lnTo>
                <a:lnTo>
                  <a:pt x="5957547" y="1449134"/>
                </a:lnTo>
                <a:cubicBezTo>
                  <a:pt x="5969646" y="1461149"/>
                  <a:pt x="5969713" y="1480697"/>
                  <a:pt x="5957698" y="1492796"/>
                </a:cubicBezTo>
                <a:lnTo>
                  <a:pt x="3134895" y="4335228"/>
                </a:lnTo>
                <a:cubicBezTo>
                  <a:pt x="3122880" y="4347326"/>
                  <a:pt x="3103332" y="4347394"/>
                  <a:pt x="3091233" y="4335379"/>
                </a:cubicBezTo>
                <a:lnTo>
                  <a:pt x="9119" y="1274549"/>
                </a:lnTo>
                <a:cubicBezTo>
                  <a:pt x="-2979" y="1262534"/>
                  <a:pt x="-3047" y="1242986"/>
                  <a:pt x="8968" y="1230887"/>
                </a:cubicBezTo>
                <a:lnTo>
                  <a:pt x="1231355" y="0"/>
                </a:lnTo>
                <a:close/>
              </a:path>
            </a:pathLst>
          </a:cu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6" t="12319" r="14150" b="17505"/>
          <a:stretch>
            <a:fillRect/>
          </a:stretch>
        </p:blipFill>
        <p:spPr>
          <a:xfrm>
            <a:off x="-4885132" y="737041"/>
            <a:ext cx="7513800" cy="7513799"/>
          </a:xfrm>
          <a:custGeom>
            <a:avLst/>
            <a:gdLst>
              <a:gd name="connsiteX0" fmla="*/ 3743883 w 7513800"/>
              <a:gd name="connsiteY0" fmla="*/ 0 h 7513799"/>
              <a:gd name="connsiteX1" fmla="*/ 7513800 w 7513800"/>
              <a:gd name="connsiteY1" fmla="*/ 3743882 h 7513799"/>
              <a:gd name="connsiteX2" fmla="*/ 3769917 w 7513800"/>
              <a:gd name="connsiteY2" fmla="*/ 7513799 h 7513799"/>
              <a:gd name="connsiteX3" fmla="*/ 0 w 7513800"/>
              <a:gd name="connsiteY3" fmla="*/ 3769916 h 7513799"/>
              <a:gd name="connsiteX4" fmla="*/ 3743883 w 7513800"/>
              <a:gd name="connsiteY4" fmla="*/ 0 h 751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3800" h="7513799">
                <a:moveTo>
                  <a:pt x="3743883" y="0"/>
                </a:moveTo>
                <a:lnTo>
                  <a:pt x="7513800" y="3743882"/>
                </a:lnTo>
                <a:lnTo>
                  <a:pt x="3769917" y="7513799"/>
                </a:lnTo>
                <a:lnTo>
                  <a:pt x="0" y="3769916"/>
                </a:lnTo>
                <a:lnTo>
                  <a:pt x="3743883" y="0"/>
                </a:lnTo>
                <a:close/>
              </a:path>
            </a:pathLst>
          </a:cu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7" t="28075" r="49" b="45863"/>
          <a:stretch>
            <a:fillRect/>
          </a:stretch>
        </p:blipFill>
        <p:spPr>
          <a:xfrm>
            <a:off x="2102966" y="2424081"/>
            <a:ext cx="2790419" cy="2790420"/>
          </a:xfrm>
          <a:custGeom>
            <a:avLst/>
            <a:gdLst>
              <a:gd name="connsiteX0" fmla="*/ 1390375 w 2790419"/>
              <a:gd name="connsiteY0" fmla="*/ 1 h 2790420"/>
              <a:gd name="connsiteX1" fmla="*/ 1403766 w 2790419"/>
              <a:gd name="connsiteY1" fmla="*/ 5494 h 2790420"/>
              <a:gd name="connsiteX2" fmla="*/ 2784834 w 2790419"/>
              <a:gd name="connsiteY2" fmla="*/ 1377024 h 2790420"/>
              <a:gd name="connsiteX3" fmla="*/ 2784927 w 2790419"/>
              <a:gd name="connsiteY3" fmla="*/ 1403767 h 2790420"/>
              <a:gd name="connsiteX4" fmla="*/ 1413396 w 2790419"/>
              <a:gd name="connsiteY4" fmla="*/ 2784835 h 2790420"/>
              <a:gd name="connsiteX5" fmla="*/ 1386653 w 2790419"/>
              <a:gd name="connsiteY5" fmla="*/ 2784928 h 2790420"/>
              <a:gd name="connsiteX6" fmla="*/ 5585 w 2790419"/>
              <a:gd name="connsiteY6" fmla="*/ 1413397 h 2790420"/>
              <a:gd name="connsiteX7" fmla="*/ 5493 w 2790419"/>
              <a:gd name="connsiteY7" fmla="*/ 1386654 h 2790420"/>
              <a:gd name="connsiteX8" fmla="*/ 1377023 w 2790419"/>
              <a:gd name="connsiteY8" fmla="*/ 5586 h 2790420"/>
              <a:gd name="connsiteX9" fmla="*/ 1390375 w 2790419"/>
              <a:gd name="connsiteY9" fmla="*/ 1 h 27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0419" h="2790420">
                <a:moveTo>
                  <a:pt x="1390375" y="1"/>
                </a:moveTo>
                <a:cubicBezTo>
                  <a:pt x="1395215" y="-15"/>
                  <a:pt x="1400061" y="1814"/>
                  <a:pt x="1403766" y="5494"/>
                </a:cubicBezTo>
                <a:lnTo>
                  <a:pt x="2784834" y="1377024"/>
                </a:lnTo>
                <a:cubicBezTo>
                  <a:pt x="2792245" y="1384384"/>
                  <a:pt x="2792286" y="1396356"/>
                  <a:pt x="2784927" y="1403767"/>
                </a:cubicBezTo>
                <a:lnTo>
                  <a:pt x="1413396" y="2784835"/>
                </a:lnTo>
                <a:cubicBezTo>
                  <a:pt x="1406036" y="2792246"/>
                  <a:pt x="1394064" y="2792287"/>
                  <a:pt x="1386653" y="2784928"/>
                </a:cubicBezTo>
                <a:lnTo>
                  <a:pt x="5585" y="1413397"/>
                </a:lnTo>
                <a:cubicBezTo>
                  <a:pt x="-1825" y="1406037"/>
                  <a:pt x="-1867" y="1394065"/>
                  <a:pt x="5493" y="1386654"/>
                </a:cubicBezTo>
                <a:lnTo>
                  <a:pt x="1377023" y="5586"/>
                </a:lnTo>
                <a:cubicBezTo>
                  <a:pt x="1380703" y="1881"/>
                  <a:pt x="1385536" y="18"/>
                  <a:pt x="1390375" y="1"/>
                </a:cubicBezTo>
                <a:close/>
              </a:path>
            </a:pathLst>
          </a:cu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24" t="47711" r="3846" b="22843"/>
          <a:stretch>
            <a:fillRect/>
          </a:stretch>
        </p:blipFill>
        <p:spPr>
          <a:xfrm>
            <a:off x="1130830" y="4526543"/>
            <a:ext cx="3152777" cy="3152776"/>
          </a:xfrm>
          <a:custGeom>
            <a:avLst/>
            <a:gdLst>
              <a:gd name="connsiteX0" fmla="*/ 1575276 w 3152777"/>
              <a:gd name="connsiteY0" fmla="*/ 1784 h 3152776"/>
              <a:gd name="connsiteX1" fmla="*/ 3150964 w 3152777"/>
              <a:gd name="connsiteY1" fmla="*/ 1566590 h 3152776"/>
              <a:gd name="connsiteX2" fmla="*/ 3150994 w 3152777"/>
              <a:gd name="connsiteY2" fmla="*/ 1575275 h 3152776"/>
              <a:gd name="connsiteX3" fmla="*/ 1586187 w 3152777"/>
              <a:gd name="connsiteY3" fmla="*/ 3150963 h 3152776"/>
              <a:gd name="connsiteX4" fmla="*/ 1577502 w 3152777"/>
              <a:gd name="connsiteY4" fmla="*/ 3150993 h 3152776"/>
              <a:gd name="connsiteX5" fmla="*/ 1815 w 3152777"/>
              <a:gd name="connsiteY5" fmla="*/ 1586186 h 3152776"/>
              <a:gd name="connsiteX6" fmla="*/ 1785 w 3152777"/>
              <a:gd name="connsiteY6" fmla="*/ 1577502 h 3152776"/>
              <a:gd name="connsiteX7" fmla="*/ 1566591 w 3152777"/>
              <a:gd name="connsiteY7" fmla="*/ 1814 h 3152776"/>
              <a:gd name="connsiteX8" fmla="*/ 1575276 w 3152777"/>
              <a:gd name="connsiteY8" fmla="*/ 1784 h 315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2777" h="3152776">
                <a:moveTo>
                  <a:pt x="1575276" y="1784"/>
                </a:moveTo>
                <a:lnTo>
                  <a:pt x="3150964" y="1566590"/>
                </a:lnTo>
                <a:cubicBezTo>
                  <a:pt x="3153370" y="1568981"/>
                  <a:pt x="3153384" y="1572868"/>
                  <a:pt x="3150994" y="1575275"/>
                </a:cubicBezTo>
                <a:lnTo>
                  <a:pt x="1586187" y="3150963"/>
                </a:lnTo>
                <a:cubicBezTo>
                  <a:pt x="1583797" y="3153369"/>
                  <a:pt x="1579909" y="3153383"/>
                  <a:pt x="1577502" y="3150993"/>
                </a:cubicBezTo>
                <a:lnTo>
                  <a:pt x="1815" y="1586186"/>
                </a:lnTo>
                <a:cubicBezTo>
                  <a:pt x="-592" y="1583796"/>
                  <a:pt x="-606" y="1579908"/>
                  <a:pt x="1785" y="1577502"/>
                </a:cubicBezTo>
                <a:lnTo>
                  <a:pt x="1566591" y="1814"/>
                </a:lnTo>
                <a:cubicBezTo>
                  <a:pt x="1568981" y="-593"/>
                  <a:pt x="1572869" y="-606"/>
                  <a:pt x="1575276" y="1784"/>
                </a:cubicBez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4B99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4B99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6.1 </a:t>
                  </a:r>
                  <a:r>
                    <a:rPr lang="zh-CN" altLang="en-US" sz="5400" b="1" dirty="0">
                      <a:solidFill>
                        <a:srgbClr val="F4B99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口算除法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除数是两位数的除法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F4B99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24" name="圆角矩形 23"/>
          <p:cNvSpPr/>
          <p:nvPr/>
        </p:nvSpPr>
        <p:spPr>
          <a:xfrm rot="18888089">
            <a:off x="4286421" y="102412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8888089">
            <a:off x="10766280" y="655010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8888089">
            <a:off x="10269515" y="657644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4245610" y="2567345"/>
            <a:ext cx="83502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想一想：122 ÷ 30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</a:p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120 ÷ 28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</a:p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(      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532588" y="2931150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534786" y="3668852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172325" y="3300001"/>
            <a:ext cx="579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172325" y="2567345"/>
            <a:ext cx="579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500262" y="2646817"/>
            <a:ext cx="1944687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96798" y="2646817"/>
            <a:ext cx="1944688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891748" y="2646817"/>
            <a:ext cx="1944688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588287" y="2646817"/>
            <a:ext cx="1944687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829792" y="2812065"/>
            <a:ext cx="1346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90÷32≈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048759" y="2802360"/>
            <a:ext cx="1518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353÷70≈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356385" y="2797417"/>
            <a:ext cx="14318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80÷38 ≈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8713423" y="2812065"/>
            <a:ext cx="1518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424÷60≈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2325045" y="5115391"/>
            <a:ext cx="356338" cy="461479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4699470" y="5114941"/>
            <a:ext cx="356635" cy="461929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7074192" y="5115294"/>
            <a:ext cx="356135" cy="461576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9222830" y="5115294"/>
            <a:ext cx="356502" cy="462022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</a:p>
        </p:txBody>
      </p:sp>
      <p:sp>
        <p:nvSpPr>
          <p:cNvPr id="14362" name="Text Box 27"/>
          <p:cNvSpPr txBox="1">
            <a:spLocks noChangeArrowheads="1"/>
          </p:cNvSpPr>
          <p:nvPr/>
        </p:nvSpPr>
        <p:spPr bwMode="auto">
          <a:xfrm>
            <a:off x="602149" y="1239003"/>
            <a:ext cx="3960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我会送。</a:t>
            </a:r>
          </a:p>
        </p:txBody>
      </p: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85185E-6 L 0.44544 -0.334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66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-0.13333 -0.339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-1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13151 -0.336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118 L 0.0681 -0.33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8" y="-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/>
      <p:bldP spid="32785" grpId="0"/>
      <p:bldP spid="32788" grpId="0"/>
      <p:bldP spid="327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60400" y="1365698"/>
            <a:ext cx="3816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口算方法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80541" y="1947339"/>
            <a:ext cx="114224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除数是整十数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的口算除法，可以</a:t>
            </a:r>
            <a:r>
              <a:rPr lang="zh-CN" altLang="en-US" sz="20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想乘法算除法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；也可以</a:t>
            </a:r>
            <a:r>
              <a:rPr lang="zh-CN" altLang="en-US" sz="20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想表内除法算除法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29848" y="2728774"/>
            <a:ext cx="3816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估算方法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884" y="3297275"/>
            <a:ext cx="13280966" cy="45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kern="0" dirty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根据“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四舍五入</a:t>
            </a:r>
            <a:r>
              <a:rPr lang="zh-CN" altLang="en-US" sz="2000" kern="0" dirty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”法，把</a:t>
            </a:r>
            <a:r>
              <a:rPr lang="zh-CN" altLang="en-US" sz="20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两位数或三位数</a:t>
            </a:r>
            <a:r>
              <a:rPr lang="zh-CN" altLang="en-US" sz="2000" kern="0" dirty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看作与它</a:t>
            </a:r>
            <a:r>
              <a:rPr lang="zh-CN" altLang="en-US" sz="20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接近的整十</a:t>
            </a:r>
            <a:r>
              <a:rPr lang="zh-CN" altLang="en-US" sz="2000" kern="0" dirty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或</a:t>
            </a:r>
            <a:r>
              <a:rPr lang="zh-CN" altLang="en-US" sz="20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整百整十的数</a:t>
            </a:r>
            <a:r>
              <a:rPr lang="zh-CN" altLang="en-US" sz="2000" kern="0" dirty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再口算出结果。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534387" y="1287075"/>
            <a:ext cx="302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我会填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534387" y="1918139"/>
            <a:ext cx="1316902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、口算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420÷60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，想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42÷6=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），所以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420÷60=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）。</a:t>
            </a:r>
          </a:p>
          <a:p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183÷20 ≈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里面大约有（    ）个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、一个数的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倍是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，这个数是（    ）。</a:t>
            </a:r>
          </a:p>
          <a:p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、一个因数是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，积是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，另一个因数是（    ）。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</a:p>
          <a:p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4" name="Text Box 2062"/>
          <p:cNvSpPr txBox="1">
            <a:spLocks noChangeArrowheads="1"/>
          </p:cNvSpPr>
          <p:nvPr/>
        </p:nvSpPr>
        <p:spPr bwMode="auto">
          <a:xfrm>
            <a:off x="5017225" y="1918139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</a:p>
        </p:txBody>
      </p:sp>
      <p:sp>
        <p:nvSpPr>
          <p:cNvPr id="20485" name="Text Box 2062"/>
          <p:cNvSpPr txBox="1">
            <a:spLocks noChangeArrowheads="1"/>
          </p:cNvSpPr>
          <p:nvPr/>
        </p:nvSpPr>
        <p:spPr bwMode="auto">
          <a:xfrm>
            <a:off x="8217381" y="1918139"/>
            <a:ext cx="1223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</a:p>
        </p:txBody>
      </p:sp>
      <p:sp>
        <p:nvSpPr>
          <p:cNvPr id="20486" name="Text Box 2062"/>
          <p:cNvSpPr txBox="1">
            <a:spLocks noChangeArrowheads="1"/>
          </p:cNvSpPr>
          <p:nvPr/>
        </p:nvSpPr>
        <p:spPr bwMode="auto">
          <a:xfrm>
            <a:off x="6335052" y="2640547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20487" name="Text Box 2062"/>
          <p:cNvSpPr txBox="1">
            <a:spLocks noChangeArrowheads="1"/>
          </p:cNvSpPr>
          <p:nvPr/>
        </p:nvSpPr>
        <p:spPr bwMode="auto">
          <a:xfrm>
            <a:off x="3044161" y="2640548"/>
            <a:ext cx="1223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20488" name="Text Box 2062"/>
          <p:cNvSpPr txBox="1">
            <a:spLocks noChangeArrowheads="1"/>
          </p:cNvSpPr>
          <p:nvPr/>
        </p:nvSpPr>
        <p:spPr bwMode="auto">
          <a:xfrm>
            <a:off x="5837060" y="3363727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0489" name="Text Box 2062"/>
          <p:cNvSpPr txBox="1">
            <a:spLocks noChangeArrowheads="1"/>
          </p:cNvSpPr>
          <p:nvPr/>
        </p:nvSpPr>
        <p:spPr bwMode="auto">
          <a:xfrm>
            <a:off x="7061023" y="4097710"/>
            <a:ext cx="1223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3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  <p:bldP spid="20487" grpId="0"/>
      <p:bldP spid="20488" grpId="0"/>
      <p:bldP spid="204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大客车1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126" y="1333460"/>
            <a:ext cx="24479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749000" y="1566526"/>
            <a:ext cx="4032250" cy="6492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/>
          <a:lstStyle/>
          <a:p>
            <a:pPr algn="just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四年级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人去春游。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796251" y="2916990"/>
            <a:ext cx="3529012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/>
          <a:lstStyle/>
          <a:p>
            <a:pPr algn="just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每辆车限坐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人。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6072850" y="2516468"/>
            <a:ext cx="2388244" cy="476548"/>
          </a:xfrm>
          <a:prstGeom prst="wedgeRoundRectCallout">
            <a:avLst>
              <a:gd name="adj1" fmla="val 31144"/>
              <a:gd name="adj2" fmla="val 15962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要派几辆车呢？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627633" y="3445494"/>
            <a:ext cx="34612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255 ÷50 ≈ 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（辆）</a:t>
            </a:r>
          </a:p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800203" y="3461882"/>
            <a:ext cx="649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2817557" y="4550260"/>
            <a:ext cx="3455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答：要派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辆车。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009921" y="3790924"/>
            <a:ext cx="1150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972" y="3205121"/>
            <a:ext cx="2605411" cy="2605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0" grpId="0" animBg="1"/>
      <p:bldP spid="36872" grpId="0" animBg="1"/>
      <p:bldP spid="36873" grpId="0"/>
      <p:bldP spid="36877" grpId="0"/>
      <p:bldP spid="36878" grpId="0"/>
      <p:bldP spid="368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660400" y="1320302"/>
            <a:ext cx="3382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我会说</a:t>
            </a:r>
          </a:p>
        </p:txBody>
      </p:sp>
      <p:sp>
        <p:nvSpPr>
          <p:cNvPr id="25610" name="TextBox 3"/>
          <p:cNvSpPr txBox="1">
            <a:spLocks noChangeArrowheads="1"/>
          </p:cNvSpPr>
          <p:nvPr/>
        </p:nvSpPr>
        <p:spPr bwMode="auto">
          <a:xfrm>
            <a:off x="250785" y="2041213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en-US" altLang="zh-CN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这节课，你有什么收获？</a:t>
            </a:r>
            <a:endParaRPr lang="en-US" altLang="zh-CN" sz="2400" kern="0" dirty="0">
              <a:solidFill>
                <a:srgbClr val="000099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12" name="TextBox 3"/>
          <p:cNvSpPr txBox="1">
            <a:spLocks noChangeArrowheads="1"/>
          </p:cNvSpPr>
          <p:nvPr/>
        </p:nvSpPr>
        <p:spPr bwMode="auto">
          <a:xfrm>
            <a:off x="343383" y="3082684"/>
            <a:ext cx="7993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en-US" altLang="zh-CN" sz="2400" kern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你还想说点什么？</a:t>
            </a:r>
            <a:endParaRPr lang="en-US" altLang="zh-CN" sz="2400" kern="0">
              <a:solidFill>
                <a:srgbClr val="000099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  <p:bldP spid="256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图片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69" r="80" b="59425"/>
          <a:stretch>
            <a:fillRect/>
          </a:stretch>
        </p:blipFill>
        <p:spPr>
          <a:xfrm>
            <a:off x="-1078236" y="-581964"/>
            <a:ext cx="5966665" cy="4344346"/>
          </a:xfrm>
          <a:custGeom>
            <a:avLst/>
            <a:gdLst>
              <a:gd name="connsiteX0" fmla="*/ 1231355 w 5966665"/>
              <a:gd name="connsiteY0" fmla="*/ 0 h 4344346"/>
              <a:gd name="connsiteX1" fmla="*/ 4498336 w 5966665"/>
              <a:gd name="connsiteY1" fmla="*/ 0 h 4344346"/>
              <a:gd name="connsiteX2" fmla="*/ 5957547 w 5966665"/>
              <a:gd name="connsiteY2" fmla="*/ 1449134 h 4344346"/>
              <a:gd name="connsiteX3" fmla="*/ 5957698 w 5966665"/>
              <a:gd name="connsiteY3" fmla="*/ 1492796 h 4344346"/>
              <a:gd name="connsiteX4" fmla="*/ 3134895 w 5966665"/>
              <a:gd name="connsiteY4" fmla="*/ 4335228 h 4344346"/>
              <a:gd name="connsiteX5" fmla="*/ 3091233 w 5966665"/>
              <a:gd name="connsiteY5" fmla="*/ 4335379 h 4344346"/>
              <a:gd name="connsiteX6" fmla="*/ 9119 w 5966665"/>
              <a:gd name="connsiteY6" fmla="*/ 1274549 h 4344346"/>
              <a:gd name="connsiteX7" fmla="*/ 8968 w 5966665"/>
              <a:gd name="connsiteY7" fmla="*/ 1230887 h 4344346"/>
              <a:gd name="connsiteX8" fmla="*/ 1231355 w 5966665"/>
              <a:gd name="connsiteY8" fmla="*/ 0 h 434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6665" h="4344346">
                <a:moveTo>
                  <a:pt x="1231355" y="0"/>
                </a:moveTo>
                <a:lnTo>
                  <a:pt x="4498336" y="0"/>
                </a:lnTo>
                <a:lnTo>
                  <a:pt x="5957547" y="1449134"/>
                </a:lnTo>
                <a:cubicBezTo>
                  <a:pt x="5969646" y="1461149"/>
                  <a:pt x="5969713" y="1480697"/>
                  <a:pt x="5957698" y="1492796"/>
                </a:cubicBezTo>
                <a:lnTo>
                  <a:pt x="3134895" y="4335228"/>
                </a:lnTo>
                <a:cubicBezTo>
                  <a:pt x="3122880" y="4347326"/>
                  <a:pt x="3103332" y="4347394"/>
                  <a:pt x="3091233" y="4335379"/>
                </a:cubicBezTo>
                <a:lnTo>
                  <a:pt x="9119" y="1274549"/>
                </a:lnTo>
                <a:cubicBezTo>
                  <a:pt x="-2979" y="1262534"/>
                  <a:pt x="-3047" y="1242986"/>
                  <a:pt x="8968" y="1230887"/>
                </a:cubicBezTo>
                <a:lnTo>
                  <a:pt x="1231355" y="0"/>
                </a:lnTo>
                <a:close/>
              </a:path>
            </a:pathLst>
          </a:cu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6" t="12319" r="14150" b="17505"/>
          <a:stretch>
            <a:fillRect/>
          </a:stretch>
        </p:blipFill>
        <p:spPr>
          <a:xfrm>
            <a:off x="-4885132" y="737041"/>
            <a:ext cx="7513800" cy="7513799"/>
          </a:xfrm>
          <a:custGeom>
            <a:avLst/>
            <a:gdLst>
              <a:gd name="connsiteX0" fmla="*/ 3743883 w 7513800"/>
              <a:gd name="connsiteY0" fmla="*/ 0 h 7513799"/>
              <a:gd name="connsiteX1" fmla="*/ 7513800 w 7513800"/>
              <a:gd name="connsiteY1" fmla="*/ 3743882 h 7513799"/>
              <a:gd name="connsiteX2" fmla="*/ 3769917 w 7513800"/>
              <a:gd name="connsiteY2" fmla="*/ 7513799 h 7513799"/>
              <a:gd name="connsiteX3" fmla="*/ 0 w 7513800"/>
              <a:gd name="connsiteY3" fmla="*/ 3769916 h 7513799"/>
              <a:gd name="connsiteX4" fmla="*/ 3743883 w 7513800"/>
              <a:gd name="connsiteY4" fmla="*/ 0 h 751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3800" h="7513799">
                <a:moveTo>
                  <a:pt x="3743883" y="0"/>
                </a:moveTo>
                <a:lnTo>
                  <a:pt x="7513800" y="3743882"/>
                </a:lnTo>
                <a:lnTo>
                  <a:pt x="3769917" y="7513799"/>
                </a:lnTo>
                <a:lnTo>
                  <a:pt x="0" y="3769916"/>
                </a:lnTo>
                <a:lnTo>
                  <a:pt x="3743883" y="0"/>
                </a:lnTo>
                <a:close/>
              </a:path>
            </a:pathLst>
          </a:cu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7" t="28075" r="49" b="45863"/>
          <a:stretch>
            <a:fillRect/>
          </a:stretch>
        </p:blipFill>
        <p:spPr>
          <a:xfrm>
            <a:off x="2102966" y="2424081"/>
            <a:ext cx="2790419" cy="2790420"/>
          </a:xfrm>
          <a:custGeom>
            <a:avLst/>
            <a:gdLst>
              <a:gd name="connsiteX0" fmla="*/ 1390375 w 2790419"/>
              <a:gd name="connsiteY0" fmla="*/ 1 h 2790420"/>
              <a:gd name="connsiteX1" fmla="*/ 1403766 w 2790419"/>
              <a:gd name="connsiteY1" fmla="*/ 5494 h 2790420"/>
              <a:gd name="connsiteX2" fmla="*/ 2784834 w 2790419"/>
              <a:gd name="connsiteY2" fmla="*/ 1377024 h 2790420"/>
              <a:gd name="connsiteX3" fmla="*/ 2784927 w 2790419"/>
              <a:gd name="connsiteY3" fmla="*/ 1403767 h 2790420"/>
              <a:gd name="connsiteX4" fmla="*/ 1413396 w 2790419"/>
              <a:gd name="connsiteY4" fmla="*/ 2784835 h 2790420"/>
              <a:gd name="connsiteX5" fmla="*/ 1386653 w 2790419"/>
              <a:gd name="connsiteY5" fmla="*/ 2784928 h 2790420"/>
              <a:gd name="connsiteX6" fmla="*/ 5585 w 2790419"/>
              <a:gd name="connsiteY6" fmla="*/ 1413397 h 2790420"/>
              <a:gd name="connsiteX7" fmla="*/ 5493 w 2790419"/>
              <a:gd name="connsiteY7" fmla="*/ 1386654 h 2790420"/>
              <a:gd name="connsiteX8" fmla="*/ 1377023 w 2790419"/>
              <a:gd name="connsiteY8" fmla="*/ 5586 h 2790420"/>
              <a:gd name="connsiteX9" fmla="*/ 1390375 w 2790419"/>
              <a:gd name="connsiteY9" fmla="*/ 1 h 27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0419" h="2790420">
                <a:moveTo>
                  <a:pt x="1390375" y="1"/>
                </a:moveTo>
                <a:cubicBezTo>
                  <a:pt x="1395215" y="-15"/>
                  <a:pt x="1400061" y="1814"/>
                  <a:pt x="1403766" y="5494"/>
                </a:cubicBezTo>
                <a:lnTo>
                  <a:pt x="2784834" y="1377024"/>
                </a:lnTo>
                <a:cubicBezTo>
                  <a:pt x="2792245" y="1384384"/>
                  <a:pt x="2792286" y="1396356"/>
                  <a:pt x="2784927" y="1403767"/>
                </a:cubicBezTo>
                <a:lnTo>
                  <a:pt x="1413396" y="2784835"/>
                </a:lnTo>
                <a:cubicBezTo>
                  <a:pt x="1406036" y="2792246"/>
                  <a:pt x="1394064" y="2792287"/>
                  <a:pt x="1386653" y="2784928"/>
                </a:cubicBezTo>
                <a:lnTo>
                  <a:pt x="5585" y="1413397"/>
                </a:lnTo>
                <a:cubicBezTo>
                  <a:pt x="-1825" y="1406037"/>
                  <a:pt x="-1867" y="1394065"/>
                  <a:pt x="5493" y="1386654"/>
                </a:cubicBezTo>
                <a:lnTo>
                  <a:pt x="1377023" y="5586"/>
                </a:lnTo>
                <a:cubicBezTo>
                  <a:pt x="1380703" y="1881"/>
                  <a:pt x="1385536" y="18"/>
                  <a:pt x="1390375" y="1"/>
                </a:cubicBezTo>
                <a:close/>
              </a:path>
            </a:pathLst>
          </a:cu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24" t="47711" r="3846" b="22843"/>
          <a:stretch>
            <a:fillRect/>
          </a:stretch>
        </p:blipFill>
        <p:spPr>
          <a:xfrm>
            <a:off x="1130830" y="4526543"/>
            <a:ext cx="3152777" cy="3152776"/>
          </a:xfrm>
          <a:custGeom>
            <a:avLst/>
            <a:gdLst>
              <a:gd name="connsiteX0" fmla="*/ 1575276 w 3152777"/>
              <a:gd name="connsiteY0" fmla="*/ 1784 h 3152776"/>
              <a:gd name="connsiteX1" fmla="*/ 3150964 w 3152777"/>
              <a:gd name="connsiteY1" fmla="*/ 1566590 h 3152776"/>
              <a:gd name="connsiteX2" fmla="*/ 3150994 w 3152777"/>
              <a:gd name="connsiteY2" fmla="*/ 1575275 h 3152776"/>
              <a:gd name="connsiteX3" fmla="*/ 1586187 w 3152777"/>
              <a:gd name="connsiteY3" fmla="*/ 3150963 h 3152776"/>
              <a:gd name="connsiteX4" fmla="*/ 1577502 w 3152777"/>
              <a:gd name="connsiteY4" fmla="*/ 3150993 h 3152776"/>
              <a:gd name="connsiteX5" fmla="*/ 1815 w 3152777"/>
              <a:gd name="connsiteY5" fmla="*/ 1586186 h 3152776"/>
              <a:gd name="connsiteX6" fmla="*/ 1785 w 3152777"/>
              <a:gd name="connsiteY6" fmla="*/ 1577502 h 3152776"/>
              <a:gd name="connsiteX7" fmla="*/ 1566591 w 3152777"/>
              <a:gd name="connsiteY7" fmla="*/ 1814 h 3152776"/>
              <a:gd name="connsiteX8" fmla="*/ 1575276 w 3152777"/>
              <a:gd name="connsiteY8" fmla="*/ 1784 h 315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2777" h="3152776">
                <a:moveTo>
                  <a:pt x="1575276" y="1784"/>
                </a:moveTo>
                <a:lnTo>
                  <a:pt x="3150964" y="1566590"/>
                </a:lnTo>
                <a:cubicBezTo>
                  <a:pt x="3153370" y="1568981"/>
                  <a:pt x="3153384" y="1572868"/>
                  <a:pt x="3150994" y="1575275"/>
                </a:cubicBezTo>
                <a:lnTo>
                  <a:pt x="1586187" y="3150963"/>
                </a:lnTo>
                <a:cubicBezTo>
                  <a:pt x="1583797" y="3153369"/>
                  <a:pt x="1579909" y="3153383"/>
                  <a:pt x="1577502" y="3150993"/>
                </a:cubicBezTo>
                <a:lnTo>
                  <a:pt x="1815" y="1586186"/>
                </a:lnTo>
                <a:cubicBezTo>
                  <a:pt x="-592" y="1583796"/>
                  <a:pt x="-606" y="1579908"/>
                  <a:pt x="1785" y="1577502"/>
                </a:cubicBezTo>
                <a:lnTo>
                  <a:pt x="1566591" y="1814"/>
                </a:lnTo>
                <a:cubicBezTo>
                  <a:pt x="1568981" y="-593"/>
                  <a:pt x="1572869" y="-606"/>
                  <a:pt x="1575276" y="1784"/>
                </a:cubicBez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4B99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4B99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F4B99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除数是两位数的除法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F4B99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24" name="圆角矩形 23"/>
          <p:cNvSpPr/>
          <p:nvPr/>
        </p:nvSpPr>
        <p:spPr>
          <a:xfrm rot="18888089">
            <a:off x="4286421" y="102412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8888089">
            <a:off x="10766280" y="655010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8888089">
            <a:off x="10269515" y="657644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2114403" y="1547342"/>
            <a:ext cx="75612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kern="0">
              <a:solidFill>
                <a:schemeClr val="hlin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en-US" altLang="zh-CN" sz="2400" kern="0">
              <a:solidFill>
                <a:srgbClr val="00B05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2400" kern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6349059" y="287449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zh-CN" sz="2400" kern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3158184" y="3376142"/>
            <a:ext cx="72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400" kern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8271522" y="2871317"/>
            <a:ext cx="719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400" kern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6615759" y="409528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zh-CN" sz="2400" kern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8558859" y="4095281"/>
            <a:ext cx="72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400" kern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3015308" y="4600106"/>
            <a:ext cx="1081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400" kern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5534672" y="525098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zh-CN" sz="2400" kern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31" name="Text Box 2053"/>
          <p:cNvSpPr txBox="1">
            <a:spLocks noChangeArrowheads="1"/>
          </p:cNvSpPr>
          <p:nvPr/>
        </p:nvSpPr>
        <p:spPr bwMode="auto">
          <a:xfrm>
            <a:off x="532458" y="1224583"/>
            <a:ext cx="712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、口算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说出口算过程。</a:t>
            </a:r>
          </a:p>
        </p:txBody>
      </p:sp>
      <p:sp>
        <p:nvSpPr>
          <p:cNvPr id="5132" name="Text Box 2054"/>
          <p:cNvSpPr txBox="1">
            <a:spLocks noChangeArrowheads="1"/>
          </p:cNvSpPr>
          <p:nvPr/>
        </p:nvSpPr>
        <p:spPr bwMode="auto">
          <a:xfrm>
            <a:off x="2654947" y="2018468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15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3=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55852" y="1999748"/>
            <a:ext cx="579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7239298" y="2009007"/>
            <a:ext cx="579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5135" name="Text Box 22"/>
          <p:cNvSpPr txBox="1">
            <a:spLocks noChangeArrowheads="1"/>
          </p:cNvSpPr>
          <p:nvPr/>
        </p:nvSpPr>
        <p:spPr bwMode="auto">
          <a:xfrm>
            <a:off x="2654947" y="3738093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22128" y="3219747"/>
            <a:ext cx="8208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除数是一位数的口算方法：可以</a:t>
            </a: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想乘法算除法。</a:t>
            </a:r>
            <a:endParaRPr lang="en-US" altLang="zh-CN" sz="2400" kern="0" dirty="0">
              <a:solidFill>
                <a:srgbClr val="CC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4117" grpId="0"/>
      <p:bldP spid="4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897814" y="1770061"/>
            <a:ext cx="75612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kern="0">
              <a:solidFill>
                <a:schemeClr val="hlin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2400" kern="0">
              <a:solidFill>
                <a:schemeClr val="hlink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49" name="Text Box 2059"/>
          <p:cNvSpPr txBox="1">
            <a:spLocks noChangeArrowheads="1"/>
          </p:cNvSpPr>
          <p:nvPr/>
        </p:nvSpPr>
        <p:spPr bwMode="auto">
          <a:xfrm>
            <a:off x="5785601" y="5534025"/>
            <a:ext cx="4176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02413" y="1163933"/>
            <a:ext cx="741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、估算，</a:t>
            </a: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说出估算过程。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794923" y="1672608"/>
            <a:ext cx="8893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83÷2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118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6≈</a:t>
            </a:r>
          </a:p>
          <a:p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                                       （     ）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</a:p>
          <a:p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endParaRPr lang="zh-CN" altLang="en-US" sz="2400" kern="0" dirty="0">
              <a:solidFill>
                <a:srgbClr val="CC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83685" y="1672607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231313" y="1672608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056881" y="1995773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105979" y="2011515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120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60400" y="3014958"/>
            <a:ext cx="1083774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除数是一位数的估算方法：根据“</a:t>
            </a: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四舍五入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”法，把</a:t>
            </a: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看做与它接近的</a:t>
            </a: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整十或整百整十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的数，再口算出结果。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31" grpId="0"/>
      <p:bldP spid="5133" grpId="0"/>
      <p:bldP spid="5135" grpId="0"/>
      <p:bldP spid="5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45829" y="2621280"/>
            <a:ext cx="2830206" cy="283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170"/>
          <p:cNvSpPr>
            <a:spLocks noChangeArrowheads="1"/>
          </p:cNvSpPr>
          <p:nvPr/>
        </p:nvSpPr>
        <p:spPr bwMode="auto">
          <a:xfrm>
            <a:off x="660400" y="1307445"/>
            <a:ext cx="287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个气球。 </a:t>
            </a:r>
          </a:p>
        </p:txBody>
      </p:sp>
      <p:sp>
        <p:nvSpPr>
          <p:cNvPr id="7173" name="AutoShape 172" descr="蓝色面巾纸"/>
          <p:cNvSpPr>
            <a:spLocks noChangeArrowheads="1"/>
          </p:cNvSpPr>
          <p:nvPr/>
        </p:nvSpPr>
        <p:spPr bwMode="auto">
          <a:xfrm>
            <a:off x="5140960" y="2621280"/>
            <a:ext cx="1737679" cy="497841"/>
          </a:xfrm>
          <a:prstGeom prst="wedgeRoundRectCallout">
            <a:avLst>
              <a:gd name="adj1" fmla="val 74671"/>
              <a:gd name="adj2" fmla="val 53565"/>
              <a:gd name="adj3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每班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个。 </a:t>
            </a:r>
          </a:p>
        </p:txBody>
      </p:sp>
      <p:sp>
        <p:nvSpPr>
          <p:cNvPr id="7174" name="Rectangle 171"/>
          <p:cNvSpPr>
            <a:spLocks noChangeArrowheads="1"/>
          </p:cNvSpPr>
          <p:nvPr/>
        </p:nvSpPr>
        <p:spPr bwMode="auto">
          <a:xfrm>
            <a:off x="660400" y="2785944"/>
            <a:ext cx="4681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可以分给几个班？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3203893" y="5801361"/>
            <a:ext cx="2519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660400" y="3691979"/>
            <a:ext cx="4321175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80÷20=__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（个） 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animBg="1"/>
      <p:bldP spid="7174" grpId="0"/>
      <p:bldP spid="7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577534" y="1212873"/>
            <a:ext cx="287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736851" y="1736983"/>
            <a:ext cx="71278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83 ÷ 20≈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</a:p>
          <a:p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</a:t>
            </a:r>
          </a:p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80 ÷ 19≈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46600" y="2442403"/>
            <a:ext cx="579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46600" y="1736983"/>
            <a:ext cx="579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911918" y="2804338"/>
            <a:ext cx="100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101182" y="2080468"/>
            <a:ext cx="1081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8" grpId="0"/>
      <p:bldP spid="102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2144945" y="2144386"/>
            <a:ext cx="15279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60÷20= 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2144945" y="3727123"/>
            <a:ext cx="15279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80÷40=  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5401715" y="2144386"/>
            <a:ext cx="2952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62÷20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</a:p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(    )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44" name="TextBox 17"/>
          <p:cNvSpPr txBox="1">
            <a:spLocks noChangeArrowheads="1"/>
          </p:cNvSpPr>
          <p:nvPr/>
        </p:nvSpPr>
        <p:spPr bwMode="auto">
          <a:xfrm>
            <a:off x="5426710" y="3788045"/>
            <a:ext cx="302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80÷38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 </a:t>
            </a:r>
          </a:p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(     )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50" name="TextBox 3"/>
          <p:cNvSpPr txBox="1">
            <a:spLocks noChangeArrowheads="1"/>
          </p:cNvSpPr>
          <p:nvPr/>
        </p:nvSpPr>
        <p:spPr bwMode="auto">
          <a:xfrm>
            <a:off x="605473" y="1175653"/>
            <a:ext cx="331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我会算</a:t>
            </a:r>
          </a:p>
        </p:txBody>
      </p:sp>
      <p:sp>
        <p:nvSpPr>
          <p:cNvPr id="18447" name="Text Box 2062"/>
          <p:cNvSpPr txBox="1">
            <a:spLocks noChangeArrowheads="1"/>
          </p:cNvSpPr>
          <p:nvPr/>
        </p:nvSpPr>
        <p:spPr bwMode="auto">
          <a:xfrm>
            <a:off x="3412175" y="2131323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8448" name="Text Box 2062"/>
          <p:cNvSpPr txBox="1">
            <a:spLocks noChangeArrowheads="1"/>
          </p:cNvSpPr>
          <p:nvPr/>
        </p:nvSpPr>
        <p:spPr bwMode="auto">
          <a:xfrm>
            <a:off x="6870875" y="2144386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8449" name="Text Box 2062"/>
          <p:cNvSpPr txBox="1">
            <a:spLocks noChangeArrowheads="1"/>
          </p:cNvSpPr>
          <p:nvPr/>
        </p:nvSpPr>
        <p:spPr bwMode="auto">
          <a:xfrm>
            <a:off x="3425341" y="3722351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8450" name="Text Box 2062"/>
          <p:cNvSpPr txBox="1">
            <a:spLocks noChangeArrowheads="1"/>
          </p:cNvSpPr>
          <p:nvPr/>
        </p:nvSpPr>
        <p:spPr bwMode="auto">
          <a:xfrm>
            <a:off x="6725285" y="3759591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574681" y="2559884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167754" y="4184016"/>
            <a:ext cx="79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0" grpId="0"/>
      <p:bldP spid="18444" grpId="0"/>
      <p:bldP spid="18447" grpId="0"/>
      <p:bldP spid="18448" grpId="0"/>
      <p:bldP spid="18449" grpId="0"/>
      <p:bldP spid="18450" grpId="0"/>
      <p:bldP spid="18453" grpId="0"/>
      <p:bldP spid="184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439571" y="1232157"/>
            <a:ext cx="6189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面彩旗。</a:t>
            </a:r>
          </a:p>
        </p:txBody>
      </p:sp>
      <p:pic>
        <p:nvPicPr>
          <p:cNvPr id="12291" name="Picture 6" descr="C:\Documents and Settings\Administrator\桌面\本周资源\四年级上册第五单元：除数是两位数的除法\1.口算除法\课件\《口算除法》教材组图\《口算除法》图片二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362" y="1947019"/>
            <a:ext cx="3963375" cy="325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60400" y="1716187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可以分给几个班？</a:t>
            </a:r>
          </a:p>
        </p:txBody>
      </p:sp>
      <p:sp>
        <p:nvSpPr>
          <p:cNvPr id="12293" name="Text Box 2057"/>
          <p:cNvSpPr txBox="1">
            <a:spLocks noChangeArrowheads="1"/>
          </p:cNvSpPr>
          <p:nvPr/>
        </p:nvSpPr>
        <p:spPr bwMode="auto">
          <a:xfrm>
            <a:off x="1482558" y="2443042"/>
            <a:ext cx="4103688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120÷30 =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（个）</a:t>
            </a:r>
          </a:p>
        </p:txBody>
      </p:sp>
      <p:sp>
        <p:nvSpPr>
          <p:cNvPr id="12294" name="矩形 7"/>
          <p:cNvSpPr>
            <a:spLocks noChangeArrowheads="1"/>
          </p:cNvSpPr>
          <p:nvPr/>
        </p:nvSpPr>
        <p:spPr bwMode="auto">
          <a:xfrm>
            <a:off x="1805929" y="4399739"/>
            <a:ext cx="31983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kern="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答：可以分给4个班。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735705" y="2443041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826249" y="3197484"/>
            <a:ext cx="4319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30×4=120 120÷30=4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805929" y="3766026"/>
            <a:ext cx="43195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12÷3=4   120÷30=4</a:t>
            </a:r>
          </a:p>
          <a:p>
            <a:pPr>
              <a:spcBef>
                <a:spcPct val="50000"/>
              </a:spcBef>
            </a:pP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/>
      <p:bldP spid="12293" grpId="0" bldLvl="0" animBg="1"/>
      <p:bldP spid="12294" grpId="0"/>
      <p:bldP spid="12295" grpId="0"/>
      <p:bldP spid="12296" grpId="0"/>
      <p:bldP spid="122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3614103" y="1225551"/>
            <a:ext cx="4781550" cy="4735513"/>
            <a:chOff x="0" y="0"/>
            <a:chExt cx="3012" cy="2983"/>
          </a:xfrm>
        </p:grpSpPr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960" y="0"/>
              <a:ext cx="1104" cy="115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2" name="AutoShape 6"/>
            <p:cNvSpPr>
              <a:spLocks noChangeArrowheads="1"/>
            </p:cNvSpPr>
            <p:nvPr/>
          </p:nvSpPr>
          <p:spPr bwMode="auto">
            <a:xfrm rot="6394803">
              <a:off x="1896" y="1120"/>
              <a:ext cx="1035" cy="1188"/>
            </a:xfrm>
            <a:custGeom>
              <a:avLst/>
              <a:gdLst>
                <a:gd name="T0" fmla="*/ 10860 w 21600"/>
                <a:gd name="T1" fmla="*/ 2187 h 21600"/>
                <a:gd name="T2" fmla="*/ 9015 w 21600"/>
                <a:gd name="T3" fmla="*/ 730 h 21600"/>
                <a:gd name="T4" fmla="*/ 5415 w 21600"/>
                <a:gd name="T5" fmla="*/ 0 h 21600"/>
                <a:gd name="T6" fmla="*/ 1967 w 21600"/>
                <a:gd name="T7" fmla="*/ 1305 h 21600"/>
                <a:gd name="T8" fmla="*/ 242 w 21600"/>
                <a:gd name="T9" fmla="*/ 4220 h 21600"/>
                <a:gd name="T10" fmla="*/ 575 w 21600"/>
                <a:gd name="T11" fmla="*/ 7597 h 21600"/>
                <a:gd name="T12" fmla="*/ 10860 w 21600"/>
                <a:gd name="T13" fmla="*/ 21600 h 21600"/>
                <a:gd name="T14" fmla="*/ 20995 w 21600"/>
                <a:gd name="T15" fmla="*/ 7597 h 21600"/>
                <a:gd name="T16" fmla="*/ 21480 w 21600"/>
                <a:gd name="T17" fmla="*/ 4220 h 21600"/>
                <a:gd name="T18" fmla="*/ 19632 w 21600"/>
                <a:gd name="T19" fmla="*/ 1305 h 21600"/>
                <a:gd name="T20" fmla="*/ 16275 w 21600"/>
                <a:gd name="T21" fmla="*/ 0 h 21600"/>
                <a:gd name="T22" fmla="*/ 12705 w 21600"/>
                <a:gd name="T23" fmla="*/ 730 h 21600"/>
                <a:gd name="T24" fmla="*/ 10860 w 21600"/>
                <a:gd name="T25" fmla="*/ 218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FF"/>
                </a:gs>
                <a:gs pos="100000">
                  <a:srgbClr val="CC99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 rot="14974415">
              <a:off x="73" y="1175"/>
              <a:ext cx="1042" cy="1188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 rot="3168864">
              <a:off x="1770" y="346"/>
              <a:ext cx="1023" cy="1188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 rot="18150396">
              <a:off x="109" y="363"/>
              <a:ext cx="1153" cy="1188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 rot="12269804">
              <a:off x="672" y="1776"/>
              <a:ext cx="1008" cy="120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5" name="AutoShape 11"/>
            <p:cNvSpPr>
              <a:spLocks noChangeArrowheads="1"/>
            </p:cNvSpPr>
            <p:nvPr/>
          </p:nvSpPr>
          <p:spPr bwMode="auto">
            <a:xfrm rot="9266245">
              <a:off x="1440" y="1728"/>
              <a:ext cx="1032" cy="120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8" name="Oval 12"/>
            <p:cNvSpPr>
              <a:spLocks noChangeArrowheads="1"/>
            </p:cNvSpPr>
            <p:nvPr/>
          </p:nvSpPr>
          <p:spPr bwMode="auto">
            <a:xfrm>
              <a:off x="1152" y="1152"/>
              <a:ext cx="672" cy="672"/>
            </a:xfrm>
            <a:prstGeom prst="ellipse">
              <a:avLst/>
            </a:prstGeom>
            <a:gradFill rotWithShape="0">
              <a:gsLst>
                <a:gs pos="0">
                  <a:srgbClr val="FF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366703" y="1454151"/>
            <a:ext cx="1763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240÷40=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770053" y="2360613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360÷40=</a:t>
            </a: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7271703" y="3892550"/>
            <a:ext cx="91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6265229" y="4751388"/>
            <a:ext cx="1006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7119303" y="3587750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814504" y="3740151"/>
            <a:ext cx="1755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450÷90=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204904" y="4883151"/>
            <a:ext cx="1717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240÷30=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538028" y="4951413"/>
            <a:ext cx="16621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480÷80=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614103" y="3740151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600÷60=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674429" y="2368551"/>
            <a:ext cx="1768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300÷50=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622082" y="3386623"/>
            <a:ext cx="11033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口算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843351" y="3358082"/>
            <a:ext cx="68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5817015" y="3369744"/>
            <a:ext cx="68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792043" y="3408883"/>
            <a:ext cx="91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807859" y="3386628"/>
            <a:ext cx="106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848515" y="3386628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739371" y="3395070"/>
            <a:ext cx="91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801469" y="3403512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grpSp>
        <p:nvGrpSpPr>
          <p:cNvPr id="3" name="Group 31"/>
          <p:cNvGrpSpPr/>
          <p:nvPr/>
        </p:nvGrpSpPr>
        <p:grpSpPr bwMode="auto">
          <a:xfrm>
            <a:off x="5065079" y="1196976"/>
            <a:ext cx="1944687" cy="1839913"/>
            <a:chOff x="0" y="0"/>
            <a:chExt cx="1104" cy="1159"/>
          </a:xfrm>
        </p:grpSpPr>
        <p:sp>
          <p:nvSpPr>
            <p:cNvPr id="16416" name="AutoShape 32"/>
            <p:cNvSpPr>
              <a:spLocks noChangeArrowheads="1"/>
            </p:cNvSpPr>
            <p:nvPr/>
          </p:nvSpPr>
          <p:spPr bwMode="auto">
            <a:xfrm>
              <a:off x="0" y="0"/>
              <a:ext cx="1104" cy="115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19" name="Text Box 33"/>
            <p:cNvSpPr txBox="1">
              <a:spLocks noChangeArrowheads="1"/>
            </p:cNvSpPr>
            <p:nvPr/>
          </p:nvSpPr>
          <p:spPr bwMode="auto">
            <a:xfrm>
              <a:off x="96" y="240"/>
              <a:ext cx="91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>
                  <a:solidFill>
                    <a:schemeClr val="tx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240÷40=6</a:t>
              </a:r>
            </a:p>
          </p:txBody>
        </p:sp>
      </p:grpSp>
      <p:grpSp>
        <p:nvGrpSpPr>
          <p:cNvPr id="4" name="Group 34"/>
          <p:cNvGrpSpPr/>
          <p:nvPr/>
        </p:nvGrpSpPr>
        <p:grpSpPr bwMode="auto">
          <a:xfrm>
            <a:off x="6245857" y="1928782"/>
            <a:ext cx="2526033" cy="1655763"/>
            <a:chOff x="-3" y="-1"/>
            <a:chExt cx="1491" cy="1023"/>
          </a:xfrm>
        </p:grpSpPr>
        <p:sp>
          <p:nvSpPr>
            <p:cNvPr id="16419" name="AutoShape 35"/>
            <p:cNvSpPr>
              <a:spLocks noChangeArrowheads="1"/>
            </p:cNvSpPr>
            <p:nvPr/>
          </p:nvSpPr>
          <p:spPr bwMode="auto">
            <a:xfrm rot="3168864">
              <a:off x="79" y="-83"/>
              <a:ext cx="1023" cy="1188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2650E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22" name="Text Box 36"/>
            <p:cNvSpPr txBox="1">
              <a:spLocks noChangeArrowheads="1"/>
            </p:cNvSpPr>
            <p:nvPr/>
          </p:nvSpPr>
          <p:spPr bwMode="auto">
            <a:xfrm>
              <a:off x="336" y="336"/>
              <a:ext cx="1152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360÷40=9</a:t>
              </a:r>
            </a:p>
          </p:txBody>
        </p:sp>
      </p:grpSp>
      <p:grpSp>
        <p:nvGrpSpPr>
          <p:cNvPr id="5" name="Group 37"/>
          <p:cNvGrpSpPr/>
          <p:nvPr/>
        </p:nvGrpSpPr>
        <p:grpSpPr bwMode="auto">
          <a:xfrm>
            <a:off x="6533383" y="3121026"/>
            <a:ext cx="1951170" cy="1643063"/>
            <a:chOff x="-4" y="0"/>
            <a:chExt cx="1204" cy="1035"/>
          </a:xfrm>
        </p:grpSpPr>
        <p:sp>
          <p:nvSpPr>
            <p:cNvPr id="12324" name="AutoShape 38"/>
            <p:cNvSpPr>
              <a:spLocks noChangeArrowheads="1"/>
            </p:cNvSpPr>
            <p:nvPr/>
          </p:nvSpPr>
          <p:spPr bwMode="auto">
            <a:xfrm rot="6394803">
              <a:off x="72" y="-76"/>
              <a:ext cx="1035" cy="1188"/>
            </a:xfrm>
            <a:custGeom>
              <a:avLst/>
              <a:gdLst>
                <a:gd name="T0" fmla="*/ 10860 w 21600"/>
                <a:gd name="T1" fmla="*/ 2187 h 21600"/>
                <a:gd name="T2" fmla="*/ 9015 w 21600"/>
                <a:gd name="T3" fmla="*/ 730 h 21600"/>
                <a:gd name="T4" fmla="*/ 5415 w 21600"/>
                <a:gd name="T5" fmla="*/ 0 h 21600"/>
                <a:gd name="T6" fmla="*/ 1967 w 21600"/>
                <a:gd name="T7" fmla="*/ 1305 h 21600"/>
                <a:gd name="T8" fmla="*/ 242 w 21600"/>
                <a:gd name="T9" fmla="*/ 4220 h 21600"/>
                <a:gd name="T10" fmla="*/ 575 w 21600"/>
                <a:gd name="T11" fmla="*/ 7597 h 21600"/>
                <a:gd name="T12" fmla="*/ 10860 w 21600"/>
                <a:gd name="T13" fmla="*/ 21600 h 21600"/>
                <a:gd name="T14" fmla="*/ 20995 w 21600"/>
                <a:gd name="T15" fmla="*/ 7597 h 21600"/>
                <a:gd name="T16" fmla="*/ 21480 w 21600"/>
                <a:gd name="T17" fmla="*/ 4220 h 21600"/>
                <a:gd name="T18" fmla="*/ 19632 w 21600"/>
                <a:gd name="T19" fmla="*/ 1305 h 21600"/>
                <a:gd name="T20" fmla="*/ 16275 w 21600"/>
                <a:gd name="T21" fmla="*/ 0 h 21600"/>
                <a:gd name="T22" fmla="*/ 12705 w 21600"/>
                <a:gd name="T23" fmla="*/ 730 h 21600"/>
                <a:gd name="T24" fmla="*/ 10860 w 21600"/>
                <a:gd name="T25" fmla="*/ 218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25" name="Text Box 39"/>
            <p:cNvSpPr txBox="1">
              <a:spLocks noChangeArrowheads="1"/>
            </p:cNvSpPr>
            <p:nvPr/>
          </p:nvSpPr>
          <p:spPr bwMode="auto">
            <a:xfrm>
              <a:off x="96" y="288"/>
              <a:ext cx="11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450÷90=5</a:t>
              </a:r>
            </a:p>
          </p:txBody>
        </p:sp>
      </p:grpSp>
      <p:grpSp>
        <p:nvGrpSpPr>
          <p:cNvPr id="6" name="Group 40"/>
          <p:cNvGrpSpPr/>
          <p:nvPr/>
        </p:nvGrpSpPr>
        <p:grpSpPr bwMode="auto">
          <a:xfrm>
            <a:off x="5928678" y="3944938"/>
            <a:ext cx="1981200" cy="1916112"/>
            <a:chOff x="0" y="0"/>
            <a:chExt cx="1248" cy="1207"/>
          </a:xfrm>
        </p:grpSpPr>
        <p:sp>
          <p:nvSpPr>
            <p:cNvPr id="16425" name="AutoShape 41"/>
            <p:cNvSpPr>
              <a:spLocks noChangeArrowheads="1"/>
            </p:cNvSpPr>
            <p:nvPr/>
          </p:nvSpPr>
          <p:spPr bwMode="auto">
            <a:xfrm rot="9266245">
              <a:off x="0" y="0"/>
              <a:ext cx="1032" cy="120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28" name="Text Box 42"/>
            <p:cNvSpPr txBox="1">
              <a:spLocks noChangeArrowheads="1"/>
            </p:cNvSpPr>
            <p:nvPr/>
          </p:nvSpPr>
          <p:spPr bwMode="auto">
            <a:xfrm>
              <a:off x="96" y="576"/>
              <a:ext cx="11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240÷30=8</a:t>
              </a:r>
            </a:p>
          </p:txBody>
        </p:sp>
      </p:grpSp>
      <p:grpSp>
        <p:nvGrpSpPr>
          <p:cNvPr id="7" name="Group 43"/>
          <p:cNvGrpSpPr/>
          <p:nvPr/>
        </p:nvGrpSpPr>
        <p:grpSpPr bwMode="auto">
          <a:xfrm>
            <a:off x="4488816" y="4089400"/>
            <a:ext cx="1871663" cy="1873250"/>
            <a:chOff x="0" y="0"/>
            <a:chExt cx="1104" cy="1207"/>
          </a:xfrm>
        </p:grpSpPr>
        <p:sp>
          <p:nvSpPr>
            <p:cNvPr id="16428" name="AutoShape 44"/>
            <p:cNvSpPr>
              <a:spLocks noChangeArrowheads="1"/>
            </p:cNvSpPr>
            <p:nvPr/>
          </p:nvSpPr>
          <p:spPr bwMode="auto">
            <a:xfrm rot="12269804">
              <a:off x="96" y="0"/>
              <a:ext cx="1008" cy="120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33CCCC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31" name="Text Box 45"/>
            <p:cNvSpPr txBox="1">
              <a:spLocks noChangeArrowheads="1"/>
            </p:cNvSpPr>
            <p:nvPr/>
          </p:nvSpPr>
          <p:spPr bwMode="auto">
            <a:xfrm>
              <a:off x="0" y="624"/>
              <a:ext cx="96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480÷80=6</a:t>
              </a:r>
            </a:p>
          </p:txBody>
        </p:sp>
      </p:grpSp>
      <p:grpSp>
        <p:nvGrpSpPr>
          <p:cNvPr id="8" name="Group 46"/>
          <p:cNvGrpSpPr/>
          <p:nvPr/>
        </p:nvGrpSpPr>
        <p:grpSpPr bwMode="auto">
          <a:xfrm>
            <a:off x="3493453" y="3179764"/>
            <a:ext cx="2038350" cy="1654175"/>
            <a:chOff x="0" y="0"/>
            <a:chExt cx="1284" cy="1042"/>
          </a:xfrm>
        </p:grpSpPr>
        <p:sp>
          <p:nvSpPr>
            <p:cNvPr id="16431" name="AutoShape 47"/>
            <p:cNvSpPr>
              <a:spLocks noChangeArrowheads="1"/>
            </p:cNvSpPr>
            <p:nvPr/>
          </p:nvSpPr>
          <p:spPr bwMode="auto">
            <a:xfrm rot="14974415">
              <a:off x="169" y="-73"/>
              <a:ext cx="1042" cy="1188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34" name="Text Box 48"/>
            <p:cNvSpPr txBox="1">
              <a:spLocks noChangeArrowheads="1"/>
            </p:cNvSpPr>
            <p:nvPr/>
          </p:nvSpPr>
          <p:spPr bwMode="auto">
            <a:xfrm>
              <a:off x="0" y="336"/>
              <a:ext cx="11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600÷60=10</a:t>
              </a:r>
            </a:p>
          </p:txBody>
        </p:sp>
      </p:grpSp>
      <p:grpSp>
        <p:nvGrpSpPr>
          <p:cNvPr id="9" name="Group 49"/>
          <p:cNvGrpSpPr/>
          <p:nvPr/>
        </p:nvGrpSpPr>
        <p:grpSpPr bwMode="auto">
          <a:xfrm>
            <a:off x="3689939" y="1809715"/>
            <a:ext cx="2030413" cy="1871662"/>
            <a:chOff x="-3" y="-1"/>
            <a:chExt cx="1188" cy="1153"/>
          </a:xfrm>
        </p:grpSpPr>
        <p:sp>
          <p:nvSpPr>
            <p:cNvPr id="16434" name="AutoShape 50"/>
            <p:cNvSpPr>
              <a:spLocks noChangeArrowheads="1"/>
            </p:cNvSpPr>
            <p:nvPr/>
          </p:nvSpPr>
          <p:spPr bwMode="auto">
            <a:xfrm rot="18150396">
              <a:off x="14" y="-18"/>
              <a:ext cx="1153" cy="1188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37" name="Text Box 51"/>
            <p:cNvSpPr txBox="1">
              <a:spLocks noChangeArrowheads="1"/>
            </p:cNvSpPr>
            <p:nvPr/>
          </p:nvSpPr>
          <p:spPr bwMode="auto">
            <a:xfrm>
              <a:off x="48" y="384"/>
              <a:ext cx="9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300÷50=6</a:t>
              </a:r>
            </a:p>
          </p:txBody>
        </p:sp>
      </p:grpSp>
      <p:sp>
        <p:nvSpPr>
          <p:cNvPr id="5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6409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6410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6411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6412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16413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8" dur="1" fill="hold"/>
                                        <p:tgtEl>
                                          <p:spTgt spid="16414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  <p:bldP spid="16398" grpId="0"/>
      <p:bldP spid="16402" grpId="0"/>
      <p:bldP spid="16403" grpId="0"/>
      <p:bldP spid="16404" grpId="0"/>
      <p:bldP spid="16405" grpId="0"/>
      <p:bldP spid="16406" grpId="0"/>
      <p:bldP spid="16407" grpId="0"/>
      <p:bldP spid="16408" grpId="0"/>
      <p:bldP spid="16409" grpId="0"/>
      <p:bldP spid="16410" grpId="0"/>
      <p:bldP spid="16411" grpId="0"/>
      <p:bldP spid="16412" grpId="0"/>
      <p:bldP spid="16413" grpId="0"/>
      <p:bldP spid="164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黑体"/>
        <a:ea typeface=""/>
        <a:cs typeface=""/>
        <a:font script="Jpan" typeface="游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宽屏</PresentationFormat>
  <Paragraphs>160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黑体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2020-07-02T02:31:00Z</dcterms:created>
  <dcterms:modified xsi:type="dcterms:W3CDTF">2023-01-17T00:30:17Z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83BBAD4047154835B482F7F55E923143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