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sldIdLst>
    <p:sldId id="256" r:id="rId2"/>
    <p:sldId id="707" r:id="rId3"/>
    <p:sldId id="715" r:id="rId4"/>
    <p:sldId id="716" r:id="rId5"/>
    <p:sldId id="717" r:id="rId6"/>
    <p:sldId id="718" r:id="rId7"/>
    <p:sldId id="719" r:id="rId8"/>
    <p:sldId id="720" r:id="rId9"/>
    <p:sldId id="721" r:id="rId10"/>
    <p:sldId id="722" r:id="rId11"/>
    <p:sldId id="723" r:id="rId12"/>
    <p:sldId id="724" r:id="rId13"/>
    <p:sldId id="725" r:id="rId14"/>
    <p:sldId id="726" r:id="rId15"/>
    <p:sldId id="258" r:id="rId16"/>
  </p:sldIdLst>
  <p:sldSz cx="12192000" cy="6858000"/>
  <p:notesSz cx="6858000" cy="9144000"/>
  <p:embeddedFontLst>
    <p:embeddedFont>
      <p:font typeface="思源黑体 CN Bold" panose="02010600030101010101" charset="-122"/>
      <p:regular r:id="rId18"/>
    </p:embeddedFont>
    <p:embeddedFont>
      <p:font typeface="思源黑体 CN Regular" panose="02010600030101010101" charset="-122"/>
      <p:regular r:id="rId19"/>
    </p:embeddedFont>
  </p:embeddedFontLst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93">
          <p15:clr>
            <a:srgbClr val="A4A3A4"/>
          </p15:clr>
        </p15:guide>
        <p15:guide id="2" pos="7256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orient="horz" pos="3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B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844" autoAdjust="0"/>
  </p:normalViewPr>
  <p:slideViewPr>
    <p:cSldViewPr snapToGrid="0">
      <p:cViewPr>
        <p:scale>
          <a:sx n="75" d="100"/>
          <a:sy n="75" d="100"/>
        </p:scale>
        <p:origin x="2218" y="917"/>
      </p:cViewPr>
      <p:guideLst>
        <p:guide pos="393"/>
        <p:guide pos="7256"/>
        <p:guide orient="horz" pos="1434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Bold" panose="02010600030101010101" pitchFamily="34" charset="-122"/>
                <a:ea typeface="思源黑体 CN Bold" panose="02010600030101010101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Bold" panose="02010600030101010101" pitchFamily="34" charset="-122"/>
                <a:ea typeface="思源黑体 CN Bold" panose="02010600030101010101" pitchFamily="34" charset="-122"/>
              </a:defRPr>
            </a:lvl1pPr>
          </a:lstStyle>
          <a:p>
            <a:fld id="{384D4971-EEA0-43C2-9182-D43410F72C2D}" type="datetimeFigureOut">
              <a:rPr lang="zh-CN" altLang="en-US" smtClean="0"/>
              <a:t>2023-01-10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Bold" panose="02010600030101010101" pitchFamily="34" charset="-122"/>
                <a:ea typeface="思源黑体 CN Bold" panose="02010600030101010101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Bold" panose="02010600030101010101" pitchFamily="34" charset="-122"/>
                <a:ea typeface="思源黑体 CN Bold" panose="02010600030101010101" pitchFamily="34" charset="-122"/>
              </a:defRPr>
            </a:lvl1pPr>
          </a:lstStyle>
          <a:p>
            <a:fld id="{25B71A38-9659-451C-8E9C-CF9B88C5C04E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Bold" panose="02010600030101010101" pitchFamily="34" charset="-122"/>
        <a:ea typeface="思源黑体 CN Bold" panose="02010600030101010101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Bold" panose="02010600030101010101" pitchFamily="34" charset="-122"/>
        <a:ea typeface="思源黑体 CN Bold" panose="02010600030101010101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Bold" panose="02010600030101010101" pitchFamily="34" charset="-122"/>
        <a:ea typeface="思源黑体 CN Bold" panose="02010600030101010101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Bold" panose="02010600030101010101" pitchFamily="34" charset="-122"/>
        <a:ea typeface="思源黑体 CN Bold" panose="02010600030101010101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Bold" panose="02010600030101010101" pitchFamily="34" charset="-122"/>
        <a:ea typeface="思源黑体 CN Bold" panose="02010600030101010101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10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11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12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13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14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15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2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3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4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5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6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7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8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71A38-9659-451C-8E9C-CF9B88C5C04E}" type="slidenum">
              <a:rPr lang="zh-CN" altLang="en-US" smtClean="0"/>
              <a:t>9</a:t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 flipH="1">
            <a:off x="-1" y="0"/>
            <a:ext cx="4614153" cy="99391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Light" panose="020B0300000000000000" pitchFamily="34" charset="-122"/>
              <a:ea typeface="思源黑体 CN Bold" panose="02010600030101010101" pitchFamily="34" charset="-122"/>
              <a:sym typeface="+mn-lt"/>
            </a:endParaRPr>
          </a:p>
        </p:txBody>
      </p:sp>
      <p:sp>
        <p:nvSpPr>
          <p:cNvPr id="10" name="矩形 9"/>
          <p:cNvSpPr/>
          <p:nvPr userDrawn="1"/>
        </p:nvSpPr>
        <p:spPr>
          <a:xfrm flipH="1">
            <a:off x="10038521" y="6624536"/>
            <a:ext cx="2153479" cy="233464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Light" panose="020B0300000000000000" pitchFamily="34" charset="-122"/>
              <a:ea typeface="思源黑体 CN Bold" panose="02010600030101010101" pitchFamily="34" charset="-122"/>
              <a:sym typeface="+mn-lt"/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339152" y="264622"/>
            <a:ext cx="2762250" cy="498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2AB48A"/>
                </a:solidFill>
                <a:latin typeface="思源黑体 CN Bold" panose="02010600030101010101" pitchFamily="34" charset="-122"/>
                <a:ea typeface="思源黑体 CN Bold" panose="02010600030101010101" pitchFamily="34" charset="-122"/>
              </a:defRPr>
            </a:lvl1pPr>
          </a:lstStyle>
          <a:p>
            <a:pPr lvl="0"/>
            <a:r>
              <a:rPr lang="en-US" altLang="zh-CN" dirty="0"/>
              <a:t>01   </a:t>
            </a:r>
            <a:r>
              <a:rPr lang="zh-CN" altLang="en-US" dirty="0"/>
              <a:t>输入标题</a:t>
            </a:r>
          </a:p>
        </p:txBody>
      </p:sp>
      <p:sp>
        <p:nvSpPr>
          <p:cNvPr id="13" name="矩形: 圆角 12"/>
          <p:cNvSpPr/>
          <p:nvPr userDrawn="1"/>
        </p:nvSpPr>
        <p:spPr>
          <a:xfrm>
            <a:off x="647700" y="1270000"/>
            <a:ext cx="10896600" cy="4940300"/>
          </a:xfrm>
          <a:prstGeom prst="roundRect">
            <a:avLst>
              <a:gd name="adj" fmla="val 6851"/>
            </a:avLst>
          </a:prstGeom>
          <a:noFill/>
          <a:ln>
            <a:solidFill>
              <a:srgbClr val="2AB4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黑体 CN Bold" panose="02010600030101010101" pitchFamily="34" charset="-122"/>
              <a:ea typeface="思源黑体 CN Bold" panose="02010600030101010101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H="1">
            <a:off x="0" y="2049510"/>
            <a:ext cx="12192000" cy="2758980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任意多边形: 形状 5"/>
          <p:cNvSpPr/>
          <p:nvPr/>
        </p:nvSpPr>
        <p:spPr>
          <a:xfrm flipV="1">
            <a:off x="601594" y="1624522"/>
            <a:ext cx="6635093" cy="3677054"/>
          </a:xfrm>
          <a:custGeom>
            <a:avLst/>
            <a:gdLst>
              <a:gd name="connsiteX0" fmla="*/ 128585 w 6635093"/>
              <a:gd name="connsiteY0" fmla="*/ 5026479 h 5026479"/>
              <a:gd name="connsiteX1" fmla="*/ 0 w 6635093"/>
              <a:gd name="connsiteY1" fmla="*/ 5026479 h 5026479"/>
              <a:gd name="connsiteX2" fmla="*/ 0 w 6635093"/>
              <a:gd name="connsiteY2" fmla="*/ 0 h 5026479"/>
              <a:gd name="connsiteX3" fmla="*/ 128585 w 6635093"/>
              <a:gd name="connsiteY3" fmla="*/ 0 h 5026479"/>
              <a:gd name="connsiteX4" fmla="*/ 128585 w 6635093"/>
              <a:gd name="connsiteY4" fmla="*/ 4891494 h 5026479"/>
              <a:gd name="connsiteX5" fmla="*/ 6506501 w 6635093"/>
              <a:gd name="connsiteY5" fmla="*/ 4891494 h 5026479"/>
              <a:gd name="connsiteX6" fmla="*/ 6506501 w 6635093"/>
              <a:gd name="connsiteY6" fmla="*/ 4527223 h 5026479"/>
              <a:gd name="connsiteX7" fmla="*/ 6635089 w 6635093"/>
              <a:gd name="connsiteY7" fmla="*/ 4527223 h 5026479"/>
              <a:gd name="connsiteX8" fmla="*/ 6635089 w 6635093"/>
              <a:gd name="connsiteY8" fmla="*/ 4891494 h 5026479"/>
              <a:gd name="connsiteX9" fmla="*/ 6635093 w 6635093"/>
              <a:gd name="connsiteY9" fmla="*/ 4891494 h 5026479"/>
              <a:gd name="connsiteX10" fmla="*/ 6635093 w 6635093"/>
              <a:gd name="connsiteY10" fmla="*/ 5026477 h 5026479"/>
              <a:gd name="connsiteX11" fmla="*/ 128585 w 6635093"/>
              <a:gd name="connsiteY11" fmla="*/ 5026477 h 502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35093" h="5026479">
                <a:moveTo>
                  <a:pt x="128585" y="5026479"/>
                </a:moveTo>
                <a:lnTo>
                  <a:pt x="0" y="5026479"/>
                </a:lnTo>
                <a:lnTo>
                  <a:pt x="0" y="0"/>
                </a:lnTo>
                <a:lnTo>
                  <a:pt x="128585" y="0"/>
                </a:lnTo>
                <a:lnTo>
                  <a:pt x="128585" y="4891494"/>
                </a:lnTo>
                <a:lnTo>
                  <a:pt x="6506501" y="4891494"/>
                </a:lnTo>
                <a:lnTo>
                  <a:pt x="6506501" y="4527223"/>
                </a:lnTo>
                <a:lnTo>
                  <a:pt x="6635089" y="4527223"/>
                </a:lnTo>
                <a:lnTo>
                  <a:pt x="6635089" y="4891494"/>
                </a:lnTo>
                <a:lnTo>
                  <a:pt x="6635093" y="4891494"/>
                </a:lnTo>
                <a:lnTo>
                  <a:pt x="6635093" y="5026477"/>
                </a:lnTo>
                <a:lnTo>
                  <a:pt x="128585" y="50264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任意多边形: 形状 12"/>
          <p:cNvSpPr/>
          <p:nvPr/>
        </p:nvSpPr>
        <p:spPr>
          <a:xfrm rot="5400000" flipH="1">
            <a:off x="6992273" y="635346"/>
            <a:ext cx="3538413" cy="5657851"/>
          </a:xfrm>
          <a:custGeom>
            <a:avLst/>
            <a:gdLst>
              <a:gd name="connsiteX0" fmla="*/ 4244211 w 4244211"/>
              <a:gd name="connsiteY0" fmla="*/ 1 h 5657851"/>
              <a:gd name="connsiteX1" fmla="*/ 4244211 w 4244211"/>
              <a:gd name="connsiteY1" fmla="*/ 128587 h 5657851"/>
              <a:gd name="connsiteX2" fmla="*/ 126206 w 4244211"/>
              <a:gd name="connsiteY2" fmla="*/ 128587 h 5657851"/>
              <a:gd name="connsiteX3" fmla="*/ 126206 w 4244211"/>
              <a:gd name="connsiteY3" fmla="*/ 5657851 h 5657851"/>
              <a:gd name="connsiteX4" fmla="*/ 0 w 4244211"/>
              <a:gd name="connsiteY4" fmla="*/ 5657851 h 5657851"/>
              <a:gd name="connsiteX5" fmla="*/ 0 w 4244211"/>
              <a:gd name="connsiteY5" fmla="*/ 0 h 5657851"/>
              <a:gd name="connsiteX6" fmla="*/ 126206 w 4244211"/>
              <a:gd name="connsiteY6" fmla="*/ 0 h 5657851"/>
              <a:gd name="connsiteX7" fmla="*/ 126206 w 4244211"/>
              <a:gd name="connsiteY7" fmla="*/ 1 h 565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44211" h="5657851">
                <a:moveTo>
                  <a:pt x="4244211" y="1"/>
                </a:moveTo>
                <a:lnTo>
                  <a:pt x="4244211" y="128587"/>
                </a:lnTo>
                <a:lnTo>
                  <a:pt x="126206" y="128587"/>
                </a:lnTo>
                <a:lnTo>
                  <a:pt x="126206" y="5657851"/>
                </a:lnTo>
                <a:lnTo>
                  <a:pt x="0" y="5657851"/>
                </a:lnTo>
                <a:lnTo>
                  <a:pt x="0" y="0"/>
                </a:lnTo>
                <a:lnTo>
                  <a:pt x="126206" y="0"/>
                </a:lnTo>
                <a:lnTo>
                  <a:pt x="126206" y="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 flipH="1">
            <a:off x="11338034" y="1315055"/>
            <a:ext cx="390140" cy="482738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 flipH="1">
            <a:off x="709742" y="5729400"/>
            <a:ext cx="666648" cy="48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0" y="0"/>
            <a:ext cx="4614153" cy="233464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-1" y="304800"/>
            <a:ext cx="3508442" cy="2334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7236688" y="6624536"/>
            <a:ext cx="4955313" cy="233464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94963" y="2284695"/>
            <a:ext cx="6336886" cy="1771741"/>
            <a:chOff x="894963" y="2284695"/>
            <a:chExt cx="6336886" cy="1771741"/>
          </a:xfrm>
        </p:grpSpPr>
        <p:sp>
          <p:nvSpPr>
            <p:cNvPr id="22" name="文本框 21"/>
            <p:cNvSpPr txBox="1"/>
            <p:nvPr/>
          </p:nvSpPr>
          <p:spPr>
            <a:xfrm>
              <a:off x="894963" y="2284695"/>
              <a:ext cx="606319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6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rPr>
                <a:t>语文园地（三）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46398" y="3470314"/>
              <a:ext cx="5808814" cy="5861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rPr>
                <a:t>语文精品课件 六年级上册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思源黑体 CN Regular" panose="02010600030101010101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033541" y="3460789"/>
              <a:ext cx="61983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 descr="图片包含 草, 户外, 建筑, 房子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59" y="515739"/>
            <a:ext cx="3889514" cy="5826522"/>
          </a:xfrm>
          <a:prstGeom prst="rect">
            <a:avLst/>
          </a:prstGeom>
          <a:ln w="22225">
            <a:solidFill>
              <a:schemeClr val="bg1"/>
            </a:solidFill>
          </a:ln>
          <a:effectLst>
            <a:outerShdw blurRad="114300" sx="101000" sy="101000" algn="ctr" rotWithShape="0">
              <a:prstClr val="black">
                <a:alpha val="10000"/>
              </a:prstClr>
            </a:outerShdw>
          </a:effectLst>
        </p:spPr>
      </p:pic>
      <p:grpSp>
        <p:nvGrpSpPr>
          <p:cNvPr id="31" name="组合 30"/>
          <p:cNvGrpSpPr/>
          <p:nvPr/>
        </p:nvGrpSpPr>
        <p:grpSpPr>
          <a:xfrm>
            <a:off x="1043066" y="4224439"/>
            <a:ext cx="3861068" cy="316802"/>
            <a:chOff x="1043066" y="4224439"/>
            <a:chExt cx="3861068" cy="316802"/>
          </a:xfrm>
        </p:grpSpPr>
        <p:grpSp>
          <p:nvGrpSpPr>
            <p:cNvPr id="26" name="组合 25"/>
            <p:cNvGrpSpPr/>
            <p:nvPr/>
          </p:nvGrpSpPr>
          <p:grpSpPr>
            <a:xfrm>
              <a:off x="1043066" y="4224439"/>
              <a:ext cx="1765300" cy="316802"/>
              <a:chOff x="1043066" y="4044835"/>
              <a:chExt cx="1765300" cy="316802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043066" y="4044835"/>
                <a:ext cx="1765300" cy="316802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190173" y="4064737"/>
                <a:ext cx="14710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授课老师：某某</a:t>
                </a: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3138834" y="4224439"/>
              <a:ext cx="1765300" cy="316802"/>
              <a:chOff x="1043066" y="4044835"/>
              <a:chExt cx="1765300" cy="316802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043066" y="4044835"/>
                <a:ext cx="1765300" cy="316802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190173" y="4064737"/>
                <a:ext cx="14710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授课时间：</a:t>
                </a: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20XX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小练笔</a:t>
            </a: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7" name="内容占位符 2"/>
          <p:cNvSpPr txBox="1">
            <a:spLocks noChangeArrowheads="1"/>
          </p:cNvSpPr>
          <p:nvPr/>
        </p:nvSpPr>
        <p:spPr bwMode="auto">
          <a:xfrm>
            <a:off x="1015797" y="1786361"/>
            <a:ext cx="9623425" cy="407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一、班级里举行“竞选班级体育委员”的活动，你会采用什么表达方式，向老师、同学们介绍自己，使自己当选呢？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 sz="2400" b="1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二、假如你是一个足球爱好者，想向妈妈请求，每周三放学后踢一会足球，你会用什么样的表达方式，说明理由，表达观点，让妈妈同意你的请求呢？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词句段运用</a:t>
            </a:r>
            <a:b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</a:b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4" name="内容占位符 2"/>
          <p:cNvSpPr txBox="1">
            <a:spLocks noChangeArrowheads="1"/>
          </p:cNvSpPr>
          <p:nvPr/>
        </p:nvSpPr>
        <p:spPr bwMode="auto">
          <a:xfrm>
            <a:off x="1037863" y="1955800"/>
            <a:ext cx="10116274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习作中对某种事物进行说明时，为了语言条理清楚，你会采用什么表达方式呢？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请阅读“词句段运用”的第二题，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注意加点的部分，想一想：这样表达有什么好处？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词句段运用</a:t>
            </a:r>
            <a:b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</a:b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14" name="内容占位符 2"/>
          <p:cNvSpPr txBox="1">
            <a:spLocks noChangeArrowheads="1"/>
          </p:cNvSpPr>
          <p:nvPr/>
        </p:nvSpPr>
        <p:spPr bwMode="auto">
          <a:xfrm>
            <a:off x="1610810" y="2398853"/>
            <a:ext cx="9061047" cy="252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sz="24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总结：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介绍说明事物时，采用“一是……二是……三是……”的表达方式，说明理由，表达观点，可以使语言条理清楚，观点明确。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总结课堂</a:t>
            </a: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4" name="内容占位符 2"/>
          <p:cNvSpPr txBox="1">
            <a:spLocks noChangeArrowheads="1"/>
          </p:cNvSpPr>
          <p:nvPr/>
        </p:nvSpPr>
        <p:spPr bwMode="auto">
          <a:xfrm>
            <a:off x="1244921" y="2040075"/>
            <a:ext cx="9702157" cy="321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通过这节课，我们回顾了本单元的课文内容，学习了更多的写作方法，还背诵了《春日》，希望同学们在以后的习作中，能大胆运用本节课所学——巧用描写、巧用修辞、巧用标点符号、巧用表达方式，这些方法技巧。同时，也能引用古诗《春日》，来给我们的文章增添色彩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板书</a:t>
            </a:r>
          </a:p>
        </p:txBody>
      </p:sp>
      <p:sp>
        <p:nvSpPr>
          <p:cNvPr id="24" name="文本框 1"/>
          <p:cNvSpPr txBox="1">
            <a:spLocks noChangeArrowheads="1"/>
          </p:cNvSpPr>
          <p:nvPr/>
        </p:nvSpPr>
        <p:spPr bwMode="auto">
          <a:xfrm>
            <a:off x="2114228" y="3275011"/>
            <a:ext cx="30861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Arial" panose="020B0604020202020204" pitchFamily="34" charset="0"/>
              </a:rPr>
              <a:t>语文园地三</a:t>
            </a:r>
          </a:p>
        </p:txBody>
      </p:sp>
      <p:sp>
        <p:nvSpPr>
          <p:cNvPr id="25" name="矩形 24"/>
          <p:cNvSpPr/>
          <p:nvPr/>
        </p:nvSpPr>
        <p:spPr>
          <a:xfrm>
            <a:off x="5897242" y="1206500"/>
            <a:ext cx="3221037" cy="1246187"/>
          </a:xfrm>
          <a:prstGeom prst="rect">
            <a:avLst/>
          </a:prstGeom>
          <a:solidFill>
            <a:srgbClr val="BBE0E3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897242" y="3097212"/>
            <a:ext cx="3221037" cy="1247775"/>
          </a:xfrm>
          <a:prstGeom prst="rect">
            <a:avLst/>
          </a:prstGeom>
          <a:solidFill>
            <a:srgbClr val="BBE0E3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897242" y="4987925"/>
            <a:ext cx="3221037" cy="1247775"/>
          </a:xfrm>
          <a:prstGeom prst="rect">
            <a:avLst/>
          </a:prstGeom>
          <a:solidFill>
            <a:srgbClr val="BBE0E3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8" name="下箭头 7"/>
          <p:cNvSpPr/>
          <p:nvPr/>
        </p:nvSpPr>
        <p:spPr>
          <a:xfrm>
            <a:off x="7264079" y="2454275"/>
            <a:ext cx="485775" cy="642937"/>
          </a:xfrm>
          <a:prstGeom prst="downArrow">
            <a:avLst/>
          </a:prstGeom>
          <a:solidFill>
            <a:srgbClr val="BBE0E3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9" name="下箭头 8"/>
          <p:cNvSpPr/>
          <p:nvPr/>
        </p:nvSpPr>
        <p:spPr>
          <a:xfrm>
            <a:off x="7240267" y="4344986"/>
            <a:ext cx="485775" cy="642938"/>
          </a:xfrm>
          <a:prstGeom prst="downArrow">
            <a:avLst/>
          </a:prstGeom>
          <a:solidFill>
            <a:srgbClr val="BBE0E3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0" name="文本框 9"/>
          <p:cNvSpPr txBox="1">
            <a:spLocks noChangeArrowheads="1"/>
          </p:cNvSpPr>
          <p:nvPr/>
        </p:nvSpPr>
        <p:spPr bwMode="auto">
          <a:xfrm>
            <a:off x="6563991" y="1506537"/>
            <a:ext cx="21467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 </a:t>
            </a:r>
            <a:r>
              <a:rPr kumimoji="0" lang="zh-CN" altLang="en-US" sz="3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交流平台</a:t>
            </a:r>
          </a:p>
        </p:txBody>
      </p:sp>
      <p:sp>
        <p:nvSpPr>
          <p:cNvPr id="31" name="文本框 10"/>
          <p:cNvSpPr txBox="1">
            <a:spLocks noChangeArrowheads="1"/>
          </p:cNvSpPr>
          <p:nvPr/>
        </p:nvSpPr>
        <p:spPr bwMode="auto">
          <a:xfrm>
            <a:off x="6211567" y="3398837"/>
            <a:ext cx="2621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 </a:t>
            </a:r>
            <a:r>
              <a:rPr kumimoji="0" lang="zh-CN" altLang="en-US" sz="3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词句段运用</a:t>
            </a:r>
          </a:p>
        </p:txBody>
      </p:sp>
      <p:sp>
        <p:nvSpPr>
          <p:cNvPr id="32" name="文本框 11"/>
          <p:cNvSpPr txBox="1">
            <a:spLocks noChangeArrowheads="1"/>
          </p:cNvSpPr>
          <p:nvPr/>
        </p:nvSpPr>
        <p:spPr bwMode="auto">
          <a:xfrm>
            <a:off x="6670353" y="5289550"/>
            <a:ext cx="21467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 </a:t>
            </a:r>
            <a:r>
              <a:rPr kumimoji="0" lang="zh-CN" altLang="en-US" sz="3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Arial" panose="020B0604020202020204" pitchFamily="34" charset="0"/>
              </a:rPr>
              <a:t>日积月累</a:t>
            </a:r>
          </a:p>
        </p:txBody>
      </p:sp>
      <p:sp>
        <p:nvSpPr>
          <p:cNvPr id="33" name="左大括号 32"/>
          <p:cNvSpPr/>
          <p:nvPr/>
        </p:nvSpPr>
        <p:spPr>
          <a:xfrm>
            <a:off x="5105079" y="1508124"/>
            <a:ext cx="576263" cy="4189412"/>
          </a:xfrm>
          <a:prstGeom prst="leftBrace">
            <a:avLst>
              <a:gd name="adj1" fmla="val 0"/>
              <a:gd name="adj2" fmla="val 50000"/>
            </a:avLst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H="1">
            <a:off x="0" y="2049510"/>
            <a:ext cx="12192000" cy="2758980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任意多边形: 形状 5"/>
          <p:cNvSpPr/>
          <p:nvPr/>
        </p:nvSpPr>
        <p:spPr>
          <a:xfrm flipV="1">
            <a:off x="601594" y="1624522"/>
            <a:ext cx="6635093" cy="3677054"/>
          </a:xfrm>
          <a:custGeom>
            <a:avLst/>
            <a:gdLst>
              <a:gd name="connsiteX0" fmla="*/ 128585 w 6635093"/>
              <a:gd name="connsiteY0" fmla="*/ 5026479 h 5026479"/>
              <a:gd name="connsiteX1" fmla="*/ 0 w 6635093"/>
              <a:gd name="connsiteY1" fmla="*/ 5026479 h 5026479"/>
              <a:gd name="connsiteX2" fmla="*/ 0 w 6635093"/>
              <a:gd name="connsiteY2" fmla="*/ 0 h 5026479"/>
              <a:gd name="connsiteX3" fmla="*/ 128585 w 6635093"/>
              <a:gd name="connsiteY3" fmla="*/ 0 h 5026479"/>
              <a:gd name="connsiteX4" fmla="*/ 128585 w 6635093"/>
              <a:gd name="connsiteY4" fmla="*/ 4891494 h 5026479"/>
              <a:gd name="connsiteX5" fmla="*/ 6506501 w 6635093"/>
              <a:gd name="connsiteY5" fmla="*/ 4891494 h 5026479"/>
              <a:gd name="connsiteX6" fmla="*/ 6506501 w 6635093"/>
              <a:gd name="connsiteY6" fmla="*/ 4527223 h 5026479"/>
              <a:gd name="connsiteX7" fmla="*/ 6635089 w 6635093"/>
              <a:gd name="connsiteY7" fmla="*/ 4527223 h 5026479"/>
              <a:gd name="connsiteX8" fmla="*/ 6635089 w 6635093"/>
              <a:gd name="connsiteY8" fmla="*/ 4891494 h 5026479"/>
              <a:gd name="connsiteX9" fmla="*/ 6635093 w 6635093"/>
              <a:gd name="connsiteY9" fmla="*/ 4891494 h 5026479"/>
              <a:gd name="connsiteX10" fmla="*/ 6635093 w 6635093"/>
              <a:gd name="connsiteY10" fmla="*/ 5026477 h 5026479"/>
              <a:gd name="connsiteX11" fmla="*/ 128585 w 6635093"/>
              <a:gd name="connsiteY11" fmla="*/ 5026477 h 5026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35093" h="5026479">
                <a:moveTo>
                  <a:pt x="128585" y="5026479"/>
                </a:moveTo>
                <a:lnTo>
                  <a:pt x="0" y="5026479"/>
                </a:lnTo>
                <a:lnTo>
                  <a:pt x="0" y="0"/>
                </a:lnTo>
                <a:lnTo>
                  <a:pt x="128585" y="0"/>
                </a:lnTo>
                <a:lnTo>
                  <a:pt x="128585" y="4891494"/>
                </a:lnTo>
                <a:lnTo>
                  <a:pt x="6506501" y="4891494"/>
                </a:lnTo>
                <a:lnTo>
                  <a:pt x="6506501" y="4527223"/>
                </a:lnTo>
                <a:lnTo>
                  <a:pt x="6635089" y="4527223"/>
                </a:lnTo>
                <a:lnTo>
                  <a:pt x="6635089" y="4891494"/>
                </a:lnTo>
                <a:lnTo>
                  <a:pt x="6635093" y="4891494"/>
                </a:lnTo>
                <a:lnTo>
                  <a:pt x="6635093" y="5026477"/>
                </a:lnTo>
                <a:lnTo>
                  <a:pt x="128585" y="50264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任意多边形: 形状 12"/>
          <p:cNvSpPr/>
          <p:nvPr/>
        </p:nvSpPr>
        <p:spPr>
          <a:xfrm rot="5400000" flipH="1">
            <a:off x="6992273" y="635346"/>
            <a:ext cx="3538413" cy="5657851"/>
          </a:xfrm>
          <a:custGeom>
            <a:avLst/>
            <a:gdLst>
              <a:gd name="connsiteX0" fmla="*/ 4244211 w 4244211"/>
              <a:gd name="connsiteY0" fmla="*/ 1 h 5657851"/>
              <a:gd name="connsiteX1" fmla="*/ 4244211 w 4244211"/>
              <a:gd name="connsiteY1" fmla="*/ 128587 h 5657851"/>
              <a:gd name="connsiteX2" fmla="*/ 126206 w 4244211"/>
              <a:gd name="connsiteY2" fmla="*/ 128587 h 5657851"/>
              <a:gd name="connsiteX3" fmla="*/ 126206 w 4244211"/>
              <a:gd name="connsiteY3" fmla="*/ 5657851 h 5657851"/>
              <a:gd name="connsiteX4" fmla="*/ 0 w 4244211"/>
              <a:gd name="connsiteY4" fmla="*/ 5657851 h 5657851"/>
              <a:gd name="connsiteX5" fmla="*/ 0 w 4244211"/>
              <a:gd name="connsiteY5" fmla="*/ 0 h 5657851"/>
              <a:gd name="connsiteX6" fmla="*/ 126206 w 4244211"/>
              <a:gd name="connsiteY6" fmla="*/ 0 h 5657851"/>
              <a:gd name="connsiteX7" fmla="*/ 126206 w 4244211"/>
              <a:gd name="connsiteY7" fmla="*/ 1 h 565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44211" h="5657851">
                <a:moveTo>
                  <a:pt x="4244211" y="1"/>
                </a:moveTo>
                <a:lnTo>
                  <a:pt x="4244211" y="128587"/>
                </a:lnTo>
                <a:lnTo>
                  <a:pt x="126206" y="128587"/>
                </a:lnTo>
                <a:lnTo>
                  <a:pt x="126206" y="5657851"/>
                </a:lnTo>
                <a:lnTo>
                  <a:pt x="0" y="5657851"/>
                </a:lnTo>
                <a:lnTo>
                  <a:pt x="0" y="0"/>
                </a:lnTo>
                <a:lnTo>
                  <a:pt x="126206" y="0"/>
                </a:lnTo>
                <a:lnTo>
                  <a:pt x="126206" y="1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 flipH="1">
            <a:off x="11338034" y="1315055"/>
            <a:ext cx="390140" cy="482738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 flipH="1">
            <a:off x="709742" y="5729400"/>
            <a:ext cx="666648" cy="4827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0" y="0"/>
            <a:ext cx="4614153" cy="233464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-1" y="304800"/>
            <a:ext cx="3508442" cy="2334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7236688" y="6624536"/>
            <a:ext cx="4955313" cy="233464"/>
          </a:xfrm>
          <a:prstGeom prst="rect">
            <a:avLst/>
          </a:prstGeom>
          <a:gradFill flip="none" rotWithShape="1">
            <a:gsLst>
              <a:gs pos="0">
                <a:srgbClr val="30B593"/>
              </a:gs>
              <a:gs pos="100000">
                <a:srgbClr val="00B050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outerShdw blurRad="38100" dist="127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 pitchFamily="34" charset="0"/>
              <a:ea typeface="思源黑体 CN Regular" panose="02010600030101010101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894963" y="2284695"/>
            <a:ext cx="6336886" cy="1771741"/>
            <a:chOff x="894963" y="2284695"/>
            <a:chExt cx="6336886" cy="1771741"/>
          </a:xfrm>
        </p:grpSpPr>
        <p:sp>
          <p:nvSpPr>
            <p:cNvPr id="22" name="文本框 21"/>
            <p:cNvSpPr txBox="1"/>
            <p:nvPr/>
          </p:nvSpPr>
          <p:spPr>
            <a:xfrm>
              <a:off x="894963" y="2284695"/>
              <a:ext cx="606319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6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rPr>
                <a:t>谢谢各位倾听！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46398" y="3470314"/>
              <a:ext cx="5808814" cy="58612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dist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rPr>
                <a:t>语文精品课件 六年级上册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思源黑体 CN Regular" panose="02010600030101010101" pitchFamily="34" charset="-122"/>
                <a:cs typeface="+mn-ea"/>
                <a:sym typeface="Arial" panose="020B0604020202020204" pitchFamily="34" charset="0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033541" y="3460789"/>
              <a:ext cx="619830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图片 2" descr="图片包含 草, 户外, 建筑, 房子&#10;&#10;描述已自动生成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59" y="515739"/>
            <a:ext cx="3889514" cy="5826522"/>
          </a:xfrm>
          <a:prstGeom prst="rect">
            <a:avLst/>
          </a:prstGeom>
          <a:ln w="22225">
            <a:solidFill>
              <a:schemeClr val="bg1"/>
            </a:solidFill>
          </a:ln>
          <a:effectLst>
            <a:outerShdw blurRad="114300" sx="101000" sy="101000" algn="ctr" rotWithShape="0">
              <a:prstClr val="black">
                <a:alpha val="10000"/>
              </a:prstClr>
            </a:outerShdw>
          </a:effectLst>
        </p:spPr>
      </p:pic>
      <p:grpSp>
        <p:nvGrpSpPr>
          <p:cNvPr id="31" name="组合 30"/>
          <p:cNvGrpSpPr/>
          <p:nvPr/>
        </p:nvGrpSpPr>
        <p:grpSpPr>
          <a:xfrm>
            <a:off x="1043066" y="4224439"/>
            <a:ext cx="3861068" cy="316802"/>
            <a:chOff x="1043066" y="4224439"/>
            <a:chExt cx="3861068" cy="316802"/>
          </a:xfrm>
        </p:grpSpPr>
        <p:grpSp>
          <p:nvGrpSpPr>
            <p:cNvPr id="26" name="组合 25"/>
            <p:cNvGrpSpPr/>
            <p:nvPr/>
          </p:nvGrpSpPr>
          <p:grpSpPr>
            <a:xfrm>
              <a:off x="1043066" y="4224439"/>
              <a:ext cx="1765300" cy="316802"/>
              <a:chOff x="1043066" y="4044835"/>
              <a:chExt cx="1765300" cy="316802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043066" y="4044835"/>
                <a:ext cx="1765300" cy="316802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190173" y="4064737"/>
                <a:ext cx="14710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授课老师：某某</a:t>
                </a: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3138834" y="4224439"/>
              <a:ext cx="1765300" cy="316802"/>
              <a:chOff x="1043066" y="4044835"/>
              <a:chExt cx="1765300" cy="316802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043066" y="4044835"/>
                <a:ext cx="1765300" cy="316802"/>
              </a:xfrm>
              <a:prstGeom prst="rect">
                <a:avLst/>
              </a:prstGeom>
              <a:solidFill>
                <a:schemeClr val="bg1"/>
              </a:solidFill>
              <a:ln w="38100"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solidFill>
                    <a:prstClr val="black"/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190173" y="4064737"/>
                <a:ext cx="14710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授课时间：</a:t>
                </a: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思源黑体 CN Regular" panose="02010600030101010101" pitchFamily="34" charset="-122"/>
                    <a:cs typeface="+mn-ea"/>
                    <a:sym typeface="Arial" panose="020B0604020202020204" pitchFamily="34" charset="0"/>
                  </a:rPr>
                  <a:t>20XX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思源黑体 CN Regular" panose="02010600030101010101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交流平台</a:t>
            </a:r>
          </a:p>
        </p:txBody>
      </p:sp>
      <p:sp>
        <p:nvSpPr>
          <p:cNvPr id="3" name="内容占位符 2"/>
          <p:cNvSpPr txBox="1">
            <a:spLocks noChangeArrowheads="1"/>
          </p:cNvSpPr>
          <p:nvPr/>
        </p:nvSpPr>
        <p:spPr bwMode="auto">
          <a:xfrm>
            <a:off x="1140689" y="1709738"/>
            <a:ext cx="10099965" cy="93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1.回顾这一单元的3篇课文，想一想，学习《故宫博物院》，你学会了什么？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210541" y="3495963"/>
            <a:ext cx="9928514" cy="146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如：带着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“要为家人计划故宫一日游，画一张故宫参观路线图”</a:t>
            </a: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，应该重点阅读材料一、材料三、材料四。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交流平台</a:t>
            </a:r>
          </a:p>
        </p:txBody>
      </p:sp>
      <p:sp>
        <p:nvSpPr>
          <p:cNvPr id="5" name="内容占位符 2"/>
          <p:cNvSpPr txBox="1">
            <a:spLocks noChangeArrowheads="1"/>
          </p:cNvSpPr>
          <p:nvPr/>
        </p:nvSpPr>
        <p:spPr bwMode="auto">
          <a:xfrm>
            <a:off x="1321443" y="2161493"/>
            <a:ext cx="8229600" cy="27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6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2.谁来说说这样做的好处是什么呢？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422" y="2286482"/>
            <a:ext cx="2667000" cy="3581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交流平台</a:t>
            </a:r>
          </a:p>
        </p:txBody>
      </p:sp>
      <p:sp>
        <p:nvSpPr>
          <p:cNvPr id="6" name="内容占位符 2"/>
          <p:cNvSpPr txBox="1">
            <a:spLocks noChangeArrowheads="1"/>
          </p:cNvSpPr>
          <p:nvPr/>
        </p:nvSpPr>
        <p:spPr bwMode="auto">
          <a:xfrm>
            <a:off x="1269868" y="1876084"/>
            <a:ext cx="9652263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6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3.学习《竹节人》，你学会了哪些阅读方法？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593681" y="2765089"/>
            <a:ext cx="5288955" cy="214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根据不同的阅读目的，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选择恰当的阅读方法。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交流平台</a:t>
            </a:r>
          </a:p>
        </p:txBody>
      </p:sp>
      <p:sp>
        <p:nvSpPr>
          <p:cNvPr id="5" name="内容占位符 2"/>
          <p:cNvSpPr txBox="1">
            <a:spLocks noChangeArrowheads="1"/>
          </p:cNvSpPr>
          <p:nvPr/>
        </p:nvSpPr>
        <p:spPr bwMode="auto">
          <a:xfrm>
            <a:off x="1053296" y="1781176"/>
            <a:ext cx="10324618" cy="36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       </a:t>
            </a: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如带着“写玩具制作指南，教别人玩这种玩具”这一任务读《竹节人》，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相关联的段落应该仔细阅读，反复阅读，而关联性不强的段落，不需要逐字逐句地读。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        如：玩竹节人的有趣经历这部分内容，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可以采用浏览阅读的方法。</a:t>
            </a: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这样可以提高阅读速度，提高学习效率。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总结</a:t>
            </a:r>
          </a:p>
        </p:txBody>
      </p:sp>
      <p:sp>
        <p:nvSpPr>
          <p:cNvPr id="4" name="内容占位符 2"/>
          <p:cNvSpPr txBox="1">
            <a:spLocks noChangeArrowheads="1"/>
          </p:cNvSpPr>
          <p:nvPr/>
        </p:nvSpPr>
        <p:spPr bwMode="auto">
          <a:xfrm>
            <a:off x="1483488" y="2660650"/>
            <a:ext cx="9537700" cy="153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读书时，同学们应该想想阅读的目的，再有针对性地选择适合的阅读方法和阅读材料。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词句段运用</a:t>
            </a:r>
            <a:b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</a:b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5" name="内容占位符 2"/>
          <p:cNvSpPr txBox="1">
            <a:spLocks noChangeArrowheads="1"/>
          </p:cNvSpPr>
          <p:nvPr/>
        </p:nvSpPr>
        <p:spPr bwMode="auto">
          <a:xfrm>
            <a:off x="1475230" y="2140051"/>
            <a:ext cx="9393398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50000"/>
              </a:lnSpc>
              <a:buFont typeface="Arial" panose="020B0604020202020204" pitchFamily="34" charset="0"/>
              <a:buNone/>
            </a:pPr>
            <a:r>
              <a:rPr lang="zh-CN" altLang="en-US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1.请阅读“词句段运用”的第一题，你喜欢哪个情景？有感情的朗读自己喜欢的情景，并说说你喜欢的理由。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词句段运用</a:t>
            </a:r>
            <a:b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</a:b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4" name="内容占位符 2"/>
          <p:cNvSpPr txBox="1">
            <a:spLocks noChangeArrowheads="1"/>
          </p:cNvSpPr>
          <p:nvPr/>
        </p:nvSpPr>
        <p:spPr bwMode="auto">
          <a:xfrm>
            <a:off x="1244901" y="1449552"/>
            <a:ext cx="9843645" cy="219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片段一：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下课时，教室里摆开场子，吸引了一圈黑脑袋，攒着观战，还跺脚拍手，咋咋呼呼，好不热闹。常要等老师进来，才知道已经上课。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18814" y="3683523"/>
            <a:ext cx="8901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“一圈黑脑袋、攒着观战、跺脚拍手、咋咋呼呼”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342202" y="5288466"/>
            <a:ext cx="9843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运用动作描写和语言描写，写出了当时场面的热闹气氛。</a:t>
            </a:r>
          </a:p>
        </p:txBody>
      </p:sp>
      <p:sp>
        <p:nvSpPr>
          <p:cNvPr id="8" name="下箭头 4"/>
          <p:cNvSpPr/>
          <p:nvPr/>
        </p:nvSpPr>
        <p:spPr>
          <a:xfrm>
            <a:off x="4555303" y="4545499"/>
            <a:ext cx="242887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600" noProof="1">
              <a:solidFill>
                <a:srgbClr val="FFFFFF"/>
              </a:solidFill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  <p:bldP spid="6" grpId="0"/>
      <p:bldP spid="6" grpId="1"/>
      <p:bldP spid="7" grpId="0"/>
      <p:bldP spid="7" grpId="1"/>
      <p:bldP spid="8" grpId="0" bldLvl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词句段运用</a:t>
            </a:r>
            <a:br>
              <a:rPr lang="zh-CN" altLang="en-US" sz="3200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</a:br>
            <a:endParaRPr lang="zh-CN" altLang="en-US" sz="3200" dirty="0"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9" name="内容占位符 2"/>
          <p:cNvSpPr txBox="1">
            <a:spLocks noChangeArrowheads="1"/>
          </p:cNvSpPr>
          <p:nvPr/>
        </p:nvSpPr>
        <p:spPr bwMode="auto">
          <a:xfrm>
            <a:off x="1276068" y="1541462"/>
            <a:ext cx="9639863" cy="188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片段二：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b="1" dirty="0"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偏偏后面的同学不知趣，看得入了迷，伸长脖子，恨不得从我们肩膀上探过来。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179230" y="3745700"/>
            <a:ext cx="65004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“看得入了迷、伸长脖子、恨不能、探过来”</a:t>
            </a:r>
          </a:p>
        </p:txBody>
      </p:sp>
      <p:sp>
        <p:nvSpPr>
          <p:cNvPr id="11" name="下箭头 4"/>
          <p:cNvSpPr/>
          <p:nvPr/>
        </p:nvSpPr>
        <p:spPr>
          <a:xfrm>
            <a:off x="4186592" y="4424043"/>
            <a:ext cx="242887" cy="54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600" noProof="1">
              <a:solidFill>
                <a:srgbClr val="FFFFFF"/>
              </a:solidFill>
              <a:latin typeface="Arial" panose="020B0604020202020204" pitchFamily="34" charset="0"/>
              <a:ea typeface="思源黑体 CN Regular" panose="02010600030101010101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419947" y="5316538"/>
            <a:ext cx="79439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思源黑体 CN Regular" panose="02010600030101010101" pitchFamily="34" charset="-122"/>
                <a:sym typeface="Arial" panose="020B0604020202020204" pitchFamily="34" charset="0"/>
              </a:rPr>
              <a:t>运用神态描写和动作描写，写出观战人入迷的情景。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bldLvl="0" animBg="1"/>
      <p:bldP spid="11" grpId="1" animBg="1"/>
      <p:bldP spid="12" grpId="0"/>
      <p:bldP spid="1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4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www.2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jh0r3i3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宽屏</PresentationFormat>
  <Paragraphs>67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思源黑体 CN Light</vt:lpstr>
      <vt:lpstr>Arial</vt:lpstr>
      <vt:lpstr>宋体</vt:lpstr>
      <vt:lpstr>思源黑体 CN Bold</vt:lpstr>
      <vt:lpstr>思源黑体 CN Regular</vt:lpstr>
      <vt:lpstr>www.2ppt.com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4</cp:revision>
  <dcterms:created xsi:type="dcterms:W3CDTF">2020-11-17T07:19:00Z</dcterms:created>
  <dcterms:modified xsi:type="dcterms:W3CDTF">2023-01-10T06:57:35Z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28DA8112D3AB461EA79E990E6CCCA01A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