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64" r:id="rId2"/>
    <p:sldId id="265" r:id="rId3"/>
    <p:sldId id="269" r:id="rId4"/>
    <p:sldId id="316" r:id="rId5"/>
    <p:sldId id="324" r:id="rId6"/>
    <p:sldId id="325" r:id="rId7"/>
    <p:sldId id="326" r:id="rId8"/>
    <p:sldId id="293" r:id="rId9"/>
    <p:sldId id="292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62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3" r:id="rId35"/>
    <p:sldId id="354" r:id="rId36"/>
    <p:sldId id="355" r:id="rId37"/>
    <p:sldId id="360" r:id="rId38"/>
    <p:sldId id="361" r:id="rId39"/>
  </p:sldIdLst>
  <p:sldSz cx="9144000" cy="5713413"/>
  <p:notesSz cx="6858000" cy="9144000"/>
  <p:custDataLst>
    <p:tags r:id="rId42"/>
  </p:custDataLst>
  <p:defaultTextStyle>
    <a:defPPr>
      <a:defRPr lang="zh-CN"/>
    </a:defPPr>
    <a:lvl1pPr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1pPr>
    <a:lvl2pPr marL="4572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2pPr>
    <a:lvl3pPr marL="9144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3pPr>
    <a:lvl4pPr marL="13716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4pPr>
    <a:lvl5pPr marL="18288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54061"/>
    <a:srgbClr val="C40404"/>
    <a:srgbClr val="FF6600"/>
    <a:srgbClr val="FF0000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30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-1098" y="-102"/>
      </p:cViewPr>
      <p:guideLst>
        <p:guide orient="horz" pos="1800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59297" y="1143000"/>
            <a:ext cx="493940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03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5213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5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3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0938"/>
            <a:ext cx="7772400" cy="1250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03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03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18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1338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18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1338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08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998913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1988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../../../../&#30446;&#24405;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9" name="Rectangle 7">
            <a:hlinkClick r:id="rId14" tooltip="返回目录"/>
          </p:cNvPr>
          <p:cNvSpPr>
            <a:spLocks noChangeArrowheads="1"/>
          </p:cNvSpPr>
          <p:nvPr userDrawn="1"/>
        </p:nvSpPr>
        <p:spPr bwMode="auto">
          <a:xfrm>
            <a:off x="1603375" y="207963"/>
            <a:ext cx="1049338" cy="322262"/>
          </a:xfrm>
          <a:prstGeom prst="rect">
            <a:avLst/>
          </a:prstGeom>
          <a:solidFill>
            <a:schemeClr val="accent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9" name="Rectangle 19"/>
          <p:cNvSpPr>
            <a:spLocks noChangeArrowheads="1"/>
          </p:cNvSpPr>
          <p:nvPr/>
        </p:nvSpPr>
        <p:spPr bwMode="auto">
          <a:xfrm>
            <a:off x="0" y="1049842"/>
            <a:ext cx="9144000" cy="231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altLang="zh-CN" sz="3600" dirty="0">
                <a:solidFill>
                  <a:srgbClr val="0000FF"/>
                </a:solidFill>
                <a:ea typeface="黑体" panose="02010609060101010101" pitchFamily="49" charset="-122"/>
              </a:rPr>
              <a:t>Unit </a:t>
            </a:r>
            <a:r>
              <a:rPr lang="en-US" altLang="zh-CN" sz="3600" dirty="0" smtClean="0">
                <a:solidFill>
                  <a:srgbClr val="0000FF"/>
                </a:solidFill>
                <a:ea typeface="黑体" panose="02010609060101010101" pitchFamily="49" charset="-122"/>
              </a:rPr>
              <a:t>3</a:t>
            </a:r>
          </a:p>
          <a:p>
            <a:pPr algn="ctr" eaLnBrk="0" hangingPunct="0"/>
            <a:r>
              <a:rPr lang="en-US" altLang="zh-CN" sz="3600" dirty="0" smtClean="0">
                <a:solidFill>
                  <a:srgbClr val="0000FF"/>
                </a:solidFill>
                <a:ea typeface="黑体" panose="02010609060101010101" pitchFamily="49" charset="-122"/>
              </a:rPr>
              <a:t>Could </a:t>
            </a:r>
            <a:r>
              <a:rPr lang="en-US" altLang="zh-CN" sz="3600" dirty="0">
                <a:solidFill>
                  <a:srgbClr val="0000FF"/>
                </a:solidFill>
                <a:ea typeface="黑体" panose="02010609060101010101" pitchFamily="49" charset="-122"/>
              </a:rPr>
              <a:t>you please clean your room? </a:t>
            </a:r>
          </a:p>
          <a:p>
            <a:pPr algn="ctr" eaLnBrk="0" hangingPunct="0"/>
            <a:r>
              <a:rPr lang="en-US" altLang="zh-CN" dirty="0">
                <a:ea typeface="黑体" panose="02010609060101010101" pitchFamily="49" charset="-122"/>
              </a:rPr>
              <a:t>Section </a:t>
            </a:r>
            <a:r>
              <a:rPr lang="en-US" altLang="zh-CN" dirty="0" smtClean="0">
                <a:ea typeface="黑体" panose="02010609060101010101" pitchFamily="49" charset="-122"/>
              </a:rPr>
              <a:t>B  (</a:t>
            </a:r>
            <a:r>
              <a:rPr lang="zh-CN" altLang="en-US" dirty="0" smtClean="0">
                <a:ea typeface="黑体" panose="02010609060101010101" pitchFamily="49" charset="-122"/>
              </a:rPr>
              <a:t>第</a:t>
            </a:r>
            <a:r>
              <a:rPr lang="en-US" altLang="zh-CN" dirty="0" smtClean="0">
                <a:ea typeface="黑体" panose="02010609060101010101" pitchFamily="49" charset="-122"/>
              </a:rPr>
              <a:t>2</a:t>
            </a:r>
            <a:r>
              <a:rPr lang="zh-CN" altLang="en-US" dirty="0" smtClean="0">
                <a:ea typeface="黑体" panose="02010609060101010101" pitchFamily="49" charset="-122"/>
              </a:rPr>
              <a:t>课时</a:t>
            </a:r>
            <a:r>
              <a:rPr lang="en-US" altLang="zh-CN" dirty="0" smtClean="0">
                <a:ea typeface="黑体" panose="02010609060101010101" pitchFamily="49" charset="-122"/>
              </a:rPr>
              <a:t>)</a:t>
            </a:r>
            <a:r>
              <a:rPr lang="en-US" altLang="zh-CN" dirty="0" smtClean="0">
                <a:solidFill>
                  <a:srgbClr val="0000FF"/>
                </a:solidFill>
                <a:ea typeface="黑体" panose="02010609060101010101" pitchFamily="49" charset="-122"/>
              </a:rPr>
              <a:t> </a:t>
            </a:r>
            <a:endParaRPr lang="en-US" altLang="zh-CN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6583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Text Box 2"/>
          <p:cNvSpPr txBox="1">
            <a:spLocks noChangeArrowheads="1"/>
          </p:cNvSpPr>
          <p:nvPr/>
        </p:nvSpPr>
        <p:spPr bwMode="auto">
          <a:xfrm>
            <a:off x="184150" y="963613"/>
            <a:ext cx="8691563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妙辨异同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en-US" altLang="zh-CN">
                <a:solidFill>
                  <a:srgbClr val="000000"/>
                </a:solidFill>
              </a:rPr>
              <a:t>in order to /in order that</a:t>
            </a:r>
            <a:r>
              <a:rPr lang="zh-CN" altLang="en-US">
                <a:solidFill>
                  <a:srgbClr val="000000"/>
                </a:solidFill>
              </a:rPr>
              <a:t>表“目的”</a:t>
            </a:r>
          </a:p>
        </p:txBody>
      </p:sp>
      <p:graphicFrame>
        <p:nvGraphicFramePr>
          <p:cNvPr id="1051683" name="Group 35"/>
          <p:cNvGraphicFramePr>
            <a:graphicFrameLocks noGrp="1"/>
          </p:cNvGraphicFramePr>
          <p:nvPr/>
        </p:nvGraphicFramePr>
        <p:xfrm>
          <a:off x="508000" y="2293938"/>
          <a:ext cx="7439025" cy="1463040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order to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意为“目的是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为了”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后接动词原形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order that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意为“为了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以便”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后接从句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拓展延伸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r>
              <a:rPr lang="zh-CN" altLang="en-US" dirty="0">
                <a:solidFill>
                  <a:srgbClr val="000000"/>
                </a:solidFill>
              </a:rPr>
              <a:t>　</a:t>
            </a:r>
            <a:r>
              <a:rPr lang="en-US" altLang="zh-CN" dirty="0">
                <a:solidFill>
                  <a:srgbClr val="000000"/>
                </a:solidFill>
              </a:rPr>
              <a:t>order</a:t>
            </a:r>
            <a:r>
              <a:rPr lang="zh-CN" altLang="en-US" dirty="0">
                <a:solidFill>
                  <a:srgbClr val="000000"/>
                </a:solidFill>
              </a:rPr>
              <a:t>的其他常见用法</a:t>
            </a:r>
          </a:p>
        </p:txBody>
      </p:sp>
      <p:pic>
        <p:nvPicPr>
          <p:cNvPr id="1052675" name="Image006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4838" y="1865313"/>
            <a:ext cx="5002212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(1)order</a:t>
            </a:r>
            <a:r>
              <a:rPr lang="zh-CN" altLang="en-US" dirty="0">
                <a:solidFill>
                  <a:srgbClr val="000000"/>
                </a:solidFill>
              </a:rPr>
              <a:t>作名词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意为“命令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指示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顺序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订单”等。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Please put the pictures in order.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请把这些图片按顺序排列。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(2)order</a:t>
            </a:r>
            <a:r>
              <a:rPr lang="zh-CN" altLang="en-US" dirty="0">
                <a:solidFill>
                  <a:srgbClr val="000000"/>
                </a:solidFill>
              </a:rPr>
              <a:t>作动词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意为“命令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点</a:t>
            </a:r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zh-CN" altLang="en-US" dirty="0">
                <a:solidFill>
                  <a:srgbClr val="000000"/>
                </a:solidFill>
              </a:rPr>
              <a:t>菜、饮料等</a:t>
            </a:r>
            <a:r>
              <a:rPr lang="en-US" altLang="zh-CN" dirty="0">
                <a:solidFill>
                  <a:srgbClr val="000000"/>
                </a:solidFill>
              </a:rPr>
              <a:t>);</a:t>
            </a:r>
            <a:r>
              <a:rPr lang="zh-CN" altLang="en-US" dirty="0">
                <a:solidFill>
                  <a:srgbClr val="000000"/>
                </a:solidFill>
              </a:rPr>
              <a:t>定</a:t>
            </a:r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zh-CN" altLang="en-US" dirty="0">
                <a:solidFill>
                  <a:srgbClr val="000000"/>
                </a:solidFill>
              </a:rPr>
              <a:t>货</a:t>
            </a:r>
            <a:r>
              <a:rPr lang="en-US" altLang="zh-CN" dirty="0">
                <a:solidFill>
                  <a:srgbClr val="000000"/>
                </a:solidFill>
              </a:rPr>
              <a:t>);</a:t>
            </a:r>
            <a:r>
              <a:rPr lang="zh-CN" altLang="en-US" dirty="0">
                <a:solidFill>
                  <a:srgbClr val="000000"/>
                </a:solidFill>
              </a:rPr>
              <a:t>预订”等。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He only ordered a glass of coffee.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他只是点了一杯咖啡。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即学活用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①(2015·</a:t>
            </a:r>
            <a:r>
              <a:rPr lang="zh-CN" altLang="en-US">
                <a:solidFill>
                  <a:srgbClr val="000000"/>
                </a:solidFill>
              </a:rPr>
              <a:t>武威中考</a:t>
            </a:r>
            <a:r>
              <a:rPr lang="en-US" altLang="zh-CN">
                <a:solidFill>
                  <a:srgbClr val="000000"/>
                </a:solidFill>
              </a:rPr>
              <a:t>)______stop more accidents, we should slow down the driving speed.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In order that</a:t>
            </a:r>
            <a:r>
              <a:rPr lang="zh-CN" altLang="en-US">
                <a:solidFill>
                  <a:srgbClr val="000000"/>
                </a:solidFill>
              </a:rPr>
              <a:t>　　　　　	</a:t>
            </a:r>
            <a:r>
              <a:rPr lang="en-US" altLang="zh-CN">
                <a:solidFill>
                  <a:srgbClr val="000000"/>
                </a:solidFill>
              </a:rPr>
              <a:t>B. In order to</a:t>
            </a:r>
          </a:p>
          <a:p>
            <a:r>
              <a:rPr lang="en-US" altLang="zh-CN">
                <a:solidFill>
                  <a:srgbClr val="000000"/>
                </a:solidFill>
              </a:rPr>
              <a:t>C. Thanks for			D. Thanks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。考查短语辨析。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thanks for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感谢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;thanks to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幸亏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由于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;in order that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为了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后跟从句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;in order to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为了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后跟动词原形。句意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: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为了防止更多的事故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我们应该降低开车速度。故选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②(2016·</a:t>
            </a:r>
            <a:r>
              <a:rPr lang="zh-CN" altLang="en-US" dirty="0">
                <a:solidFill>
                  <a:srgbClr val="000000"/>
                </a:solidFill>
              </a:rPr>
              <a:t>齐齐哈尔中考</a:t>
            </a:r>
            <a:r>
              <a:rPr lang="en-US" altLang="zh-CN" dirty="0">
                <a:solidFill>
                  <a:srgbClr val="000000"/>
                </a:solidFill>
              </a:rPr>
              <a:t>)She dressed up ______everyone might notice her. 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A. in order to		B. in order that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C. although</a:t>
            </a:r>
            <a:endParaRPr lang="en-US" altLang="zh-CN" dirty="0">
              <a:solidFill>
                <a:srgbClr val="FF0000"/>
              </a:solidFill>
              <a:ea typeface="楷体_GB2312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。考查固定短语。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in order to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后面接动词原形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in order that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后面跟目的状语从句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although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后面接让步状语从句。句意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: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为了引起大家的注意她打扮得很漂亮。故选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9113838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拓展训练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(2014·</a:t>
            </a:r>
            <a:r>
              <a:rPr lang="zh-CN" altLang="en-US">
                <a:solidFill>
                  <a:srgbClr val="000000"/>
                </a:solidFill>
              </a:rPr>
              <a:t>黄石中考</a:t>
            </a:r>
            <a:r>
              <a:rPr lang="en-US" altLang="zh-CN">
                <a:solidFill>
                  <a:srgbClr val="000000"/>
                </a:solidFill>
              </a:rPr>
              <a:t>)</a:t>
            </a:r>
            <a:r>
              <a:rPr lang="zh-CN" altLang="en-US">
                <a:solidFill>
                  <a:srgbClr val="000000"/>
                </a:solidFill>
              </a:rPr>
              <a:t>为了让我们学校更加美丽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我们打算在</a:t>
            </a:r>
          </a:p>
          <a:p>
            <a:pPr algn="l"/>
            <a:r>
              <a:rPr lang="zh-CN" altLang="en-US">
                <a:solidFill>
                  <a:srgbClr val="000000"/>
                </a:solidFill>
              </a:rPr>
              <a:t>学校周围种植更多的树木和花草。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We’ll plant more trees and flowers around our school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__ _____ to make it more beautiful.</a:t>
            </a:r>
            <a:r>
              <a:rPr lang="en-US" altLang="zh-CN"/>
              <a:t> </a:t>
            </a:r>
          </a:p>
        </p:txBody>
      </p:sp>
      <p:sp>
        <p:nvSpPr>
          <p:cNvPr id="1057795" name="Text Box 3"/>
          <p:cNvSpPr txBox="1">
            <a:spLocks noChangeArrowheads="1"/>
          </p:cNvSpPr>
          <p:nvPr/>
        </p:nvSpPr>
        <p:spPr bwMode="auto">
          <a:xfrm>
            <a:off x="230188" y="3228975"/>
            <a:ext cx="48101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in</a:t>
            </a:r>
          </a:p>
        </p:txBody>
      </p:sp>
      <p:sp>
        <p:nvSpPr>
          <p:cNvPr id="1057796" name="Text Box 4"/>
          <p:cNvSpPr txBox="1">
            <a:spLocks noChangeArrowheads="1"/>
          </p:cNvSpPr>
          <p:nvPr/>
        </p:nvSpPr>
        <p:spPr bwMode="auto">
          <a:xfrm>
            <a:off x="665163" y="3228975"/>
            <a:ext cx="10318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7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5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7795" grpId="0" autoUpdateAnimBg="0"/>
      <p:bldP spid="105779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考点</a:t>
            </a:r>
            <a:r>
              <a:rPr lang="en-US" altLang="zh-CN" dirty="0">
                <a:solidFill>
                  <a:srgbClr val="FF0000"/>
                </a:solidFill>
              </a:rPr>
              <a:t>2    </a:t>
            </a:r>
            <a:r>
              <a:rPr lang="en-US" altLang="zh-CN" dirty="0">
                <a:solidFill>
                  <a:srgbClr val="000000"/>
                </a:solidFill>
              </a:rPr>
              <a:t>provide </a:t>
            </a:r>
            <a:r>
              <a:rPr lang="en-US" altLang="zh-CN" i="1" dirty="0">
                <a:solidFill>
                  <a:srgbClr val="000000"/>
                </a:solidFill>
              </a:rPr>
              <a:t>v.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zh-CN" altLang="en-US" dirty="0">
                <a:solidFill>
                  <a:srgbClr val="000000"/>
                </a:solidFill>
              </a:rPr>
              <a:t>提供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供应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It is the parents’ job to</a:t>
            </a:r>
            <a:r>
              <a:rPr lang="en-US" altLang="zh-CN" dirty="0">
                <a:solidFill>
                  <a:srgbClr val="0000FF"/>
                </a:solidFill>
              </a:rPr>
              <a:t> provide </a:t>
            </a:r>
            <a:r>
              <a:rPr lang="en-US" altLang="zh-CN" dirty="0">
                <a:solidFill>
                  <a:srgbClr val="000000"/>
                </a:solidFill>
              </a:rPr>
              <a:t>a clean and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comfortable environment at home </a:t>
            </a:r>
            <a:r>
              <a:rPr lang="en-US" altLang="zh-CN" dirty="0">
                <a:solidFill>
                  <a:srgbClr val="0000FF"/>
                </a:solidFill>
              </a:rPr>
              <a:t>for</a:t>
            </a:r>
            <a:r>
              <a:rPr lang="en-US" altLang="zh-CN" dirty="0">
                <a:solidFill>
                  <a:srgbClr val="000000"/>
                </a:solidFill>
              </a:rPr>
              <a:t> their children. 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在家里为孩子提供一个干净、舒适的环境是父母的责任。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The sun </a:t>
            </a:r>
            <a:r>
              <a:rPr lang="en-US" altLang="zh-CN" dirty="0">
                <a:solidFill>
                  <a:srgbClr val="0000FF"/>
                </a:solidFill>
              </a:rPr>
              <a:t>provides</a:t>
            </a:r>
            <a:r>
              <a:rPr lang="en-US" altLang="zh-CN" dirty="0">
                <a:solidFill>
                  <a:srgbClr val="000000"/>
                </a:solidFill>
              </a:rPr>
              <a:t> us with light and heat. 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(=The sun </a:t>
            </a:r>
            <a:r>
              <a:rPr lang="en-US" altLang="zh-CN" dirty="0">
                <a:solidFill>
                  <a:srgbClr val="0000FF"/>
                </a:solidFill>
              </a:rPr>
              <a:t>provides</a:t>
            </a:r>
            <a:r>
              <a:rPr lang="en-US" altLang="zh-CN" dirty="0">
                <a:solidFill>
                  <a:srgbClr val="000000"/>
                </a:solidFill>
              </a:rPr>
              <a:t> light and heat </a:t>
            </a:r>
            <a:r>
              <a:rPr lang="en-US" altLang="zh-CN" dirty="0">
                <a:solidFill>
                  <a:srgbClr val="0000FF"/>
                </a:solidFill>
              </a:rPr>
              <a:t>for</a:t>
            </a:r>
            <a:r>
              <a:rPr lang="en-US" altLang="zh-CN" dirty="0">
                <a:solidFill>
                  <a:srgbClr val="000000"/>
                </a:solidFill>
              </a:rPr>
              <a:t> us. )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太阳给我们提供光和热。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自主归纳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r>
              <a:rPr lang="en-US" altLang="zh-CN" dirty="0">
                <a:solidFill>
                  <a:srgbClr val="000000"/>
                </a:solidFill>
              </a:rPr>
              <a:t>provide</a:t>
            </a:r>
            <a:r>
              <a:rPr lang="zh-CN" altLang="en-US" dirty="0">
                <a:solidFill>
                  <a:srgbClr val="000000"/>
                </a:solidFill>
              </a:rPr>
              <a:t>为及物动词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意为“提供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供应”。常用于结构</a:t>
            </a:r>
            <a:r>
              <a:rPr lang="en-US" altLang="zh-CN" dirty="0">
                <a:solidFill>
                  <a:srgbClr val="000000"/>
                </a:solidFill>
              </a:rPr>
              <a:t>: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provide </a:t>
            </a:r>
            <a:r>
              <a:rPr lang="en-US" altLang="zh-CN" dirty="0" err="1">
                <a:solidFill>
                  <a:srgbClr val="000000"/>
                </a:solidFill>
              </a:rPr>
              <a:t>sth</a:t>
            </a:r>
            <a:r>
              <a:rPr lang="en-US" altLang="zh-CN" dirty="0">
                <a:solidFill>
                  <a:srgbClr val="000000"/>
                </a:solidFill>
              </a:rPr>
              <a:t>. for sb. </a:t>
            </a:r>
            <a:r>
              <a:rPr lang="zh-CN" altLang="en-US" dirty="0">
                <a:solidFill>
                  <a:srgbClr val="000000"/>
                </a:solidFill>
              </a:rPr>
              <a:t>为某人提供某物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provide sb. with </a:t>
            </a:r>
            <a:r>
              <a:rPr lang="en-US" altLang="zh-CN" dirty="0" err="1">
                <a:solidFill>
                  <a:srgbClr val="000000"/>
                </a:solidFill>
              </a:rPr>
              <a:t>sth</a:t>
            </a:r>
            <a:r>
              <a:rPr lang="en-US" altLang="zh-CN" dirty="0">
                <a:solidFill>
                  <a:srgbClr val="000000"/>
                </a:solidFill>
              </a:rPr>
              <a:t>. </a:t>
            </a:r>
            <a:r>
              <a:rPr lang="zh-CN" altLang="en-US" dirty="0">
                <a:solidFill>
                  <a:srgbClr val="000000"/>
                </a:solidFill>
              </a:rPr>
              <a:t>供给某人某物。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即学活用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①(2016·</a:t>
            </a:r>
            <a:r>
              <a:rPr lang="zh-CN" altLang="en-US">
                <a:solidFill>
                  <a:srgbClr val="000000"/>
                </a:solidFill>
              </a:rPr>
              <a:t>玉林中考</a:t>
            </a:r>
            <a:r>
              <a:rPr lang="en-US" altLang="zh-CN">
                <a:solidFill>
                  <a:srgbClr val="000000"/>
                </a:solidFill>
              </a:rPr>
              <a:t>)Some people think it’s the parents’ job to ____their children ____a clean and comfortable environment at home.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offer ;to				B. offer ;with</a:t>
            </a:r>
          </a:p>
          <a:p>
            <a:r>
              <a:rPr lang="en-US" altLang="zh-CN">
                <a:solidFill>
                  <a:srgbClr val="000000"/>
                </a:solidFill>
              </a:rPr>
              <a:t>C. provide ;with			D. provide ;to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127" name="Picture 295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2788" y="781050"/>
            <a:ext cx="5287962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134" name="Text Box 302"/>
          <p:cNvSpPr txBox="1">
            <a:spLocks noChangeArrowheads="1"/>
          </p:cNvSpPr>
          <p:nvPr/>
        </p:nvSpPr>
        <p:spPr bwMode="auto">
          <a:xfrm>
            <a:off x="290513" y="1527175"/>
            <a:ext cx="899160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Ⅰ. </a:t>
            </a:r>
            <a:r>
              <a:rPr lang="zh-CN" altLang="en-US" dirty="0">
                <a:solidFill>
                  <a:srgbClr val="000000"/>
                </a:solidFill>
              </a:rPr>
              <a:t>根据句意及汉语提示写出相应的单词和短语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1. Kids these days already have enough _____(</a:t>
            </a:r>
            <a:r>
              <a:rPr lang="zh-CN" altLang="en-US" dirty="0">
                <a:solidFill>
                  <a:srgbClr val="000000"/>
                </a:solidFill>
              </a:rPr>
              <a:t>压力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from school.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2. Housework is a _____(</a:t>
            </a:r>
            <a:r>
              <a:rPr lang="zh-CN" altLang="en-US" dirty="0">
                <a:solidFill>
                  <a:srgbClr val="000000"/>
                </a:solidFill>
              </a:rPr>
              <a:t>浪费</a:t>
            </a:r>
            <a:r>
              <a:rPr lang="en-US" altLang="zh-CN" dirty="0">
                <a:solidFill>
                  <a:srgbClr val="000000"/>
                </a:solidFill>
              </a:rPr>
              <a:t>)of their time.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3. And _______(</a:t>
            </a:r>
            <a:r>
              <a:rPr lang="zh-CN" altLang="en-US" dirty="0">
                <a:solidFill>
                  <a:srgbClr val="000000"/>
                </a:solidFill>
              </a:rPr>
              <a:t>而且</a:t>
            </a:r>
            <a:r>
              <a:rPr lang="en-US" altLang="zh-CN" dirty="0">
                <a:solidFill>
                  <a:srgbClr val="000000"/>
                </a:solidFill>
              </a:rPr>
              <a:t>), I think doing chores is not so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difficult.</a:t>
            </a:r>
            <a:r>
              <a:rPr lang="en-US" altLang="zh-CN" dirty="0"/>
              <a:t> </a:t>
            </a:r>
          </a:p>
        </p:txBody>
      </p:sp>
      <p:sp>
        <p:nvSpPr>
          <p:cNvPr id="377135" name="Text Box 303"/>
          <p:cNvSpPr txBox="1">
            <a:spLocks noChangeArrowheads="1"/>
          </p:cNvSpPr>
          <p:nvPr/>
        </p:nvSpPr>
        <p:spPr bwMode="auto">
          <a:xfrm>
            <a:off x="6007100" y="2130425"/>
            <a:ext cx="17018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stress</a:t>
            </a:r>
          </a:p>
        </p:txBody>
      </p:sp>
      <p:sp>
        <p:nvSpPr>
          <p:cNvPr id="377136" name="Text Box 304"/>
          <p:cNvSpPr txBox="1">
            <a:spLocks noChangeArrowheads="1"/>
          </p:cNvSpPr>
          <p:nvPr/>
        </p:nvSpPr>
        <p:spPr bwMode="auto">
          <a:xfrm>
            <a:off x="2754313" y="3394075"/>
            <a:ext cx="17049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waste</a:t>
            </a:r>
          </a:p>
        </p:txBody>
      </p:sp>
      <p:sp>
        <p:nvSpPr>
          <p:cNvPr id="377137" name="Text Box 305"/>
          <p:cNvSpPr txBox="1">
            <a:spLocks noChangeArrowheads="1"/>
          </p:cNvSpPr>
          <p:nvPr/>
        </p:nvSpPr>
        <p:spPr bwMode="auto">
          <a:xfrm>
            <a:off x="941388" y="4041775"/>
            <a:ext cx="22288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anyway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135" grpId="0" autoUpdateAnimBg="0"/>
      <p:bldP spid="377136" grpId="0" autoUpdateAnimBg="0"/>
      <p:bldP spid="37713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。考查动词短语辨析。句意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: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有人认为给孩子提供一个干净舒适的家庭环境是父母的职责。表示“为某人提供某物”可以用短语“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offer sth. to sb. ”, “offer sb. sth. ”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或“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provide sb. with sth. ”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来表达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C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Text Box 2"/>
          <p:cNvSpPr txBox="1">
            <a:spLocks noChangeArrowheads="1"/>
          </p:cNvSpPr>
          <p:nvPr/>
        </p:nvSpPr>
        <p:spPr bwMode="auto">
          <a:xfrm>
            <a:off x="144463" y="893763"/>
            <a:ext cx="8691562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②</a:t>
            </a:r>
            <a:r>
              <a:rPr lang="zh-CN" altLang="en-US">
                <a:solidFill>
                  <a:srgbClr val="000000"/>
                </a:solidFill>
              </a:rPr>
              <a:t>这个组织每年为他们提供住房。</a:t>
            </a:r>
          </a:p>
          <a:p>
            <a:r>
              <a:rPr lang="en-US" altLang="zh-CN">
                <a:solidFill>
                  <a:srgbClr val="000000"/>
                </a:solidFill>
              </a:rPr>
              <a:t>The program ________ them ____ houses every year.</a:t>
            </a:r>
            <a:r>
              <a:rPr lang="en-US" altLang="zh-CN"/>
              <a:t> </a:t>
            </a:r>
          </a:p>
        </p:txBody>
      </p:sp>
      <p:sp>
        <p:nvSpPr>
          <p:cNvPr id="1094659" name="Text Box 3"/>
          <p:cNvSpPr txBox="1">
            <a:spLocks noChangeArrowheads="1"/>
          </p:cNvSpPr>
          <p:nvPr/>
        </p:nvSpPr>
        <p:spPr bwMode="auto">
          <a:xfrm>
            <a:off x="1554163" y="1441450"/>
            <a:ext cx="30607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provides</a:t>
            </a:r>
          </a:p>
        </p:txBody>
      </p:sp>
      <p:sp>
        <p:nvSpPr>
          <p:cNvPr id="1094660" name="Text Box 4"/>
          <p:cNvSpPr txBox="1">
            <a:spLocks noChangeArrowheads="1"/>
          </p:cNvSpPr>
          <p:nvPr/>
        </p:nvSpPr>
        <p:spPr bwMode="auto">
          <a:xfrm>
            <a:off x="4062413" y="1492250"/>
            <a:ext cx="19589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9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59" grpId="0" autoUpdateAnimBg="0"/>
      <p:bldP spid="109466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考点</a:t>
            </a:r>
            <a:r>
              <a:rPr lang="en-US" altLang="zh-CN">
                <a:solidFill>
                  <a:srgbClr val="FF0000"/>
                </a:solidFill>
              </a:rPr>
              <a:t>3   </a:t>
            </a:r>
            <a:r>
              <a:rPr lang="en-US" altLang="zh-CN">
                <a:solidFill>
                  <a:srgbClr val="000000"/>
                </a:solidFill>
              </a:rPr>
              <a:t>depend on</a:t>
            </a:r>
            <a:r>
              <a:rPr lang="zh-CN" altLang="en-US">
                <a:solidFill>
                  <a:srgbClr val="000000"/>
                </a:solidFill>
              </a:rPr>
              <a:t>依靠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信赖</a:t>
            </a:r>
          </a:p>
          <a:p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Children these days </a:t>
            </a:r>
            <a:r>
              <a:rPr lang="en-US" altLang="zh-CN">
                <a:solidFill>
                  <a:srgbClr val="0000FF"/>
                </a:solidFill>
              </a:rPr>
              <a:t>depend on</a:t>
            </a:r>
            <a:r>
              <a:rPr lang="en-US" altLang="zh-CN">
                <a:solidFill>
                  <a:srgbClr val="000000"/>
                </a:solidFill>
              </a:rPr>
              <a:t> their parents too much. </a:t>
            </a:r>
          </a:p>
          <a:p>
            <a:r>
              <a:rPr lang="zh-CN" altLang="en-US">
                <a:solidFill>
                  <a:srgbClr val="000000"/>
                </a:solidFill>
              </a:rPr>
              <a:t>现在的孩子们过于依赖父母。</a:t>
            </a:r>
          </a:p>
          <a:p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Camels </a:t>
            </a:r>
            <a:r>
              <a:rPr lang="en-US" altLang="zh-CN">
                <a:solidFill>
                  <a:srgbClr val="0000FF"/>
                </a:solidFill>
              </a:rPr>
              <a:t>depend on</a:t>
            </a:r>
            <a:r>
              <a:rPr lang="en-US" altLang="zh-CN">
                <a:solidFill>
                  <a:srgbClr val="000000"/>
                </a:solidFill>
              </a:rPr>
              <a:t> the desert plants for their food. </a:t>
            </a:r>
          </a:p>
          <a:p>
            <a:r>
              <a:rPr lang="zh-CN" altLang="en-US">
                <a:solidFill>
                  <a:srgbClr val="000000"/>
                </a:solidFill>
              </a:rPr>
              <a:t>骆驼依赖沙漠植物为食。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*You can </a:t>
            </a:r>
            <a:r>
              <a:rPr lang="en-US" altLang="zh-CN">
                <a:solidFill>
                  <a:srgbClr val="0000FF"/>
                </a:solidFill>
              </a:rPr>
              <a:t>depend on</a:t>
            </a:r>
            <a:r>
              <a:rPr lang="en-US" altLang="zh-CN">
                <a:solidFill>
                  <a:srgbClr val="000000"/>
                </a:solidFill>
              </a:rPr>
              <a:t> this English dictionary. </a:t>
            </a:r>
          </a:p>
          <a:p>
            <a:r>
              <a:rPr lang="zh-CN" altLang="en-US">
                <a:solidFill>
                  <a:srgbClr val="000000"/>
                </a:solidFill>
              </a:rPr>
              <a:t>你可以靠这部英语词典。</a:t>
            </a:r>
          </a:p>
          <a:p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Are mobile phones good or bad? It </a:t>
            </a:r>
            <a:r>
              <a:rPr lang="en-US" altLang="zh-CN">
                <a:solidFill>
                  <a:srgbClr val="0000FF"/>
                </a:solidFill>
              </a:rPr>
              <a:t>depends on</a:t>
            </a:r>
            <a:r>
              <a:rPr lang="en-US" altLang="zh-CN">
                <a:solidFill>
                  <a:srgbClr val="000000"/>
                </a:solidFill>
              </a:rPr>
              <a:t> how people use them. </a:t>
            </a:r>
          </a:p>
          <a:p>
            <a:r>
              <a:rPr lang="zh-CN" altLang="en-US">
                <a:solidFill>
                  <a:srgbClr val="000000"/>
                </a:solidFill>
              </a:rPr>
              <a:t>手机是好事还是坏事</a:t>
            </a:r>
            <a:r>
              <a:rPr lang="en-US" altLang="zh-CN">
                <a:solidFill>
                  <a:srgbClr val="000000"/>
                </a:solidFill>
              </a:rPr>
              <a:t>? </a:t>
            </a:r>
            <a:r>
              <a:rPr lang="zh-CN" altLang="en-US">
                <a:solidFill>
                  <a:srgbClr val="000000"/>
                </a:solidFill>
              </a:rPr>
              <a:t>这取决人们如何用它。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自主归纳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en-US" altLang="zh-CN">
                <a:solidFill>
                  <a:srgbClr val="000000"/>
                </a:solidFill>
              </a:rPr>
              <a:t>depend on</a:t>
            </a:r>
            <a:r>
              <a:rPr lang="zh-CN" altLang="en-US">
                <a:solidFill>
                  <a:srgbClr val="000000"/>
                </a:solidFill>
              </a:rPr>
              <a:t>的三种含义</a:t>
            </a:r>
          </a:p>
          <a:p>
            <a:r>
              <a:rPr lang="en-US" altLang="zh-CN">
                <a:solidFill>
                  <a:srgbClr val="000000"/>
                </a:solidFill>
              </a:rPr>
              <a:t>(1)</a:t>
            </a:r>
            <a:r>
              <a:rPr lang="zh-CN" altLang="en-US">
                <a:solidFill>
                  <a:srgbClr val="000000"/>
                </a:solidFill>
              </a:rPr>
              <a:t>依靠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依赖</a:t>
            </a:r>
          </a:p>
          <a:p>
            <a:r>
              <a:rPr lang="en-US" altLang="zh-CN">
                <a:solidFill>
                  <a:srgbClr val="000000"/>
                </a:solidFill>
              </a:rPr>
              <a:t>(2)</a:t>
            </a:r>
            <a:r>
              <a:rPr lang="zh-CN" altLang="en-US">
                <a:solidFill>
                  <a:srgbClr val="000000"/>
                </a:solidFill>
              </a:rPr>
              <a:t>信赖</a:t>
            </a:r>
          </a:p>
          <a:p>
            <a:r>
              <a:rPr lang="en-US" altLang="zh-CN">
                <a:solidFill>
                  <a:srgbClr val="000000"/>
                </a:solidFill>
              </a:rPr>
              <a:t>(3)</a:t>
            </a:r>
            <a:r>
              <a:rPr lang="zh-CN" altLang="en-US">
                <a:solidFill>
                  <a:srgbClr val="000000"/>
                </a:solidFill>
              </a:rPr>
              <a:t>取决于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即学活用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①(2016·</a:t>
            </a:r>
            <a:r>
              <a:rPr lang="zh-CN" altLang="en-US">
                <a:solidFill>
                  <a:srgbClr val="000000"/>
                </a:solidFill>
              </a:rPr>
              <a:t>襄阳中考</a:t>
            </a:r>
            <a:r>
              <a:rPr lang="en-US" altLang="zh-CN">
                <a:solidFill>
                  <a:srgbClr val="000000"/>
                </a:solidFill>
              </a:rPr>
              <a:t>)—Are you going to have a part time job during the summer vacation? </a:t>
            </a:r>
          </a:p>
          <a:p>
            <a:r>
              <a:rPr lang="en-US" altLang="zh-CN">
                <a:solidFill>
                  <a:srgbClr val="000000"/>
                </a:solidFill>
              </a:rPr>
              <a:t>—Yes. I think I shouldn’t always ______my parents since I’ve grown up.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fight against			B. argue with</a:t>
            </a:r>
          </a:p>
          <a:p>
            <a:r>
              <a:rPr lang="en-US" altLang="zh-CN">
                <a:solidFill>
                  <a:srgbClr val="000000"/>
                </a:solidFill>
              </a:rPr>
              <a:t>C. hear from			D. depend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。考查动词短语辨析。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fight against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对抗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;argue with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与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争吵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;hear from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收到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的来信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;depend on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依靠、取决于。由答语中“既然我已长大了”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可知上文应意为“我认为我不应该总是依靠父母”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空白处意为“依靠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依赖”。故选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Text Box 2"/>
          <p:cNvSpPr txBox="1">
            <a:spLocks noChangeArrowheads="1"/>
          </p:cNvSpPr>
          <p:nvPr/>
        </p:nvSpPr>
        <p:spPr bwMode="auto">
          <a:xfrm>
            <a:off x="160338" y="1001713"/>
            <a:ext cx="9202737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/>
              <a:t>②</a:t>
            </a:r>
            <a:r>
              <a:rPr lang="zh-CN" altLang="en-US"/>
              <a:t>你的未来取决于你现在如何努力学习。</a:t>
            </a:r>
          </a:p>
          <a:p>
            <a:pPr algn="l"/>
            <a:r>
              <a:rPr lang="en-US" altLang="zh-CN"/>
              <a:t>Your future _______________________________</a:t>
            </a:r>
          </a:p>
          <a:p>
            <a:pPr algn="l"/>
            <a:r>
              <a:rPr lang="en-US" altLang="zh-CN"/>
              <a:t>____________. </a:t>
            </a:r>
          </a:p>
        </p:txBody>
      </p:sp>
      <p:sp>
        <p:nvSpPr>
          <p:cNvPr id="1074191" name="Text Box 15"/>
          <p:cNvSpPr txBox="1">
            <a:spLocks noChangeArrowheads="1"/>
          </p:cNvSpPr>
          <p:nvPr/>
        </p:nvSpPr>
        <p:spPr bwMode="auto">
          <a:xfrm>
            <a:off x="1614488" y="1590675"/>
            <a:ext cx="66262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depends on how hard you work/ are</a:t>
            </a:r>
          </a:p>
        </p:txBody>
      </p:sp>
      <p:sp>
        <p:nvSpPr>
          <p:cNvPr id="1074192" name="Text Box 16"/>
          <p:cNvSpPr txBox="1">
            <a:spLocks noChangeArrowheads="1"/>
          </p:cNvSpPr>
          <p:nvPr/>
        </p:nvSpPr>
        <p:spPr bwMode="auto">
          <a:xfrm>
            <a:off x="46038" y="2238375"/>
            <a:ext cx="2549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working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4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7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91" grpId="0" autoUpdateAnimBg="0"/>
      <p:bldP spid="107419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要点备选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en-US" altLang="zh-CN"/>
              <a:t> 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</a:rPr>
              <a:t>考点</a:t>
            </a:r>
            <a:r>
              <a:rPr lang="en-US" altLang="zh-CN">
                <a:solidFill>
                  <a:srgbClr val="FF0000"/>
                </a:solidFill>
              </a:rPr>
              <a:t>1   </a:t>
            </a:r>
            <a:r>
              <a:rPr lang="en-US" altLang="zh-CN">
                <a:solidFill>
                  <a:srgbClr val="000000"/>
                </a:solidFill>
              </a:rPr>
              <a:t>since</a:t>
            </a:r>
            <a:r>
              <a:rPr lang="en-US" altLang="zh-CN" i="1">
                <a:solidFill>
                  <a:srgbClr val="000000"/>
                </a:solidFill>
              </a:rPr>
              <a:t>  conj.</a:t>
            </a:r>
            <a:r>
              <a:rPr lang="en-US" altLang="zh-CN">
                <a:solidFill>
                  <a:srgbClr val="000000"/>
                </a:solidFill>
              </a:rPr>
              <a:t> </a:t>
            </a:r>
            <a:r>
              <a:rPr lang="zh-CN" altLang="en-US">
                <a:solidFill>
                  <a:srgbClr val="000000"/>
                </a:solidFill>
              </a:rPr>
              <a:t>因为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既然</a:t>
            </a:r>
          </a:p>
          <a:p>
            <a:pPr>
              <a:lnSpc>
                <a:spcPct val="130000"/>
              </a:lnSpc>
            </a:pPr>
            <a:r>
              <a:rPr lang="en-US" altLang="zh-CN" i="1">
                <a:solidFill>
                  <a:srgbClr val="000000"/>
                </a:solidFill>
              </a:rPr>
              <a:t>prep.</a:t>
            </a:r>
            <a:r>
              <a:rPr lang="en-US" altLang="zh-CN">
                <a:solidFill>
                  <a:srgbClr val="000000"/>
                </a:solidFill>
              </a:rPr>
              <a:t> , </a:t>
            </a:r>
            <a:r>
              <a:rPr lang="en-US" altLang="zh-CN" i="1">
                <a:solidFill>
                  <a:srgbClr val="000000"/>
                </a:solidFill>
              </a:rPr>
              <a:t> conj.</a:t>
            </a:r>
            <a:r>
              <a:rPr lang="en-US" altLang="zh-CN">
                <a:solidFill>
                  <a:srgbClr val="000000"/>
                </a:solidFill>
              </a:rPr>
              <a:t> &amp;</a:t>
            </a:r>
            <a:r>
              <a:rPr lang="en-US" altLang="zh-CN" i="1">
                <a:solidFill>
                  <a:srgbClr val="000000"/>
                </a:solidFill>
              </a:rPr>
              <a:t> adv. </a:t>
            </a:r>
            <a:r>
              <a:rPr lang="zh-CN" altLang="en-US">
                <a:solidFill>
                  <a:srgbClr val="000000"/>
                </a:solidFill>
              </a:rPr>
              <a:t>从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</a:rPr>
              <a:t>以后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自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</a:rPr>
              <a:t>以来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FF"/>
                </a:solidFill>
              </a:rPr>
              <a:t>Since</a:t>
            </a:r>
            <a:r>
              <a:rPr lang="en-US" altLang="zh-CN">
                <a:solidFill>
                  <a:srgbClr val="000000"/>
                </a:solidFill>
              </a:rPr>
              <a:t> they live in one house with their parents, they should know that everyone should do their part in keeping it clean and tidy. 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既然他们与父母住在一个房子中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他们就应该知道每个人都应当参与家务来保持家里干净整洁。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000000"/>
                </a:solidFill>
              </a:rPr>
              <a:t>*Mr Brown has worked in Shanghai </a:t>
            </a:r>
            <a:r>
              <a:rPr lang="en-US" altLang="zh-CN">
                <a:solidFill>
                  <a:srgbClr val="0000FF"/>
                </a:solidFill>
              </a:rPr>
              <a:t>since</a:t>
            </a:r>
            <a:r>
              <a:rPr lang="en-US" altLang="zh-CN">
                <a:solidFill>
                  <a:srgbClr val="000000"/>
                </a:solidFill>
              </a:rPr>
              <a:t> 1998. 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布朗先生自从</a:t>
            </a:r>
            <a:r>
              <a:rPr lang="en-US" altLang="zh-CN">
                <a:solidFill>
                  <a:srgbClr val="000000"/>
                </a:solidFill>
              </a:rPr>
              <a:t>1998</a:t>
            </a:r>
            <a:r>
              <a:rPr lang="zh-CN" altLang="en-US">
                <a:solidFill>
                  <a:srgbClr val="000000"/>
                </a:solidFill>
              </a:rPr>
              <a:t>年就在上海工作。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The little girl has been unable to walk </a:t>
            </a:r>
            <a:r>
              <a:rPr lang="en-US" altLang="zh-CN">
                <a:solidFill>
                  <a:srgbClr val="0000FF"/>
                </a:solidFill>
              </a:rPr>
              <a:t>since </a:t>
            </a:r>
            <a:r>
              <a:rPr lang="en-US" altLang="zh-CN">
                <a:solidFill>
                  <a:srgbClr val="000000"/>
                </a:solidFill>
              </a:rPr>
              <a:t>she was born. 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这个小女孩自出生起就不能走路。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Mike and Peter met at primary school and have been close friend </a:t>
            </a:r>
            <a:r>
              <a:rPr lang="en-US" altLang="zh-CN">
                <a:solidFill>
                  <a:srgbClr val="0000FF"/>
                </a:solidFill>
              </a:rPr>
              <a:t>sever</a:t>
            </a:r>
            <a:r>
              <a:rPr lang="en-US" altLang="zh-CN">
                <a:solidFill>
                  <a:srgbClr val="000000"/>
                </a:solidFill>
              </a:rPr>
              <a:t> </a:t>
            </a:r>
            <a:r>
              <a:rPr lang="en-US" altLang="zh-CN">
                <a:solidFill>
                  <a:srgbClr val="0000FF"/>
                </a:solidFill>
              </a:rPr>
              <a:t>since</a:t>
            </a:r>
            <a:r>
              <a:rPr lang="en-US" altLang="zh-CN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迈克和彼得在小学相识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自那时起他们就是好朋友。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73" name="Text Box 17"/>
          <p:cNvSpPr txBox="1">
            <a:spLocks noChangeArrowheads="1"/>
          </p:cNvSpPr>
          <p:nvPr/>
        </p:nvSpPr>
        <p:spPr bwMode="auto">
          <a:xfrm>
            <a:off x="203200" y="725488"/>
            <a:ext cx="9158288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4. Doing chores helps to _______(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发展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) children’s </a:t>
            </a: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 (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独立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)and teaches them how to look </a:t>
            </a: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after themselves. </a:t>
            </a: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5. It also helps them to understand the idea of _______ </a:t>
            </a: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公平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6. As a result, he often ___ __(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生病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)and his grades </a:t>
            </a: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 (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落下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64281" name="Text Box 25"/>
          <p:cNvSpPr txBox="1">
            <a:spLocks noChangeArrowheads="1"/>
          </p:cNvSpPr>
          <p:nvPr/>
        </p:nvSpPr>
        <p:spPr bwMode="auto">
          <a:xfrm>
            <a:off x="3649663" y="676275"/>
            <a:ext cx="1876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develop</a:t>
            </a:r>
          </a:p>
        </p:txBody>
      </p:sp>
      <p:sp>
        <p:nvSpPr>
          <p:cNvPr id="864282" name="Text Box 26"/>
          <p:cNvSpPr txBox="1">
            <a:spLocks noChangeArrowheads="1"/>
          </p:cNvSpPr>
          <p:nvPr/>
        </p:nvSpPr>
        <p:spPr bwMode="auto">
          <a:xfrm>
            <a:off x="-211138" y="1311275"/>
            <a:ext cx="3140076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independence</a:t>
            </a:r>
          </a:p>
        </p:txBody>
      </p:sp>
      <p:sp>
        <p:nvSpPr>
          <p:cNvPr id="864283" name="Text Box 27"/>
          <p:cNvSpPr txBox="1">
            <a:spLocks noChangeArrowheads="1"/>
          </p:cNvSpPr>
          <p:nvPr/>
        </p:nvSpPr>
        <p:spPr bwMode="auto">
          <a:xfrm>
            <a:off x="6988175" y="2622550"/>
            <a:ext cx="19018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fairness</a:t>
            </a:r>
          </a:p>
        </p:txBody>
      </p:sp>
      <p:sp>
        <p:nvSpPr>
          <p:cNvPr id="864284" name="Text Box 28"/>
          <p:cNvSpPr txBox="1">
            <a:spLocks noChangeArrowheads="1"/>
          </p:cNvSpPr>
          <p:nvPr/>
        </p:nvSpPr>
        <p:spPr bwMode="auto">
          <a:xfrm>
            <a:off x="3527425" y="3933825"/>
            <a:ext cx="914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fell</a:t>
            </a:r>
          </a:p>
        </p:txBody>
      </p:sp>
      <p:sp>
        <p:nvSpPr>
          <p:cNvPr id="864285" name="Text Box 29"/>
          <p:cNvSpPr txBox="1">
            <a:spLocks noChangeArrowheads="1"/>
          </p:cNvSpPr>
          <p:nvPr/>
        </p:nvSpPr>
        <p:spPr bwMode="auto">
          <a:xfrm>
            <a:off x="4191000" y="3933825"/>
            <a:ext cx="6667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ill</a:t>
            </a:r>
          </a:p>
        </p:txBody>
      </p:sp>
      <p:sp>
        <p:nvSpPr>
          <p:cNvPr id="864286" name="Text Box 30"/>
          <p:cNvSpPr txBox="1">
            <a:spLocks noChangeArrowheads="1"/>
          </p:cNvSpPr>
          <p:nvPr/>
        </p:nvSpPr>
        <p:spPr bwMode="auto">
          <a:xfrm>
            <a:off x="-17463" y="4524375"/>
            <a:ext cx="2041526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dropped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6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6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6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6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81" grpId="0" autoUpdateAnimBg="0"/>
      <p:bldP spid="864282" grpId="0" autoUpdateAnimBg="0"/>
      <p:bldP spid="864283" grpId="0" autoUpdateAnimBg="0"/>
      <p:bldP spid="864284" grpId="0" autoUpdateAnimBg="0"/>
      <p:bldP spid="864285" grpId="0" autoUpdateAnimBg="0"/>
      <p:bldP spid="86428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自主归纳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en-US" altLang="zh-CN">
                <a:solidFill>
                  <a:srgbClr val="000000"/>
                </a:solidFill>
              </a:rPr>
              <a:t>since</a:t>
            </a:r>
            <a:r>
              <a:rPr lang="zh-CN" altLang="en-US">
                <a:solidFill>
                  <a:srgbClr val="000000"/>
                </a:solidFill>
              </a:rPr>
              <a:t>的三种用法</a:t>
            </a:r>
          </a:p>
        </p:txBody>
      </p:sp>
      <p:pic>
        <p:nvPicPr>
          <p:cNvPr id="1077251" name="Image0071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6213" y="1663700"/>
            <a:ext cx="5124450" cy="310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934085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即学活用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①</a:t>
            </a:r>
            <a:r>
              <a:rPr lang="zh-CN" altLang="en-US">
                <a:solidFill>
                  <a:srgbClr val="000000"/>
                </a:solidFill>
              </a:rPr>
              <a:t>既然你不喜欢这本书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我再借给你一本。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_____ you don’t like the book, I’ll lend you another one.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②Rick has learned a lot about Chinese culture ______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he came to China.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A. before	B. when	C. until	D. since</a:t>
            </a:r>
          </a:p>
        </p:txBody>
      </p:sp>
      <p:sp>
        <p:nvSpPr>
          <p:cNvPr id="1078275" name="Text Box 3"/>
          <p:cNvSpPr txBox="1">
            <a:spLocks noChangeArrowheads="1"/>
          </p:cNvSpPr>
          <p:nvPr/>
        </p:nvSpPr>
        <p:spPr bwMode="auto">
          <a:xfrm>
            <a:off x="239713" y="1946275"/>
            <a:ext cx="9937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Since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。考查连词辨析。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before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在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之前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;when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当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的时候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;until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直到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;since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自从。根据句意“自从来到中国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Rick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已经学了很多中国文化。”可以判断用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since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</a:rPr>
              <a:t>考点</a:t>
            </a:r>
            <a:r>
              <a:rPr lang="en-US" altLang="zh-CN">
                <a:solidFill>
                  <a:srgbClr val="FF0000"/>
                </a:solidFill>
              </a:rPr>
              <a:t>2  </a:t>
            </a:r>
            <a:r>
              <a:rPr lang="en-US" altLang="zh-CN">
                <a:solidFill>
                  <a:srgbClr val="000000"/>
                </a:solidFill>
              </a:rPr>
              <a:t>waste </a:t>
            </a:r>
            <a:r>
              <a:rPr lang="en-US" altLang="zh-CN" i="1">
                <a:solidFill>
                  <a:srgbClr val="000000"/>
                </a:solidFill>
              </a:rPr>
              <a:t>n.</a:t>
            </a:r>
            <a:r>
              <a:rPr lang="en-US" altLang="zh-CN">
                <a:solidFill>
                  <a:srgbClr val="000000"/>
                </a:solidFill>
              </a:rPr>
              <a:t> </a:t>
            </a:r>
            <a:r>
              <a:rPr lang="zh-CN" altLang="en-US">
                <a:solidFill>
                  <a:srgbClr val="000000"/>
                </a:solidFill>
              </a:rPr>
              <a:t>浪费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垃圾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Housework is a </a:t>
            </a:r>
            <a:r>
              <a:rPr lang="en-US" altLang="zh-CN">
                <a:solidFill>
                  <a:srgbClr val="0000FF"/>
                </a:solidFill>
              </a:rPr>
              <a:t>waste</a:t>
            </a:r>
            <a:r>
              <a:rPr lang="en-US" altLang="zh-CN">
                <a:solidFill>
                  <a:srgbClr val="000000"/>
                </a:solidFill>
              </a:rPr>
              <a:t> of their time. 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家务劳动是在浪费他们的时间。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Cathy thinks playing computer games is a </a:t>
            </a:r>
            <a:r>
              <a:rPr lang="en-US" altLang="zh-CN">
                <a:solidFill>
                  <a:srgbClr val="0000FF"/>
                </a:solidFill>
              </a:rPr>
              <a:t>waste</a:t>
            </a:r>
            <a:r>
              <a:rPr lang="en-US" altLang="zh-CN">
                <a:solidFill>
                  <a:srgbClr val="000000"/>
                </a:solidFill>
              </a:rPr>
              <a:t> of time. 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凯茜觉得玩电脑游戏是浪费时间。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You shouldn’t throw </a:t>
            </a:r>
            <a:r>
              <a:rPr lang="en-US" altLang="zh-CN">
                <a:solidFill>
                  <a:srgbClr val="0000FF"/>
                </a:solidFill>
              </a:rPr>
              <a:t>waste </a:t>
            </a:r>
            <a:r>
              <a:rPr lang="en-US" altLang="zh-CN">
                <a:solidFill>
                  <a:srgbClr val="000000"/>
                </a:solidFill>
              </a:rPr>
              <a:t>everywhere. 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000000"/>
                </a:solidFill>
              </a:rPr>
              <a:t>你不应该到处乱扔垃圾。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自主归纳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        waste</a:t>
            </a:r>
            <a:r>
              <a:rPr lang="zh-CN" altLang="en-US">
                <a:solidFill>
                  <a:srgbClr val="000000"/>
                </a:solidFill>
              </a:rPr>
              <a:t>作名词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意为“浪费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垃圾”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常用搭配</a:t>
            </a:r>
            <a:r>
              <a:rPr lang="en-US" altLang="zh-CN">
                <a:solidFill>
                  <a:srgbClr val="000000"/>
                </a:solidFill>
              </a:rPr>
              <a:t>: a waste of time“</a:t>
            </a:r>
            <a:r>
              <a:rPr lang="zh-CN" altLang="en-US">
                <a:solidFill>
                  <a:srgbClr val="000000"/>
                </a:solidFill>
              </a:rPr>
              <a:t>浪费时间”。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拓展延伸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zh-CN" altLang="en-US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waste</a:t>
            </a:r>
            <a:r>
              <a:rPr lang="zh-CN" altLang="en-US">
                <a:solidFill>
                  <a:srgbClr val="000000"/>
                </a:solidFill>
              </a:rPr>
              <a:t>的其他用法</a:t>
            </a:r>
          </a:p>
        </p:txBody>
      </p:sp>
      <p:pic>
        <p:nvPicPr>
          <p:cNvPr id="1084419" name="Image0072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2350" y="2085975"/>
            <a:ext cx="69834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*Mr Smith asks us not to </a:t>
            </a:r>
            <a:r>
              <a:rPr lang="en-US" altLang="zh-CN">
                <a:solidFill>
                  <a:srgbClr val="0000FF"/>
                </a:solidFill>
              </a:rPr>
              <a:t>waste </a:t>
            </a:r>
            <a:r>
              <a:rPr lang="en-US" altLang="zh-CN">
                <a:solidFill>
                  <a:srgbClr val="000000"/>
                </a:solidFill>
              </a:rPr>
              <a:t>water. </a:t>
            </a:r>
          </a:p>
          <a:p>
            <a:r>
              <a:rPr lang="zh-CN" altLang="en-US">
                <a:solidFill>
                  <a:srgbClr val="000000"/>
                </a:solidFill>
              </a:rPr>
              <a:t>史密斯老师要求我们不要浪费水。</a:t>
            </a:r>
          </a:p>
          <a:p>
            <a:r>
              <a:rPr lang="zh-CN" altLang="en-US">
                <a:solidFill>
                  <a:srgbClr val="000000"/>
                </a:solidFill>
              </a:rPr>
              <a:t>*</a:t>
            </a:r>
            <a:r>
              <a:rPr lang="en-US" altLang="zh-CN">
                <a:solidFill>
                  <a:srgbClr val="000000"/>
                </a:solidFill>
              </a:rPr>
              <a:t>A factory is pouring </a:t>
            </a:r>
            <a:r>
              <a:rPr lang="en-US" altLang="zh-CN">
                <a:solidFill>
                  <a:srgbClr val="0000FF"/>
                </a:solidFill>
              </a:rPr>
              <a:t>waste</a:t>
            </a:r>
            <a:r>
              <a:rPr lang="en-US" altLang="zh-CN">
                <a:solidFill>
                  <a:srgbClr val="000000"/>
                </a:solidFill>
              </a:rPr>
              <a:t> water into the river. </a:t>
            </a:r>
          </a:p>
          <a:p>
            <a:r>
              <a:rPr lang="zh-CN" altLang="en-US">
                <a:solidFill>
                  <a:srgbClr val="000000"/>
                </a:solidFill>
              </a:rPr>
              <a:t>一家工厂正在往河里倾倒废水。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即学活用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①</a:t>
            </a:r>
            <a:r>
              <a:rPr lang="zh-CN" altLang="en-US">
                <a:solidFill>
                  <a:srgbClr val="000000"/>
                </a:solidFill>
              </a:rPr>
              <a:t>不要浪费食物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请把它吃光。</a:t>
            </a:r>
          </a:p>
          <a:p>
            <a:r>
              <a:rPr lang="en-US" altLang="zh-CN">
                <a:solidFill>
                  <a:srgbClr val="000000"/>
                </a:solidFill>
              </a:rPr>
              <a:t>Don’t _____ ____, please eat it up. </a:t>
            </a:r>
          </a:p>
          <a:p>
            <a:r>
              <a:rPr lang="en-US" altLang="zh-CN">
                <a:solidFill>
                  <a:srgbClr val="000000"/>
                </a:solidFill>
              </a:rPr>
              <a:t>②</a:t>
            </a:r>
            <a:r>
              <a:rPr lang="zh-CN" altLang="en-US">
                <a:solidFill>
                  <a:srgbClr val="000000"/>
                </a:solidFill>
              </a:rPr>
              <a:t>看太多电视是在浪费时间。</a:t>
            </a:r>
          </a:p>
          <a:p>
            <a:r>
              <a:rPr lang="en-US" altLang="zh-CN">
                <a:solidFill>
                  <a:srgbClr val="000000"/>
                </a:solidFill>
              </a:rPr>
              <a:t>Watching too much TV is a _____ __ ____.</a:t>
            </a:r>
            <a:r>
              <a:rPr lang="en-US" altLang="zh-CN"/>
              <a:t> </a:t>
            </a:r>
          </a:p>
        </p:txBody>
      </p:sp>
      <p:sp>
        <p:nvSpPr>
          <p:cNvPr id="1090567" name="Text Box 7"/>
          <p:cNvSpPr txBox="1">
            <a:spLocks noChangeArrowheads="1"/>
          </p:cNvSpPr>
          <p:nvPr/>
        </p:nvSpPr>
        <p:spPr bwMode="auto">
          <a:xfrm>
            <a:off x="715963" y="1965325"/>
            <a:ext cx="19589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waste</a:t>
            </a:r>
          </a:p>
        </p:txBody>
      </p:sp>
      <p:sp>
        <p:nvSpPr>
          <p:cNvPr id="1090568" name="Text Box 8"/>
          <p:cNvSpPr txBox="1">
            <a:spLocks noChangeArrowheads="1"/>
          </p:cNvSpPr>
          <p:nvPr/>
        </p:nvSpPr>
        <p:spPr bwMode="auto">
          <a:xfrm>
            <a:off x="1773238" y="1965325"/>
            <a:ext cx="1622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food</a:t>
            </a:r>
          </a:p>
        </p:txBody>
      </p:sp>
      <p:sp>
        <p:nvSpPr>
          <p:cNvPr id="1090569" name="Text Box 9"/>
          <p:cNvSpPr txBox="1">
            <a:spLocks noChangeArrowheads="1"/>
          </p:cNvSpPr>
          <p:nvPr/>
        </p:nvSpPr>
        <p:spPr bwMode="auto">
          <a:xfrm>
            <a:off x="4011613" y="3248025"/>
            <a:ext cx="19589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waste</a:t>
            </a:r>
          </a:p>
        </p:txBody>
      </p:sp>
      <p:sp>
        <p:nvSpPr>
          <p:cNvPr id="1090570" name="Text Box 10"/>
          <p:cNvSpPr txBox="1">
            <a:spLocks noChangeArrowheads="1"/>
          </p:cNvSpPr>
          <p:nvPr/>
        </p:nvSpPr>
        <p:spPr bwMode="auto">
          <a:xfrm>
            <a:off x="5246688" y="3248025"/>
            <a:ext cx="9112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of</a:t>
            </a:r>
          </a:p>
        </p:txBody>
      </p:sp>
      <p:sp>
        <p:nvSpPr>
          <p:cNvPr id="1090571" name="Text Box 11"/>
          <p:cNvSpPr txBox="1">
            <a:spLocks noChangeArrowheads="1"/>
          </p:cNvSpPr>
          <p:nvPr/>
        </p:nvSpPr>
        <p:spPr bwMode="auto">
          <a:xfrm>
            <a:off x="5513388" y="3248025"/>
            <a:ext cx="1622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9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9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9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90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567" grpId="0" autoUpdateAnimBg="0"/>
      <p:bldP spid="1090568" grpId="0" autoUpdateAnimBg="0"/>
      <p:bldP spid="1090569" grpId="0" autoUpdateAnimBg="0"/>
      <p:bldP spid="1090570" grpId="0" autoUpdateAnimBg="0"/>
      <p:bldP spid="1090571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拓展训练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zh-CN" altLang="en-US">
                <a:solidFill>
                  <a:srgbClr val="000000"/>
                </a:solidFill>
              </a:rPr>
              <a:t>我们不能乱扔废纸。</a:t>
            </a:r>
          </a:p>
          <a:p>
            <a:r>
              <a:rPr lang="en-US" altLang="zh-CN">
                <a:solidFill>
                  <a:srgbClr val="000000"/>
                </a:solidFill>
              </a:rPr>
              <a:t>We can’t throw _____ ______ about.</a:t>
            </a:r>
            <a:r>
              <a:rPr lang="en-US" altLang="zh-CN"/>
              <a:t> </a:t>
            </a:r>
          </a:p>
        </p:txBody>
      </p:sp>
      <p:sp>
        <p:nvSpPr>
          <p:cNvPr id="1091587" name="Text Box 3"/>
          <p:cNvSpPr txBox="1">
            <a:spLocks noChangeArrowheads="1"/>
          </p:cNvSpPr>
          <p:nvPr/>
        </p:nvSpPr>
        <p:spPr bwMode="auto">
          <a:xfrm>
            <a:off x="2287588" y="1946275"/>
            <a:ext cx="18129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waste</a:t>
            </a:r>
          </a:p>
        </p:txBody>
      </p:sp>
      <p:sp>
        <p:nvSpPr>
          <p:cNvPr id="1091588" name="Text Box 4"/>
          <p:cNvSpPr txBox="1">
            <a:spLocks noChangeArrowheads="1"/>
          </p:cNvSpPr>
          <p:nvPr/>
        </p:nvSpPr>
        <p:spPr bwMode="auto">
          <a:xfrm>
            <a:off x="3321050" y="1946275"/>
            <a:ext cx="1879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9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1587" grpId="0" autoUpdateAnimBg="0"/>
      <p:bldP spid="109158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Text Box 2"/>
          <p:cNvSpPr txBox="1">
            <a:spLocks noChangeArrowheads="1"/>
          </p:cNvSpPr>
          <p:nvPr/>
        </p:nvSpPr>
        <p:spPr bwMode="auto">
          <a:xfrm>
            <a:off x="203200" y="725488"/>
            <a:ext cx="90979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7. Our ___________ (</a:t>
            </a:r>
            <a:r>
              <a:rPr lang="zh-CN" altLang="en-US" dirty="0">
                <a:solidFill>
                  <a:srgbClr val="000000"/>
                </a:solidFill>
              </a:rPr>
              <a:t>邻居的</a:t>
            </a:r>
            <a:r>
              <a:rPr lang="en-US" altLang="zh-CN" dirty="0">
                <a:solidFill>
                  <a:srgbClr val="000000"/>
                </a:solidFill>
              </a:rPr>
              <a:t>)son got into a good college 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but during his first year, he had no idea how to ____ 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____ __ (</a:t>
            </a:r>
            <a:r>
              <a:rPr lang="zh-CN" altLang="en-US" dirty="0">
                <a:solidFill>
                  <a:srgbClr val="000000"/>
                </a:solidFill>
              </a:rPr>
              <a:t>照顾</a:t>
            </a:r>
            <a:r>
              <a:rPr lang="en-US" altLang="zh-CN" dirty="0">
                <a:solidFill>
                  <a:srgbClr val="000000"/>
                </a:solidFill>
              </a:rPr>
              <a:t>)himself. 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8. They should spend their time on school work __ 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_____ __(</a:t>
            </a:r>
            <a:r>
              <a:rPr lang="zh-CN" altLang="en-US" dirty="0">
                <a:solidFill>
                  <a:srgbClr val="000000"/>
                </a:solidFill>
              </a:rPr>
              <a:t>为了</a:t>
            </a:r>
            <a:r>
              <a:rPr lang="en-US" altLang="zh-CN" dirty="0">
                <a:solidFill>
                  <a:srgbClr val="000000"/>
                </a:solidFill>
              </a:rPr>
              <a:t>)get good grades and get into a good 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university. 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9. Children these days _______ ___(</a:t>
            </a:r>
            <a:r>
              <a:rPr lang="zh-CN" altLang="en-US" dirty="0">
                <a:solidFill>
                  <a:srgbClr val="000000"/>
                </a:solidFill>
              </a:rPr>
              <a:t>依赖</a:t>
            </a:r>
            <a:r>
              <a:rPr lang="en-US" altLang="zh-CN" dirty="0">
                <a:solidFill>
                  <a:srgbClr val="000000"/>
                </a:solidFill>
              </a:rPr>
              <a:t>)their parents 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too much.</a:t>
            </a:r>
            <a:r>
              <a:rPr lang="en-US" altLang="zh-CN" dirty="0"/>
              <a:t> </a:t>
            </a:r>
          </a:p>
        </p:txBody>
      </p:sp>
      <p:sp>
        <p:nvSpPr>
          <p:cNvPr id="1039363" name="Text Box 3"/>
          <p:cNvSpPr txBox="1">
            <a:spLocks noChangeArrowheads="1"/>
          </p:cNvSpPr>
          <p:nvPr/>
        </p:nvSpPr>
        <p:spPr bwMode="auto">
          <a:xfrm>
            <a:off x="1008063" y="619125"/>
            <a:ext cx="26955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neighbor’s</a:t>
            </a:r>
          </a:p>
        </p:txBody>
      </p:sp>
      <p:sp>
        <p:nvSpPr>
          <p:cNvPr id="1039364" name="Text Box 4"/>
          <p:cNvSpPr txBox="1">
            <a:spLocks noChangeArrowheads="1"/>
          </p:cNvSpPr>
          <p:nvPr/>
        </p:nvSpPr>
        <p:spPr bwMode="auto">
          <a:xfrm>
            <a:off x="7234238" y="1206500"/>
            <a:ext cx="12509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take</a:t>
            </a:r>
          </a:p>
        </p:txBody>
      </p:sp>
      <p:sp>
        <p:nvSpPr>
          <p:cNvPr id="1039365" name="Text Box 5"/>
          <p:cNvSpPr txBox="1">
            <a:spLocks noChangeArrowheads="1"/>
          </p:cNvSpPr>
          <p:nvPr/>
        </p:nvSpPr>
        <p:spPr bwMode="auto">
          <a:xfrm>
            <a:off x="23813" y="1714500"/>
            <a:ext cx="12477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care</a:t>
            </a:r>
          </a:p>
        </p:txBody>
      </p:sp>
      <p:sp>
        <p:nvSpPr>
          <p:cNvPr id="1039366" name="Text Box 6"/>
          <p:cNvSpPr txBox="1">
            <a:spLocks noChangeArrowheads="1"/>
          </p:cNvSpPr>
          <p:nvPr/>
        </p:nvSpPr>
        <p:spPr bwMode="auto">
          <a:xfrm>
            <a:off x="909638" y="1714500"/>
            <a:ext cx="7207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of</a:t>
            </a:r>
          </a:p>
        </p:txBody>
      </p:sp>
      <p:sp>
        <p:nvSpPr>
          <p:cNvPr id="1039367" name="Text Box 7"/>
          <p:cNvSpPr txBox="1">
            <a:spLocks noChangeArrowheads="1"/>
          </p:cNvSpPr>
          <p:nvPr/>
        </p:nvSpPr>
        <p:spPr bwMode="auto">
          <a:xfrm>
            <a:off x="7372350" y="2301875"/>
            <a:ext cx="7207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in</a:t>
            </a:r>
          </a:p>
        </p:txBody>
      </p:sp>
      <p:sp>
        <p:nvSpPr>
          <p:cNvPr id="1039368" name="Text Box 8"/>
          <p:cNvSpPr txBox="1">
            <a:spLocks noChangeArrowheads="1"/>
          </p:cNvSpPr>
          <p:nvPr/>
        </p:nvSpPr>
        <p:spPr bwMode="auto">
          <a:xfrm>
            <a:off x="-53975" y="2870200"/>
            <a:ext cx="15398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order</a:t>
            </a:r>
          </a:p>
        </p:txBody>
      </p:sp>
      <p:sp>
        <p:nvSpPr>
          <p:cNvPr id="1039369" name="Text Box 9"/>
          <p:cNvSpPr txBox="1">
            <a:spLocks noChangeArrowheads="1"/>
          </p:cNvSpPr>
          <p:nvPr/>
        </p:nvSpPr>
        <p:spPr bwMode="auto">
          <a:xfrm>
            <a:off x="1052513" y="2871788"/>
            <a:ext cx="7207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039370" name="Text Box 10"/>
          <p:cNvSpPr txBox="1">
            <a:spLocks noChangeArrowheads="1"/>
          </p:cNvSpPr>
          <p:nvPr/>
        </p:nvSpPr>
        <p:spPr bwMode="auto">
          <a:xfrm>
            <a:off x="3441700" y="3956050"/>
            <a:ext cx="1930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depend</a:t>
            </a:r>
          </a:p>
        </p:txBody>
      </p:sp>
      <p:sp>
        <p:nvSpPr>
          <p:cNvPr id="1039371" name="Text Box 11"/>
          <p:cNvSpPr txBox="1">
            <a:spLocks noChangeArrowheads="1"/>
          </p:cNvSpPr>
          <p:nvPr/>
        </p:nvSpPr>
        <p:spPr bwMode="auto">
          <a:xfrm>
            <a:off x="4902200" y="3956050"/>
            <a:ext cx="8382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3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3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3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3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autoUpdateAnimBg="0"/>
      <p:bldP spid="1039364" grpId="0" autoUpdateAnimBg="0"/>
      <p:bldP spid="1039365" grpId="0" autoUpdateAnimBg="0"/>
      <p:bldP spid="1039366" grpId="0" autoUpdateAnimBg="0"/>
      <p:bldP spid="1039367" grpId="0" autoUpdateAnimBg="0"/>
      <p:bldP spid="1039368" grpId="0" autoUpdateAnimBg="0"/>
      <p:bldP spid="1039369" grpId="0" autoUpdateAnimBg="0"/>
      <p:bldP spid="1039370" grpId="0" autoUpdateAnimBg="0"/>
      <p:bldP spid="103937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Text Box 2"/>
          <p:cNvSpPr txBox="1">
            <a:spLocks noChangeArrowheads="1"/>
          </p:cNvSpPr>
          <p:nvPr/>
        </p:nvSpPr>
        <p:spPr bwMode="auto">
          <a:xfrm>
            <a:off x="203200" y="725488"/>
            <a:ext cx="91868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Ⅱ. </a:t>
            </a:r>
            <a:r>
              <a:rPr lang="zh-CN" altLang="en-US" dirty="0">
                <a:solidFill>
                  <a:srgbClr val="000000"/>
                </a:solidFill>
              </a:rPr>
              <a:t>将下列句子补充完整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1. </a:t>
            </a:r>
            <a:r>
              <a:rPr lang="zh-CN" altLang="en-US" dirty="0">
                <a:solidFill>
                  <a:srgbClr val="000000"/>
                </a:solidFill>
              </a:rPr>
              <a:t>我们只让他们做学生分内的事好吗</a:t>
            </a:r>
            <a:r>
              <a:rPr lang="en-US" altLang="zh-CN" dirty="0">
                <a:solidFill>
                  <a:srgbClr val="000000"/>
                </a:solidFill>
              </a:rPr>
              <a:t>?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______ we just ___ them ___ their job __ students?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2. </a:t>
            </a:r>
            <a:r>
              <a:rPr lang="zh-CN" altLang="en-US" dirty="0">
                <a:solidFill>
                  <a:srgbClr val="000000"/>
                </a:solidFill>
              </a:rPr>
              <a:t>仅仅在学校获得好成绩是不够的。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__ is not enough __ ____ ___ good grades at school.</a:t>
            </a:r>
            <a:r>
              <a:rPr lang="en-US" altLang="zh-CN" dirty="0"/>
              <a:t> </a:t>
            </a:r>
          </a:p>
        </p:txBody>
      </p:sp>
      <p:sp>
        <p:nvSpPr>
          <p:cNvPr id="1047555" name="Text Box 3"/>
          <p:cNvSpPr txBox="1">
            <a:spLocks noChangeArrowheads="1"/>
          </p:cNvSpPr>
          <p:nvPr/>
        </p:nvSpPr>
        <p:spPr bwMode="auto">
          <a:xfrm>
            <a:off x="268288" y="1958975"/>
            <a:ext cx="1114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Could</a:t>
            </a:r>
          </a:p>
        </p:txBody>
      </p:sp>
      <p:sp>
        <p:nvSpPr>
          <p:cNvPr id="1047556" name="Text Box 4"/>
          <p:cNvSpPr txBox="1">
            <a:spLocks noChangeArrowheads="1"/>
          </p:cNvSpPr>
          <p:nvPr/>
        </p:nvSpPr>
        <p:spPr bwMode="auto">
          <a:xfrm>
            <a:off x="2603500" y="1958975"/>
            <a:ext cx="5588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let</a:t>
            </a:r>
          </a:p>
        </p:txBody>
      </p:sp>
      <p:sp>
        <p:nvSpPr>
          <p:cNvPr id="1047557" name="Text Box 5"/>
          <p:cNvSpPr txBox="1">
            <a:spLocks noChangeArrowheads="1"/>
          </p:cNvSpPr>
          <p:nvPr/>
        </p:nvSpPr>
        <p:spPr bwMode="auto">
          <a:xfrm>
            <a:off x="4089400" y="1958975"/>
            <a:ext cx="5603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do</a:t>
            </a:r>
          </a:p>
        </p:txBody>
      </p:sp>
      <p:sp>
        <p:nvSpPr>
          <p:cNvPr id="1047558" name="Text Box 6"/>
          <p:cNvSpPr txBox="1">
            <a:spLocks noChangeArrowheads="1"/>
          </p:cNvSpPr>
          <p:nvPr/>
        </p:nvSpPr>
        <p:spPr bwMode="auto">
          <a:xfrm>
            <a:off x="6049963" y="1958975"/>
            <a:ext cx="5000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as</a:t>
            </a:r>
          </a:p>
        </p:txBody>
      </p:sp>
      <p:sp>
        <p:nvSpPr>
          <p:cNvPr id="1047559" name="Text Box 7"/>
          <p:cNvSpPr txBox="1">
            <a:spLocks noChangeArrowheads="1"/>
          </p:cNvSpPr>
          <p:nvPr/>
        </p:nvSpPr>
        <p:spPr bwMode="auto">
          <a:xfrm>
            <a:off x="249238" y="3241675"/>
            <a:ext cx="4413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It</a:t>
            </a:r>
          </a:p>
        </p:txBody>
      </p:sp>
      <p:sp>
        <p:nvSpPr>
          <p:cNvPr id="1047560" name="Text Box 8"/>
          <p:cNvSpPr txBox="1">
            <a:spLocks noChangeArrowheads="1"/>
          </p:cNvSpPr>
          <p:nvPr/>
        </p:nvSpPr>
        <p:spPr bwMode="auto">
          <a:xfrm>
            <a:off x="2782888" y="3241675"/>
            <a:ext cx="48101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047561" name="Text Box 9"/>
          <p:cNvSpPr txBox="1">
            <a:spLocks noChangeArrowheads="1"/>
          </p:cNvSpPr>
          <p:nvPr/>
        </p:nvSpPr>
        <p:spPr bwMode="auto">
          <a:xfrm>
            <a:off x="3265488" y="3241675"/>
            <a:ext cx="7588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just</a:t>
            </a:r>
          </a:p>
        </p:txBody>
      </p:sp>
      <p:sp>
        <p:nvSpPr>
          <p:cNvPr id="1047562" name="Text Box 10"/>
          <p:cNvSpPr txBox="1">
            <a:spLocks noChangeArrowheads="1"/>
          </p:cNvSpPr>
          <p:nvPr/>
        </p:nvSpPr>
        <p:spPr bwMode="auto">
          <a:xfrm>
            <a:off x="4037013" y="3241675"/>
            <a:ext cx="6381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47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47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7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4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55" grpId="0" autoUpdateAnimBg="0"/>
      <p:bldP spid="1047556" grpId="0" autoUpdateAnimBg="0"/>
      <p:bldP spid="1047557" grpId="0" autoUpdateAnimBg="0"/>
      <p:bldP spid="1047558" grpId="0" autoUpdateAnimBg="0"/>
      <p:bldP spid="1047559" grpId="0" autoUpdateAnimBg="0"/>
      <p:bldP spid="1047560" grpId="0" autoUpdateAnimBg="0"/>
      <p:bldP spid="1047561" grpId="0" autoUpdateAnimBg="0"/>
      <p:bldP spid="104756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Text Box 2"/>
          <p:cNvSpPr txBox="1">
            <a:spLocks noChangeArrowheads="1"/>
          </p:cNvSpPr>
          <p:nvPr/>
        </p:nvSpPr>
        <p:spPr bwMode="auto">
          <a:xfrm>
            <a:off x="203200" y="725488"/>
            <a:ext cx="894080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3. </a:t>
            </a:r>
            <a:r>
              <a:rPr lang="zh-CN" altLang="en-US" dirty="0">
                <a:solidFill>
                  <a:srgbClr val="000000"/>
                </a:solidFill>
              </a:rPr>
              <a:t>在家里为孩子提供一个干净舒适的环境是父母的职</a:t>
            </a:r>
          </a:p>
          <a:p>
            <a:pPr algn="l"/>
            <a:r>
              <a:rPr lang="zh-CN" altLang="en-US" dirty="0">
                <a:solidFill>
                  <a:srgbClr val="000000"/>
                </a:solidFill>
              </a:rPr>
              <a:t>责。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__ __ the </a:t>
            </a:r>
            <a:r>
              <a:rPr lang="en-US" altLang="zh-CN" dirty="0" err="1">
                <a:solidFill>
                  <a:srgbClr val="000000"/>
                </a:solidFill>
              </a:rPr>
              <a:t>parents’job</a:t>
            </a:r>
            <a:r>
              <a:rPr lang="en-US" altLang="zh-CN" dirty="0">
                <a:solidFill>
                  <a:srgbClr val="000000"/>
                </a:solidFill>
              </a:rPr>
              <a:t> to _______ a clean and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comfortable environment at home ___ their children.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4. </a:t>
            </a:r>
            <a:r>
              <a:rPr lang="zh-CN" altLang="en-US" dirty="0">
                <a:solidFill>
                  <a:srgbClr val="000000"/>
                </a:solidFill>
              </a:rPr>
              <a:t>孩子们越早学会独立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对他们的未来就越好。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____ ______ kids learn to be independent, ___ ______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it is for their future. </a:t>
            </a:r>
            <a:endParaRPr lang="en-US" altLang="zh-CN" dirty="0"/>
          </a:p>
        </p:txBody>
      </p:sp>
      <p:sp>
        <p:nvSpPr>
          <p:cNvPr id="1048579" name="Text Box 3"/>
          <p:cNvSpPr txBox="1">
            <a:spLocks noChangeArrowheads="1"/>
          </p:cNvSpPr>
          <p:nvPr/>
        </p:nvSpPr>
        <p:spPr bwMode="auto">
          <a:xfrm>
            <a:off x="165100" y="1978025"/>
            <a:ext cx="609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It</a:t>
            </a:r>
          </a:p>
        </p:txBody>
      </p:sp>
      <p:sp>
        <p:nvSpPr>
          <p:cNvPr id="1048580" name="Text Box 4"/>
          <p:cNvSpPr txBox="1">
            <a:spLocks noChangeArrowheads="1"/>
          </p:cNvSpPr>
          <p:nvPr/>
        </p:nvSpPr>
        <p:spPr bwMode="auto">
          <a:xfrm>
            <a:off x="608013" y="1987550"/>
            <a:ext cx="5810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1048581" name="Text Box 5"/>
          <p:cNvSpPr txBox="1">
            <a:spLocks noChangeArrowheads="1"/>
          </p:cNvSpPr>
          <p:nvPr/>
        </p:nvSpPr>
        <p:spPr bwMode="auto">
          <a:xfrm>
            <a:off x="3708400" y="1951038"/>
            <a:ext cx="18605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provide</a:t>
            </a:r>
          </a:p>
        </p:txBody>
      </p:sp>
      <p:sp>
        <p:nvSpPr>
          <p:cNvPr id="1048582" name="Text Box 6"/>
          <p:cNvSpPr txBox="1">
            <a:spLocks noChangeArrowheads="1"/>
          </p:cNvSpPr>
          <p:nvPr/>
        </p:nvSpPr>
        <p:spPr bwMode="auto">
          <a:xfrm>
            <a:off x="5376863" y="2593975"/>
            <a:ext cx="8794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for</a:t>
            </a:r>
          </a:p>
        </p:txBody>
      </p:sp>
      <p:sp>
        <p:nvSpPr>
          <p:cNvPr id="1048583" name="Text Box 7"/>
          <p:cNvSpPr txBox="1">
            <a:spLocks noChangeArrowheads="1"/>
          </p:cNvSpPr>
          <p:nvPr/>
        </p:nvSpPr>
        <p:spPr bwMode="auto">
          <a:xfrm>
            <a:off x="112713" y="3876675"/>
            <a:ext cx="10699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1048584" name="Text Box 8"/>
          <p:cNvSpPr txBox="1">
            <a:spLocks noChangeArrowheads="1"/>
          </p:cNvSpPr>
          <p:nvPr/>
        </p:nvSpPr>
        <p:spPr bwMode="auto">
          <a:xfrm>
            <a:off x="823913" y="3886200"/>
            <a:ext cx="16351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earlier</a:t>
            </a:r>
          </a:p>
        </p:txBody>
      </p:sp>
      <p:sp>
        <p:nvSpPr>
          <p:cNvPr id="1048585" name="Text Box 9"/>
          <p:cNvSpPr txBox="1">
            <a:spLocks noChangeArrowheads="1"/>
          </p:cNvSpPr>
          <p:nvPr/>
        </p:nvSpPr>
        <p:spPr bwMode="auto">
          <a:xfrm>
            <a:off x="6565900" y="3886200"/>
            <a:ext cx="9080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1048586" name="Text Box 10"/>
          <p:cNvSpPr txBox="1">
            <a:spLocks noChangeArrowheads="1"/>
          </p:cNvSpPr>
          <p:nvPr/>
        </p:nvSpPr>
        <p:spPr bwMode="auto">
          <a:xfrm>
            <a:off x="7099300" y="3886200"/>
            <a:ext cx="15049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4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79" grpId="0" autoUpdateAnimBg="0"/>
      <p:bldP spid="1048580" grpId="0" autoUpdateAnimBg="0"/>
      <p:bldP spid="1048581" grpId="0" autoUpdateAnimBg="0"/>
      <p:bldP spid="1048582" grpId="0" autoUpdateAnimBg="0"/>
      <p:bldP spid="1048583" grpId="0" autoUpdateAnimBg="0"/>
      <p:bldP spid="1048584" grpId="0" autoUpdateAnimBg="0"/>
      <p:bldP spid="1048585" grpId="0" autoUpdateAnimBg="0"/>
      <p:bldP spid="104858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Text Box 2"/>
          <p:cNvSpPr txBox="1">
            <a:spLocks noChangeArrowheads="1"/>
          </p:cNvSpPr>
          <p:nvPr/>
        </p:nvSpPr>
        <p:spPr bwMode="auto">
          <a:xfrm>
            <a:off x="203200" y="725488"/>
            <a:ext cx="8666163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5. </a:t>
            </a:r>
            <a:r>
              <a:rPr lang="zh-CN" altLang="en-US" dirty="0">
                <a:solidFill>
                  <a:srgbClr val="000000"/>
                </a:solidFill>
              </a:rPr>
              <a:t>现在他们没必要做家务。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________ ___ _____ ___ them to do housework now.</a:t>
            </a:r>
          </a:p>
        </p:txBody>
      </p:sp>
      <p:sp>
        <p:nvSpPr>
          <p:cNvPr id="1049603" name="Text Box 3"/>
          <p:cNvSpPr txBox="1">
            <a:spLocks noChangeArrowheads="1"/>
          </p:cNvSpPr>
          <p:nvPr/>
        </p:nvSpPr>
        <p:spPr bwMode="auto">
          <a:xfrm>
            <a:off x="-295275" y="1311275"/>
            <a:ext cx="25971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There’s</a:t>
            </a: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1530350" y="1311275"/>
            <a:ext cx="1079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049605" name="Text Box 5"/>
          <p:cNvSpPr txBox="1">
            <a:spLocks noChangeArrowheads="1"/>
          </p:cNvSpPr>
          <p:nvPr/>
        </p:nvSpPr>
        <p:spPr bwMode="auto">
          <a:xfrm>
            <a:off x="2008188" y="1311275"/>
            <a:ext cx="17240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need</a:t>
            </a:r>
          </a:p>
        </p:txBody>
      </p:sp>
      <p:sp>
        <p:nvSpPr>
          <p:cNvPr id="1049606" name="Text Box 6"/>
          <p:cNvSpPr txBox="1">
            <a:spLocks noChangeArrowheads="1"/>
          </p:cNvSpPr>
          <p:nvPr/>
        </p:nvSpPr>
        <p:spPr bwMode="auto">
          <a:xfrm>
            <a:off x="3055938" y="1311275"/>
            <a:ext cx="12287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603" grpId="0" autoUpdateAnimBg="0"/>
      <p:bldP spid="1049604" grpId="0" autoUpdateAnimBg="0"/>
      <p:bldP spid="1049605" grpId="0" autoUpdateAnimBg="0"/>
      <p:bldP spid="104960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4788" name="Picture 4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43113" y="719138"/>
            <a:ext cx="5287962" cy="49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790" name="Text Box 6"/>
          <p:cNvSpPr txBox="1">
            <a:spLocks noChangeArrowheads="1"/>
          </p:cNvSpPr>
          <p:nvPr/>
        </p:nvSpPr>
        <p:spPr bwMode="auto">
          <a:xfrm>
            <a:off x="290513" y="1274763"/>
            <a:ext cx="8578850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考点</a:t>
            </a:r>
            <a:r>
              <a:rPr lang="en-US" altLang="zh-CN" dirty="0">
                <a:solidFill>
                  <a:srgbClr val="FF0000"/>
                </a:solidFill>
              </a:rPr>
              <a:t>1   </a:t>
            </a:r>
            <a:r>
              <a:rPr lang="en-US" altLang="zh-CN" dirty="0">
                <a:solidFill>
                  <a:srgbClr val="000000"/>
                </a:solidFill>
              </a:rPr>
              <a:t>in order to</a:t>
            </a:r>
            <a:r>
              <a:rPr lang="zh-CN" altLang="en-US" dirty="0">
                <a:solidFill>
                  <a:srgbClr val="000000"/>
                </a:solidFill>
              </a:rPr>
              <a:t>目的是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为了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They should spend their time on school work </a:t>
            </a:r>
            <a:r>
              <a:rPr lang="en-US" altLang="zh-CN" dirty="0">
                <a:solidFill>
                  <a:srgbClr val="0000FF"/>
                </a:solidFill>
              </a:rPr>
              <a:t>in order to</a:t>
            </a:r>
            <a:r>
              <a:rPr lang="en-US" altLang="zh-CN" dirty="0">
                <a:solidFill>
                  <a:srgbClr val="000000"/>
                </a:solidFill>
              </a:rPr>
              <a:t> get good grades and get into a good university.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为了取得好成绩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进入一所好大学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他们应当把时间花在学业上。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Text Box 3"/>
          <p:cNvSpPr txBox="1">
            <a:spLocks noChangeArrowheads="1"/>
          </p:cNvSpPr>
          <p:nvPr/>
        </p:nvSpPr>
        <p:spPr bwMode="auto">
          <a:xfrm>
            <a:off x="203200" y="717550"/>
            <a:ext cx="8691563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*</a:t>
            </a:r>
            <a:r>
              <a:rPr lang="en-US" altLang="zh-CN" dirty="0" err="1">
                <a:solidFill>
                  <a:srgbClr val="000000"/>
                </a:solidFill>
              </a:rPr>
              <a:t>Mr</a:t>
            </a:r>
            <a:r>
              <a:rPr lang="en-US" altLang="zh-CN" dirty="0">
                <a:solidFill>
                  <a:srgbClr val="000000"/>
                </a:solidFill>
              </a:rPr>
              <a:t> Allen works hard </a:t>
            </a:r>
            <a:r>
              <a:rPr lang="en-US" altLang="zh-CN" dirty="0">
                <a:solidFill>
                  <a:srgbClr val="0000FF"/>
                </a:solidFill>
              </a:rPr>
              <a:t>in order that</a:t>
            </a:r>
            <a:r>
              <a:rPr lang="en-US" altLang="zh-CN" dirty="0">
                <a:solidFill>
                  <a:srgbClr val="000000"/>
                </a:solidFill>
              </a:rPr>
              <a:t> his children can have a better life. 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艾伦先生为了他的孩子们能有一个更好的生活而努力工作。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自主归纳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　　</a:t>
            </a:r>
            <a:r>
              <a:rPr lang="en-US" altLang="zh-CN" dirty="0">
                <a:solidFill>
                  <a:srgbClr val="000000"/>
                </a:solidFill>
              </a:rPr>
              <a:t>in order to</a:t>
            </a:r>
            <a:r>
              <a:rPr lang="zh-CN" altLang="en-US" dirty="0">
                <a:solidFill>
                  <a:srgbClr val="000000"/>
                </a:solidFill>
              </a:rPr>
              <a:t>意为“目的是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为了”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后接动词原形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其否定结构为</a:t>
            </a:r>
            <a:r>
              <a:rPr lang="en-US" altLang="zh-CN" dirty="0">
                <a:solidFill>
                  <a:srgbClr val="000000"/>
                </a:solidFill>
              </a:rPr>
              <a:t>in order not to do </a:t>
            </a:r>
            <a:r>
              <a:rPr lang="en-US" altLang="zh-CN" dirty="0" err="1">
                <a:solidFill>
                  <a:srgbClr val="000000"/>
                </a:solidFill>
              </a:rPr>
              <a:t>sth</a:t>
            </a:r>
            <a:r>
              <a:rPr lang="en-US" altLang="zh-CN" dirty="0">
                <a:solidFill>
                  <a:srgbClr val="000000"/>
                </a:solidFill>
              </a:rPr>
              <a:t>. “</a:t>
            </a:r>
            <a:r>
              <a:rPr lang="zh-CN" altLang="en-US" dirty="0">
                <a:solidFill>
                  <a:srgbClr val="000000"/>
                </a:solidFill>
              </a:rPr>
              <a:t>为了不做某事”。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WWW.2PPT.COM&#10;">
  <a:themeElements>
    <a:clrScheme name="9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9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1684</Words>
  <Application>Microsoft Office PowerPoint</Application>
  <PresentationFormat>自定义</PresentationFormat>
  <Paragraphs>205</Paragraphs>
  <Slides>38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6" baseType="lpstr"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2023-01-17T00:30:23Z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845307A9204C432C8B26266FDDF2465F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