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1" r:id="rId2"/>
    <p:sldId id="281" r:id="rId3"/>
    <p:sldId id="282" r:id="rId4"/>
    <p:sldId id="280" r:id="rId5"/>
    <p:sldId id="278" r:id="rId6"/>
    <p:sldId id="284" r:id="rId7"/>
    <p:sldId id="285" r:id="rId8"/>
    <p:sldId id="286" r:id="rId9"/>
    <p:sldId id="263" r:id="rId10"/>
    <p:sldId id="287" r:id="rId11"/>
    <p:sldId id="264" r:id="rId12"/>
    <p:sldId id="303" r:id="rId13"/>
    <p:sldId id="265" r:id="rId14"/>
    <p:sldId id="266" r:id="rId15"/>
    <p:sldId id="267" r:id="rId16"/>
    <p:sldId id="279" r:id="rId17"/>
    <p:sldId id="288" r:id="rId18"/>
    <p:sldId id="289" r:id="rId19"/>
    <p:sldId id="290" r:id="rId20"/>
    <p:sldId id="291" r:id="rId21"/>
    <p:sldId id="295" r:id="rId22"/>
    <p:sldId id="292" r:id="rId23"/>
    <p:sldId id="293" r:id="rId24"/>
    <p:sldId id="294" r:id="rId25"/>
    <p:sldId id="296" r:id="rId26"/>
    <p:sldId id="297" r:id="rId27"/>
    <p:sldId id="268" r:id="rId28"/>
    <p:sldId id="269" r:id="rId29"/>
    <p:sldId id="275" r:id="rId30"/>
    <p:sldId id="271" r:id="rId31"/>
    <p:sldId id="270" r:id="rId32"/>
    <p:sldId id="276" r:id="rId33"/>
    <p:sldId id="302" r:id="rId34"/>
    <p:sldId id="272" r:id="rId35"/>
    <p:sldId id="299" r:id="rId36"/>
    <p:sldId id="300" r:id="rId37"/>
    <p:sldId id="301" r:id="rId38"/>
    <p:sldId id="273" r:id="rId39"/>
    <p:sldId id="262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33FF"/>
    <a:srgbClr val="CC0099"/>
    <a:srgbClr val="FF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3BA8-5BCE-4AA8-9A8D-6895989FAE9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12C-811F-4ABA-9445-6F7114CF30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12C-811F-4ABA-9445-6F7114CF306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9725"/>
            <a:ext cx="2057400" cy="5786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9725"/>
            <a:ext cx="6019800" cy="5786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>
            <a:spLocks noChangeArrowheads="1"/>
          </p:cNvSpPr>
          <p:nvPr userDrawn="1"/>
        </p:nvSpPr>
        <p:spPr bwMode="auto"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38142;&#25509;&#36164;&#28304;/Module%2012%20Unit%201%20Activity%202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38142;&#25509;&#36164;&#28304;/Module%2012%20Unit%201%20Activity%203.sw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38142;&#25509;&#36164;&#28304;/Module%2012%20Unit%201%20Activity%203.mp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38142;&#25509;&#36164;&#28304;/Module%2012%20Unit%201%20Activity%205.mp3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195388" y="1033859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39850" y="1094184"/>
            <a:ext cx="13684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6600" b="1"/>
              <a:t>12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200400" y="1304528"/>
            <a:ext cx="4898571" cy="6532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200" b="1" kern="10" dirty="0">
                <a:solidFill>
                  <a:srgbClr val="AE2A28"/>
                </a:solidFill>
                <a:latin typeface="Arial" panose="020B0604020202020204"/>
                <a:cs typeface="Arial" panose="020B0604020202020204"/>
              </a:rPr>
              <a:t>Save our world</a:t>
            </a:r>
            <a:endParaRPr lang="zh-CN" altLang="en-US" sz="5200" b="1" kern="10" dirty="0">
              <a:solidFill>
                <a:srgbClr val="AE2A2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123950" y="878284"/>
            <a:ext cx="1600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Module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2590800"/>
            <a:ext cx="8458200" cy="165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61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Unit 1 </a:t>
            </a:r>
            <a:r>
              <a:rPr lang="en-US" altLang="zh-CN" sz="4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 If </a:t>
            </a:r>
            <a:r>
              <a:rPr lang="en-US" altLang="zh-CN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everyone starts to do something, the world will be saved.</a:t>
            </a:r>
          </a:p>
        </p:txBody>
      </p:sp>
      <p:sp>
        <p:nvSpPr>
          <p:cNvPr id="7" name="矩形 6"/>
          <p:cNvSpPr/>
          <p:nvPr/>
        </p:nvSpPr>
        <p:spPr>
          <a:xfrm>
            <a:off x="2756811" y="57150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04800" y="685800"/>
            <a:ext cx="4343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</a:rPr>
              <a:t>Air has been polluted because factories produce electricity and energy for human being every day.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838200"/>
            <a:ext cx="3429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810000"/>
            <a:ext cx="38100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81000" y="3733800"/>
            <a:ext cx="39624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</a:rPr>
              <a:t>A large numbers of metal cans are thrown away everywhere. We waste a great deal of metal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609600"/>
            <a:ext cx="6562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hlink"/>
                </a:solidFill>
              </a:rPr>
              <a:t>2. Listen and complete the sentences.</a:t>
            </a:r>
          </a:p>
        </p:txBody>
      </p:sp>
      <p:pic>
        <p:nvPicPr>
          <p:cNvPr id="14341" name="Picture 5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533400"/>
            <a:ext cx="8382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1. The factory is causing a lot of___________.</a:t>
            </a:r>
          </a:p>
          <a:p>
            <a:r>
              <a:rPr lang="en-US" altLang="zh-CN" b="1" dirty="0"/>
              <a:t>2. There should be some________ to stop  </a:t>
            </a:r>
          </a:p>
          <a:p>
            <a:r>
              <a:rPr lang="en-US" altLang="zh-CN" b="1" dirty="0"/>
              <a:t>   pollution.</a:t>
            </a:r>
          </a:p>
          <a:p>
            <a:r>
              <a:rPr lang="en-US" altLang="zh-CN" b="1" dirty="0"/>
              <a:t>3. We can_________ waste products, such as</a:t>
            </a:r>
          </a:p>
          <a:p>
            <a:r>
              <a:rPr lang="en-US" altLang="zh-CN" b="1" dirty="0"/>
              <a:t> __________and paper in a recycling </a:t>
            </a:r>
            <a:r>
              <a:rPr lang="en-US" altLang="zh-CN" b="1" dirty="0" err="1"/>
              <a:t>centre</a:t>
            </a:r>
            <a:r>
              <a:rPr lang="en-US" altLang="zh-CN" b="1" dirty="0"/>
              <a:t>.</a:t>
            </a:r>
          </a:p>
        </p:txBody>
      </p:sp>
      <p:pic>
        <p:nvPicPr>
          <p:cNvPr id="14343" name="Picture 7" descr="kids4"/>
          <p:cNvPicPr>
            <a:picLocks noChangeAspect="1" noChangeArrowheads="1"/>
          </p:cNvPicPr>
          <p:nvPr/>
        </p:nvPicPr>
        <p:blipFill>
          <a:blip r:embed="rId4">
            <a:lum bright="-4000" contrast="8000"/>
          </a:blip>
          <a:srcRect/>
          <a:stretch>
            <a:fillRect/>
          </a:stretch>
        </p:blipFill>
        <p:spPr bwMode="auto">
          <a:xfrm>
            <a:off x="152400" y="5029200"/>
            <a:ext cx="8839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172200" y="1524000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pollution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876800" y="2057400"/>
            <a:ext cx="1042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rules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362200" y="2971800"/>
            <a:ext cx="1404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recycle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85800" y="3505200"/>
            <a:ext cx="1020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glass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P spid="143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123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24200"/>
            <a:ext cx="31242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976938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 Black" panose="020B0A04020102020204"/>
              </a:rPr>
              <a:t>Watch and read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8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1000" y="533400"/>
            <a:ext cx="3424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hlink"/>
                </a:solidFill>
              </a:rPr>
              <a:t>3. Listen and read.</a:t>
            </a:r>
          </a:p>
        </p:txBody>
      </p:sp>
      <p:pic>
        <p:nvPicPr>
          <p:cNvPr id="15366" name="Picture 6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533400"/>
            <a:ext cx="8382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04800" y="1295400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 err="1"/>
              <a:t>Lingling</a:t>
            </a:r>
            <a:r>
              <a:rPr lang="en-US" altLang="zh-CN" b="1" dirty="0"/>
              <a:t>: After our lesson on the environment,   </a:t>
            </a:r>
          </a:p>
          <a:p>
            <a:r>
              <a:rPr lang="en-US" altLang="zh-CN" b="1" dirty="0"/>
              <a:t>  I’m worried about the future. Pollution is</a:t>
            </a:r>
          </a:p>
          <a:p>
            <a:r>
              <a:rPr lang="en-US" altLang="zh-CN" b="1" dirty="0"/>
              <a:t>  our great </a:t>
            </a:r>
            <a:r>
              <a:rPr lang="en-US" altLang="zh-CN" b="1" dirty="0">
                <a:solidFill>
                  <a:srgbClr val="FF0000"/>
                </a:solidFill>
              </a:rPr>
              <a:t>enemy</a:t>
            </a:r>
            <a:r>
              <a:rPr lang="en-US" altLang="zh-CN" b="1" dirty="0"/>
              <a:t>, and we have to fight it. If the  </a:t>
            </a:r>
          </a:p>
          <a:p>
            <a:r>
              <a:rPr lang="en-US" altLang="zh-CN" b="1" dirty="0"/>
              <a:t>  rivers are </a:t>
            </a:r>
            <a:r>
              <a:rPr lang="en-US" altLang="zh-CN" b="1" dirty="0">
                <a:solidFill>
                  <a:srgbClr val="FF0000"/>
                </a:solidFill>
              </a:rPr>
              <a:t>polluted</a:t>
            </a:r>
            <a:r>
              <a:rPr lang="en-US" altLang="zh-CN" b="1" dirty="0"/>
              <a:t>, farmers can’t use </a:t>
            </a:r>
          </a:p>
          <a:p>
            <a:r>
              <a:rPr lang="en-US" altLang="zh-CN" b="1" dirty="0"/>
              <a:t>  water for their </a:t>
            </a:r>
            <a:r>
              <a:rPr lang="en-US" altLang="zh-CN" b="1" dirty="0">
                <a:solidFill>
                  <a:srgbClr val="FF0000"/>
                </a:solidFill>
              </a:rPr>
              <a:t>crops.</a:t>
            </a:r>
          </a:p>
          <a:p>
            <a:r>
              <a:rPr lang="en-US" altLang="zh-CN" b="1" dirty="0"/>
              <a:t>Tony: And in some places, pollution from  </a:t>
            </a:r>
          </a:p>
          <a:p>
            <a:r>
              <a:rPr lang="en-US" altLang="zh-CN" b="1" dirty="0"/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factories </a:t>
            </a:r>
            <a:r>
              <a:rPr lang="en-US" altLang="zh-CN" b="1" dirty="0">
                <a:solidFill>
                  <a:schemeClr val="hlink"/>
                </a:solidFill>
              </a:rPr>
              <a:t>spreads over</a:t>
            </a:r>
            <a:r>
              <a:rPr lang="en-US" altLang="zh-CN" b="1" dirty="0"/>
              <a:t> cities and villages. </a:t>
            </a:r>
            <a:r>
              <a:rPr lang="en-US" altLang="zh-CN" b="1" dirty="0" smtClean="0"/>
              <a:t>It   </a:t>
            </a:r>
            <a:endParaRPr lang="en-US" altLang="zh-CN" b="1" dirty="0"/>
          </a:p>
          <a:p>
            <a:r>
              <a:rPr lang="en-US" altLang="zh-CN" b="1" dirty="0"/>
              <a:t>  makes people ill, and may even </a:t>
            </a:r>
            <a:r>
              <a:rPr lang="en-US" altLang="zh-CN" b="1" dirty="0">
                <a:solidFill>
                  <a:srgbClr val="FF0000"/>
                </a:solidFill>
              </a:rPr>
              <a:t>kills </a:t>
            </a:r>
            <a:r>
              <a:rPr lang="en-US" altLang="zh-CN" b="1" dirty="0"/>
              <a:t>them.  </a:t>
            </a:r>
          </a:p>
          <a:p>
            <a:r>
              <a:rPr lang="en-US" altLang="zh-CN" b="1" dirty="0"/>
              <a:t> Pollution is </a:t>
            </a:r>
            <a:r>
              <a:rPr lang="en-US" altLang="zh-CN" b="1" dirty="0">
                <a:solidFill>
                  <a:schemeClr val="hlink"/>
                </a:solidFill>
              </a:rPr>
              <a:t>a danger to</a:t>
            </a:r>
            <a:r>
              <a:rPr lang="en-US" altLang="zh-CN" b="1" dirty="0"/>
              <a:t> our health.</a:t>
            </a:r>
          </a:p>
          <a:p>
            <a:r>
              <a:rPr lang="en-US" altLang="zh-CN" b="1" dirty="0"/>
              <a:t>Betty: And there’re </a:t>
            </a:r>
            <a:r>
              <a:rPr lang="en-US" altLang="zh-CN" b="1" dirty="0">
                <a:solidFill>
                  <a:schemeClr val="hlink"/>
                </a:solidFill>
              </a:rPr>
              <a:t>so many</a:t>
            </a:r>
            <a:r>
              <a:rPr lang="en-US" altLang="zh-CN" b="1" dirty="0"/>
              <a:t> cars on the road.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533400"/>
            <a:ext cx="85344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/>
              <a:t>  They use </a:t>
            </a:r>
            <a:r>
              <a:rPr lang="en-US" altLang="zh-CN" b="1">
                <a:solidFill>
                  <a:schemeClr val="hlink"/>
                </a:solidFill>
              </a:rPr>
              <a:t>so much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FF0000"/>
                </a:solidFill>
              </a:rPr>
              <a:t>oil</a:t>
            </a:r>
            <a:r>
              <a:rPr lang="en-US" altLang="zh-CN" b="1"/>
              <a:t> and cause pollution as   </a:t>
            </a:r>
          </a:p>
          <a:p>
            <a:r>
              <a:rPr lang="en-US" altLang="zh-CN" b="1"/>
              <a:t>  well.</a:t>
            </a:r>
          </a:p>
          <a:p>
            <a:r>
              <a:rPr lang="en-US" altLang="zh-CN" b="1"/>
              <a:t>Daming: But we are only students. We can’t do  </a:t>
            </a:r>
          </a:p>
          <a:p>
            <a:r>
              <a:rPr lang="en-US" altLang="zh-CN" b="1"/>
              <a:t>  anything about factories and cars.</a:t>
            </a:r>
          </a:p>
          <a:p>
            <a:r>
              <a:rPr lang="en-US" altLang="zh-CN" b="1"/>
              <a:t>Betty: It’s no use talking about things we can’t </a:t>
            </a:r>
          </a:p>
          <a:p>
            <a:r>
              <a:rPr lang="en-US" altLang="zh-CN" b="1"/>
              <a:t>  do. We’ve got to think of things we can do!</a:t>
            </a:r>
          </a:p>
          <a:p>
            <a:r>
              <a:rPr lang="en-US" altLang="zh-CN" b="1"/>
              <a:t>Daming: Such as…?</a:t>
            </a:r>
          </a:p>
          <a:p>
            <a:r>
              <a:rPr lang="en-US" altLang="zh-CN" b="1"/>
              <a:t>Lingling: Do you think we can make our school </a:t>
            </a:r>
          </a:p>
          <a:p>
            <a:r>
              <a:rPr lang="en-US" altLang="zh-CN" b="1"/>
              <a:t>  a green school?</a:t>
            </a:r>
          </a:p>
          <a:p>
            <a:r>
              <a:rPr lang="en-US" altLang="zh-CN" b="1"/>
              <a:t>Daming: What’s a green school?</a:t>
            </a:r>
          </a:p>
          <a:p>
            <a:r>
              <a:rPr lang="en-US" altLang="zh-CN" b="1"/>
              <a:t>Lingling: At a green school, every class collects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533400"/>
            <a:ext cx="85344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/>
              <a:t>  waste or rubbish which can be </a:t>
            </a:r>
            <a:r>
              <a:rPr lang="en-US" altLang="zh-CN" b="1">
                <a:solidFill>
                  <a:srgbClr val="FF0000"/>
                </a:solidFill>
              </a:rPr>
              <a:t>recycled</a:t>
            </a:r>
            <a:r>
              <a:rPr lang="en-US" altLang="zh-CN" b="1"/>
              <a:t> or   </a:t>
            </a:r>
          </a:p>
          <a:p>
            <a:r>
              <a:rPr lang="en-US" altLang="zh-CN" b="1"/>
              <a:t>  used again. Then the school sells the waste   </a:t>
            </a:r>
          </a:p>
          <a:p>
            <a:r>
              <a:rPr lang="en-US" altLang="zh-CN" b="1"/>
              <a:t>  and uses the money to help students in </a:t>
            </a:r>
          </a:p>
          <a:p>
            <a:r>
              <a:rPr lang="en-US" altLang="zh-CN" b="1"/>
              <a:t>  poor areas.</a:t>
            </a:r>
          </a:p>
          <a:p>
            <a:r>
              <a:rPr lang="en-US" altLang="zh-CN" b="1"/>
              <a:t>Daming: Nice idea!</a:t>
            </a:r>
          </a:p>
          <a:p>
            <a:r>
              <a:rPr lang="en-US" altLang="zh-CN" b="1"/>
              <a:t>Betty: Students at a green school also learn </a:t>
            </a:r>
          </a:p>
          <a:p>
            <a:r>
              <a:rPr lang="en-US" altLang="zh-CN" b="1"/>
              <a:t>  ways to save energy and recycle at home. That </a:t>
            </a:r>
          </a:p>
          <a:p>
            <a:r>
              <a:rPr lang="en-US" altLang="zh-CN" b="1"/>
              <a:t>  means </a:t>
            </a:r>
            <a:r>
              <a:rPr lang="en-US" altLang="zh-CN" b="1">
                <a:solidFill>
                  <a:srgbClr val="FF0000"/>
                </a:solidFill>
              </a:rPr>
              <a:t>less </a:t>
            </a:r>
            <a:r>
              <a:rPr lang="en-US" altLang="zh-CN" b="1"/>
              <a:t>waste.</a:t>
            </a:r>
          </a:p>
          <a:p>
            <a:r>
              <a:rPr lang="en-US" altLang="zh-CN" b="1"/>
              <a:t>Tony: That’s a good idea. Though pollution is </a:t>
            </a:r>
          </a:p>
          <a:p>
            <a:r>
              <a:rPr lang="en-US" altLang="zh-CN" b="1"/>
              <a:t>  heavy now, I don’t think it’s </a:t>
            </a:r>
            <a:r>
              <a:rPr lang="en-US" altLang="zh-CN" b="1">
                <a:solidFill>
                  <a:srgbClr val="FF0000"/>
                </a:solidFill>
              </a:rPr>
              <a:t>hopeless</a:t>
            </a:r>
            <a:r>
              <a:rPr lang="en-US" altLang="zh-CN" b="1"/>
              <a:t>. If </a:t>
            </a:r>
          </a:p>
          <a:p>
            <a:r>
              <a:rPr lang="en-US" altLang="zh-CN" b="1"/>
              <a:t>  everyone starts to do something, the world will  </a:t>
            </a:r>
          </a:p>
          <a:p>
            <a:r>
              <a:rPr lang="en-US" altLang="zh-CN" b="1"/>
              <a:t>  be saved.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Language points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4800" y="1219200"/>
            <a:ext cx="7467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1. And in some places, pollution from  </a:t>
            </a:r>
          </a:p>
          <a:p>
            <a:r>
              <a:rPr lang="en-US" altLang="zh-CN" b="1" dirty="0"/>
              <a:t>  factories </a:t>
            </a:r>
            <a:r>
              <a:rPr lang="en-US" altLang="zh-CN" b="1" dirty="0">
                <a:solidFill>
                  <a:schemeClr val="hlink"/>
                </a:solidFill>
              </a:rPr>
              <a:t>spreads over</a:t>
            </a:r>
            <a:r>
              <a:rPr lang="en-US" altLang="zh-CN" b="1" dirty="0"/>
              <a:t> cities and villages.</a:t>
            </a:r>
            <a:r>
              <a:rPr lang="zh-CN" altLang="en-US" b="1" dirty="0"/>
              <a:t>在一些地方， 来自工厂的污染遍布城市和村庄。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81000" y="3810000"/>
            <a:ext cx="73739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hlink"/>
                </a:solidFill>
              </a:rPr>
              <a:t>spreads over</a:t>
            </a:r>
            <a:r>
              <a:rPr lang="zh-CN" altLang="en-US" b="1" dirty="0"/>
              <a:t>遍布在</a:t>
            </a:r>
            <a:r>
              <a:rPr lang="en-US" altLang="zh-CN" b="1" dirty="0"/>
              <a:t>..., </a:t>
            </a:r>
            <a:r>
              <a:rPr lang="zh-CN" altLang="en-US" b="1" dirty="0"/>
              <a:t>复盖在</a:t>
            </a:r>
            <a:r>
              <a:rPr lang="en-US" altLang="zh-CN" b="1" dirty="0"/>
              <a:t>...</a:t>
            </a:r>
            <a:r>
              <a:rPr lang="en-US" altLang="zh-CN" dirty="0"/>
              <a:t> </a:t>
            </a:r>
          </a:p>
          <a:p>
            <a:r>
              <a:rPr lang="en-US" altLang="zh-CN" b="1" dirty="0"/>
              <a:t>What he studied </a:t>
            </a:r>
            <a:r>
              <a:rPr lang="en-US" altLang="zh-CN" b="1" dirty="0">
                <a:solidFill>
                  <a:srgbClr val="FF0000"/>
                </a:solidFill>
              </a:rPr>
              <a:t>spread over</a:t>
            </a:r>
            <a:r>
              <a:rPr lang="en-US" altLang="zh-CN" b="1" dirty="0"/>
              <a:t> many fields.</a:t>
            </a:r>
          </a:p>
          <a:p>
            <a:r>
              <a:rPr lang="zh-CN" altLang="en-US" b="1" dirty="0"/>
              <a:t>他所研究的内容涉及许多领域。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6858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2. Pollution is</a:t>
            </a:r>
            <a:r>
              <a:rPr lang="en-US" altLang="zh-CN" b="1" dirty="0">
                <a:solidFill>
                  <a:srgbClr val="FF0000"/>
                </a:solidFill>
              </a:rPr>
              <a:t> a danger to</a:t>
            </a:r>
            <a:r>
              <a:rPr lang="en-US" altLang="zh-CN" b="1" dirty="0"/>
              <a:t> our health.   </a:t>
            </a:r>
          </a:p>
          <a:p>
            <a:r>
              <a:rPr lang="en-US" altLang="zh-CN" b="1" dirty="0"/>
              <a:t>     </a:t>
            </a:r>
            <a:r>
              <a:rPr lang="zh-CN" altLang="en-US" b="1" dirty="0"/>
              <a:t>污染有害我们的健康。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2057400"/>
            <a:ext cx="785495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 danger to…“</a:t>
            </a:r>
            <a:r>
              <a:rPr lang="zh-CN" altLang="en-US" b="1" dirty="0"/>
              <a:t>对</a:t>
            </a:r>
            <a:r>
              <a:rPr lang="en-US" altLang="zh-CN" b="1" dirty="0"/>
              <a:t>…</a:t>
            </a:r>
            <a:r>
              <a:rPr lang="zh-CN" altLang="en-US" b="1" dirty="0"/>
              <a:t>是一种威胁；有伤害”，</a:t>
            </a:r>
          </a:p>
          <a:p>
            <a:r>
              <a:rPr lang="zh-CN" altLang="en-US" b="1" dirty="0"/>
              <a:t>相当于</a:t>
            </a:r>
            <a:r>
              <a:rPr lang="en-US" altLang="zh-CN" b="1" dirty="0">
                <a:solidFill>
                  <a:schemeClr val="hlink"/>
                </a:solidFill>
              </a:rPr>
              <a:t>be dangerous to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It is a danger to</a:t>
            </a:r>
            <a:r>
              <a:rPr lang="en-US" altLang="zh-CN" b="1" dirty="0"/>
              <a:t> your computer's health. </a:t>
            </a:r>
          </a:p>
          <a:p>
            <a:r>
              <a:rPr lang="en-US" altLang="zh-CN" b="1" dirty="0"/>
              <a:t>=</a:t>
            </a:r>
            <a:r>
              <a:rPr lang="en-US" altLang="zh-CN" b="1" dirty="0">
                <a:solidFill>
                  <a:srgbClr val="FF0000"/>
                </a:solidFill>
              </a:rPr>
              <a:t>It is dangerous to </a:t>
            </a:r>
            <a:r>
              <a:rPr lang="en-US" altLang="zh-CN" b="1" dirty="0"/>
              <a:t>your computer's health. </a:t>
            </a:r>
          </a:p>
          <a:p>
            <a:r>
              <a:rPr lang="zh-CN" altLang="en-US" b="1" dirty="0"/>
              <a:t>这对你电脑的健康是个威胁。</a:t>
            </a:r>
            <a:endParaRPr lang="zh-CN" altLang="en-US" dirty="0"/>
          </a:p>
        </p:txBody>
      </p:sp>
      <p:pic>
        <p:nvPicPr>
          <p:cNvPr id="41990" name="Picture 6" descr="RM_03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191000"/>
            <a:ext cx="2095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609600"/>
            <a:ext cx="75565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3. And there’re </a:t>
            </a:r>
            <a:r>
              <a:rPr lang="en-US" altLang="zh-CN" b="1" dirty="0">
                <a:solidFill>
                  <a:schemeClr val="hlink"/>
                </a:solidFill>
              </a:rPr>
              <a:t>so many</a:t>
            </a:r>
            <a:r>
              <a:rPr lang="en-US" altLang="zh-CN" b="1" dirty="0"/>
              <a:t> cars in the street. </a:t>
            </a:r>
          </a:p>
          <a:p>
            <a:r>
              <a:rPr lang="en-US" altLang="zh-CN" b="1" dirty="0"/>
              <a:t>  They use </a:t>
            </a:r>
            <a:r>
              <a:rPr lang="en-US" altLang="zh-CN" b="1" dirty="0">
                <a:solidFill>
                  <a:schemeClr val="hlink"/>
                </a:solidFill>
              </a:rPr>
              <a:t>so much</a:t>
            </a:r>
            <a:r>
              <a:rPr lang="en-US" altLang="zh-CN" b="1" dirty="0"/>
              <a:t> oil…</a:t>
            </a:r>
          </a:p>
          <a:p>
            <a:r>
              <a:rPr lang="zh-CN" altLang="en-US" b="1" dirty="0"/>
              <a:t>街道上有很多车，他们使用很多石油</a:t>
            </a:r>
            <a:r>
              <a:rPr lang="en-US" altLang="zh-CN" b="1" dirty="0"/>
              <a:t>…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28600" y="2286000"/>
            <a:ext cx="8686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hlink"/>
                </a:solidFill>
              </a:rPr>
              <a:t>so many</a:t>
            </a:r>
            <a:r>
              <a:rPr lang="zh-CN" altLang="en-US" b="1" dirty="0">
                <a:solidFill>
                  <a:schemeClr val="hlink"/>
                </a:solidFill>
              </a:rPr>
              <a:t>很多</a:t>
            </a:r>
          </a:p>
          <a:p>
            <a:r>
              <a:rPr lang="en-US" altLang="zh-CN" b="1" dirty="0"/>
              <a:t>You can’t crush </a:t>
            </a:r>
            <a:r>
              <a:rPr lang="en-US" altLang="zh-CN" b="1" dirty="0">
                <a:solidFill>
                  <a:srgbClr val="FF0000"/>
                </a:solidFill>
              </a:rPr>
              <a:t>so many</a:t>
            </a:r>
            <a:r>
              <a:rPr lang="en-US" altLang="zh-CN" b="1" dirty="0"/>
              <a:t> people into the classroom.</a:t>
            </a:r>
            <a:r>
              <a:rPr lang="zh-CN" altLang="en-US" b="1" dirty="0"/>
              <a:t>你不能让这么多人挤进教室。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3886200"/>
            <a:ext cx="2433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hlink"/>
                </a:solidFill>
              </a:rPr>
              <a:t>so much</a:t>
            </a:r>
            <a:r>
              <a:rPr lang="zh-CN" altLang="en-US" b="1" dirty="0">
                <a:solidFill>
                  <a:schemeClr val="hlink"/>
                </a:solidFill>
              </a:rPr>
              <a:t>很多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57200" y="4648200"/>
            <a:ext cx="8305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hlink"/>
                </a:solidFill>
              </a:rPr>
              <a:t>辨析：</a:t>
            </a:r>
            <a:r>
              <a:rPr lang="en-US" altLang="zh-CN" b="1" dirty="0">
                <a:solidFill>
                  <a:schemeClr val="hlink"/>
                </a:solidFill>
              </a:rPr>
              <a:t>so many</a:t>
            </a:r>
            <a:r>
              <a:rPr lang="zh-CN" altLang="en-US" b="1" dirty="0">
                <a:solidFill>
                  <a:schemeClr val="hlink"/>
                </a:solidFill>
              </a:rPr>
              <a:t>与</a:t>
            </a:r>
            <a:r>
              <a:rPr lang="en-US" altLang="zh-CN" b="1" dirty="0">
                <a:solidFill>
                  <a:schemeClr val="hlink"/>
                </a:solidFill>
              </a:rPr>
              <a:t>so much</a:t>
            </a:r>
          </a:p>
          <a:p>
            <a:r>
              <a:rPr lang="en-US" altLang="zh-CN" b="1" dirty="0"/>
              <a:t>so many </a:t>
            </a:r>
            <a:r>
              <a:rPr lang="zh-CN" altLang="en-US" b="1" dirty="0"/>
              <a:t>用来修饰可数名词， </a:t>
            </a:r>
            <a:r>
              <a:rPr lang="en-US" altLang="zh-CN" b="1" dirty="0"/>
              <a:t>so much </a:t>
            </a:r>
            <a:r>
              <a:rPr lang="zh-CN" altLang="en-US" b="1" dirty="0"/>
              <a:t>用来修饰不可数名词。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00" y="457200"/>
            <a:ext cx="8853488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There was </a:t>
            </a:r>
            <a:r>
              <a:rPr lang="en-US" altLang="zh-CN" b="1" dirty="0">
                <a:solidFill>
                  <a:srgbClr val="FF0000"/>
                </a:solidFill>
              </a:rPr>
              <a:t>so much</a:t>
            </a:r>
            <a:r>
              <a:rPr lang="en-US" altLang="zh-CN" b="1" dirty="0"/>
              <a:t> noise outside that we </a:t>
            </a:r>
          </a:p>
          <a:p>
            <a:r>
              <a:rPr lang="en-US" altLang="zh-CN" b="1" dirty="0"/>
              <a:t>couldn’t hear the teacher.</a:t>
            </a:r>
          </a:p>
          <a:p>
            <a:r>
              <a:rPr lang="zh-CN" altLang="en-US" b="1" dirty="0"/>
              <a:t>外面嘈杂声很大， 以致我们不能听到老师的话。</a:t>
            </a:r>
          </a:p>
          <a:p>
            <a:r>
              <a:rPr lang="en-US" altLang="zh-CN" b="1" dirty="0"/>
              <a:t>He feels nervous when her faces </a:t>
            </a:r>
            <a:r>
              <a:rPr lang="en-US" altLang="zh-CN" b="1" dirty="0">
                <a:solidFill>
                  <a:srgbClr val="FF0000"/>
                </a:solidFill>
              </a:rPr>
              <a:t>so many</a:t>
            </a:r>
            <a:r>
              <a:rPr lang="en-US" altLang="zh-CN" b="1" dirty="0"/>
              <a:t> people.</a:t>
            </a:r>
          </a:p>
          <a:p>
            <a:r>
              <a:rPr lang="zh-CN" altLang="en-US" b="1" dirty="0"/>
              <a:t>面对那么多人， 他感到紧张。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28600" y="32766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4. as well</a:t>
            </a:r>
            <a:r>
              <a:rPr lang="en-US" altLang="zh-CN" b="1"/>
              <a:t> </a:t>
            </a:r>
            <a:r>
              <a:rPr lang="zh-CN" altLang="en-US" b="1"/>
              <a:t>也；又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04800" y="4800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(1). </a:t>
            </a:r>
            <a:r>
              <a:rPr lang="zh-CN" altLang="en-US" b="1">
                <a:solidFill>
                  <a:schemeClr val="hlink"/>
                </a:solidFill>
              </a:rPr>
              <a:t>相当于</a:t>
            </a:r>
            <a:r>
              <a:rPr lang="en-US" altLang="zh-CN" b="1">
                <a:solidFill>
                  <a:schemeClr val="hlink"/>
                </a:solidFill>
              </a:rPr>
              <a:t>too</a:t>
            </a:r>
            <a:r>
              <a:rPr lang="zh-CN" altLang="en-US" b="1">
                <a:solidFill>
                  <a:schemeClr val="hlink"/>
                </a:solidFill>
              </a:rPr>
              <a:t>或</a:t>
            </a:r>
            <a:r>
              <a:rPr lang="en-US" altLang="zh-CN" b="1">
                <a:solidFill>
                  <a:schemeClr val="hlink"/>
                </a:solidFill>
              </a:rPr>
              <a:t>also, </a:t>
            </a:r>
            <a:r>
              <a:rPr lang="zh-CN" altLang="en-US" b="1">
                <a:solidFill>
                  <a:schemeClr val="hlink"/>
                </a:solidFill>
              </a:rPr>
              <a:t>常位于句末，无须用逗号与句子隔开。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81000" y="40386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hlink"/>
                </a:solidFill>
              </a:rPr>
              <a:t>拓展：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685800" y="990600"/>
            <a:ext cx="624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b="1" dirty="0">
                <a:solidFill>
                  <a:srgbClr val="0000FF"/>
                </a:solidFill>
              </a:rPr>
              <a:t>Talk about the pictures.</a:t>
            </a:r>
            <a:r>
              <a:rPr lang="en-US" altLang="zh-CN" sz="4100" b="1" dirty="0"/>
              <a:t> </a:t>
            </a:r>
          </a:p>
        </p:txBody>
      </p:sp>
      <p:pic>
        <p:nvPicPr>
          <p:cNvPr id="5127" name="Picture 7" descr="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828800"/>
            <a:ext cx="28797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zl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91000"/>
            <a:ext cx="28797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seas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46069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2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4267200"/>
            <a:ext cx="46069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Warm up </a:t>
            </a:r>
            <a:endParaRPr lang="zh-CN" altLang="en-US" sz="6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8600" y="381000"/>
            <a:ext cx="8534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I am going to London and my sister is going to </a:t>
            </a:r>
            <a:r>
              <a:rPr lang="en-US" altLang="zh-CN" b="1" dirty="0">
                <a:solidFill>
                  <a:srgbClr val="FF0000"/>
                </a:solidFill>
              </a:rPr>
              <a:t>as well</a:t>
            </a:r>
            <a:r>
              <a:rPr lang="en-US" altLang="zh-CN" b="1" dirty="0"/>
              <a:t>.</a:t>
            </a:r>
          </a:p>
          <a:p>
            <a:r>
              <a:rPr lang="zh-CN" altLang="en-US" b="1" dirty="0"/>
              <a:t>我要去伦敦， 我妹妹也去。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52400" y="1981200"/>
            <a:ext cx="84486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(2).as well </a:t>
            </a:r>
            <a:r>
              <a:rPr lang="zh-CN" altLang="en-US" b="1">
                <a:solidFill>
                  <a:schemeClr val="hlink"/>
                </a:solidFill>
              </a:rPr>
              <a:t>在口语中也可置于句中， 作“也好，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 也行”或“倒不如”解。用来缓和语气。</a:t>
            </a:r>
          </a:p>
          <a:p>
            <a:r>
              <a:rPr lang="en-US" altLang="zh-CN" b="1"/>
              <a:t>You may </a:t>
            </a:r>
            <a:r>
              <a:rPr lang="en-US" altLang="zh-CN" b="1">
                <a:solidFill>
                  <a:srgbClr val="FF0000"/>
                </a:solidFill>
              </a:rPr>
              <a:t>as well</a:t>
            </a:r>
            <a:r>
              <a:rPr lang="en-US" altLang="zh-CN" b="1"/>
              <a:t> go.</a:t>
            </a:r>
            <a:r>
              <a:rPr lang="zh-CN" altLang="en-US" b="1"/>
              <a:t>你去也好。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52400" y="3657600"/>
            <a:ext cx="86836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(3). As well </a:t>
            </a:r>
            <a:r>
              <a:rPr lang="zh-CN" altLang="en-US" b="1">
                <a:solidFill>
                  <a:schemeClr val="hlink"/>
                </a:solidFill>
              </a:rPr>
              <a:t>也可以直接用于</a:t>
            </a:r>
            <a:r>
              <a:rPr lang="en-US" altLang="zh-CN" b="1">
                <a:solidFill>
                  <a:schemeClr val="hlink"/>
                </a:solidFill>
              </a:rPr>
              <a:t>just</a:t>
            </a:r>
            <a:r>
              <a:rPr lang="zh-CN" altLang="en-US" b="1">
                <a:solidFill>
                  <a:schemeClr val="hlink"/>
                </a:solidFill>
              </a:rPr>
              <a:t>之后， 用作应答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语。可视为</a:t>
            </a:r>
            <a:r>
              <a:rPr lang="en-US" altLang="zh-CN" b="1">
                <a:solidFill>
                  <a:schemeClr val="hlink"/>
                </a:solidFill>
              </a:rPr>
              <a:t>(It’s just as well)</a:t>
            </a:r>
            <a:r>
              <a:rPr lang="zh-CN" altLang="en-US" b="1">
                <a:solidFill>
                  <a:schemeClr val="hlink"/>
                </a:solidFill>
              </a:rPr>
              <a:t>的省略。作“幸亏，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幸而，无妨， 没关系”讲。</a:t>
            </a:r>
          </a:p>
          <a:p>
            <a:r>
              <a:rPr lang="en-US" altLang="zh-CN" b="1"/>
              <a:t>-We are too late to see the film.</a:t>
            </a:r>
          </a:p>
          <a:p>
            <a:r>
              <a:rPr lang="en-US" altLang="zh-CN" b="1"/>
              <a:t>- Just </a:t>
            </a:r>
            <a:r>
              <a:rPr lang="en-US" altLang="zh-CN" b="1">
                <a:solidFill>
                  <a:srgbClr val="FF0000"/>
                </a:solidFill>
              </a:rPr>
              <a:t>as well</a:t>
            </a:r>
            <a:r>
              <a:rPr lang="en-US" altLang="zh-CN" b="1"/>
              <a:t>, I hear it isn’t very good.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229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5.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Such as</a:t>
            </a:r>
            <a:r>
              <a:rPr lang="en-US" altLang="zh-CN" b="1">
                <a:latin typeface="Times New Roman" panose="02020603050405020304" pitchFamily="18" charset="0"/>
              </a:rPr>
              <a:t> …</a:t>
            </a:r>
            <a:r>
              <a:rPr lang="zh-CN" altLang="en-US" b="1">
                <a:latin typeface="Times New Roman" panose="02020603050405020304" pitchFamily="18" charset="0"/>
              </a:rPr>
              <a:t>？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例如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……</a:t>
            </a:r>
          </a:p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 such as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</a:rPr>
              <a:t>表示举例，意为“例如，诸如</a:t>
            </a:r>
          </a:p>
          <a:p>
            <a:r>
              <a:rPr lang="zh-CN" altLang="en-US" b="1">
                <a:latin typeface="Times New Roman" panose="02020603050405020304" pitchFamily="18" charset="0"/>
              </a:rPr>
              <a:t>  此类的，像</a:t>
            </a:r>
            <a:r>
              <a:rPr lang="en-US" altLang="zh-CN" b="1">
                <a:latin typeface="Times New Roman" panose="02020603050405020304" pitchFamily="18" charset="0"/>
              </a:rPr>
              <a:t>……</a:t>
            </a:r>
            <a:r>
              <a:rPr lang="zh-CN" altLang="en-US" b="1">
                <a:latin typeface="Times New Roman" panose="02020603050405020304" pitchFamily="18" charset="0"/>
              </a:rPr>
              <a:t>那样的”，相当于</a:t>
            </a:r>
            <a:r>
              <a:rPr lang="en-US" altLang="zh-CN" b="1">
                <a:latin typeface="Times New Roman" panose="02020603050405020304" pitchFamily="18" charset="0"/>
              </a:rPr>
              <a:t>like 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 </a:t>
            </a:r>
            <a:r>
              <a:rPr lang="zh-CN" altLang="en-US" b="1">
                <a:latin typeface="Times New Roman" panose="02020603050405020304" pitchFamily="18" charset="0"/>
              </a:rPr>
              <a:t>或 </a:t>
            </a:r>
            <a:r>
              <a:rPr lang="en-US" altLang="zh-CN" b="1">
                <a:solidFill>
                  <a:schemeClr val="hlink"/>
                </a:solidFill>
                <a:latin typeface="Times New Roman" panose="02020603050405020304" pitchFamily="18" charset="0"/>
              </a:rPr>
              <a:t>for example</a:t>
            </a:r>
            <a:r>
              <a:rPr lang="zh-CN" altLang="en-US" b="1">
                <a:latin typeface="Times New Roman" panose="02020603050405020304" pitchFamily="18" charset="0"/>
              </a:rPr>
              <a:t>。</a:t>
            </a:r>
            <a:br>
              <a:rPr lang="zh-CN" altLang="en-US" b="1">
                <a:latin typeface="Times New Roman" panose="02020603050405020304" pitchFamily="18" charset="0"/>
              </a:rPr>
            </a:br>
            <a:r>
              <a:rPr lang="zh-CN" altLang="en-US" b="1">
                <a:latin typeface="Times New Roman" panose="02020603050405020304" pitchFamily="18" charset="0"/>
              </a:rPr>
              <a:t> </a:t>
            </a:r>
            <a:r>
              <a:rPr lang="en-US" altLang="zh-CN" b="1">
                <a:latin typeface="Times New Roman" panose="02020603050405020304" pitchFamily="18" charset="0"/>
              </a:rPr>
              <a:t>Animals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such as</a:t>
            </a:r>
            <a:r>
              <a:rPr lang="en-US" altLang="zh-CN" b="1">
                <a:latin typeface="Times New Roman" panose="02020603050405020304" pitchFamily="18" charset="0"/>
              </a:rPr>
              <a:t> rabbits and deer continue to   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  be active all winter. 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zh-CN" altLang="en-US" b="1">
                <a:latin typeface="Times New Roman" panose="02020603050405020304" pitchFamily="18" charset="0"/>
              </a:rPr>
              <a:t>像兔和鹿这样的动物整个冬天都很活跃。 </a:t>
            </a:r>
          </a:p>
          <a:p>
            <a:r>
              <a:rPr lang="en-US" altLang="zh-CN" b="1">
                <a:latin typeface="Times New Roman" panose="02020603050405020304" pitchFamily="18" charset="0"/>
              </a:rPr>
              <a:t>There are few poets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such as</a:t>
            </a:r>
            <a:r>
              <a:rPr lang="en-US" altLang="zh-CN" b="1">
                <a:latin typeface="Times New Roman" panose="02020603050405020304" pitchFamily="18" charset="0"/>
              </a:rPr>
              <a:t> Keats and Shelly. </a:t>
            </a:r>
            <a:r>
              <a:rPr lang="zh-CN" altLang="en-US" b="1">
                <a:latin typeface="Times New Roman" panose="02020603050405020304" pitchFamily="18" charset="0"/>
              </a:rPr>
              <a:t>像济慈和雪莱这样的诗人现在很少了。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8600" y="5334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/>
              <a:t>6. That means </a:t>
            </a:r>
            <a:r>
              <a:rPr lang="en-US" altLang="zh-CN" b="1">
                <a:solidFill>
                  <a:srgbClr val="FF0000"/>
                </a:solidFill>
              </a:rPr>
              <a:t>less waste</a:t>
            </a:r>
            <a:r>
              <a:rPr lang="en-US" altLang="zh-CN" b="1"/>
              <a:t>.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33400" y="1447800"/>
            <a:ext cx="7794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(1). less </a:t>
            </a:r>
            <a:r>
              <a:rPr lang="zh-CN" altLang="en-US" b="1">
                <a:solidFill>
                  <a:srgbClr val="FF0000"/>
                </a:solidFill>
              </a:rPr>
              <a:t>较小的，较少的； 较少数，较小量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81000" y="2209800"/>
            <a:ext cx="7848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1). less </a:t>
            </a:r>
            <a:r>
              <a:rPr lang="zh-CN" altLang="en-US" b="1">
                <a:solidFill>
                  <a:schemeClr val="hlink"/>
                </a:solidFill>
              </a:rPr>
              <a:t>是 </a:t>
            </a:r>
            <a:r>
              <a:rPr lang="en-US" altLang="zh-CN" b="1">
                <a:solidFill>
                  <a:schemeClr val="hlink"/>
                </a:solidFill>
              </a:rPr>
              <a:t>little(</a:t>
            </a:r>
            <a:r>
              <a:rPr lang="zh-CN" altLang="en-US" b="1">
                <a:solidFill>
                  <a:schemeClr val="hlink"/>
                </a:solidFill>
              </a:rPr>
              <a:t>小；少</a:t>
            </a:r>
            <a:r>
              <a:rPr lang="en-US" altLang="zh-CN" b="1">
                <a:solidFill>
                  <a:schemeClr val="hlink"/>
                </a:solidFill>
              </a:rPr>
              <a:t>)</a:t>
            </a:r>
            <a:r>
              <a:rPr lang="zh-CN" altLang="en-US" b="1">
                <a:solidFill>
                  <a:schemeClr val="hlink"/>
                </a:solidFill>
              </a:rPr>
              <a:t>的比较级。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  </a:t>
            </a:r>
            <a:r>
              <a:rPr lang="en-US" altLang="zh-CN" b="1"/>
              <a:t>He spends </a:t>
            </a:r>
            <a:r>
              <a:rPr lang="en-US" altLang="zh-CN" b="1">
                <a:solidFill>
                  <a:srgbClr val="FF0000"/>
                </a:solidFill>
              </a:rPr>
              <a:t>less</a:t>
            </a:r>
            <a:r>
              <a:rPr lang="en-US" altLang="zh-CN" b="1"/>
              <a:t> time (in) doing experiments.</a:t>
            </a:r>
          </a:p>
          <a:p>
            <a:r>
              <a:rPr lang="en-US" altLang="zh-CN" b="1"/>
              <a:t>   </a:t>
            </a:r>
            <a:r>
              <a:rPr lang="zh-CN" altLang="en-US" b="1"/>
              <a:t>他做实验花的时间较少。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04800" y="3810000"/>
            <a:ext cx="8458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2). “less+</a:t>
            </a:r>
            <a:r>
              <a:rPr lang="zh-CN" altLang="en-US" b="1">
                <a:solidFill>
                  <a:schemeClr val="hlink"/>
                </a:solidFill>
              </a:rPr>
              <a:t>形容词或副词”构成比较， 译为“较不，更不”。</a:t>
            </a:r>
          </a:p>
          <a:p>
            <a:r>
              <a:rPr lang="en-US" altLang="zh-CN" b="1"/>
              <a:t>It is </a:t>
            </a:r>
            <a:r>
              <a:rPr lang="en-US" altLang="zh-CN" b="1">
                <a:solidFill>
                  <a:srgbClr val="FF0000"/>
                </a:solidFill>
              </a:rPr>
              <a:t>less</a:t>
            </a:r>
            <a:r>
              <a:rPr lang="en-US" altLang="zh-CN" b="1"/>
              <a:t> cold than it was yesterday. </a:t>
            </a:r>
          </a:p>
          <a:p>
            <a:r>
              <a:rPr lang="zh-CN" altLang="en-US" b="1"/>
              <a:t>天气不如昨天冷。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8600" y="457200"/>
            <a:ext cx="77152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3). Less</a:t>
            </a:r>
            <a:r>
              <a:rPr lang="zh-CN" altLang="en-US" b="1">
                <a:solidFill>
                  <a:schemeClr val="hlink"/>
                </a:solidFill>
              </a:rPr>
              <a:t>作名词时， 表示“较小量，较少量”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Less</a:t>
            </a:r>
            <a:r>
              <a:rPr lang="en-US" altLang="zh-CN" b="1"/>
              <a:t> than ten of the thermometers remain.</a:t>
            </a:r>
          </a:p>
          <a:p>
            <a:r>
              <a:rPr lang="zh-CN" altLang="en-US" b="1"/>
              <a:t>这些温度计剩下不到十支。</a:t>
            </a:r>
            <a:endParaRPr lang="zh-CN" altLang="en-US" b="1">
              <a:solidFill>
                <a:schemeClr val="hlink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2514600"/>
            <a:ext cx="75803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4). less </a:t>
            </a:r>
            <a:r>
              <a:rPr lang="zh-CN" altLang="en-US" b="1">
                <a:solidFill>
                  <a:schemeClr val="hlink"/>
                </a:solidFill>
              </a:rPr>
              <a:t>作介词时， 译为“不足， 还差”</a:t>
            </a:r>
          </a:p>
          <a:p>
            <a:r>
              <a:rPr lang="en-US" altLang="zh-CN" b="1"/>
              <a:t>Five </a:t>
            </a:r>
            <a:r>
              <a:rPr lang="en-US" altLang="zh-CN" b="1">
                <a:solidFill>
                  <a:srgbClr val="FF0000"/>
                </a:solidFill>
              </a:rPr>
              <a:t>less</a:t>
            </a:r>
            <a:r>
              <a:rPr lang="en-US" altLang="zh-CN" b="1"/>
              <a:t> two leaves three. </a:t>
            </a:r>
            <a:r>
              <a:rPr lang="zh-CN" altLang="en-US" b="1"/>
              <a:t>五减去二余三。</a:t>
            </a:r>
          </a:p>
          <a:p>
            <a:r>
              <a:rPr lang="en-US" altLang="zh-CN" b="1"/>
              <a:t>The time cycle is a year </a:t>
            </a:r>
            <a:r>
              <a:rPr lang="en-US" altLang="zh-CN" b="1">
                <a:solidFill>
                  <a:srgbClr val="FF0000"/>
                </a:solidFill>
              </a:rPr>
              <a:t>less </a:t>
            </a:r>
            <a:r>
              <a:rPr lang="en-US" altLang="zh-CN" b="1"/>
              <a:t>three days.</a:t>
            </a:r>
          </a:p>
          <a:p>
            <a:r>
              <a:rPr lang="en-US" altLang="zh-CN" b="1"/>
              <a:t>(</a:t>
            </a:r>
            <a:r>
              <a:rPr lang="zh-CN" altLang="en-US" b="1"/>
              <a:t>时间</a:t>
            </a:r>
            <a:r>
              <a:rPr lang="en-US" altLang="zh-CN" b="1"/>
              <a:t>)</a:t>
            </a:r>
            <a:r>
              <a:rPr lang="zh-CN" altLang="en-US" b="1"/>
              <a:t>周期是差三天一年。</a:t>
            </a:r>
          </a:p>
        </p:txBody>
      </p:sp>
      <p:pic>
        <p:nvPicPr>
          <p:cNvPr id="47110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6482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609600"/>
            <a:ext cx="509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7. I don’t think it’s </a:t>
            </a:r>
            <a:r>
              <a:rPr lang="en-US" altLang="zh-CN" b="1">
                <a:solidFill>
                  <a:srgbClr val="FF0000"/>
                </a:solidFill>
              </a:rPr>
              <a:t>hopeless.</a:t>
            </a:r>
          </a:p>
          <a:p>
            <a:r>
              <a:rPr lang="zh-CN" altLang="en-US" b="1"/>
              <a:t>我不认为它是没有希望的</a:t>
            </a:r>
            <a:r>
              <a:rPr lang="en-US" altLang="zh-CN" b="1"/>
              <a:t>.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3400" y="1828800"/>
            <a:ext cx="6423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hope</a:t>
            </a:r>
            <a:r>
              <a:rPr lang="zh-CN" altLang="en-US" b="1">
                <a:solidFill>
                  <a:srgbClr val="FF0000"/>
                </a:solidFill>
              </a:rPr>
              <a:t>可做名词和动词， 表示“希望”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04800" y="2590800"/>
            <a:ext cx="8610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(1). </a:t>
            </a:r>
            <a:r>
              <a:rPr lang="zh-CN" altLang="en-US" b="1">
                <a:solidFill>
                  <a:schemeClr val="hlink"/>
                </a:solidFill>
              </a:rPr>
              <a:t>用于表示可能实现的事情， 后接从句， 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用陈述语气。</a:t>
            </a:r>
          </a:p>
          <a:p>
            <a:r>
              <a:rPr lang="en-US" altLang="zh-CN" b="1"/>
              <a:t>I </a:t>
            </a:r>
            <a:r>
              <a:rPr lang="en-US" altLang="zh-CN" b="1">
                <a:solidFill>
                  <a:srgbClr val="FF0000"/>
                </a:solidFill>
              </a:rPr>
              <a:t>hope</a:t>
            </a:r>
            <a:r>
              <a:rPr lang="en-US" altLang="zh-CN" b="1"/>
              <a:t> I shall see him again. </a:t>
            </a:r>
            <a:r>
              <a:rPr lang="zh-CN" altLang="en-US" b="1"/>
              <a:t>我希望再见他一次。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04800" y="4191000"/>
            <a:ext cx="8618538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(2). Hope </a:t>
            </a:r>
            <a:r>
              <a:rPr lang="zh-CN" altLang="en-US" b="1">
                <a:solidFill>
                  <a:schemeClr val="hlink"/>
                </a:solidFill>
              </a:rPr>
              <a:t>多用于指多好事物的盼望， 预想； 对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  坏事物的预想多用</a:t>
            </a:r>
            <a:r>
              <a:rPr lang="en-US" altLang="zh-CN" b="1">
                <a:solidFill>
                  <a:schemeClr val="hlink"/>
                </a:solidFill>
              </a:rPr>
              <a:t>I am afraid…</a:t>
            </a:r>
          </a:p>
          <a:p>
            <a:r>
              <a:rPr lang="en-US" altLang="zh-CN" b="1"/>
              <a:t>I </a:t>
            </a:r>
            <a:r>
              <a:rPr lang="en-US" altLang="zh-CN" b="1">
                <a:solidFill>
                  <a:srgbClr val="FF0000"/>
                </a:solidFill>
              </a:rPr>
              <a:t>hope</a:t>
            </a:r>
            <a:r>
              <a:rPr lang="en-US" altLang="zh-CN" b="1"/>
              <a:t> it will be fine tomorrow.</a:t>
            </a:r>
          </a:p>
          <a:p>
            <a:r>
              <a:rPr lang="zh-CN" altLang="en-US" b="1"/>
              <a:t>我希望明天天气好。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" y="533400"/>
            <a:ext cx="84264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(3). hope </a:t>
            </a:r>
            <a:r>
              <a:rPr lang="zh-CN" altLang="en-US" b="1">
                <a:solidFill>
                  <a:schemeClr val="hlink"/>
                </a:solidFill>
              </a:rPr>
              <a:t>所希望的一般指将来或现在的事情， 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 不指过去的事情。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</a:t>
            </a:r>
            <a:r>
              <a:rPr lang="en-US" altLang="zh-CN" b="1"/>
              <a:t>I </a:t>
            </a:r>
            <a:r>
              <a:rPr lang="en-US" altLang="zh-CN" b="1">
                <a:solidFill>
                  <a:srgbClr val="FF0000"/>
                </a:solidFill>
              </a:rPr>
              <a:t>hope</a:t>
            </a:r>
            <a:r>
              <a:rPr lang="en-US" altLang="zh-CN" b="1"/>
              <a:t> he will come. </a:t>
            </a:r>
            <a:r>
              <a:rPr lang="zh-CN" altLang="en-US" b="1"/>
              <a:t>我希望他会来。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04800" y="2667000"/>
            <a:ext cx="8077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(4). Hope </a:t>
            </a:r>
            <a:r>
              <a:rPr lang="zh-CN" altLang="en-US" b="1">
                <a:solidFill>
                  <a:schemeClr val="hlink"/>
                </a:solidFill>
              </a:rPr>
              <a:t>可用于 </a:t>
            </a:r>
            <a:r>
              <a:rPr lang="en-US" altLang="zh-CN" b="1">
                <a:solidFill>
                  <a:schemeClr val="hlink"/>
                </a:solidFill>
              </a:rPr>
              <a:t>hope to do </a:t>
            </a:r>
            <a:r>
              <a:rPr lang="zh-CN" altLang="en-US" b="1">
                <a:solidFill>
                  <a:schemeClr val="hlink"/>
                </a:solidFill>
              </a:rPr>
              <a:t>结构， 但不能说</a:t>
            </a:r>
          </a:p>
          <a:p>
            <a:r>
              <a:rPr lang="zh-CN" altLang="en-US" b="1">
                <a:solidFill>
                  <a:schemeClr val="hlink"/>
                </a:solidFill>
              </a:rPr>
              <a:t>   </a:t>
            </a:r>
            <a:r>
              <a:rPr lang="en-US" altLang="zh-CN" b="1">
                <a:solidFill>
                  <a:schemeClr val="hlink"/>
                </a:solidFill>
              </a:rPr>
              <a:t>hope sb. to do sth.</a:t>
            </a:r>
          </a:p>
          <a:p>
            <a:r>
              <a:rPr lang="en-US" altLang="zh-CN" b="1"/>
              <a:t>I </a:t>
            </a:r>
            <a:r>
              <a:rPr lang="en-US" altLang="zh-CN" b="1">
                <a:solidFill>
                  <a:srgbClr val="FF0000"/>
                </a:solidFill>
              </a:rPr>
              <a:t>hope to watch</a:t>
            </a:r>
            <a:r>
              <a:rPr lang="en-US" altLang="zh-CN" b="1"/>
              <a:t> the football match again.</a:t>
            </a:r>
          </a:p>
          <a:p>
            <a:r>
              <a:rPr lang="zh-CN" altLang="en-US" b="1"/>
              <a:t>我希望再看一次那场足球赛。</a:t>
            </a:r>
          </a:p>
        </p:txBody>
      </p:sp>
      <p:pic>
        <p:nvPicPr>
          <p:cNvPr id="50182" name="Picture 6" descr="老师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419600"/>
            <a:ext cx="2286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37338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marL="4445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at a green school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在环保学校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collect waste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收集废品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sell the waste  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卖废弃物</a:t>
            </a:r>
          </a:p>
          <a:p>
            <a:pPr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4. in poor areas</a:t>
            </a:r>
          </a:p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在贫穷地区</a:t>
            </a:r>
          </a:p>
          <a:p>
            <a:pPr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5. learn ways to</a:t>
            </a:r>
          </a:p>
          <a:p>
            <a:pPr>
              <a:spcBef>
                <a:spcPct val="1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学习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的方法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1020763" y="277813"/>
            <a:ext cx="633571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1186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1186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1186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1186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1186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1186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1186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1186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118618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7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Important Phrases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0" y="2819400"/>
            <a:ext cx="5029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marL="444500" indent="-4445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6. Save money and recycle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节约钱并回收</a:t>
            </a:r>
          </a:p>
          <a:p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start to do something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开始做些某事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u=1043684914,432368864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53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2400" y="457200"/>
            <a:ext cx="4383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/>
              <a:t>Now complete the notes.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00400" y="1752600"/>
            <a:ext cx="183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Problems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762000" y="2819400"/>
            <a:ext cx="8077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b="1" dirty="0"/>
              <a:t>If the rivers are polluted,_____________</a:t>
            </a:r>
          </a:p>
          <a:p>
            <a:pPr marL="342900" indent="-342900"/>
            <a:r>
              <a:rPr lang="en-US" altLang="zh-CN" b="1" dirty="0"/>
              <a:t>_____________________________.</a:t>
            </a:r>
          </a:p>
          <a:p>
            <a:pPr marL="342900" indent="-342900"/>
            <a:r>
              <a:rPr lang="en-US" altLang="zh-CN" b="1" dirty="0"/>
              <a:t>2. In some places, pollution from factories</a:t>
            </a:r>
            <a:r>
              <a:rPr lang="en-US" altLang="zh-CN" dirty="0"/>
              <a:t> </a:t>
            </a:r>
            <a:r>
              <a:rPr lang="en-US" altLang="zh-CN" b="1" dirty="0"/>
              <a:t>_________________________________ .</a:t>
            </a:r>
          </a:p>
          <a:p>
            <a:pPr marL="342900" indent="-342900"/>
            <a:r>
              <a:rPr lang="en-US" altLang="zh-CN" b="1" dirty="0"/>
              <a:t>3. The cars on the road__________________</a:t>
            </a:r>
          </a:p>
          <a:p>
            <a:pPr marL="342900" indent="-342900"/>
            <a:r>
              <a:rPr lang="en-US" altLang="zh-CN" b="1" dirty="0"/>
              <a:t>_____________________________ .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62000" y="32766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use water for their crops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486400" y="2743200"/>
            <a:ext cx="2543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farmers can’t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219200" y="4267200"/>
            <a:ext cx="5514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spreads over cities and villages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143000" y="5257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cause pollution as well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876800" y="4724400"/>
            <a:ext cx="3570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use so much oil and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44" grpId="0"/>
      <p:bldP spid="184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=1043684914,432368864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610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981200" y="838200"/>
            <a:ext cx="4787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What the students can do?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9600" y="1600200"/>
            <a:ext cx="80772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4. Support a green school: every class</a:t>
            </a:r>
            <a:r>
              <a:rPr lang="en-US" altLang="zh-CN" dirty="0"/>
              <a:t> </a:t>
            </a:r>
            <a:r>
              <a:rPr lang="en-US" altLang="zh-CN" b="1" dirty="0"/>
              <a:t>_______________________which can be_______________________. Then the school _______________________________to help students__________________.</a:t>
            </a:r>
          </a:p>
          <a:p>
            <a:r>
              <a:rPr lang="en-US" altLang="zh-CN" b="1" dirty="0"/>
              <a:t>5. Students learn________________________</a:t>
            </a:r>
          </a:p>
          <a:p>
            <a:r>
              <a:rPr lang="en-US" altLang="zh-CN" b="1" dirty="0"/>
              <a:t>_________________. That means__________.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09600" y="2057400"/>
            <a:ext cx="456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collects waste or rubbish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219200" y="25908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recycled or used again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52600" y="31242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the school sells the waste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048000" y="35052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in poor areas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581400" y="4038600"/>
            <a:ext cx="436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ways to save energy and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838200" y="4495800"/>
            <a:ext cx="2894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recycle at home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400800" y="4495800"/>
            <a:ext cx="1868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less waste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4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9468" grpId="0"/>
      <p:bldP spid="19469" grpId="0"/>
      <p:bldP spid="194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u=370982852,3653733889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5438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895600" y="1371600"/>
            <a:ext cx="365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CC0066"/>
                </a:solidFill>
              </a:rPr>
              <a:t>Everyday English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352800" y="2590800"/>
            <a:ext cx="2590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/>
              <a:t>It’s no use…</a:t>
            </a:r>
          </a:p>
          <a:p>
            <a:r>
              <a:rPr lang="en-US" altLang="zh-CN" b="1"/>
              <a:t>Such as…?</a:t>
            </a:r>
          </a:p>
          <a:p>
            <a:r>
              <a:rPr lang="en-US" altLang="zh-CN" b="1"/>
              <a:t>Nice idea!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8763" y="909638"/>
            <a:ext cx="29400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8763" y="3517900"/>
            <a:ext cx="30734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838" y="909638"/>
            <a:ext cx="43195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3517900"/>
            <a:ext cx="4319587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381000"/>
            <a:ext cx="8153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4. Complete the passage with the correct form</a:t>
            </a:r>
          </a:p>
          <a:p>
            <a:r>
              <a:rPr lang="en-US" altLang="zh-CN" b="1">
                <a:solidFill>
                  <a:schemeClr val="hlink"/>
                </a:solidFill>
              </a:rPr>
              <a:t>  of the words in the box.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1524000"/>
            <a:ext cx="8186738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cause, enemy, factory,  kill, oil, pollute, spread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04800" y="2286000"/>
            <a:ext cx="83058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/>
              <a:t>  Pollution is our great (1)________. Pollution from (2)____________is a danger to our health, and may even (3)____people. Factories sometimes(4)________ rivers, and farmers cannot use the water for their crops. Pollution</a:t>
            </a:r>
          </a:p>
          <a:p>
            <a:r>
              <a:rPr lang="en-US" altLang="zh-CN" b="1"/>
              <a:t>(5)________ over cities and villages, and that (6)______ even more danger. Cars in the street use a lot of (7)_____and cause pollution too.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876800" y="2209800"/>
            <a:ext cx="131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enemy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981200" y="2743200"/>
            <a:ext cx="1674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factories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429000" y="3276600"/>
            <a:ext cx="74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kill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743200" y="3733800"/>
            <a:ext cx="1379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pollute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914400" y="4724400"/>
            <a:ext cx="1358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spread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914400" y="5181600"/>
            <a:ext cx="129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895600" y="57150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oil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5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5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  <p:bldP spid="21515" grpId="0"/>
      <p:bldP spid="21516" grpId="0"/>
      <p:bldP spid="215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1219200"/>
            <a:ext cx="7069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5. Listen and mark the words which the</a:t>
            </a:r>
          </a:p>
          <a:p>
            <a:r>
              <a:rPr lang="en-US" altLang="zh-CN" b="1">
                <a:solidFill>
                  <a:schemeClr val="hlink"/>
                </a:solidFill>
              </a:rPr>
              <a:t>  speaker links.</a:t>
            </a:r>
          </a:p>
        </p:txBody>
      </p:sp>
      <p:pic>
        <p:nvPicPr>
          <p:cNvPr id="20486" name="Picture 6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1295400"/>
            <a:ext cx="8382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81000" y="2514600"/>
            <a:ext cx="8077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b="1"/>
              <a:t>After our lesson on the environment, I’m </a:t>
            </a:r>
          </a:p>
          <a:p>
            <a:pPr marL="342900" indent="-342900"/>
            <a:r>
              <a:rPr lang="en-US" altLang="zh-CN" b="1"/>
              <a:t>   worried about the future.</a:t>
            </a:r>
          </a:p>
          <a:p>
            <a:pPr marL="342900" indent="-342900"/>
            <a:r>
              <a:rPr lang="en-US" altLang="zh-CN" b="1"/>
              <a:t>2. Students at a green school also learn ways to save energy and recycle at home.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33400" y="5029200"/>
            <a:ext cx="5116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C0099"/>
                </a:solidFill>
              </a:rPr>
              <a:t>Now listen again and repeat.</a:t>
            </a:r>
          </a:p>
        </p:txBody>
      </p:sp>
      <p:pic>
        <p:nvPicPr>
          <p:cNvPr id="20489" name="Picture 9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5029200"/>
            <a:ext cx="83820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Pronunciation and speaking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4950" y="381000"/>
            <a:ext cx="89090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hlink"/>
                </a:solidFill>
              </a:rPr>
              <a:t>6. Work in pairs. List the pollution in your place. </a:t>
            </a:r>
          </a:p>
          <a:p>
            <a:r>
              <a:rPr lang="en-US" altLang="zh-CN" b="1">
                <a:solidFill>
                  <a:schemeClr val="hlink"/>
                </a:solidFill>
              </a:rPr>
              <a:t>Choose one problem and say what should be done </a:t>
            </a:r>
          </a:p>
          <a:p>
            <a:r>
              <a:rPr lang="en-US" altLang="zh-CN" b="1">
                <a:solidFill>
                  <a:schemeClr val="hlink"/>
                </a:solidFill>
              </a:rPr>
              <a:t>about it.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2667000"/>
            <a:ext cx="4648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zh-CN" b="1" i="1"/>
              <a:t>The air pollution in our  </a:t>
            </a:r>
          </a:p>
          <a:p>
            <a:r>
              <a:rPr lang="en-US" altLang="zh-CN" b="1" i="1"/>
              <a:t> city is getting worse.  What can we do to stop it?</a:t>
            </a:r>
          </a:p>
          <a:p>
            <a:r>
              <a:rPr lang="en-US" altLang="zh-CN" b="1"/>
              <a:t>- </a:t>
            </a:r>
            <a:r>
              <a:rPr lang="en-US" altLang="zh-CN" b="1" i="1"/>
              <a:t>I think we can ride our bicycles to school more .</a:t>
            </a:r>
          </a:p>
        </p:txBody>
      </p:sp>
      <p:pic>
        <p:nvPicPr>
          <p:cNvPr id="26632" name="Picture 8" descr="QQ图片20140829161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2438400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it 1-9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533400"/>
            <a:ext cx="21113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Unit 1-9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609600"/>
            <a:ext cx="22066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7486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63930" indent="-3714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48145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73275" indent="-29527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67000" indent="-297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242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814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386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95800" indent="-29718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 i="1">
                <a:solidFill>
                  <a:srgbClr val="FF0000"/>
                </a:solidFill>
                <a:latin typeface="Times New Roman" panose="02020603050405020304" pitchFamily="18" charset="0"/>
              </a:rPr>
              <a:t>—</a:t>
            </a: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The water are polluted, farmers can’t use them to water their crops .We should stop the factories from polluting the river.</a:t>
            </a:r>
          </a:p>
          <a:p>
            <a:r>
              <a:rPr lang="en-US" altLang="zh-CN" sz="3400" b="1" i="1">
                <a:solidFill>
                  <a:srgbClr val="FF0000"/>
                </a:solidFill>
                <a:latin typeface="Times New Roman" panose="02020603050405020304" pitchFamily="18" charset="0"/>
              </a:rPr>
              <a:t>— I agree. And we should stop them  </a:t>
            </a:r>
          </a:p>
          <a:p>
            <a:r>
              <a:rPr lang="en-US" altLang="zh-CN" sz="34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from polluting the air as well.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248400" y="685800"/>
            <a:ext cx="259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chemeClr val="hlink"/>
                </a:solidFill>
              </a:rPr>
              <a:t>Sample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Exercises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" y="13716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/>
              <a:t>一</a:t>
            </a:r>
            <a:r>
              <a:rPr lang="en-US" altLang="zh-CN" b="1" dirty="0"/>
              <a:t>. </a:t>
            </a:r>
            <a:r>
              <a:rPr lang="zh-CN" altLang="en-US" b="1" dirty="0"/>
              <a:t>根据句意及首字母提示完成单词。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04800" y="1981200"/>
            <a:ext cx="83820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b="1" dirty="0"/>
              <a:t>1. Don’t w_____ water. Please turn off the cock</a:t>
            </a:r>
          </a:p>
          <a:p>
            <a:pPr marL="342900" indent="-342900"/>
            <a:r>
              <a:rPr lang="en-US" altLang="zh-CN" b="1" dirty="0"/>
              <a:t>   after you wash your hand.</a:t>
            </a:r>
          </a:p>
          <a:p>
            <a:pPr marL="342900" indent="-342900"/>
            <a:r>
              <a:rPr lang="en-US" altLang="zh-CN" b="1" dirty="0"/>
              <a:t>2. I get a job in a f_________.</a:t>
            </a:r>
          </a:p>
          <a:p>
            <a:pPr marL="342900" indent="-342900"/>
            <a:r>
              <a:rPr lang="en-US" altLang="zh-CN" b="1" dirty="0"/>
              <a:t>3. It’s more and more important for every to    </a:t>
            </a:r>
          </a:p>
          <a:p>
            <a:pPr marL="342900" indent="-342900"/>
            <a:r>
              <a:rPr lang="en-US" altLang="zh-CN" b="1" dirty="0"/>
              <a:t>  save e__________ now. </a:t>
            </a:r>
          </a:p>
          <a:p>
            <a:pPr marL="342900" indent="-342900"/>
            <a:r>
              <a:rPr lang="en-US" altLang="zh-CN" b="1" dirty="0"/>
              <a:t>4. Air p_______ is quite harmful to our health.</a:t>
            </a:r>
          </a:p>
          <a:p>
            <a:pPr marL="342900" indent="-342900"/>
            <a:r>
              <a:rPr lang="en-US" altLang="zh-CN" b="1" dirty="0"/>
              <a:t>5. The students from a green school are  </a:t>
            </a:r>
          </a:p>
          <a:p>
            <a:pPr marL="342900" indent="-342900"/>
            <a:r>
              <a:rPr lang="en-US" altLang="zh-CN" b="1" dirty="0"/>
              <a:t>  helping collect waste paper and bottles for  </a:t>
            </a:r>
          </a:p>
          <a:p>
            <a:pPr marL="342900" indent="-342900"/>
            <a:r>
              <a:rPr lang="en-US" altLang="zh-CN" b="1" dirty="0"/>
              <a:t> r_______.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209800" y="1981200"/>
            <a:ext cx="862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aste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657600" y="2895600"/>
            <a:ext cx="1290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actory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76400" y="3886200"/>
            <a:ext cx="1719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lectricity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676400" y="4419600"/>
            <a:ext cx="1514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ollution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85800" y="5867400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ecycling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28600" y="533400"/>
            <a:ext cx="609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/>
              <a:t>二</a:t>
            </a:r>
            <a:r>
              <a:rPr lang="en-US" altLang="zh-CN" b="1" dirty="0"/>
              <a:t>. </a:t>
            </a:r>
            <a:r>
              <a:rPr lang="zh-CN" altLang="en-US" b="1" dirty="0"/>
              <a:t>用所给单词的适当形式填空。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04800" y="1219200"/>
            <a:ext cx="86868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b="1" dirty="0"/>
              <a:t>We should give up those __________(waste) habit in order to save our world.</a:t>
            </a:r>
          </a:p>
          <a:p>
            <a:pPr marL="342900" indent="-342900"/>
            <a:r>
              <a:rPr lang="en-US" altLang="zh-CN" b="1" dirty="0"/>
              <a:t>2. Some factories________ (cause) pollution.</a:t>
            </a:r>
          </a:p>
          <a:p>
            <a:pPr marL="342900" indent="-342900"/>
            <a:r>
              <a:rPr lang="en-US" altLang="zh-CN" b="1" dirty="0"/>
              <a:t>3. I think ______________(environment) </a:t>
            </a:r>
          </a:p>
          <a:p>
            <a:pPr marL="342900" indent="-342900"/>
            <a:r>
              <a:rPr lang="en-US" altLang="zh-CN" b="1" dirty="0"/>
              <a:t> education for kids is necessary.</a:t>
            </a:r>
          </a:p>
          <a:p>
            <a:pPr marL="342900" indent="-342900"/>
            <a:r>
              <a:rPr lang="en-US" altLang="zh-CN" b="1" dirty="0"/>
              <a:t>4. Most students on our school often collect</a:t>
            </a:r>
          </a:p>
          <a:p>
            <a:pPr marL="342900" indent="-342900"/>
            <a:r>
              <a:rPr lang="en-US" altLang="zh-CN" b="1" dirty="0"/>
              <a:t>  ________(reuse) waste for recycling.</a:t>
            </a:r>
          </a:p>
          <a:p>
            <a:pPr marL="342900" indent="-342900"/>
            <a:r>
              <a:rPr lang="en-US" altLang="zh-CN" b="1" dirty="0"/>
              <a:t>5. If we don’t look after our earth well, the future will be _________.(hope)</a:t>
            </a:r>
          </a:p>
          <a:p>
            <a:pPr marL="342900" indent="-342900"/>
            <a:endParaRPr lang="en-US" altLang="zh-CN" b="1" dirty="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105400" y="11430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wasteful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352800" y="2133600"/>
            <a:ext cx="113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cause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133600" y="2590800"/>
            <a:ext cx="271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environmental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09600" y="4114800"/>
            <a:ext cx="1652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reusable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124200" y="5029200"/>
            <a:ext cx="163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hopeless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5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400" y="457200"/>
            <a:ext cx="609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/>
              <a:t>三</a:t>
            </a:r>
            <a:r>
              <a:rPr lang="en-US" altLang="zh-CN" b="1" dirty="0"/>
              <a:t>. </a:t>
            </a:r>
            <a:r>
              <a:rPr lang="zh-CN" altLang="en-US" b="1" dirty="0"/>
              <a:t>根据汉语意思完成英语句子。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28600" y="12954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每个人都应该关心自己的健康。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81000" y="20574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Everyone should ______ _______ _________ his health.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28600" y="3962400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来自该市的很多人都决心节约用水。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81000" y="4648200"/>
            <a:ext cx="7937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______ _______ people from the city made up their mind to save water.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429000" y="1981200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800600" y="1981200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careful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400800" y="1981200"/>
            <a:ext cx="162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about/of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85800" y="45720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133600" y="4572000"/>
            <a:ext cx="115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many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6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04800" y="1905000"/>
            <a:ext cx="7937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Mike likes drinks_____ ______ milk tea and cola.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8600" y="36576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4. </a:t>
            </a:r>
            <a:r>
              <a:rPr lang="zh-CN" altLang="en-US" b="1" dirty="0"/>
              <a:t>应该谈谈我们的事情。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28600" y="9906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迈克喜欢奶茶和可乐之类的饮料。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04800" y="4495800"/>
            <a:ext cx="7937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We should ____ _____ what we can do.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505200" y="1905000"/>
            <a:ext cx="974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such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4800600" y="1905000"/>
            <a:ext cx="546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as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2286000" y="44196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talk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124200" y="4419600"/>
            <a:ext cx="1176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about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Homework</a:t>
            </a:r>
            <a:endParaRPr lang="zh-CN" altLang="en-US" sz="6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286000" y="2652713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/>
              <a:t>Finish the exercises in the workbook.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C:\Users\AppleBar\Desktop\剪头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36838"/>
            <a:ext cx="23034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矩形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0113" y="2786063"/>
            <a:ext cx="638333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7235825" y="981075"/>
            <a:ext cx="1368425" cy="3454400"/>
            <a:chOff x="0" y="0"/>
            <a:chExt cx="1655762" cy="3311525"/>
          </a:xfrm>
        </p:grpSpPr>
        <p:sp>
          <p:nvSpPr>
            <p:cNvPr id="12294" name="Freeform 2"/>
            <p:cNvSpPr/>
            <p:nvPr/>
          </p:nvSpPr>
          <p:spPr bwMode="auto">
            <a:xfrm>
              <a:off x="212725" y="0"/>
              <a:ext cx="219075" cy="863600"/>
            </a:xfrm>
            <a:custGeom>
              <a:avLst/>
              <a:gdLst>
                <a:gd name="T0" fmla="*/ 2147483647 w 138"/>
                <a:gd name="T1" fmla="*/ 0 h 544"/>
                <a:gd name="T2" fmla="*/ 2147483647 w 138"/>
                <a:gd name="T3" fmla="*/ 2147483647 h 544"/>
                <a:gd name="T4" fmla="*/ 2147483647 w 138"/>
                <a:gd name="T5" fmla="*/ 2147483647 h 544"/>
                <a:gd name="T6" fmla="*/ 2147483647 w 138"/>
                <a:gd name="T7" fmla="*/ 2147483647 h 544"/>
                <a:gd name="T8" fmla="*/ 2147483647 w 138"/>
                <a:gd name="T9" fmla="*/ 2147483647 h 544"/>
                <a:gd name="T10" fmla="*/ 2147483647 w 138"/>
                <a:gd name="T11" fmla="*/ 2147483647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544"/>
                <a:gd name="T20" fmla="*/ 138 w 138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295" name="Oval 3"/>
            <p:cNvSpPr>
              <a:spLocks noChangeArrowheads="1"/>
            </p:cNvSpPr>
            <p:nvPr/>
          </p:nvSpPr>
          <p:spPr bwMode="auto"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296" name="Freeform 4"/>
            <p:cNvSpPr/>
            <p:nvPr/>
          </p:nvSpPr>
          <p:spPr bwMode="auto">
            <a:xfrm>
              <a:off x="554037" y="574675"/>
              <a:ext cx="165100" cy="288925"/>
            </a:xfrm>
            <a:custGeom>
              <a:avLst/>
              <a:gdLst>
                <a:gd name="T0" fmla="*/ 2147483647 w 104"/>
                <a:gd name="T1" fmla="*/ 0 h 182"/>
                <a:gd name="T2" fmla="*/ 2147483647 w 104"/>
                <a:gd name="T3" fmla="*/ 2147483647 h 182"/>
                <a:gd name="T4" fmla="*/ 2147483647 w 104"/>
                <a:gd name="T5" fmla="*/ 2147483647 h 182"/>
                <a:gd name="T6" fmla="*/ 0 60000 65536"/>
                <a:gd name="T7" fmla="*/ 0 60000 65536"/>
                <a:gd name="T8" fmla="*/ 0 60000 65536"/>
                <a:gd name="T9" fmla="*/ 0 w 104"/>
                <a:gd name="T10" fmla="*/ 0 h 182"/>
                <a:gd name="T11" fmla="*/ 104 w 104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297" name="Freeform 5"/>
            <p:cNvSpPr/>
            <p:nvPr/>
          </p:nvSpPr>
          <p:spPr bwMode="auto">
            <a:xfrm>
              <a:off x="792162" y="719137"/>
              <a:ext cx="142875" cy="144463"/>
            </a:xfrm>
            <a:custGeom>
              <a:avLst/>
              <a:gdLst>
                <a:gd name="T0" fmla="*/ 0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60000 65536"/>
                <a:gd name="T7" fmla="*/ 0 60000 65536"/>
                <a:gd name="T8" fmla="*/ 0 60000 65536"/>
                <a:gd name="T9" fmla="*/ 0 w 90"/>
                <a:gd name="T10" fmla="*/ 0 h 91"/>
                <a:gd name="T11" fmla="*/ 90 w 9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298" name="Freeform 6"/>
            <p:cNvSpPr/>
            <p:nvPr/>
          </p:nvSpPr>
          <p:spPr bwMode="auto">
            <a:xfrm>
              <a:off x="647700" y="792162"/>
              <a:ext cx="792162" cy="273050"/>
            </a:xfrm>
            <a:custGeom>
              <a:avLst/>
              <a:gdLst>
                <a:gd name="T0" fmla="*/ 0 w 499"/>
                <a:gd name="T1" fmla="*/ 2147483647 h 172"/>
                <a:gd name="T2" fmla="*/ 2147483647 w 499"/>
                <a:gd name="T3" fmla="*/ 2147483647 h 172"/>
                <a:gd name="T4" fmla="*/ 2147483647 w 499"/>
                <a:gd name="T5" fmla="*/ 2147483647 h 172"/>
                <a:gd name="T6" fmla="*/ 2147483647 w 499"/>
                <a:gd name="T7" fmla="*/ 2147483647 h 172"/>
                <a:gd name="T8" fmla="*/ 2147483647 w 499"/>
                <a:gd name="T9" fmla="*/ 2147483647 h 172"/>
                <a:gd name="T10" fmla="*/ 2147483647 w 499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172"/>
                <a:gd name="T20" fmla="*/ 499 w 499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299" name="Freeform 7"/>
            <p:cNvSpPr/>
            <p:nvPr/>
          </p:nvSpPr>
          <p:spPr bwMode="auto">
            <a:xfrm>
              <a:off x="382587" y="962025"/>
              <a:ext cx="93663" cy="536575"/>
            </a:xfrm>
            <a:custGeom>
              <a:avLst/>
              <a:gdLst>
                <a:gd name="T0" fmla="*/ 2147483647 w 59"/>
                <a:gd name="T1" fmla="*/ 0 h 338"/>
                <a:gd name="T2" fmla="*/ 2147483647 w 59"/>
                <a:gd name="T3" fmla="*/ 2147483647 h 338"/>
                <a:gd name="T4" fmla="*/ 0 w 59"/>
                <a:gd name="T5" fmla="*/ 2147483647 h 338"/>
                <a:gd name="T6" fmla="*/ 2147483647 w 59"/>
                <a:gd name="T7" fmla="*/ 2147483647 h 338"/>
                <a:gd name="T8" fmla="*/ 2147483647 w 59"/>
                <a:gd name="T9" fmla="*/ 2147483647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38"/>
                <a:gd name="T17" fmla="*/ 59 w 59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0" name="Freeform 8"/>
            <p:cNvSpPr/>
            <p:nvPr/>
          </p:nvSpPr>
          <p:spPr bwMode="auto">
            <a:xfrm>
              <a:off x="1587" y="1511300"/>
              <a:ext cx="503238" cy="360362"/>
            </a:xfrm>
            <a:custGeom>
              <a:avLst/>
              <a:gdLst>
                <a:gd name="T0" fmla="*/ 2147483647 w 317"/>
                <a:gd name="T1" fmla="*/ 0 h 227"/>
                <a:gd name="T2" fmla="*/ 2147483647 w 317"/>
                <a:gd name="T3" fmla="*/ 2147483647 h 227"/>
                <a:gd name="T4" fmla="*/ 0 w 317"/>
                <a:gd name="T5" fmla="*/ 2147483647 h 227"/>
                <a:gd name="T6" fmla="*/ 0 60000 65536"/>
                <a:gd name="T7" fmla="*/ 0 60000 65536"/>
                <a:gd name="T8" fmla="*/ 0 60000 65536"/>
                <a:gd name="T9" fmla="*/ 0 w 317"/>
                <a:gd name="T10" fmla="*/ 0 h 227"/>
                <a:gd name="T11" fmla="*/ 317 w 31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1" name="Freeform 9"/>
            <p:cNvSpPr/>
            <p:nvPr/>
          </p:nvSpPr>
          <p:spPr bwMode="auto">
            <a:xfrm>
              <a:off x="0" y="1366837"/>
              <a:ext cx="1008062" cy="661988"/>
            </a:xfrm>
            <a:custGeom>
              <a:avLst/>
              <a:gdLst>
                <a:gd name="T0" fmla="*/ 0 w 635"/>
                <a:gd name="T1" fmla="*/ 2147483647 h 417"/>
                <a:gd name="T2" fmla="*/ 2147483647 w 635"/>
                <a:gd name="T3" fmla="*/ 2147483647 h 417"/>
                <a:gd name="T4" fmla="*/ 2147483647 w 635"/>
                <a:gd name="T5" fmla="*/ 2147483647 h 417"/>
                <a:gd name="T6" fmla="*/ 2147483647 w 635"/>
                <a:gd name="T7" fmla="*/ 2147483647 h 417"/>
                <a:gd name="T8" fmla="*/ 2147483647 w 635"/>
                <a:gd name="T9" fmla="*/ 2147483647 h 417"/>
                <a:gd name="T10" fmla="*/ 2147483647 w 635"/>
                <a:gd name="T11" fmla="*/ 2147483647 h 417"/>
                <a:gd name="T12" fmla="*/ 2147483647 w 635"/>
                <a:gd name="T13" fmla="*/ 2147483647 h 417"/>
                <a:gd name="T14" fmla="*/ 2147483647 w 635"/>
                <a:gd name="T15" fmla="*/ 2147483647 h 417"/>
                <a:gd name="T16" fmla="*/ 2147483647 w 635"/>
                <a:gd name="T17" fmla="*/ 2147483647 h 417"/>
                <a:gd name="T18" fmla="*/ 2147483647 w 635"/>
                <a:gd name="T19" fmla="*/ 2147483647 h 417"/>
                <a:gd name="T20" fmla="*/ 2147483647 w 635"/>
                <a:gd name="T21" fmla="*/ 2147483647 h 417"/>
                <a:gd name="T22" fmla="*/ 2147483647 w 635"/>
                <a:gd name="T23" fmla="*/ 2147483647 h 417"/>
                <a:gd name="T24" fmla="*/ 2147483647 w 635"/>
                <a:gd name="T25" fmla="*/ 2147483647 h 417"/>
                <a:gd name="T26" fmla="*/ 2147483647 w 635"/>
                <a:gd name="T27" fmla="*/ 2147483647 h 417"/>
                <a:gd name="T28" fmla="*/ 2147483647 w 635"/>
                <a:gd name="T29" fmla="*/ 0 h 417"/>
                <a:gd name="T30" fmla="*/ 2147483647 w 635"/>
                <a:gd name="T31" fmla="*/ 2147483647 h 417"/>
                <a:gd name="T32" fmla="*/ 2147483647 w 635"/>
                <a:gd name="T33" fmla="*/ 2147483647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5"/>
                <a:gd name="T52" fmla="*/ 0 h 417"/>
                <a:gd name="T53" fmla="*/ 635 w 635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2" name="Freeform 10"/>
            <p:cNvSpPr/>
            <p:nvPr/>
          </p:nvSpPr>
          <p:spPr bwMode="auto">
            <a:xfrm>
              <a:off x="403225" y="2087562"/>
              <a:ext cx="173037" cy="1079500"/>
            </a:xfrm>
            <a:custGeom>
              <a:avLst/>
              <a:gdLst>
                <a:gd name="T0" fmla="*/ 2147483647 w 109"/>
                <a:gd name="T1" fmla="*/ 0 h 680"/>
                <a:gd name="T2" fmla="*/ 0 w 109"/>
                <a:gd name="T3" fmla="*/ 2147483647 h 680"/>
                <a:gd name="T4" fmla="*/ 2147483647 w 109"/>
                <a:gd name="T5" fmla="*/ 2147483647 h 680"/>
                <a:gd name="T6" fmla="*/ 0 60000 65536"/>
                <a:gd name="T7" fmla="*/ 0 60000 65536"/>
                <a:gd name="T8" fmla="*/ 0 60000 65536"/>
                <a:gd name="T9" fmla="*/ 0 w 109"/>
                <a:gd name="T10" fmla="*/ 0 h 680"/>
                <a:gd name="T11" fmla="*/ 109 w 109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3" name="Freeform 11"/>
            <p:cNvSpPr/>
            <p:nvPr/>
          </p:nvSpPr>
          <p:spPr bwMode="auto">
            <a:xfrm>
              <a:off x="935037" y="1295400"/>
              <a:ext cx="576263" cy="484187"/>
            </a:xfrm>
            <a:custGeom>
              <a:avLst/>
              <a:gdLst>
                <a:gd name="T0" fmla="*/ 0 w 363"/>
                <a:gd name="T1" fmla="*/ 2147483647 h 305"/>
                <a:gd name="T2" fmla="*/ 2147483647 w 363"/>
                <a:gd name="T3" fmla="*/ 2147483647 h 305"/>
                <a:gd name="T4" fmla="*/ 2147483647 w 363"/>
                <a:gd name="T5" fmla="*/ 2147483647 h 305"/>
                <a:gd name="T6" fmla="*/ 2147483647 w 363"/>
                <a:gd name="T7" fmla="*/ 2147483647 h 305"/>
                <a:gd name="T8" fmla="*/ 2147483647 w 363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05"/>
                <a:gd name="T17" fmla="*/ 363 w 363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4" name="Freeform 12"/>
            <p:cNvSpPr/>
            <p:nvPr/>
          </p:nvSpPr>
          <p:spPr bwMode="auto">
            <a:xfrm>
              <a:off x="1511300" y="1152525"/>
              <a:ext cx="144462" cy="144462"/>
            </a:xfrm>
            <a:custGeom>
              <a:avLst/>
              <a:gdLst>
                <a:gd name="T0" fmla="*/ 0 w 91"/>
                <a:gd name="T1" fmla="*/ 2147483647 h 91"/>
                <a:gd name="T2" fmla="*/ 2147483647 w 91"/>
                <a:gd name="T3" fmla="*/ 2147483647 h 91"/>
                <a:gd name="T4" fmla="*/ 2147483647 w 91"/>
                <a:gd name="T5" fmla="*/ 0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5" name="Freeform 13"/>
            <p:cNvSpPr/>
            <p:nvPr/>
          </p:nvSpPr>
          <p:spPr bwMode="auto">
            <a:xfrm>
              <a:off x="433387" y="3167062"/>
              <a:ext cx="144463" cy="144463"/>
            </a:xfrm>
            <a:custGeom>
              <a:avLst/>
              <a:gdLst>
                <a:gd name="T0" fmla="*/ 2147483647 w 91"/>
                <a:gd name="T1" fmla="*/ 0 h 91"/>
                <a:gd name="T2" fmla="*/ 2147483647 w 91"/>
                <a:gd name="T3" fmla="*/ 2147483647 h 91"/>
                <a:gd name="T4" fmla="*/ 0 w 91"/>
                <a:gd name="T5" fmla="*/ 2147483647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  <p:sp>
          <p:nvSpPr>
            <p:cNvPr id="12306" name="Freeform 14"/>
            <p:cNvSpPr/>
            <p:nvPr/>
          </p:nvSpPr>
          <p:spPr bwMode="auto">
            <a:xfrm>
              <a:off x="576262" y="3167062"/>
              <a:ext cx="114300" cy="119063"/>
            </a:xfrm>
            <a:custGeom>
              <a:avLst/>
              <a:gdLst>
                <a:gd name="T0" fmla="*/ 0 w 72"/>
                <a:gd name="T1" fmla="*/ 0 h 75"/>
                <a:gd name="T2" fmla="*/ 2147483647 w 72"/>
                <a:gd name="T3" fmla="*/ 2147483647 h 75"/>
                <a:gd name="T4" fmla="*/ 2147483647 w 72"/>
                <a:gd name="T5" fmla="*/ 2147483647 h 75"/>
                <a:gd name="T6" fmla="*/ 0 60000 65536"/>
                <a:gd name="T7" fmla="*/ 0 60000 65536"/>
                <a:gd name="T8" fmla="*/ 0 60000 65536"/>
                <a:gd name="T9" fmla="*/ 0 w 72"/>
                <a:gd name="T10" fmla="*/ 0 h 75"/>
                <a:gd name="T11" fmla="*/ 72 w 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2362200" y="1219200"/>
            <a:ext cx="3200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marL="342900" indent="-342900" defTabSz="913130">
              <a:lnSpc>
                <a:spcPct val="125000"/>
              </a:lnSpc>
              <a:spcBef>
                <a:spcPct val="10000"/>
              </a:spcBef>
            </a:pPr>
            <a:r>
              <a:rPr lang="zh-CN" altLang="en-US" b="1" dirty="0"/>
              <a:t>制造厂；工厂 </a:t>
            </a:r>
            <a:r>
              <a:rPr lang="en-US" altLang="zh-CN" b="1" i="1" dirty="0"/>
              <a:t>n.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858000" y="1219200"/>
            <a:ext cx="1600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pPr marL="342900" indent="-342900" defTabSz="913130">
              <a:lnSpc>
                <a:spcPct val="125000"/>
              </a:lnSpc>
              <a:spcBef>
                <a:spcPct val="10000"/>
              </a:spcBef>
            </a:pPr>
            <a:endParaRPr kumimoji="1" lang="zh-CN" altLang="zh-CN" b="1">
              <a:solidFill>
                <a:srgbClr val="FF0000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4575" y="1557338"/>
            <a:ext cx="1463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endParaRPr lang="zh-CN" altLang="zh-CN" b="1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086600" y="3733800"/>
            <a:ext cx="115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 dirty="0">
                <a:solidFill>
                  <a:srgbClr val="FF0000"/>
                </a:solidFill>
                <a:cs typeface="Courier New" panose="02070309020205020404" pitchFamily="49" charset="0"/>
              </a:rPr>
              <a:t>waste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276600" y="4572000"/>
            <a:ext cx="2754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/>
              <a:t>敌人；仇人 </a:t>
            </a:r>
            <a:r>
              <a:rPr lang="en-US" altLang="zh-CN" b="1" i="1" dirty="0"/>
              <a:t>n</a:t>
            </a:r>
            <a:r>
              <a:rPr lang="en-US" altLang="zh-CN" b="1" i="1" dirty="0">
                <a:cs typeface="Courier New" panose="02070309020205020404" pitchFamily="49" charset="0"/>
              </a:rPr>
              <a:t>.</a:t>
            </a:r>
            <a:r>
              <a:rPr lang="en-US" altLang="zh-CN" b="1" dirty="0"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239000" y="5257800"/>
            <a:ext cx="974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10000"/>
              </a:spcBef>
            </a:pPr>
            <a:r>
              <a:rPr kumimoji="1" lang="en-US" altLang="zh-CN" b="1" dirty="0">
                <a:solidFill>
                  <a:srgbClr val="FF0000"/>
                </a:solidFill>
                <a:cs typeface="Courier New" panose="02070309020205020404" pitchFamily="49" charset="0"/>
              </a:rPr>
              <a:t>crop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505200" y="5334000"/>
            <a:ext cx="2855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10000"/>
              </a:spcBef>
            </a:pPr>
            <a:r>
              <a:rPr lang="zh-CN" altLang="en-US" b="1" dirty="0"/>
              <a:t>庄稼；作物  </a:t>
            </a:r>
            <a:r>
              <a:rPr lang="en-US" altLang="zh-TW" b="1" i="1" dirty="0"/>
              <a:t>n.</a:t>
            </a:r>
            <a:r>
              <a:rPr lang="en-US" altLang="zh-CN" b="1" dirty="0"/>
              <a:t> 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7315200" y="2819400"/>
            <a:ext cx="1506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 dirty="0">
                <a:solidFill>
                  <a:srgbClr val="FF0000"/>
                </a:solidFill>
                <a:cs typeface="Courier New" panose="02070309020205020404" pitchFamily="49" charset="0"/>
              </a:rPr>
              <a:t> recycle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362200" y="2819400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10000"/>
              </a:spcBef>
            </a:pPr>
            <a:r>
              <a:rPr lang="zh-CN" altLang="en-US" b="1" dirty="0"/>
              <a:t>回收利用；再使用</a:t>
            </a:r>
            <a:r>
              <a:rPr lang="en-US" altLang="zh-CN" b="1" dirty="0"/>
              <a:t>(</a:t>
            </a:r>
            <a:r>
              <a:rPr lang="zh-CN" altLang="en-US" b="1" dirty="0"/>
              <a:t>废品</a:t>
            </a:r>
            <a:r>
              <a:rPr lang="en-US" altLang="zh-CN" b="1" dirty="0"/>
              <a:t>) </a:t>
            </a:r>
            <a:r>
              <a:rPr lang="en-US" altLang="zh-CN" b="1" i="1" dirty="0"/>
              <a:t>v.</a:t>
            </a:r>
            <a:r>
              <a:rPr lang="en-US" altLang="zh-CN" b="1" dirty="0"/>
              <a:t> </a:t>
            </a:r>
            <a:endParaRPr lang="en-US" altLang="zh-CN" b="1" i="1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7010400" y="1905000"/>
            <a:ext cx="1379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 dirty="0">
                <a:solidFill>
                  <a:srgbClr val="FF0000"/>
                </a:solidFill>
                <a:cs typeface="Courier New" panose="02070309020205020404" pitchFamily="49" charset="0"/>
              </a:rPr>
              <a:t>pollute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200400" y="20574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/>
              <a:t>污染 </a:t>
            </a:r>
            <a:r>
              <a:rPr lang="en-US" altLang="zh-CN" b="1" i="1" dirty="0"/>
              <a:t>v.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28600" y="4572000"/>
            <a:ext cx="175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dirty="0"/>
              <a:t>/'</a:t>
            </a:r>
            <a:r>
              <a:rPr lang="en-US" altLang="zh-CN" b="1" dirty="0" err="1">
                <a:solidFill>
                  <a:srgbClr val="FF0000"/>
                </a:solidFill>
              </a:rPr>
              <a:t>e</a:t>
            </a:r>
            <a:r>
              <a:rPr lang="en-US" altLang="zh-CN" b="1" dirty="0" err="1"/>
              <a:t>n</a:t>
            </a:r>
            <a:r>
              <a:rPr lang="en-US" altLang="zh-CN" b="1" dirty="0" err="1">
                <a:solidFill>
                  <a:srgbClr val="FF0000"/>
                </a:solidFill>
              </a:rPr>
              <a:t>ə</a:t>
            </a:r>
            <a:r>
              <a:rPr lang="en-US" altLang="zh-CN" b="1" dirty="0" err="1"/>
              <a:t>m</a:t>
            </a:r>
            <a:r>
              <a:rPr lang="en-US" altLang="zh-CN" b="1" dirty="0" err="1">
                <a:solidFill>
                  <a:srgbClr val="FF0000"/>
                </a:solidFill>
              </a:rPr>
              <a:t>ɪ</a:t>
            </a:r>
            <a:r>
              <a:rPr lang="en-US" altLang="zh-CN" b="1" dirty="0"/>
              <a:t>/ 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457200" y="54102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/>
              <a:t>/</a:t>
            </a:r>
            <a:r>
              <a:rPr lang="en-US" altLang="zh-CN" b="1" dirty="0" err="1"/>
              <a:t>kr</a:t>
            </a:r>
            <a:r>
              <a:rPr lang="en-US" altLang="zh-CN" b="1" dirty="0" err="1">
                <a:solidFill>
                  <a:srgbClr val="FF0000"/>
                </a:solidFill>
              </a:rPr>
              <a:t>ɒ</a:t>
            </a:r>
            <a:r>
              <a:rPr lang="en-US" altLang="zh-CN" b="1" dirty="0" err="1"/>
              <a:t>p</a:t>
            </a:r>
            <a:r>
              <a:rPr lang="en-US" altLang="zh-CN" b="1" dirty="0"/>
              <a:t>/ 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57200" y="1120775"/>
            <a:ext cx="1697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000000"/>
                </a:solidFill>
                <a:cs typeface="Courier New" panose="02070309020205020404" pitchFamily="49" charset="0"/>
              </a:rPr>
              <a:t>/</a:t>
            </a:r>
            <a:r>
              <a:rPr lang="en-US" altLang="zh-CN" b="1" dirty="0"/>
              <a:t>'</a:t>
            </a:r>
            <a:r>
              <a:rPr lang="en-US" altLang="zh-CN" b="1" dirty="0" err="1"/>
              <a:t>f</a:t>
            </a:r>
            <a:r>
              <a:rPr lang="en-US" altLang="zh-CN" b="1" dirty="0" err="1">
                <a:solidFill>
                  <a:srgbClr val="FF0000"/>
                </a:solidFill>
              </a:rPr>
              <a:t>æ</a:t>
            </a:r>
            <a:r>
              <a:rPr lang="en-US" altLang="zh-CN" b="1" dirty="0" err="1"/>
              <a:t>ktr</a:t>
            </a:r>
            <a:r>
              <a:rPr lang="en-US" altLang="zh-CN" b="1" dirty="0" err="1">
                <a:solidFill>
                  <a:srgbClr val="FF0000"/>
                </a:solidFill>
              </a:rPr>
              <a:t>ɪ</a:t>
            </a:r>
            <a:r>
              <a:rPr lang="en-US" altLang="zh-CN" b="1" dirty="0"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31768" name="WordArt 24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New words and expressions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6477000" y="1044575"/>
            <a:ext cx="1425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b="1" dirty="0">
                <a:solidFill>
                  <a:srgbClr val="FF0000"/>
                </a:solidFill>
              </a:rPr>
              <a:t>factory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533400" y="2133600"/>
            <a:ext cx="163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dirty="0"/>
              <a:t>/</a:t>
            </a:r>
            <a:r>
              <a:rPr lang="en-US" altLang="zh-CN" b="1" dirty="0" err="1"/>
              <a:t>p</a:t>
            </a:r>
            <a:r>
              <a:rPr lang="en-US" altLang="zh-CN" b="1" dirty="0" err="1">
                <a:solidFill>
                  <a:srgbClr val="FF0000"/>
                </a:solidFill>
              </a:rPr>
              <a:t>ə</a:t>
            </a:r>
            <a:r>
              <a:rPr lang="en-US" altLang="zh-CN" b="1" dirty="0" err="1"/>
              <a:t>'l</a:t>
            </a:r>
            <a:r>
              <a:rPr lang="en-US" altLang="zh-CN" b="1" dirty="0" err="1">
                <a:solidFill>
                  <a:srgbClr val="FF0000"/>
                </a:solidFill>
              </a:rPr>
              <a:t>u:</a:t>
            </a:r>
            <a:r>
              <a:rPr lang="en-US" altLang="zh-CN" b="1" dirty="0" err="1"/>
              <a:t>t</a:t>
            </a:r>
            <a:r>
              <a:rPr lang="en-US" altLang="zh-CN" b="1" dirty="0"/>
              <a:t>/</a:t>
            </a:r>
            <a:r>
              <a:rPr lang="en-US" altLang="zh-CN" dirty="0"/>
              <a:t> 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304800" y="2971800"/>
            <a:ext cx="1855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dirty="0"/>
              <a:t>/</a:t>
            </a:r>
            <a:r>
              <a:rPr lang="en-US" altLang="zh-CN" b="1" dirty="0" err="1"/>
              <a:t>r</a:t>
            </a:r>
            <a:r>
              <a:rPr lang="en-US" altLang="zh-CN" b="1" dirty="0" err="1">
                <a:solidFill>
                  <a:srgbClr val="FF0000"/>
                </a:solidFill>
              </a:rPr>
              <a:t>i</a:t>
            </a:r>
            <a:r>
              <a:rPr lang="en-US" altLang="zh-CN" b="1" dirty="0">
                <a:solidFill>
                  <a:srgbClr val="FF0000"/>
                </a:solidFill>
              </a:rPr>
              <a:t>:</a:t>
            </a:r>
            <a:r>
              <a:rPr lang="en-US" altLang="zh-CN" b="1" dirty="0"/>
              <a:t>'</a:t>
            </a:r>
            <a:r>
              <a:rPr lang="en-US" altLang="zh-CN" b="1" dirty="0" err="1"/>
              <a:t>s</a:t>
            </a:r>
            <a:r>
              <a:rPr lang="en-US" altLang="zh-CN" b="1" dirty="0" err="1">
                <a:solidFill>
                  <a:srgbClr val="FF0000"/>
                </a:solidFill>
              </a:rPr>
              <a:t>aɪ</a:t>
            </a:r>
            <a:r>
              <a:rPr lang="en-US" altLang="zh-CN" b="1" dirty="0" err="1"/>
              <a:t>kl</a:t>
            </a:r>
            <a:r>
              <a:rPr lang="en-US" altLang="zh-CN" b="1" dirty="0"/>
              <a:t>/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3124200" y="38100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 dirty="0"/>
              <a:t>废料，废弃物 </a:t>
            </a:r>
            <a:r>
              <a:rPr lang="en-US" altLang="zh-CN" b="1" i="1" dirty="0"/>
              <a:t>n</a:t>
            </a:r>
            <a:r>
              <a:rPr lang="en-US" altLang="zh-CN" b="1" dirty="0"/>
              <a:t>.</a:t>
            </a:r>
            <a:endParaRPr lang="en-US" altLang="zh-CN" b="1" i="1" dirty="0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457200" y="3810000"/>
            <a:ext cx="1290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dirty="0"/>
              <a:t>/</a:t>
            </a:r>
            <a:r>
              <a:rPr lang="en-US" altLang="zh-CN" b="1" dirty="0" err="1"/>
              <a:t>w</a:t>
            </a:r>
            <a:r>
              <a:rPr lang="en-US" altLang="zh-CN" b="1" dirty="0" err="1">
                <a:solidFill>
                  <a:srgbClr val="FF0000"/>
                </a:solidFill>
              </a:rPr>
              <a:t>ei</a:t>
            </a:r>
            <a:r>
              <a:rPr lang="en-US" altLang="zh-CN" b="1" dirty="0" err="1"/>
              <a:t>st</a:t>
            </a:r>
            <a:r>
              <a:rPr lang="en-US" altLang="zh-CN" b="1" dirty="0"/>
              <a:t>/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6934200" y="4419600"/>
            <a:ext cx="1414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 dirty="0">
                <a:solidFill>
                  <a:srgbClr val="FF0000"/>
                </a:solidFill>
                <a:cs typeface="Courier New" panose="02070309020205020404" pitchFamily="49" charset="0"/>
              </a:rPr>
              <a:t> enemy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41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5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7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7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17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17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17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17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17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175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17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134151" grpId="0" animBg="1"/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59" grpId="0"/>
      <p:bldP spid="31760" grpId="0"/>
      <p:bldP spid="31770" grpId="0"/>
      <p:bldP spid="31771" grpId="0"/>
      <p:bldP spid="31772" grpId="0"/>
      <p:bldP spid="31773" grpId="0"/>
      <p:bldP spid="317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772400" y="1066800"/>
            <a:ext cx="747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>
                <a:solidFill>
                  <a:srgbClr val="FF0000"/>
                </a:solidFill>
                <a:cs typeface="Courier New" panose="02070309020205020404" pitchFamily="49" charset="0"/>
              </a:rPr>
              <a:t>kill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29000" y="1143000"/>
            <a:ext cx="2689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/>
              <a:t>杀死；弄死  </a:t>
            </a:r>
            <a:r>
              <a:rPr lang="en-US" altLang="zh-CN" b="1" i="1"/>
              <a:t>v.</a:t>
            </a:r>
            <a:r>
              <a:rPr lang="en-US" altLang="zh-CN" b="1"/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62000" y="1143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cs typeface="Courier New" panose="02070309020205020404" pitchFamily="49" charset="0"/>
              </a:rPr>
              <a:t>/</a:t>
            </a:r>
            <a:r>
              <a:rPr lang="en-US" altLang="zh-CN" b="1"/>
              <a:t>k</a:t>
            </a:r>
            <a:r>
              <a:rPr lang="en-US" altLang="zh-CN" b="1">
                <a:solidFill>
                  <a:srgbClr val="FF0000"/>
                </a:solidFill>
              </a:rPr>
              <a:t>ɪ</a:t>
            </a:r>
            <a:r>
              <a:rPr lang="en-US" altLang="zh-CN" b="1"/>
              <a:t>l</a:t>
            </a:r>
            <a:r>
              <a:rPr lang="en-US" altLang="zh-CN" b="1"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7848600" y="20574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>
                <a:solidFill>
                  <a:srgbClr val="FF0000"/>
                </a:solidFill>
                <a:cs typeface="Courier New" panose="02070309020205020404" pitchFamily="49" charset="0"/>
              </a:rPr>
              <a:t>oil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86200" y="20574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/>
              <a:t>石油 </a:t>
            </a:r>
            <a:r>
              <a:rPr lang="en-US" altLang="zh-CN" b="1" i="1"/>
              <a:t>n.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838200" y="22098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cs typeface="Courier New" panose="02070309020205020404" pitchFamily="49" charset="0"/>
              </a:rPr>
              <a:t>/</a:t>
            </a:r>
            <a:r>
              <a:rPr lang="en-US" altLang="zh-CN" b="1">
                <a:solidFill>
                  <a:srgbClr val="FF0000"/>
                </a:solidFill>
              </a:rPr>
              <a:t>ɒɪ</a:t>
            </a:r>
            <a:r>
              <a:rPr lang="en-US" altLang="zh-CN" b="1"/>
              <a:t>l</a:t>
            </a:r>
            <a:r>
              <a:rPr lang="en-US" altLang="zh-CN" b="1"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620000" y="3276600"/>
            <a:ext cx="795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>
                <a:solidFill>
                  <a:srgbClr val="FF0000"/>
                </a:solidFill>
                <a:cs typeface="Courier New" panose="02070309020205020404" pitchFamily="49" charset="0"/>
              </a:rPr>
              <a:t>less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7010400" y="4495800"/>
            <a:ext cx="163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>
                <a:solidFill>
                  <a:srgbClr val="FF0000"/>
                </a:solidFill>
                <a:cs typeface="Courier New" panose="02070309020205020404" pitchFamily="49" charset="0"/>
              </a:rPr>
              <a:t>hopeless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200400" y="2971800"/>
            <a:ext cx="38100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/>
              <a:t>较小的；较少的 </a:t>
            </a:r>
            <a:r>
              <a:rPr lang="en-US" altLang="zh-CN" b="1" i="1"/>
              <a:t>adj.</a:t>
            </a:r>
          </a:p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/>
              <a:t>较少数；叫少量</a:t>
            </a:r>
            <a:r>
              <a:rPr lang="zh-CN" altLang="en-US" b="1" i="1"/>
              <a:t>  </a:t>
            </a:r>
            <a:r>
              <a:rPr lang="en-US" altLang="zh-CN" b="1" i="1"/>
              <a:t>n.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429000" y="4191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b="1"/>
              <a:t>无望的 </a:t>
            </a:r>
            <a:r>
              <a:rPr lang="en-US" altLang="zh-CN" b="1" i="1"/>
              <a:t>adj.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914400" y="3200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cs typeface="Courier New" panose="02070309020205020404" pitchFamily="49" charset="0"/>
              </a:rPr>
              <a:t>/</a:t>
            </a:r>
            <a:r>
              <a:rPr lang="en-US" altLang="zh-CN" b="1"/>
              <a:t>l</a:t>
            </a:r>
            <a:r>
              <a:rPr lang="en-US" altLang="zh-CN" b="1">
                <a:solidFill>
                  <a:srgbClr val="FF0000"/>
                </a:solidFill>
              </a:rPr>
              <a:t>e</a:t>
            </a:r>
            <a:r>
              <a:rPr lang="en-US" altLang="zh-CN" b="1"/>
              <a:t>s</a:t>
            </a:r>
            <a:r>
              <a:rPr lang="en-US" altLang="zh-CN" b="1"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838200" y="4343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>
                <a:cs typeface="Courier New" panose="02070309020205020404" pitchFamily="49" charset="0"/>
              </a:rPr>
              <a:t>/</a:t>
            </a:r>
            <a:r>
              <a:rPr lang="en-US" altLang="zh-CN" b="1"/>
              <a:t>'h</a:t>
            </a:r>
            <a:r>
              <a:rPr lang="en-US" altLang="zh-CN" b="1">
                <a:solidFill>
                  <a:srgbClr val="FF0000"/>
                </a:solidFill>
              </a:rPr>
              <a:t>əʊ</a:t>
            </a:r>
            <a:r>
              <a:rPr lang="en-US" altLang="zh-CN" b="1"/>
              <a:t>pl</a:t>
            </a:r>
            <a:r>
              <a:rPr lang="en-US" altLang="zh-CN" b="1">
                <a:solidFill>
                  <a:srgbClr val="FF0000"/>
                </a:solidFill>
              </a:rPr>
              <a:t>ɪ</a:t>
            </a:r>
            <a:r>
              <a:rPr lang="en-US" altLang="zh-CN" b="1"/>
              <a:t>s</a:t>
            </a:r>
            <a:r>
              <a:rPr lang="en-US" altLang="zh-CN" b="1">
                <a:cs typeface="Courier New" panose="02070309020205020404" pitchFamily="49" charset="0"/>
              </a:rPr>
              <a:t>/</a:t>
            </a:r>
          </a:p>
        </p:txBody>
      </p:sp>
      <p:pic>
        <p:nvPicPr>
          <p:cNvPr id="28690" name="Picture 8" descr="A3_0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410200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6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6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86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86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86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868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86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86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  <p:bldP spid="28682" grpId="0"/>
      <p:bldP spid="28683" grpId="0"/>
      <p:bldP spid="28684" grpId="0"/>
      <p:bldP spid="28685" grpId="0"/>
      <p:bldP spid="28686" grpId="0"/>
      <p:bldP spid="28687" grpId="0"/>
      <p:bldP spid="28688" grpId="0"/>
      <p:bldP spid="286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3337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9718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267200" y="1066800"/>
            <a:ext cx="3975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b="1">
                <a:solidFill>
                  <a:srgbClr val="FF0000"/>
                </a:solidFill>
              </a:rPr>
              <a:t>factory</a:t>
            </a:r>
            <a:r>
              <a:rPr lang="zh-CN" altLang="en-US" b="1"/>
              <a:t>制造厂；工厂</a:t>
            </a:r>
            <a:r>
              <a:rPr lang="zh-CN" altLang="en-US"/>
              <a:t> 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838200" y="5791200"/>
            <a:ext cx="2195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zh-CN" b="1">
                <a:solidFill>
                  <a:srgbClr val="FF0000"/>
                </a:solidFill>
              </a:rPr>
              <a:t>pollute</a:t>
            </a:r>
            <a:r>
              <a:rPr lang="zh-CN" altLang="en-US" b="1"/>
              <a:t>污染</a:t>
            </a:r>
          </a:p>
        </p:txBody>
      </p:sp>
      <p:pic>
        <p:nvPicPr>
          <p:cNvPr id="35849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343400" y="5410200"/>
            <a:ext cx="4533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</a:rPr>
              <a:t>recycle</a:t>
            </a:r>
          </a:p>
          <a:p>
            <a:r>
              <a:rPr lang="zh-CN" altLang="en-US" b="1"/>
              <a:t>回收利用；再使用</a:t>
            </a:r>
            <a:r>
              <a:rPr lang="en-US" altLang="zh-CN" b="1"/>
              <a:t>(</a:t>
            </a:r>
            <a:r>
              <a:rPr lang="zh-CN" altLang="en-US" b="1"/>
              <a:t>废品</a:t>
            </a:r>
            <a:r>
              <a:rPr lang="en-US" altLang="zh-CN" b="1"/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495800" y="1447800"/>
            <a:ext cx="4365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The</a:t>
            </a:r>
            <a:r>
              <a:rPr lang="en-US" altLang="zh-CN" b="1">
                <a:solidFill>
                  <a:srgbClr val="FF0000"/>
                </a:solidFill>
              </a:rPr>
              <a:t> waste</a:t>
            </a:r>
            <a:r>
              <a:rPr lang="en-US" altLang="zh-CN" b="1"/>
              <a:t> can be used.</a:t>
            </a:r>
          </a:p>
          <a:p>
            <a:r>
              <a:rPr lang="zh-CN" altLang="en-US" b="1"/>
              <a:t>废弃物也能够被使用。</a:t>
            </a:r>
            <a:r>
              <a:rPr lang="zh-CN" altLang="en-US"/>
              <a:t> </a:t>
            </a:r>
          </a:p>
        </p:txBody>
      </p:sp>
      <p:pic>
        <p:nvPicPr>
          <p:cNvPr id="36871" name="Picture 7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05200"/>
            <a:ext cx="3571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990600" y="4267200"/>
            <a:ext cx="2224088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Bef>
                <a:spcPct val="10000"/>
              </a:spcBef>
            </a:pPr>
            <a:r>
              <a:rPr kumimoji="1" lang="en-US" altLang="zh-CN" b="1">
                <a:solidFill>
                  <a:srgbClr val="FF0000"/>
                </a:solidFill>
              </a:rPr>
              <a:t>crop</a:t>
            </a:r>
          </a:p>
          <a:p>
            <a:pPr>
              <a:lnSpc>
                <a:spcPct val="125000"/>
              </a:lnSpc>
              <a:spcBef>
                <a:spcPct val="10000"/>
              </a:spcBef>
            </a:pPr>
            <a:r>
              <a:rPr lang="zh-CN" altLang="en-US" b="1"/>
              <a:t>庄稼；作物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724400" y="762000"/>
            <a:ext cx="3603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</a:rPr>
              <a:t>waste</a:t>
            </a:r>
            <a:r>
              <a:rPr lang="zh-CN" altLang="en-US" b="1"/>
              <a:t>废料，废弃物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2" grpId="0"/>
      <p:bldP spid="368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" y="533400"/>
            <a:ext cx="355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dirty="0"/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enemy</a:t>
            </a:r>
            <a:r>
              <a:rPr lang="zh-CN" altLang="en-US" b="1" dirty="0"/>
              <a:t>敌人；仇人</a:t>
            </a:r>
            <a:r>
              <a:rPr lang="zh-CN" altLang="en-US" dirty="0"/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09600" y="1398588"/>
            <a:ext cx="8262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/>
              <a:t>复数：</a:t>
            </a:r>
            <a:r>
              <a:rPr lang="en-US" altLang="zh-CN" b="1"/>
              <a:t>enemies</a:t>
            </a:r>
          </a:p>
          <a:p>
            <a:r>
              <a:rPr lang="en-US" altLang="zh-CN" b="1"/>
              <a:t>Don’t make an enemy of him. </a:t>
            </a:r>
            <a:r>
              <a:rPr lang="zh-CN" altLang="en-US" b="1"/>
              <a:t>不要与他为敌。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09600" y="2743200"/>
            <a:ext cx="1428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solidFill>
                  <a:srgbClr val="FF0000"/>
                </a:solidFill>
              </a:rPr>
              <a:t>oil</a:t>
            </a:r>
            <a:r>
              <a:rPr kumimoji="1" lang="zh-CN" altLang="en-US" b="1"/>
              <a:t>石油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09600" y="3429000"/>
            <a:ext cx="6223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b="1"/>
              <a:t>作“石油”讲时，是不可数名词。</a:t>
            </a:r>
          </a:p>
          <a:p>
            <a:r>
              <a:rPr kumimoji="1" lang="en-US" altLang="zh-CN" b="1"/>
              <a:t>The country is rich in </a:t>
            </a:r>
            <a:r>
              <a:rPr kumimoji="1" lang="en-US" altLang="zh-CN" b="1">
                <a:solidFill>
                  <a:srgbClr val="FF0000"/>
                </a:solidFill>
              </a:rPr>
              <a:t>oil</a:t>
            </a:r>
            <a:r>
              <a:rPr kumimoji="1" lang="en-US" altLang="zh-CN" b="1"/>
              <a:t> and coal. </a:t>
            </a:r>
          </a:p>
          <a:p>
            <a:r>
              <a:rPr kumimoji="1" lang="zh-CN" altLang="en-US" b="1"/>
              <a:t>这个国家石油和煤很丰富。</a:t>
            </a:r>
          </a:p>
        </p:txBody>
      </p:sp>
      <p:pic>
        <p:nvPicPr>
          <p:cNvPr id="37896" name="Picture 8" descr="u=1362586188,2066323972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114800"/>
            <a:ext cx="2057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" y="1676400"/>
            <a:ext cx="7391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zh-CN" b="1" dirty="0">
                <a:solidFill>
                  <a:schemeClr val="hlink"/>
                </a:solidFill>
              </a:rPr>
              <a:t>Work in pairs. Look at the pictures and  talk about them. Use the words in the box to help you.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38200" y="4267200"/>
            <a:ext cx="5638800" cy="579438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/>
              <a:t>factory, pollute, recycle, waste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dobe Hebrew"/>
              </a:rPr>
              <a:t>Listening and vocabulary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dobe Hebrew"/>
            </a:endParaRPr>
          </a:p>
        </p:txBody>
      </p:sp>
      <p:pic>
        <p:nvPicPr>
          <p:cNvPr id="13322" name="Picture 10" descr="u=3756177867,3325779720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419600"/>
            <a:ext cx="1285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文稿1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Microsoft Office PowerPoint</Application>
  <PresentationFormat>全屏显示(4:3)</PresentationFormat>
  <Paragraphs>304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Adobe Hebrew</vt:lpstr>
      <vt:lpstr>宋体</vt:lpstr>
      <vt:lpstr>微软雅黑</vt:lpstr>
      <vt:lpstr>Arial</vt:lpstr>
      <vt:lpstr>Arial Black</vt:lpstr>
      <vt:lpstr>Calibri</vt:lpstr>
      <vt:lpstr>Courier New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30</cp:revision>
  <cp:lastPrinted>2113-01-01T00:00:00Z</cp:lastPrinted>
  <dcterms:created xsi:type="dcterms:W3CDTF">2113-01-01T00:00:00Z</dcterms:created>
  <dcterms:modified xsi:type="dcterms:W3CDTF">2023-01-17T00:31:11Z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274F1AEB9DBE404A929D04994AD95E57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