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4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F30B76D-3946-4D9B-93F8-B986CBACFE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6421EAE-BFEB-4959-A8F0-8AFEC25D403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6AD500-EEBA-4F3C-AEDB-6F5A76488A2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74FBEEC-2F4A-4838-9A8C-D81214F7321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CD9E16-5AAB-419D-8C5C-468B6A0914B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683582-4760-415B-B3FD-C820E83FA5D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55320C-CB32-4E5E-BBF2-0347F9164EEE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A0F62A-FDF7-4FF9-8034-0833C843E3F7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BFEA680-E41C-453D-B9C2-346FBF93F63B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F59776-FCBD-4C3D-876B-4C56ADE53D47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D596B3D-B9A8-40D2-AE60-7D8C4AA33B17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07AEFA-2D70-4D95-B455-2E12D99E5DC4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9D7BECD7-3010-4DAF-A4DA-FEFC305356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3DAF2DA-92D1-4FEA-BCAF-C1A287303EFF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80498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B5A0F918-323F-4598-A8DB-D03ECCC5284E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05956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2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Wildlife Protection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环境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916" y="2167715"/>
            <a:ext cx="190857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376487" y="2663655"/>
            <a:ext cx="5597923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Ⅴ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Listening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and Talking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35193" y="4100622"/>
            <a:ext cx="2474075" cy="3739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40519" y="897731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father began to study computer in his sixties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so that/in order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might keep up with times.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My father began to study computer in his sixties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so as to/in order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keep up with times.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我爸爸在六十多岁时开始学习电脑以便跟上时代。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(2)so 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也可引导结果状语从句，一般不与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等情态动词连用。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hadn’t planned her time well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so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she didn’t finish her work on time.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她没有计划好她的时间，因此她没有按时完成她的工作。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406004" y="92749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09575" y="1359694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went to the airport to meet Professor Yang there.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went to the airport _________________________________ Professor Yang there.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study hard so that I may not fail in the exam.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study hard _________________________________ in the exam.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has been working for several hours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hungry and tired.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has been working for several hours _______________________ hungry and tired. </a:t>
            </a:r>
          </a:p>
        </p:txBody>
      </p:sp>
      <p:sp>
        <p:nvSpPr>
          <p:cNvPr id="4" name="矩形 3"/>
          <p:cNvSpPr/>
          <p:nvPr/>
        </p:nvSpPr>
        <p:spPr>
          <a:xfrm>
            <a:off x="3071812" y="1816894"/>
            <a:ext cx="31521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so that/in order that we can meet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07432" y="2645569"/>
            <a:ext cx="29277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so as not to/in order not to fail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45857" y="3467101"/>
            <a:ext cx="13120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so that she is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2" y="235267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1.Translate the following words and phrases.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5" descr="Step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965723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454819" y="2784873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binoculars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bird field guide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bird feeder  ____________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search for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paper cut-out  ____________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used for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clean up  ____________  	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care for  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45494" y="281463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双筒望远镜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80572" y="2842023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鸟类图鉴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099072" y="3270648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喂食器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932885" y="325159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搜索；查找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452688" y="367188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剪纸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284119" y="3663554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被用于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720453" y="4080273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清除；打扫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81676" y="407193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关心；照顾</a:t>
            </a:r>
            <a:endParaRPr lang="zh-CN" altLang="en-US" dirty="0"/>
          </a:p>
        </p:txBody>
      </p:sp>
      <p:pic>
        <p:nvPicPr>
          <p:cNvPr id="10253" name="图片 13" descr="说明: 听说一体突破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504" y="739813"/>
            <a:ext cx="8552259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251222" y="81915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2.Brainstorm: Find out as many ways as possible to protect the wild birds in your life.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54819" y="1251347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635794" y="1221582"/>
            <a:ext cx="5756672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Study the lifestyles of wild birds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Build some bird feeders in the proper places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Tell the people the harm of killing birds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Protect the bird nest from being damaged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Build some bird houses for wild birds.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7175" y="1067991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Finish Ex.3 &amp; Ex.4 on Page 19.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42888" y="2193132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Talking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—Finish Ex.5 by the example on Page 19.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39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644129"/>
            <a:ext cx="5670947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Step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778794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语言知识积累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951310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表达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目的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的几种方法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2.in order 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3.so as 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4.in order that...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5.so that...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6.for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7.in case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8.for fear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13147" y="1113234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用含有动词不定式的短语表示否定的目的时，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not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多放在动词不定式的前面。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100607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1.search for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搜索；查找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43827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got up early in order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search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wild birds.(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他们为了寻找野鸟而早早起床。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短语记牢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记牢下列短语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search...for...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搜查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找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 (one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s/the) search of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寻找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searched the woods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little boy.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他们在森林中搜寻那个小男孩。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Scientists are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search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cure for the disease.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科学家正寻找治疗这种疾病的方法。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3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573881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409575" y="789385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09575" y="1250157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同义替换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looked everywhere in the house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search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________________) the key that had been lost.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翻译句子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我搜查我的行李箱找我的身份证。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67363" y="1707357"/>
            <a:ext cx="13503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searching for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9360" y="3338513"/>
            <a:ext cx="37164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 searched my suitcase for my ID card.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746522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2.My dad gave me the binoculars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so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 can see the birds better.(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我爸爸给了我双筒望远镜以便我们看鸟能看得更清楚一些。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454819" y="1612107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【句式解读】　</a:t>
            </a:r>
            <a:r>
              <a:rPr lang="zh-CN" altLang="zh-CN" dirty="0">
                <a:latin typeface="Times New Roman" panose="02020603050405020304" pitchFamily="18" charset="0"/>
              </a:rPr>
              <a:t>句中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so that</a:t>
            </a:r>
            <a:r>
              <a:rPr lang="zh-CN" altLang="zh-CN" dirty="0">
                <a:latin typeface="Times New Roman" panose="02020603050405020304" pitchFamily="18" charset="0"/>
              </a:rPr>
              <a:t>引导的从句在句中作目的状语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zh-CN" altLang="zh-CN" dirty="0">
                <a:latin typeface="Times New Roman" panose="02020603050405020304" pitchFamily="18" charset="0"/>
              </a:rPr>
              <a:t>作用上相当于</a:t>
            </a:r>
            <a:r>
              <a:rPr lang="zh-CN" altLang="zh-CN" dirty="0">
                <a:latin typeface="宋体" panose="02010600030101010101" pitchFamily="2" charset="-122"/>
                <a:ea typeface="黑体" panose="02010609060101010101" charset="-122"/>
              </a:rPr>
              <a:t>“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in order that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＋</a:t>
            </a:r>
            <a:r>
              <a:rPr lang="zh-CN" altLang="zh-CN" dirty="0">
                <a:latin typeface="Times New Roman" panose="02020603050405020304" pitchFamily="18" charset="0"/>
              </a:rPr>
              <a:t>从句</a:t>
            </a:r>
            <a:r>
              <a:rPr lang="en-US" altLang="zh-CN" dirty="0">
                <a:latin typeface="宋体" panose="02010600030101010101" pitchFamily="2" charset="-122"/>
                <a:ea typeface="黑体" panose="02010609060101010101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【用法总结】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(1)so that</a:t>
            </a:r>
            <a:r>
              <a:rPr lang="zh-CN" altLang="zh-CN" dirty="0">
                <a:latin typeface="Times New Roman" panose="02020603050405020304" pitchFamily="18" charset="0"/>
              </a:rPr>
              <a:t>引导目的状语从句时相当于</a:t>
            </a:r>
            <a:r>
              <a:rPr lang="en-US" altLang="zh-CN" dirty="0">
                <a:latin typeface="Times New Roman" panose="02020603050405020304" pitchFamily="18" charset="0"/>
              </a:rPr>
              <a:t>in order that</a:t>
            </a:r>
            <a:r>
              <a:rPr lang="zh-CN" altLang="zh-CN" dirty="0">
                <a:latin typeface="Times New Roman" panose="02020603050405020304" pitchFamily="18" charset="0"/>
              </a:rPr>
              <a:t>＋从句，从句中常用</a:t>
            </a:r>
            <a:r>
              <a:rPr lang="en-US" altLang="zh-CN" dirty="0">
                <a:latin typeface="Times New Roman" panose="02020603050405020304" pitchFamily="18" charset="0"/>
              </a:rPr>
              <a:t>could</a:t>
            </a:r>
            <a:r>
              <a:rPr lang="zh-CN" altLang="zh-CN" dirty="0">
                <a:latin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</a:rPr>
              <a:t>might</a:t>
            </a:r>
            <a:r>
              <a:rPr lang="zh-CN" altLang="zh-CN" dirty="0">
                <a:latin typeface="Times New Roman" panose="02020603050405020304" pitchFamily="18" charset="0"/>
              </a:rPr>
              <a:t>等情态动词，该结构可以改写为</a:t>
            </a:r>
            <a:r>
              <a:rPr lang="en-US" altLang="zh-CN" dirty="0">
                <a:latin typeface="Times New Roman" panose="02020603050405020304" pitchFamily="18" charset="0"/>
              </a:rPr>
              <a:t>so as to do </a:t>
            </a:r>
            <a:r>
              <a:rPr lang="en-US" altLang="zh-CN" dirty="0" err="1">
                <a:latin typeface="Times New Roman" panose="02020603050405020304" pitchFamily="18" charset="0"/>
              </a:rPr>
              <a:t>sth</a:t>
            </a:r>
            <a:r>
              <a:rPr lang="zh-CN" altLang="zh-CN" dirty="0">
                <a:latin typeface="Times New Roman" panose="02020603050405020304" pitchFamily="18" charset="0"/>
              </a:rPr>
              <a:t>或</a:t>
            </a:r>
            <a:r>
              <a:rPr lang="en-US" altLang="zh-CN" dirty="0">
                <a:latin typeface="Times New Roman" panose="02020603050405020304" pitchFamily="18" charset="0"/>
              </a:rPr>
              <a:t>in order to do </a:t>
            </a:r>
            <a:r>
              <a:rPr lang="en-US" altLang="zh-CN" dirty="0" err="1">
                <a:latin typeface="Times New Roman" panose="02020603050405020304" pitchFamily="18" charset="0"/>
              </a:rPr>
              <a:t>sth</a:t>
            </a:r>
            <a:r>
              <a:rPr lang="zh-CN" altLang="zh-CN" dirty="0">
                <a:latin typeface="Times New Roman" panose="02020603050405020304" pitchFamily="18" charset="0"/>
              </a:rPr>
              <a:t>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全屏显示(16:9)</PresentationFormat>
  <Paragraphs>88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2023-01-17T00:31:17Z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C1123EECA63540899AACA6C70A2DA483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