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5" r:id="rId2"/>
    <p:sldId id="257" r:id="rId3"/>
    <p:sldId id="258" r:id="rId4"/>
    <p:sldId id="260" r:id="rId5"/>
    <p:sldId id="355" r:id="rId6"/>
    <p:sldId id="346" r:id="rId7"/>
    <p:sldId id="366" r:id="rId8"/>
    <p:sldId id="358" r:id="rId9"/>
    <p:sldId id="359" r:id="rId10"/>
    <p:sldId id="268" r:id="rId11"/>
    <p:sldId id="269" r:id="rId12"/>
    <p:sldId id="367" r:id="rId13"/>
    <p:sldId id="309" r:id="rId14"/>
    <p:sldId id="368" r:id="rId15"/>
    <p:sldId id="370" r:id="rId16"/>
    <p:sldId id="369" r:id="rId17"/>
    <p:sldId id="350" r:id="rId18"/>
    <p:sldId id="351" r:id="rId19"/>
    <p:sldId id="360" r:id="rId20"/>
    <p:sldId id="272" r:id="rId21"/>
    <p:sldId id="313" r:id="rId22"/>
    <p:sldId id="372" r:id="rId23"/>
    <p:sldId id="315" r:id="rId24"/>
    <p:sldId id="284" r:id="rId25"/>
    <p:sldId id="319" r:id="rId26"/>
    <p:sldId id="305" r:id="rId27"/>
    <p:sldId id="373" r:id="rId28"/>
    <p:sldId id="375" r:id="rId29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294"/>
      </p:cViewPr>
      <p:guideLst>
        <p:guide orient="horz" pos="21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7D99FD-6AEB-4613-B61F-5DA198831B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317CCC-5490-420B-9454-A160F15ECEE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F730-E245-4076-A8BB-AA9E92E0A5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9247-2172-47A7-B218-2A86BB4765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DE54-4D2E-4FD4-B9F1-438061B6B62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B8DE-B7AC-4FA1-AEE6-BBFA55C663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65A9-7C48-4D94-8C06-3CEC15897F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EB1B-2479-4E0D-9C1C-ABB188A2C6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FCB4-7B32-4A07-A31E-11CBC0E958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4094-49B8-43E1-881D-788BEEBD14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42F3-CD45-4CBF-AD54-E4DA4A51EA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C41F-2583-409D-BCE0-44E22EC563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4607-FA0F-424E-B6A4-EF8EFD22ACE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00C2-A280-4C53-85AF-1C425B2CF9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8104-E1E5-464E-886F-490BDBE13C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9CED-39DC-466F-9E8A-5E86D056CD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5107-57C6-4763-A687-13D819A985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EBCF-7FD5-4401-A63E-3DA32ACDC3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02C8-DDD6-4915-AD32-87DDFDBDFD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E7F3-42F0-4FFE-AD1F-414358169F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2C00-E017-4F10-841C-01F5AF3332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CB99-94FC-4B55-B5BA-97482A246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7286-F58D-485D-9E41-2E1141EB43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6137-CBEC-4D24-B03A-3BD3924AB8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8F3960-C4F6-4878-A5C9-071AF63295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0A467E-0F80-4DAB-A848-DBA9EE3590B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6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png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en-US" noProof="1"/>
          </a:p>
        </p:txBody>
      </p:sp>
      <p:pic>
        <p:nvPicPr>
          <p:cNvPr id="2052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08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本框 5"/>
          <p:cNvSpPr txBox="1">
            <a:spLocks noChangeArrowheads="1"/>
          </p:cNvSpPr>
          <p:nvPr/>
        </p:nvSpPr>
        <p:spPr bwMode="auto">
          <a:xfrm>
            <a:off x="4833938" y="425450"/>
            <a:ext cx="405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第二十九章</a:t>
            </a:r>
            <a:r>
              <a:rPr lang="en-US" altLang="zh-CN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直线与圆的位置关系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4762" y="1223962"/>
            <a:ext cx="913923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</a:t>
            </a:r>
            <a:r>
              <a:rPr kumimoji="1"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多边形与圆</a:t>
            </a:r>
            <a:endParaRPr kumimoji="1"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73145" y="3429000"/>
            <a:ext cx="20088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1</a:t>
            </a:r>
            <a:r>
              <a:rPr kumimoji="1"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</a:t>
            </a:r>
            <a:r>
              <a:rPr kumimoji="1"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时</a:t>
            </a:r>
            <a:endParaRPr kumimoji="1"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63" y="6106770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 23"/>
          <p:cNvGrpSpPr/>
          <p:nvPr/>
        </p:nvGrpSpPr>
        <p:grpSpPr bwMode="auto">
          <a:xfrm>
            <a:off x="3663950" y="1408113"/>
            <a:ext cx="1709738" cy="554037"/>
            <a:chOff x="3437515" y="1408557"/>
            <a:chExt cx="1709092" cy="553998"/>
          </a:xfrm>
        </p:grpSpPr>
        <p:sp>
          <p:nvSpPr>
            <p:cNvPr id="11282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1263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11283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4" name="文本框 45"/>
          <p:cNvSpPr txBox="1">
            <a:spLocks noChangeArrowheads="1"/>
          </p:cNvSpPr>
          <p:nvPr/>
        </p:nvSpPr>
        <p:spPr bwMode="auto">
          <a:xfrm>
            <a:off x="7669213" y="857250"/>
            <a:ext cx="941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1276" name="组 26"/>
          <p:cNvGrpSpPr/>
          <p:nvPr/>
        </p:nvGrpSpPr>
        <p:grpSpPr bwMode="auto">
          <a:xfrm>
            <a:off x="984250" y="2020888"/>
            <a:ext cx="8170863" cy="466725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8938" y="2020888"/>
            <a:ext cx="75565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证正多边形和圆的关系，在图形中找到圆的弧、弦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等，利用同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弧所对的圆周角相等、所对的弦相等解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答．其证明思路如下：角相等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弧相等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弦相等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</a:p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正多边形．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证明一个多边形是正多边形的方法：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利用定义，证出各边相等，各角相等；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利用圆内接多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边形，证明各边所对的弧相等，即把圆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等分，依次连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接各等分点，所得多边形即为正多边形．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404100" y="3341688"/>
          <a:ext cx="10588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6" imgW="748665" imgH="482600" progId="Equation.DSMT4">
                  <p:embed/>
                </p:oleObj>
              </mc:Choice>
              <mc:Fallback>
                <p:oleObj name="Equation" r:id="rId6" imgW="748665" imgH="482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0" y="3341688"/>
                        <a:ext cx="10588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99853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2" name="文本框 33"/>
          <p:cNvSpPr txBox="1">
            <a:spLocks noChangeArrowheads="1"/>
          </p:cNvSpPr>
          <p:nvPr/>
        </p:nvSpPr>
        <p:spPr bwMode="auto">
          <a:xfrm>
            <a:off x="7669213" y="998538"/>
            <a:ext cx="927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内容占位符 7"/>
          <p:cNvSpPr txBox="1">
            <a:spLocks noChangeArrowheads="1"/>
          </p:cNvSpPr>
          <p:nvPr/>
        </p:nvSpPr>
        <p:spPr bwMode="auto">
          <a:xfrm>
            <a:off x="1323975" y="1541463"/>
            <a:ext cx="70135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对于三角形，如果三边相等，那么它的三个角一定相等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反过来， 如果三个角相等，那么它的三边也一定相等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对于其他多边形，如果去掉 “各边相等”和“各角相等”两个条件中的任意一个，还能保证这个多边形是正多边形吗？请举例说明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00" name="组合 20"/>
          <p:cNvGrpSpPr/>
          <p:nvPr/>
        </p:nvGrpSpPr>
        <p:grpSpPr bwMode="auto">
          <a:xfrm>
            <a:off x="787400" y="1643063"/>
            <a:ext cx="500063" cy="461962"/>
            <a:chOff x="440330" y="1359711"/>
            <a:chExt cx="500063" cy="461665"/>
          </a:xfrm>
        </p:grpSpPr>
        <p:sp>
          <p:nvSpPr>
            <p:cNvPr id="28" name="矩形 27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2305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809625" y="4448175"/>
            <a:ext cx="803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000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336675" y="4359275"/>
            <a:ext cx="67960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不能．例如：菱形的各边都相等，但不是正多边形．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99853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6" name="文本框 33"/>
          <p:cNvSpPr txBox="1">
            <a:spLocks noChangeArrowheads="1"/>
          </p:cNvSpPr>
          <p:nvPr/>
        </p:nvSpPr>
        <p:spPr bwMode="auto">
          <a:xfrm>
            <a:off x="7669213" y="998538"/>
            <a:ext cx="927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内容占位符 7"/>
          <p:cNvSpPr txBox="1">
            <a:spLocks noChangeArrowheads="1"/>
          </p:cNvSpPr>
          <p:nvPr/>
        </p:nvSpPr>
        <p:spPr bwMode="auto">
          <a:xfrm>
            <a:off x="1323975" y="1541463"/>
            <a:ext cx="6781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一个正多边形的边心距与边长的比为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，求这个正多边形的边数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24" name="组合 20"/>
          <p:cNvGrpSpPr/>
          <p:nvPr/>
        </p:nvGrpSpPr>
        <p:grpSpPr bwMode="auto">
          <a:xfrm>
            <a:off x="787400" y="1643063"/>
            <a:ext cx="500063" cy="461962"/>
            <a:chOff x="440330" y="1359711"/>
            <a:chExt cx="500063" cy="461665"/>
          </a:xfrm>
        </p:grpSpPr>
        <p:sp>
          <p:nvSpPr>
            <p:cNvPr id="28" name="矩形 27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3331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815975" y="2760663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000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343025" y="2703513"/>
            <a:ext cx="45132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，如图．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90°.</a:t>
            </a: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∵360°÷90°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这个正多边形的边数为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pic>
        <p:nvPicPr>
          <p:cNvPr id="49154" name="Picture 2" descr="T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6225" y="2949575"/>
            <a:ext cx="33242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9" name="对象 2"/>
          <p:cNvGraphicFramePr>
            <a:graphicFrameLocks noChangeAspect="1"/>
          </p:cNvGraphicFramePr>
          <p:nvPr/>
        </p:nvGraphicFramePr>
        <p:xfrm>
          <a:off x="6026150" y="1468438"/>
          <a:ext cx="304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6" imgW="152400" imgH="405765" progId="Equation.DSMT4">
                  <p:embed/>
                </p:oleObj>
              </mc:Choice>
              <mc:Fallback>
                <p:oleObj name="Equation" r:id="rId6" imgW="1524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1468438"/>
                        <a:ext cx="304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0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内容占位符 7"/>
          <p:cNvSpPr txBox="1">
            <a:spLocks noChangeArrowheads="1"/>
          </p:cNvSpPr>
          <p:nvPr/>
        </p:nvSpPr>
        <p:spPr bwMode="auto">
          <a:xfrm>
            <a:off x="1182688" y="1631950"/>
            <a:ext cx="73056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株洲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下列圆的内接正多边形中，一条边所对的圆心角最大的图形是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．正三角形   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．正方形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．正五边形   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．正六边形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正多边形的一边所对的中心角与该多边形的一个内角的关系为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．两角互余   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．两角互补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．两角互余或互补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．不能确定</a:t>
            </a:r>
          </a:p>
        </p:txBody>
      </p:sp>
      <p:grpSp>
        <p:nvGrpSpPr>
          <p:cNvPr id="14349" name="组合 20"/>
          <p:cNvGrpSpPr/>
          <p:nvPr/>
        </p:nvGrpSpPr>
        <p:grpSpPr bwMode="auto">
          <a:xfrm>
            <a:off x="677863" y="1658938"/>
            <a:ext cx="500062" cy="461962"/>
            <a:chOff x="440330" y="1359711"/>
            <a:chExt cx="500063" cy="461665"/>
          </a:xfrm>
        </p:grpSpPr>
        <p:sp>
          <p:nvSpPr>
            <p:cNvPr id="28" name="矩形 27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4356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grpSp>
        <p:nvGrpSpPr>
          <p:cNvPr id="14350" name="组合 20"/>
          <p:cNvGrpSpPr/>
          <p:nvPr/>
        </p:nvGrpSpPr>
        <p:grpSpPr bwMode="auto">
          <a:xfrm>
            <a:off x="682625" y="3868738"/>
            <a:ext cx="500063" cy="461962"/>
            <a:chOff x="440330" y="1359711"/>
            <a:chExt cx="500063" cy="461368"/>
          </a:xfrm>
        </p:grpSpPr>
        <p:sp>
          <p:nvSpPr>
            <p:cNvPr id="29" name="矩形 28"/>
            <p:cNvSpPr/>
            <p:nvPr/>
          </p:nvSpPr>
          <p:spPr>
            <a:xfrm>
              <a:off x="440330" y="1359711"/>
              <a:ext cx="500063" cy="44551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4354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/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46650" y="223043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774950" y="4452938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4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内容占位符 7"/>
          <p:cNvSpPr txBox="1">
            <a:spLocks noChangeArrowheads="1"/>
          </p:cNvSpPr>
          <p:nvPr/>
        </p:nvSpPr>
        <p:spPr bwMode="auto">
          <a:xfrm>
            <a:off x="1355725" y="1809750"/>
            <a:ext cx="730567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滨州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若正方形的外接圆半径为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，则其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内切圆半径为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B.                   </a:t>
            </a:r>
          </a:p>
          <a:p>
            <a:pPr eaLnBrk="0" hangingPunct="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5372" name="组合 20"/>
          <p:cNvGrpSpPr/>
          <p:nvPr/>
        </p:nvGrpSpPr>
        <p:grpSpPr bwMode="auto">
          <a:xfrm>
            <a:off x="819150" y="1958975"/>
            <a:ext cx="500063" cy="461963"/>
            <a:chOff x="440330" y="1359711"/>
            <a:chExt cx="500063" cy="461665"/>
          </a:xfrm>
        </p:grpSpPr>
        <p:sp>
          <p:nvSpPr>
            <p:cNvPr id="28" name="矩形 27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5379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/>
            </a:p>
          </p:txBody>
        </p:sp>
      </p:grpSp>
      <p:graphicFrame>
        <p:nvGraphicFramePr>
          <p:cNvPr id="15373" name="对象 2"/>
          <p:cNvGraphicFramePr>
            <a:graphicFrameLocks noChangeAspect="1"/>
          </p:cNvGraphicFramePr>
          <p:nvPr/>
        </p:nvGraphicFramePr>
        <p:xfrm>
          <a:off x="1800225" y="3317875"/>
          <a:ext cx="4810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5" imgW="241300" imgH="215900" progId="Equation.DSMT4">
                  <p:embed/>
                </p:oleObj>
              </mc:Choice>
              <mc:Fallback>
                <p:oleObj name="Equation" r:id="rId5" imgW="241300" imgH="215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317875"/>
                        <a:ext cx="4810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对象 2"/>
          <p:cNvGraphicFramePr>
            <a:graphicFrameLocks noChangeAspect="1"/>
          </p:cNvGraphicFramePr>
          <p:nvPr/>
        </p:nvGraphicFramePr>
        <p:xfrm>
          <a:off x="6037263" y="3306763"/>
          <a:ext cx="63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7" imgW="316865" imgH="215900" progId="Equation.DSMT4">
                  <p:embed/>
                </p:oleObj>
              </mc:Choice>
              <mc:Fallback>
                <p:oleObj name="Equation" r:id="rId7" imgW="316865" imgH="215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3306763"/>
                        <a:ext cx="63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对象 3"/>
          <p:cNvGraphicFramePr>
            <a:graphicFrameLocks noChangeAspect="1"/>
          </p:cNvGraphicFramePr>
          <p:nvPr/>
        </p:nvGraphicFramePr>
        <p:xfrm>
          <a:off x="1930400" y="3940175"/>
          <a:ext cx="53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9" imgW="266700" imgH="431165" progId="Equation.DSMT4">
                  <p:embed/>
                </p:oleObj>
              </mc:Choice>
              <mc:Fallback>
                <p:oleObj name="Equation" r:id="rId9" imgW="266700" imgH="4311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940175"/>
                        <a:ext cx="533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546475" y="257651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8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内容占位符 7"/>
          <p:cNvSpPr txBox="1">
            <a:spLocks noChangeArrowheads="1"/>
          </p:cNvSpPr>
          <p:nvPr/>
        </p:nvSpPr>
        <p:spPr bwMode="auto">
          <a:xfrm>
            <a:off x="1355725" y="1809750"/>
            <a:ext cx="689292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沈阳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正六边形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ABCDEF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内接于⊙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，正六边形的周长是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的半径是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eaLnBrk="0" hangingPunc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  2                 </a:t>
            </a:r>
          </a:p>
          <a:p>
            <a:pPr eaLnBrk="0" hangingPunc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eaLnBrk="0" hangingPunc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97" name="组合 20"/>
          <p:cNvGrpSpPr/>
          <p:nvPr/>
        </p:nvGrpSpPr>
        <p:grpSpPr bwMode="auto">
          <a:xfrm>
            <a:off x="866775" y="1911350"/>
            <a:ext cx="500063" cy="461963"/>
            <a:chOff x="440330" y="1359711"/>
            <a:chExt cx="500063" cy="461665"/>
          </a:xfrm>
        </p:grpSpPr>
        <p:sp>
          <p:nvSpPr>
            <p:cNvPr id="28" name="矩形 27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6404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/>
            </a:p>
          </p:txBody>
        </p:sp>
      </p:grpSp>
      <p:graphicFrame>
        <p:nvGraphicFramePr>
          <p:cNvPr id="16398" name="对象 2"/>
          <p:cNvGraphicFramePr>
            <a:graphicFrameLocks noChangeAspect="1"/>
          </p:cNvGraphicFramePr>
          <p:nvPr/>
        </p:nvGraphicFramePr>
        <p:xfrm>
          <a:off x="1800225" y="3148013"/>
          <a:ext cx="481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148013"/>
                        <a:ext cx="481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对象 2"/>
          <p:cNvGraphicFramePr>
            <a:graphicFrameLocks noChangeAspect="1"/>
          </p:cNvGraphicFramePr>
          <p:nvPr/>
        </p:nvGraphicFramePr>
        <p:xfrm>
          <a:off x="1930400" y="4316413"/>
          <a:ext cx="63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7" imgW="316865" imgH="215900" progId="Equation.DSMT4">
                  <p:embed/>
                </p:oleObj>
              </mc:Choice>
              <mc:Fallback>
                <p:oleObj name="Equation" r:id="rId7" imgW="316865" imgH="215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316413"/>
                        <a:ext cx="63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0" name="Picture 2" descr="TQ12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22700" y="3187700"/>
            <a:ext cx="2411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01" name="对象 4"/>
          <p:cNvGraphicFramePr>
            <a:graphicFrameLocks noChangeAspect="1"/>
          </p:cNvGraphicFramePr>
          <p:nvPr/>
        </p:nvGraphicFramePr>
        <p:xfrm>
          <a:off x="1930400" y="4929188"/>
          <a:ext cx="63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10" imgW="317500" imgH="228600" progId="Equation.DSMT4">
                  <p:embed/>
                </p:oleObj>
              </mc:Choice>
              <mc:Fallback>
                <p:oleObj name="Equation" r:id="rId10" imgW="31750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929188"/>
                        <a:ext cx="635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515100" y="251301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1077913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2" name="文本框 33"/>
          <p:cNvSpPr txBox="1">
            <a:spLocks noChangeArrowheads="1"/>
          </p:cNvSpPr>
          <p:nvPr/>
        </p:nvSpPr>
        <p:spPr bwMode="auto">
          <a:xfrm>
            <a:off x="7669213" y="1077913"/>
            <a:ext cx="927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内容占位符 7"/>
          <p:cNvSpPr txBox="1">
            <a:spLocks noChangeArrowheads="1"/>
          </p:cNvSpPr>
          <p:nvPr/>
        </p:nvSpPr>
        <p:spPr bwMode="auto">
          <a:xfrm>
            <a:off x="1466850" y="1793875"/>
            <a:ext cx="68897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一个圆的内接正四边形和外切正四边形的面积的比是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1∶                               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1∶2 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2∶3                             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2∶π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21" name="组合 20"/>
          <p:cNvGrpSpPr/>
          <p:nvPr/>
        </p:nvGrpSpPr>
        <p:grpSpPr bwMode="auto">
          <a:xfrm>
            <a:off x="930275" y="1943100"/>
            <a:ext cx="500063" cy="461963"/>
            <a:chOff x="440330" y="1359711"/>
            <a:chExt cx="500063" cy="461665"/>
          </a:xfrm>
        </p:grpSpPr>
        <p:sp>
          <p:nvSpPr>
            <p:cNvPr id="28" name="矩形 27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7425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zh-CN" altLang="en-US"/>
            </a:p>
          </p:txBody>
        </p:sp>
      </p:grpSp>
      <p:graphicFrame>
        <p:nvGraphicFramePr>
          <p:cNvPr id="17422" name="对象 5"/>
          <p:cNvGraphicFramePr>
            <a:graphicFrameLocks noChangeAspect="1"/>
          </p:cNvGraphicFramePr>
          <p:nvPr/>
        </p:nvGraphicFramePr>
        <p:xfrm>
          <a:off x="2581275" y="3082925"/>
          <a:ext cx="48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5" imgW="241300" imgH="215900" progId="Equation.DSMT4">
                  <p:embed/>
                </p:oleObj>
              </mc:Choice>
              <mc:Fallback>
                <p:oleObj name="Equation" r:id="rId5" imgW="241300" imgH="2159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3082925"/>
                        <a:ext cx="482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433638" y="2493963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6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内容占位符 7"/>
          <p:cNvSpPr txBox="1">
            <a:spLocks noChangeArrowheads="1"/>
          </p:cNvSpPr>
          <p:nvPr/>
        </p:nvSpPr>
        <p:spPr bwMode="auto">
          <a:xfrm>
            <a:off x="1214438" y="1509713"/>
            <a:ext cx="691832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如图，正六边形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ABCDEF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内接于⊙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，若直线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相切于点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150°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150°</a:t>
            </a:r>
          </a:p>
        </p:txBody>
      </p:sp>
      <p:grpSp>
        <p:nvGrpSpPr>
          <p:cNvPr id="18444" name="组合 20"/>
          <p:cNvGrpSpPr/>
          <p:nvPr/>
        </p:nvGrpSpPr>
        <p:grpSpPr bwMode="auto">
          <a:xfrm>
            <a:off x="677863" y="1658938"/>
            <a:ext cx="500062" cy="461962"/>
            <a:chOff x="440330" y="1359711"/>
            <a:chExt cx="500063" cy="461665"/>
          </a:xfrm>
        </p:grpSpPr>
        <p:sp>
          <p:nvSpPr>
            <p:cNvPr id="28" name="矩形 27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8449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/>
            </a:p>
          </p:txBody>
        </p:sp>
      </p:grpSp>
      <p:pic>
        <p:nvPicPr>
          <p:cNvPr id="18446" name="Picture 16" descr="xx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9313" y="3063875"/>
            <a:ext cx="23352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622925" y="221456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0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内容占位符 7"/>
          <p:cNvSpPr txBox="1">
            <a:spLocks noChangeArrowheads="1"/>
          </p:cNvSpPr>
          <p:nvPr/>
        </p:nvSpPr>
        <p:spPr bwMode="auto">
          <a:xfrm>
            <a:off x="1254125" y="1562100"/>
            <a:ext cx="73056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泸州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以半径为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的圆的内接正三角形、正方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形、正六边形的边心距为三边作三角形，则该三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角形的面积是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          B.                 C.                    D.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9" name="组合 20"/>
          <p:cNvGrpSpPr/>
          <p:nvPr/>
        </p:nvGrpSpPr>
        <p:grpSpPr bwMode="auto">
          <a:xfrm>
            <a:off x="677863" y="1658938"/>
            <a:ext cx="500062" cy="461962"/>
            <a:chOff x="440330" y="1359711"/>
            <a:chExt cx="500063" cy="461665"/>
          </a:xfrm>
        </p:grpSpPr>
        <p:sp>
          <p:nvSpPr>
            <p:cNvPr id="28" name="矩形 27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9476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zh-CN" altLang="en-US"/>
            </a:p>
          </p:txBody>
        </p:sp>
      </p:grpSp>
      <p:graphicFrame>
        <p:nvGraphicFramePr>
          <p:cNvPr id="19470" name="对象 2"/>
          <p:cNvGraphicFramePr>
            <a:graphicFrameLocks noChangeAspect="1"/>
          </p:cNvGraphicFramePr>
          <p:nvPr/>
        </p:nvGraphicFramePr>
        <p:xfrm>
          <a:off x="1663700" y="3413125"/>
          <a:ext cx="4683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5" imgW="266700" imgH="431165" progId="Equation.DSMT4">
                  <p:embed/>
                </p:oleObj>
              </mc:Choice>
              <mc:Fallback>
                <p:oleObj name="Equation" r:id="rId5" imgW="266700" imgH="4311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3413125"/>
                        <a:ext cx="46831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对象 3"/>
          <p:cNvGraphicFramePr>
            <a:graphicFrameLocks noChangeAspect="1"/>
          </p:cNvGraphicFramePr>
          <p:nvPr/>
        </p:nvGraphicFramePr>
        <p:xfrm>
          <a:off x="6962775" y="3413125"/>
          <a:ext cx="4683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7" imgW="266700" imgH="431165" progId="Equation.DSMT4">
                  <p:embed/>
                </p:oleObj>
              </mc:Choice>
              <mc:Fallback>
                <p:oleObj name="Equation" r:id="rId7" imgW="266700" imgH="4311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3413125"/>
                        <a:ext cx="46831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对象 4"/>
          <p:cNvGraphicFramePr>
            <a:graphicFrameLocks noChangeAspect="1"/>
          </p:cNvGraphicFramePr>
          <p:nvPr/>
        </p:nvGraphicFramePr>
        <p:xfrm>
          <a:off x="3567113" y="3413125"/>
          <a:ext cx="4683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9" imgW="266700" imgH="431165" progId="Equation.DSMT4">
                  <p:embed/>
                </p:oleObj>
              </mc:Choice>
              <mc:Fallback>
                <p:oleObj name="Equation" r:id="rId9" imgW="266700" imgH="4311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413125"/>
                        <a:ext cx="4683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对象 5"/>
          <p:cNvGraphicFramePr>
            <a:graphicFrameLocks noChangeAspect="1"/>
          </p:cNvGraphicFramePr>
          <p:nvPr/>
        </p:nvGraphicFramePr>
        <p:xfrm>
          <a:off x="5200650" y="3413125"/>
          <a:ext cx="4683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11" imgW="266700" imgH="431165" progId="Equation.DSMT4">
                  <p:embed/>
                </p:oleObj>
              </mc:Choice>
              <mc:Fallback>
                <p:oleObj name="Equation" r:id="rId11" imgW="266700" imgH="4311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3413125"/>
                        <a:ext cx="46831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457575" y="29511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4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内容占位符 7"/>
          <p:cNvSpPr txBox="1">
            <a:spLocks noChangeArrowheads="1"/>
          </p:cNvSpPr>
          <p:nvPr/>
        </p:nvSpPr>
        <p:spPr bwMode="auto">
          <a:xfrm>
            <a:off x="1254125" y="1341438"/>
            <a:ext cx="7305675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随州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是正五边形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的外接圆，这个正五边形的边长为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，半径为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，边心距为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，则下列关系式错误的是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sin  36°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tan  36°           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cos 36°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92" name="组合 20"/>
          <p:cNvGrpSpPr/>
          <p:nvPr/>
        </p:nvGrpSpPr>
        <p:grpSpPr bwMode="auto">
          <a:xfrm>
            <a:off x="666750" y="1454150"/>
            <a:ext cx="511175" cy="461963"/>
            <a:chOff x="428486" y="1343955"/>
            <a:chExt cx="511907" cy="461556"/>
          </a:xfrm>
        </p:grpSpPr>
        <p:sp>
          <p:nvSpPr>
            <p:cNvPr id="28" name="矩形 27"/>
            <p:cNvSpPr/>
            <p:nvPr/>
          </p:nvSpPr>
          <p:spPr>
            <a:xfrm>
              <a:off x="439615" y="1359816"/>
              <a:ext cx="500778" cy="44569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0497" name="矩形 22"/>
            <p:cNvSpPr>
              <a:spLocks noChangeArrowheads="1"/>
            </p:cNvSpPr>
            <p:nvPr/>
          </p:nvSpPr>
          <p:spPr bwMode="auto">
            <a:xfrm>
              <a:off x="428486" y="1343955"/>
              <a:ext cx="509277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zh-CN" altLang="en-US"/>
            </a:p>
          </p:txBody>
        </p:sp>
      </p:grpSp>
      <p:pic>
        <p:nvPicPr>
          <p:cNvPr id="2049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9775" y="3198813"/>
            <a:ext cx="29765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368800" y="257651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0" y="2260600"/>
            <a:ext cx="2017713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0" y="2074863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2187575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427413" y="2179638"/>
            <a:ext cx="42433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zh-CN" sz="2400" b="1" dirty="0">
                <a:latin typeface="Calibri" panose="020F0502020204030204" pitchFamily="34" charset="0"/>
              </a:rPr>
              <a:t>圆内接正多边形及相关定义</a:t>
            </a:r>
            <a:endParaRPr lang="en-US" altLang="zh-CN" sz="2400" b="1" dirty="0">
              <a:latin typeface="Calibri" panose="020F0502020204030204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zh-CN" sz="2400" b="1" dirty="0">
                <a:latin typeface="Calibri" panose="020F0502020204030204" pitchFamily="34" charset="0"/>
              </a:rPr>
              <a:t>圆内接正多边形的画法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0" y="3467100"/>
            <a:ext cx="2017713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0" y="3281363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3390900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5" y="4318000"/>
            <a:ext cx="1235075" cy="12334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4548188"/>
            <a:ext cx="10414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5" y="4318000"/>
            <a:ext cx="1235075" cy="12334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4548188"/>
            <a:ext cx="9144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5" y="4318000"/>
            <a:ext cx="1236663" cy="12334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4548188"/>
            <a:ext cx="990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598863" y="4783137"/>
            <a:ext cx="24923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24488" y="4783137"/>
            <a:ext cx="24923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gray">
          <a:xfrm flipH="1">
            <a:off x="2376488" y="1358900"/>
            <a:ext cx="4186237" cy="441325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8" name="AutoShape 2"/>
          <p:cNvSpPr>
            <a:spLocks noChangeArrowheads="1"/>
          </p:cNvSpPr>
          <p:nvPr/>
        </p:nvSpPr>
        <p:spPr bwMode="gray">
          <a:xfrm flipH="1">
            <a:off x="850900" y="1358900"/>
            <a:ext cx="1811338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9" name="AutoShape 11"/>
          <p:cNvSpPr>
            <a:spLocks noChangeArrowheads="1"/>
          </p:cNvSpPr>
          <p:nvPr/>
        </p:nvSpPr>
        <p:spPr bwMode="gray">
          <a:xfrm>
            <a:off x="2157413" y="1174750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21510" name="文本框 39"/>
          <p:cNvSpPr txBox="1">
            <a:spLocks noChangeArrowheads="1"/>
          </p:cNvSpPr>
          <p:nvPr/>
        </p:nvSpPr>
        <p:spPr bwMode="auto">
          <a:xfrm>
            <a:off x="963613" y="1304925"/>
            <a:ext cx="11842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知识点</a:t>
            </a:r>
          </a:p>
        </p:txBody>
      </p:sp>
      <p:sp>
        <p:nvSpPr>
          <p:cNvPr id="21511" name="文本框 40"/>
          <p:cNvSpPr txBox="1">
            <a:spLocks noChangeArrowheads="1"/>
          </p:cNvSpPr>
          <p:nvPr/>
        </p:nvSpPr>
        <p:spPr bwMode="auto">
          <a:xfrm>
            <a:off x="2898775" y="1312863"/>
            <a:ext cx="3665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6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圆内接正多边形的画法</a:t>
            </a:r>
            <a:endParaRPr lang="en-US" altLang="zh-CN" sz="26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16" name="文本框 48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21517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576263" y="2439988"/>
            <a:ext cx="81168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利用尺规作一个已知圆的内接正六边形.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由于正六边形的中心角为60°,因此它的边长就是其外接圆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的半径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 以，在半径为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的圆上，依次截取等于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的弦，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就可以六等分圆，进而作出 圆内接正六边形.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546975" y="1077913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2" name="文本框 23"/>
          <p:cNvSpPr txBox="1">
            <a:spLocks noChangeArrowheads="1"/>
          </p:cNvSpPr>
          <p:nvPr/>
        </p:nvSpPr>
        <p:spPr bwMode="auto">
          <a:xfrm>
            <a:off x="7669213" y="1077913"/>
            <a:ext cx="941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Box 33"/>
          <p:cNvSpPr txBox="1">
            <a:spLocks noChangeArrowheads="1"/>
          </p:cNvSpPr>
          <p:nvPr/>
        </p:nvSpPr>
        <p:spPr bwMode="auto">
          <a:xfrm>
            <a:off x="1511300" y="1582738"/>
            <a:ext cx="5945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用尺规作圆的内接正方形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已知：如图，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求作：正方形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内接于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40" name="矩形 2"/>
          <p:cNvSpPr>
            <a:spLocks noChangeArrowheads="1"/>
          </p:cNvSpPr>
          <p:nvPr/>
        </p:nvSpPr>
        <p:spPr bwMode="auto">
          <a:xfrm>
            <a:off x="838200" y="1677988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/>
          </a:p>
        </p:txBody>
      </p:sp>
      <p:pic>
        <p:nvPicPr>
          <p:cNvPr id="22542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14575" y="3481388"/>
            <a:ext cx="31146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6" name="文本框 23"/>
          <p:cNvSpPr txBox="1">
            <a:spLocks noChangeArrowheads="1"/>
          </p:cNvSpPr>
          <p:nvPr/>
        </p:nvSpPr>
        <p:spPr bwMode="auto">
          <a:xfrm>
            <a:off x="7669213" y="857250"/>
            <a:ext cx="941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66788" y="1185863"/>
            <a:ext cx="65246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作法：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如图，作两条互相垂直的直径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顺次连接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由作图过程可知，四个中心角都是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CD=DA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都是直径，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DAB=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即四边形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的内接正方形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45263" y="2471738"/>
            <a:ext cx="23002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 26"/>
          <p:cNvGrpSpPr/>
          <p:nvPr/>
        </p:nvGrpSpPr>
        <p:grpSpPr bwMode="auto">
          <a:xfrm>
            <a:off x="3663950" y="1408113"/>
            <a:ext cx="1709738" cy="554037"/>
            <a:chOff x="3437515" y="1408557"/>
            <a:chExt cx="1709092" cy="553998"/>
          </a:xfrm>
        </p:grpSpPr>
        <p:sp>
          <p:nvSpPr>
            <p:cNvPr id="2459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1263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2459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矩形 28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3" name="文本框 37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4585" name="组 7"/>
          <p:cNvGrpSpPr/>
          <p:nvPr/>
        </p:nvGrpSpPr>
        <p:grpSpPr bwMode="auto">
          <a:xfrm>
            <a:off x="-26988" y="5837238"/>
            <a:ext cx="8262938" cy="466725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8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7" name="组 6"/>
          <p:cNvGrpSpPr/>
          <p:nvPr/>
        </p:nvGrpSpPr>
        <p:grpSpPr bwMode="auto">
          <a:xfrm>
            <a:off x="984250" y="2020888"/>
            <a:ext cx="8170863" cy="466725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0750" y="2478088"/>
            <a:ext cx="57356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解决这类问题通常有两种方法：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用量角器等分圆周法；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用尺规等分圆周法．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04" name="文本框 33"/>
          <p:cNvSpPr txBox="1">
            <a:spLocks noChangeArrowheads="1"/>
          </p:cNvSpPr>
          <p:nvPr/>
        </p:nvSpPr>
        <p:spPr bwMode="auto">
          <a:xfrm>
            <a:off x="7669213" y="857250"/>
            <a:ext cx="909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内容占位符 7"/>
          <p:cNvSpPr txBox="1">
            <a:spLocks noChangeArrowheads="1"/>
          </p:cNvSpPr>
          <p:nvPr/>
        </p:nvSpPr>
        <p:spPr bwMode="auto">
          <a:xfrm>
            <a:off x="1084263" y="1339850"/>
            <a:ext cx="7566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的直径，作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的内接正三角形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，甲、乙两人的作法分别如下：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甲：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为圆心，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长为半径画圆弧，交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两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点；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C.△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即为所求作的三角形．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乙：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的中垂线，交⊙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两点；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.△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即为所求作的三角形．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对于甲、乙两人的作法，可判断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．甲对，乙不对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．甲不对，乙对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．两人都对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</a:t>
            </a:r>
            <a:r>
              <a:rPr lang="zh-CN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．两人都不对</a:t>
            </a:r>
          </a:p>
        </p:txBody>
      </p:sp>
      <p:grpSp>
        <p:nvGrpSpPr>
          <p:cNvPr id="25612" name="组合 20"/>
          <p:cNvGrpSpPr/>
          <p:nvPr/>
        </p:nvGrpSpPr>
        <p:grpSpPr bwMode="auto">
          <a:xfrm>
            <a:off x="517525" y="1336675"/>
            <a:ext cx="500063" cy="461963"/>
            <a:chOff x="440330" y="1359711"/>
            <a:chExt cx="500063" cy="461665"/>
          </a:xfrm>
        </p:grpSpPr>
        <p:sp>
          <p:nvSpPr>
            <p:cNvPr id="23" name="矩形 22"/>
            <p:cNvSpPr/>
            <p:nvPr/>
          </p:nvSpPr>
          <p:spPr>
            <a:xfrm>
              <a:off x="440330" y="1375576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5617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  <p:pic>
        <p:nvPicPr>
          <p:cNvPr id="25614" name="Picture 16" descr="xy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4050" y="3756025"/>
            <a:ext cx="155575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724525" y="45958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7546975" y="103028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628" name="文本框 33"/>
          <p:cNvSpPr txBox="1">
            <a:spLocks noChangeArrowheads="1"/>
          </p:cNvSpPr>
          <p:nvPr/>
        </p:nvSpPr>
        <p:spPr bwMode="auto">
          <a:xfrm>
            <a:off x="7669213" y="1030288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内容占位符 7"/>
          <p:cNvSpPr txBox="1">
            <a:spLocks noChangeArrowheads="1"/>
          </p:cNvSpPr>
          <p:nvPr/>
        </p:nvSpPr>
        <p:spPr bwMode="auto">
          <a:xfrm>
            <a:off x="1214438" y="1509713"/>
            <a:ext cx="7261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在如图所示的圆中，画出你喜欢的三个不同的圆内接正多边形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画图工具不限，但要保留画图痕迹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grpSp>
        <p:nvGrpSpPr>
          <p:cNvPr id="26636" name="组合 20"/>
          <p:cNvGrpSpPr/>
          <p:nvPr/>
        </p:nvGrpSpPr>
        <p:grpSpPr bwMode="auto">
          <a:xfrm>
            <a:off x="677863" y="1658938"/>
            <a:ext cx="500062" cy="461962"/>
            <a:chOff x="440330" y="1359711"/>
            <a:chExt cx="500063" cy="461665"/>
          </a:xfrm>
        </p:grpSpPr>
        <p:sp>
          <p:nvSpPr>
            <p:cNvPr id="23" name="矩形 22"/>
            <p:cNvSpPr/>
            <p:nvPr/>
          </p:nvSpPr>
          <p:spPr>
            <a:xfrm>
              <a:off x="440330" y="1359711"/>
              <a:ext cx="500063" cy="44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6643" name="矩形 22"/>
            <p:cNvSpPr>
              <a:spLocks noChangeArrowheads="1"/>
            </p:cNvSpPr>
            <p:nvPr/>
          </p:nvSpPr>
          <p:spPr bwMode="auto">
            <a:xfrm>
              <a:off x="507316" y="1359711"/>
              <a:ext cx="379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pic>
        <p:nvPicPr>
          <p:cNvPr id="26638" name="Picture 17" descr="Q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3413" y="2859088"/>
            <a:ext cx="35829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6"/>
          <p:cNvSpPr>
            <a:spLocks noChangeArrowheads="1"/>
          </p:cNvSpPr>
          <p:nvPr/>
        </p:nvSpPr>
        <p:spPr bwMode="auto">
          <a:xfrm>
            <a:off x="688975" y="4100513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000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201738" y="4027488"/>
            <a:ext cx="23510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如图所示．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答案不唯一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1838" y="4219575"/>
            <a:ext cx="44291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6313" y="2736850"/>
            <a:ext cx="72564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正多边形：各边相等、各角也相等的多边形叫做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正多边形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 startAt="2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把一个圆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≥3)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等分，顺次连接各等分点，就得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到一个正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边形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我们把这个正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边形叫做圆的内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接正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边形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59" name="AutoShape 2"/>
          <p:cNvSpPr>
            <a:spLocks noChangeArrowheads="1"/>
          </p:cNvSpPr>
          <p:nvPr/>
        </p:nvSpPr>
        <p:spPr bwMode="gray">
          <a:xfrm>
            <a:off x="1049338" y="1919288"/>
            <a:ext cx="2017712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gray">
          <a:xfrm>
            <a:off x="660400" y="1751013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27661" name="文本框 27"/>
          <p:cNvSpPr txBox="1">
            <a:spLocks noChangeArrowheads="1"/>
          </p:cNvSpPr>
          <p:nvPr/>
        </p:nvSpPr>
        <p:spPr bwMode="auto">
          <a:xfrm>
            <a:off x="1482725" y="1893888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-1588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文本框 2"/>
          <p:cNvSpPr txBox="1">
            <a:spLocks noChangeArrowheads="1"/>
          </p:cNvSpPr>
          <p:nvPr/>
        </p:nvSpPr>
        <p:spPr bwMode="auto">
          <a:xfrm>
            <a:off x="1052513" y="2541588"/>
            <a:ext cx="74533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</a:rPr>
              <a:t>一个边长为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的正多边形的内角和是其外角和的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倍，则这个正多边形的半径是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2            B.               C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1                D.</a:t>
            </a:r>
          </a:p>
        </p:txBody>
      </p:sp>
      <p:sp>
        <p:nvSpPr>
          <p:cNvPr id="28682" name="AutoShape 2"/>
          <p:cNvSpPr>
            <a:spLocks noChangeArrowheads="1"/>
          </p:cNvSpPr>
          <p:nvPr/>
        </p:nvSpPr>
        <p:spPr bwMode="gray">
          <a:xfrm>
            <a:off x="1022350" y="1550988"/>
            <a:ext cx="2017713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gray">
          <a:xfrm>
            <a:off x="673100" y="1365250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28684" name="文本框 27"/>
          <p:cNvSpPr txBox="1">
            <a:spLocks noChangeArrowheads="1"/>
          </p:cNvSpPr>
          <p:nvPr/>
        </p:nvSpPr>
        <p:spPr bwMode="auto">
          <a:xfrm>
            <a:off x="1455738" y="1493838"/>
            <a:ext cx="1517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易错小结</a:t>
            </a:r>
          </a:p>
        </p:txBody>
      </p:sp>
      <p:graphicFrame>
        <p:nvGraphicFramePr>
          <p:cNvPr id="28685" name="对象 2"/>
          <p:cNvGraphicFramePr>
            <a:graphicFrameLocks noChangeAspect="1"/>
          </p:cNvGraphicFramePr>
          <p:nvPr/>
        </p:nvGraphicFramePr>
        <p:xfrm>
          <a:off x="3040063" y="3771900"/>
          <a:ext cx="481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771900"/>
                        <a:ext cx="4810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对象 4"/>
          <p:cNvGraphicFramePr>
            <a:graphicFrameLocks noChangeAspect="1"/>
          </p:cNvGraphicFramePr>
          <p:nvPr/>
        </p:nvGraphicFramePr>
        <p:xfrm>
          <a:off x="6505575" y="3619500"/>
          <a:ext cx="304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7" imgW="152400" imgH="405765" progId="Equation.DSMT4">
                  <p:embed/>
                </p:oleObj>
              </mc:Choice>
              <mc:Fallback>
                <p:oleObj name="Equation" r:id="rId7" imgW="1524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3619500"/>
                        <a:ext cx="304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775200" y="3216275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/>
          </a:p>
        </p:txBody>
      </p:sp>
      <p:sp>
        <p:nvSpPr>
          <p:cNvPr id="23" name="文本框 3"/>
          <p:cNvSpPr txBox="1"/>
          <p:nvPr/>
        </p:nvSpPr>
        <p:spPr>
          <a:xfrm>
            <a:off x="928688" y="4838700"/>
            <a:ext cx="7691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易错点：</a:t>
            </a:r>
            <a:r>
              <a:rPr lang="zh-CN" altLang="zh-CN" sz="2400" b="1" dirty="0">
                <a:solidFill>
                  <a:srgbClr val="4921F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误认为正多边形的边心距是正多边形的半径</a:t>
            </a:r>
            <a:r>
              <a:rPr lang="en-US" altLang="zh-CN" sz="2400" b="1" noProof="1">
                <a:solidFill>
                  <a:srgbClr val="4921F3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.</a:t>
            </a:r>
            <a:endParaRPr lang="zh-CN" altLang="en-US" sz="2400" b="1" noProof="1">
              <a:solidFill>
                <a:srgbClr val="4921F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104900" y="1027113"/>
            <a:ext cx="71310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错解：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诊断：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设正多边形的边数为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因为正多边形的内角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2)·180°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，正多边形的外角和为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，根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据题意得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2)·180°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360°×2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，解得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，故正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多边形为正六边形．边长为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的正六边形可以分成六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个边长为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的正三角形，所以正多边形的半径等于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产生错误的原因是认为正多边形的边心距是正多边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形的半径，计算得出错误的结果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，最后导致错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616575" y="4778375"/>
          <a:ext cx="481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4778375"/>
                        <a:ext cx="481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2475" y="2189163"/>
            <a:ext cx="7653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观察下面的三幅图片，说说图片中各包含哪些多边形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9" name="图片 10"/>
          <p:cNvPicPr>
            <a:picLocks noChangeArrowheads="1"/>
          </p:cNvPicPr>
          <p:nvPr/>
        </p:nvPicPr>
        <p:blipFill>
          <a:blip r:embed="rId5" cstate="email"/>
          <a:srcRect b="-446"/>
          <a:stretch>
            <a:fillRect/>
          </a:stretch>
        </p:blipFill>
        <p:spPr bwMode="auto">
          <a:xfrm>
            <a:off x="1489075" y="3040063"/>
            <a:ext cx="64436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0413" y="5137150"/>
            <a:ext cx="76533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日常生活中我们经常看到哪些多边形形状的物体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895475"/>
            <a:ext cx="4349750" cy="441325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879600"/>
            <a:ext cx="1720850" cy="441325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88" y="1693863"/>
            <a:ext cx="777875" cy="777875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5" y="1825625"/>
            <a:ext cx="1184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44800" y="1841500"/>
            <a:ext cx="393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圆内接正多边形及相关定义</a:t>
            </a:r>
            <a:endParaRPr lang="en-US" altLang="zh-CN" sz="24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38" y="539750"/>
            <a:ext cx="2574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26"/>
          <p:cNvSpPr txBox="1">
            <a:spLocks noChangeArrowheads="1"/>
          </p:cNvSpPr>
          <p:nvPr/>
        </p:nvSpPr>
        <p:spPr bwMode="auto">
          <a:xfrm>
            <a:off x="666750" y="4678363"/>
            <a:ext cx="7859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顶点都在同一圆上的正多边形叫做圆内接正多边形.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这个圆叫做该正多边 形的外接圆.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46975" y="157003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3" y="1570038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2225" y="2987675"/>
            <a:ext cx="57531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546975" y="1189038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8" name="文本框 23"/>
          <p:cNvSpPr txBox="1">
            <a:spLocks noChangeArrowheads="1"/>
          </p:cNvSpPr>
          <p:nvPr/>
        </p:nvSpPr>
        <p:spPr bwMode="auto">
          <a:xfrm>
            <a:off x="7669213" y="1189038"/>
            <a:ext cx="90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33"/>
          <p:cNvSpPr txBox="1">
            <a:spLocks noChangeArrowheads="1"/>
          </p:cNvSpPr>
          <p:nvPr/>
        </p:nvSpPr>
        <p:spPr bwMode="auto">
          <a:xfrm>
            <a:off x="1408113" y="2336800"/>
            <a:ext cx="61388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边形的各角相等，且每个内角为：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每个外角为：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62713" y="2324100"/>
          <a:ext cx="1778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" imgW="888365" imgH="406400" progId="Equation.DSMT4">
                  <p:embed/>
                </p:oleObj>
              </mc:Choice>
              <mc:Fallback>
                <p:oleObj name="Equation" r:id="rId5" imgW="888365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3" y="2324100"/>
                        <a:ext cx="1778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783013" y="2938463"/>
          <a:ext cx="838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7" imgW="419100" imgH="406400" progId="Equation.DSMT4">
                  <p:embed/>
                </p:oleObj>
              </mc:Choice>
              <mc:Fallback>
                <p:oleObj name="Equation" r:id="rId7" imgW="4191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2938463"/>
                        <a:ext cx="838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2" name="文本框 23"/>
          <p:cNvSpPr txBox="1">
            <a:spLocks noChangeArrowheads="1"/>
          </p:cNvSpPr>
          <p:nvPr/>
        </p:nvSpPr>
        <p:spPr bwMode="auto">
          <a:xfrm>
            <a:off x="7669213" y="857250"/>
            <a:ext cx="941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33"/>
          <p:cNvSpPr txBox="1">
            <a:spLocks noChangeArrowheads="1"/>
          </p:cNvSpPr>
          <p:nvPr/>
        </p:nvSpPr>
        <p:spPr bwMode="auto">
          <a:xfrm>
            <a:off x="1543050" y="1282700"/>
            <a:ext cx="686276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下列说法不正确的是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．等边三角形是正多边形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．各边相等，各角也相等的多边形是正多边形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．菱形不一定是正多边形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．各角相等的多边形是正多边形</a:t>
            </a:r>
          </a:p>
        </p:txBody>
      </p:sp>
      <p:sp>
        <p:nvSpPr>
          <p:cNvPr id="7180" name="矩形 2"/>
          <p:cNvSpPr>
            <a:spLocks noChangeArrowheads="1"/>
          </p:cNvSpPr>
          <p:nvPr/>
        </p:nvSpPr>
        <p:spPr bwMode="auto">
          <a:xfrm>
            <a:off x="995363" y="1393825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000"/>
          </a:p>
        </p:txBody>
      </p:sp>
      <p:sp>
        <p:nvSpPr>
          <p:cNvPr id="7182" name="矩形 6"/>
          <p:cNvSpPr>
            <a:spLocks noChangeArrowheads="1"/>
          </p:cNvSpPr>
          <p:nvPr/>
        </p:nvSpPr>
        <p:spPr bwMode="auto">
          <a:xfrm>
            <a:off x="698500" y="416401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 sz="2000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541463" y="4075113"/>
            <a:ext cx="67960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等边三角形是正三角形；各边相等，各角也相等的多边形是正多边形；当菱形的四个角相等时才是正多边形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正方形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，所以菱形不一定是正多边形；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说法不正确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答案：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649788" y="140970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 23"/>
          <p:cNvGrpSpPr/>
          <p:nvPr/>
        </p:nvGrpSpPr>
        <p:grpSpPr bwMode="auto">
          <a:xfrm>
            <a:off x="3663950" y="1817688"/>
            <a:ext cx="2106613" cy="554037"/>
            <a:chOff x="3437515" y="1408557"/>
            <a:chExt cx="2105433" cy="553998"/>
          </a:xfrm>
        </p:grpSpPr>
        <p:sp>
          <p:nvSpPr>
            <p:cNvPr id="8209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60898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结</a:t>
              </a:r>
            </a:p>
          </p:txBody>
        </p:sp>
        <p:pic>
          <p:nvPicPr>
            <p:cNvPr id="8210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8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5" y="1109663"/>
            <a:ext cx="111601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202" name="文本框 45"/>
          <p:cNvSpPr txBox="1">
            <a:spLocks noChangeArrowheads="1"/>
          </p:cNvSpPr>
          <p:nvPr/>
        </p:nvSpPr>
        <p:spPr bwMode="auto">
          <a:xfrm>
            <a:off x="7669213" y="1109663"/>
            <a:ext cx="941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8204" name="组 26"/>
          <p:cNvGrpSpPr/>
          <p:nvPr/>
        </p:nvGrpSpPr>
        <p:grpSpPr bwMode="auto">
          <a:xfrm>
            <a:off x="984250" y="2430463"/>
            <a:ext cx="8170863" cy="466725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96988" y="3227388"/>
            <a:ext cx="5727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正多边形的识别要从两个角度去看，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一是边都相等；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二是内角都相等．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0" name="文本框 23"/>
          <p:cNvSpPr txBox="1">
            <a:spLocks noChangeArrowheads="1"/>
          </p:cNvSpPr>
          <p:nvPr/>
        </p:nvSpPr>
        <p:spPr bwMode="auto">
          <a:xfrm>
            <a:off x="7669213" y="857250"/>
            <a:ext cx="941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Box 33"/>
          <p:cNvSpPr txBox="1">
            <a:spLocks noChangeArrowheads="1"/>
          </p:cNvSpPr>
          <p:nvPr/>
        </p:nvSpPr>
        <p:spPr bwMode="auto">
          <a:xfrm>
            <a:off x="1149350" y="1219200"/>
            <a:ext cx="76295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如图，五边形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内接于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求证：五边形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是正五边形．</a:t>
            </a:r>
          </a:p>
        </p:txBody>
      </p:sp>
      <p:sp>
        <p:nvSpPr>
          <p:cNvPr id="9228" name="矩形 2"/>
          <p:cNvSpPr>
            <a:spLocks noChangeArrowheads="1"/>
          </p:cNvSpPr>
          <p:nvPr/>
        </p:nvSpPr>
        <p:spPr bwMode="auto">
          <a:xfrm>
            <a:off x="554038" y="1330325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/>
          </a:p>
        </p:txBody>
      </p:sp>
      <p:pic>
        <p:nvPicPr>
          <p:cNvPr id="9230" name="Picture 2" descr="CA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5550" y="1914525"/>
            <a:ext cx="1717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矩形 6"/>
          <p:cNvSpPr>
            <a:spLocks noChangeArrowheads="1"/>
          </p:cNvSpPr>
          <p:nvPr/>
        </p:nvSpPr>
        <p:spPr bwMode="auto">
          <a:xfrm>
            <a:off x="212725" y="3803650"/>
            <a:ext cx="1112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 sz="2000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062038" y="3676650"/>
            <a:ext cx="781526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根据同圆中相等的圆周角所对的弧相等，得出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利用等式的性质，两边同时减去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，即可得到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，根据等弧所对的弦相等，得出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289800" y="3786188"/>
          <a:ext cx="16430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6" imgW="876300" imgH="228600" progId="Equation.DSMT4">
                  <p:embed/>
                </p:oleObj>
              </mc:Choice>
              <mc:Fallback>
                <p:oleObj name="Equation" r:id="rId6" imgW="8763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786188"/>
                        <a:ext cx="16430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572125" y="4422775"/>
          <a:ext cx="690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8" imgW="368300" imgH="228600" progId="Equation.DSMT4">
                  <p:embed/>
                </p:oleObj>
              </mc:Choice>
              <mc:Fallback>
                <p:oleObj name="Equation" r:id="rId8" imgW="368300" imgH="2286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422775"/>
                        <a:ext cx="690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222375" y="5011738"/>
          <a:ext cx="1238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5011738"/>
                        <a:ext cx="12382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546975" y="857250"/>
            <a:ext cx="1116013" cy="35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4" name="文本框 23"/>
          <p:cNvSpPr txBox="1">
            <a:spLocks noChangeArrowheads="1"/>
          </p:cNvSpPr>
          <p:nvPr/>
        </p:nvSpPr>
        <p:spPr bwMode="auto">
          <a:xfrm>
            <a:off x="7669213" y="857250"/>
            <a:ext cx="941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5837238"/>
            <a:ext cx="904876" cy="4667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6303963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6194425"/>
            <a:ext cx="121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矩形 6"/>
          <p:cNvSpPr>
            <a:spLocks noChangeArrowheads="1"/>
          </p:cNvSpPr>
          <p:nvPr/>
        </p:nvSpPr>
        <p:spPr bwMode="auto">
          <a:xfrm>
            <a:off x="412750" y="1574800"/>
            <a:ext cx="803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00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55713" y="1485900"/>
            <a:ext cx="7594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，圆周角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圆周角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                          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                                           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同理可证其余各边都相等．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五边形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是正五边形．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778000" y="2830513"/>
          <a:ext cx="1571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5" imgW="838200" imgH="228600" progId="Equation.DSMT4">
                  <p:embed/>
                </p:oleObj>
              </mc:Choice>
              <mc:Fallback>
                <p:oleObj name="Equation" r:id="rId5" imgW="838200" imgH="228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830513"/>
                        <a:ext cx="15716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681163" y="3449638"/>
          <a:ext cx="33099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7" imgW="1765300" imgH="228600" progId="Equation.DSMT4">
                  <p:embed/>
                </p:oleObj>
              </mc:Choice>
              <mc:Fallback>
                <p:oleObj name="Equation" r:id="rId7" imgW="1765300" imgH="2286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3449638"/>
                        <a:ext cx="33099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92775" y="3451225"/>
          <a:ext cx="1238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9" imgW="660400" imgH="228600" progId="Equation.DSMT4">
                  <p:embed/>
                </p:oleObj>
              </mc:Choice>
              <mc:Fallback>
                <p:oleObj name="Equation" r:id="rId9" imgW="660400" imgH="2286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3451225"/>
                        <a:ext cx="12382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575550" y="1611313"/>
          <a:ext cx="7143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11" imgW="381000" imgH="215900" progId="Equation.DSMT4">
                  <p:embed/>
                </p:oleObj>
              </mc:Choice>
              <mc:Fallback>
                <p:oleObj name="Equation" r:id="rId11" imgW="381000" imgH="2159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550" y="1611313"/>
                        <a:ext cx="7143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481388" y="2235200"/>
          <a:ext cx="666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13" imgW="355600" imgH="228600" progId="Equation.DSMT4">
                  <p:embed/>
                </p:oleObj>
              </mc:Choice>
              <mc:Fallback>
                <p:oleObj name="Equation" r:id="rId13" imgW="35560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2235200"/>
                        <a:ext cx="666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Office PowerPoint</Application>
  <PresentationFormat>全屏显示(4:3)</PresentationFormat>
  <Paragraphs>204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Adobe 黑体 Std R</vt:lpstr>
      <vt:lpstr>Gulim</vt:lpstr>
      <vt:lpstr>方正姚体</vt:lpstr>
      <vt:lpstr>黑体</vt:lpstr>
      <vt:lpstr>华文楷体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2023-01-17T00:31:30Z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06F32944552D435EA29E94ED26746607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