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18" Type="http://schemas.openxmlformats.org/officeDocument/2006/relationships/image" Target="../media/image4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" Type="http://schemas.openxmlformats.org/officeDocument/2006/relationships/image" Target="../media/image26.wmf"/><Relationship Id="rId16" Type="http://schemas.openxmlformats.org/officeDocument/2006/relationships/image" Target="../media/image40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28712AB-AAC4-4367-993F-2E453C057CA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33A379D-08C6-4E71-B4BF-0EFC656D01A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0A2F9-CC81-41A5-9998-6EA9945DD4F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3D79D-31C5-4312-8F66-8F862AAB5B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A3D79D-31C5-4312-8F66-8F862AAB5BD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C3B2-EAA0-4FBB-AEC4-5802BEDA5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598C-29C9-4BB3-A1F0-BAAF442D8C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5125C-55AB-41AB-A65A-61ACCE48C3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C351-66AE-4825-8136-C786C6E536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4F75-1DB2-4FC2-A18F-EF010C9E7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3990-741A-489E-AA71-58CA482471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389A-7C50-436E-8A24-6E29227CD9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A34F-8A39-489C-8FE9-7613EB9786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871E-93B6-4770-ACDD-BE239E3B45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1FFD-1F25-4142-8301-0830CFBBC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E5BB7A49-7167-4DC3-B219-C8A5D9FE4A6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21" Type="http://schemas.openxmlformats.org/officeDocument/2006/relationships/oleObject" Target="../embeddings/oleObject16.bin"/><Relationship Id="rId34" Type="http://schemas.openxmlformats.org/officeDocument/2006/relationships/image" Target="../media/image40.wmf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33" Type="http://schemas.openxmlformats.org/officeDocument/2006/relationships/oleObject" Target="../embeddings/oleObject22.bin"/><Relationship Id="rId38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35.wmf"/><Relationship Id="rId32" Type="http://schemas.openxmlformats.org/officeDocument/2006/relationships/image" Target="../media/image39.wmf"/><Relationship Id="rId37" Type="http://schemas.openxmlformats.org/officeDocument/2006/relationships/oleObject" Target="../embeddings/oleObject2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37.wmf"/><Relationship Id="rId36" Type="http://schemas.openxmlformats.org/officeDocument/2006/relationships/image" Target="../media/image41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1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38.wmf"/><Relationship Id="rId35" Type="http://schemas.openxmlformats.org/officeDocument/2006/relationships/oleObject" Target="../embeddings/oleObject23.bin"/><Relationship Id="rId8" Type="http://schemas.openxmlformats.org/officeDocument/2006/relationships/image" Target="../media/image27.wmf"/><Relationship Id="rId3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image" Target="../media/image4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单圆角矩形 8"/>
          <p:cNvSpPr/>
          <p:nvPr/>
        </p:nvSpPr>
        <p:spPr>
          <a:xfrm>
            <a:off x="0" y="1124744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251075" y="1804194"/>
            <a:ext cx="3600450" cy="19050"/>
          </a:xfrm>
          <a:prstGeom prst="line">
            <a:avLst/>
          </a:prstGeom>
          <a:noFill/>
          <a:ln w="57150" cmpd="thinThick">
            <a:solidFill>
              <a:srgbClr val="8DD2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1825526" y="2613025"/>
            <a:ext cx="730250" cy="7302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07504" y="1196752"/>
            <a:ext cx="6351418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    </a:t>
            </a:r>
            <a:r>
              <a:rPr lang="zh-CN" altLang="en-US" sz="35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异分母分数加减法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27000" y="2715642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</a:t>
            </a:r>
            <a:r>
              <a:rPr lang="zh-CN" altLang="en-US" sz="36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 分 母 分 数 加 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bject 10"/>
          <p:cNvSpPr txBox="1">
            <a:spLocks noChangeArrowheads="1"/>
          </p:cNvSpPr>
          <p:nvPr/>
        </p:nvSpPr>
        <p:spPr bwMode="auto">
          <a:xfrm>
            <a:off x="430213" y="546100"/>
            <a:ext cx="762158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Arial Unicode MS" pitchFamily="34" charset="-122"/>
              </a:rPr>
              <a:t>例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Arial Unicode MS" pitchFamily="34" charset="-122"/>
              </a:rPr>
              <a:t>：冷饮店有可乐、杏仁露和苹果醋三种饮料。</a:t>
            </a: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8851" name="组合 13"/>
          <p:cNvGrpSpPr/>
          <p:nvPr/>
        </p:nvGrpSpPr>
        <p:grpSpPr bwMode="auto">
          <a:xfrm>
            <a:off x="52388" y="2479675"/>
            <a:ext cx="3740150" cy="814388"/>
            <a:chOff x="0" y="-143592"/>
            <a:chExt cx="3743275" cy="814854"/>
          </a:xfrm>
        </p:grpSpPr>
        <p:sp>
          <p:nvSpPr>
            <p:cNvPr id="24580" name="圆角矩形标注 35"/>
            <p:cNvSpPr>
              <a:spLocks noChangeArrowheads="1"/>
            </p:cNvSpPr>
            <p:nvPr/>
          </p:nvSpPr>
          <p:spPr bwMode="auto">
            <a:xfrm>
              <a:off x="730860" y="52418"/>
              <a:ext cx="3012415" cy="498760"/>
            </a:xfrm>
            <a:prstGeom prst="wedgeRoundRectCallout">
              <a:avLst>
                <a:gd name="adj1" fmla="val -55833"/>
                <a:gd name="adj2" fmla="val 31843"/>
                <a:gd name="adj3" fmla="val 16667"/>
              </a:avLst>
            </a:prstGeom>
            <a:solidFill>
              <a:srgbClr val="EDECAE"/>
            </a:solidFill>
            <a:ln w="25400">
              <a:solidFill>
                <a:srgbClr val="FFC000"/>
              </a:solidFill>
              <a:miter lim="800000"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81" name="TextBox 36"/>
            <p:cNvSpPr txBox="1">
              <a:spLocks noChangeArrowheads="1"/>
            </p:cNvSpPr>
            <p:nvPr/>
          </p:nvSpPr>
          <p:spPr bwMode="auto">
            <a:xfrm>
              <a:off x="730860" y="44474"/>
              <a:ext cx="3012415" cy="52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自己试着算一算。</a:t>
              </a:r>
            </a:p>
          </p:txBody>
        </p:sp>
        <p:pic>
          <p:nvPicPr>
            <p:cNvPr id="24582" name="图片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-143592"/>
              <a:ext cx="562976" cy="814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8855" name="组合 9"/>
          <p:cNvGrpSpPr/>
          <p:nvPr/>
        </p:nvGrpSpPr>
        <p:grpSpPr bwMode="auto">
          <a:xfrm>
            <a:off x="933450" y="3257550"/>
            <a:ext cx="2546350" cy="887413"/>
            <a:chOff x="0" y="0"/>
            <a:chExt cx="2184805" cy="888445"/>
          </a:xfrm>
        </p:grpSpPr>
        <p:grpSp>
          <p:nvGrpSpPr>
            <p:cNvPr id="24584" name="组合 3"/>
            <p:cNvGrpSpPr/>
            <p:nvPr/>
          </p:nvGrpSpPr>
          <p:grpSpPr bwMode="auto">
            <a:xfrm>
              <a:off x="559940" y="4207"/>
              <a:ext cx="712392" cy="884238"/>
              <a:chOff x="0" y="0"/>
              <a:chExt cx="712413" cy="885012"/>
            </a:xfrm>
          </p:grpSpPr>
          <p:sp>
            <p:nvSpPr>
              <p:cNvPr id="24585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86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587" name="直接连接符 41"/>
              <p:cNvCxnSpPr>
                <a:cxnSpLocks noChangeShapeType="1"/>
              </p:cNvCxnSpPr>
              <p:nvPr/>
            </p:nvCxnSpPr>
            <p:spPr bwMode="auto">
              <a:xfrm>
                <a:off x="-118" y="452331"/>
                <a:ext cx="48219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4588" name="组合 3"/>
            <p:cNvGrpSpPr/>
            <p:nvPr/>
          </p:nvGrpSpPr>
          <p:grpSpPr bwMode="auto">
            <a:xfrm>
              <a:off x="1496044" y="0"/>
              <a:ext cx="688761" cy="884238"/>
              <a:chOff x="0" y="0"/>
              <a:chExt cx="688781" cy="885012"/>
            </a:xfrm>
          </p:grpSpPr>
          <p:sp>
            <p:nvSpPr>
              <p:cNvPr id="24589" name="TextBox 8"/>
              <p:cNvSpPr txBox="1">
                <a:spLocks noChangeArrowheads="1"/>
              </p:cNvSpPr>
              <p:nvPr/>
            </p:nvSpPr>
            <p:spPr bwMode="auto">
              <a:xfrm>
                <a:off x="49000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90" name="TextBox 8"/>
              <p:cNvSpPr txBox="1">
                <a:spLocks noChangeArrowheads="1"/>
              </p:cNvSpPr>
              <p:nvPr/>
            </p:nvSpPr>
            <p:spPr bwMode="auto">
              <a:xfrm>
                <a:off x="36114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591" name="直接连接符 45"/>
              <p:cNvCxnSpPr>
                <a:cxnSpLocks noChangeShapeType="1"/>
              </p:cNvCxnSpPr>
              <p:nvPr/>
            </p:nvCxnSpPr>
            <p:spPr bwMode="auto">
              <a:xfrm>
                <a:off x="-461" y="451770"/>
                <a:ext cx="48219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4592" name="矩形 1"/>
            <p:cNvSpPr>
              <a:spLocks noChangeArrowheads="1"/>
            </p:cNvSpPr>
            <p:nvPr/>
          </p:nvSpPr>
          <p:spPr bwMode="auto">
            <a:xfrm>
              <a:off x="0" y="195035"/>
              <a:ext cx="2173086" cy="523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        －      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8865" name="组合 10"/>
          <p:cNvGrpSpPr/>
          <p:nvPr/>
        </p:nvGrpSpPr>
        <p:grpSpPr bwMode="auto">
          <a:xfrm>
            <a:off x="744538" y="3984625"/>
            <a:ext cx="2279650" cy="889000"/>
            <a:chOff x="0" y="0"/>
            <a:chExt cx="2280624" cy="888445"/>
          </a:xfrm>
        </p:grpSpPr>
        <p:grpSp>
          <p:nvGrpSpPr>
            <p:cNvPr id="24594" name="组合 3"/>
            <p:cNvGrpSpPr/>
            <p:nvPr/>
          </p:nvGrpSpPr>
          <p:grpSpPr bwMode="auto">
            <a:xfrm>
              <a:off x="655759" y="4207"/>
              <a:ext cx="712392" cy="884238"/>
              <a:chOff x="0" y="0"/>
              <a:chExt cx="712413" cy="885012"/>
            </a:xfrm>
          </p:grpSpPr>
          <p:sp>
            <p:nvSpPr>
              <p:cNvPr id="24595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96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597" name="直接连接符 50"/>
              <p:cNvCxnSpPr>
                <a:cxnSpLocks noChangeShapeType="1"/>
              </p:cNvCxnSpPr>
              <p:nvPr/>
            </p:nvCxnSpPr>
            <p:spPr bwMode="auto">
              <a:xfrm>
                <a:off x="158" y="453104"/>
                <a:ext cx="48123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4598" name="组合 3"/>
            <p:cNvGrpSpPr/>
            <p:nvPr/>
          </p:nvGrpSpPr>
          <p:grpSpPr bwMode="auto">
            <a:xfrm>
              <a:off x="1591863" y="0"/>
              <a:ext cx="688761" cy="884238"/>
              <a:chOff x="0" y="0"/>
              <a:chExt cx="688781" cy="885012"/>
            </a:xfrm>
          </p:grpSpPr>
          <p:sp>
            <p:nvSpPr>
              <p:cNvPr id="24599" name="TextBox 8"/>
              <p:cNvSpPr txBox="1">
                <a:spLocks noChangeArrowheads="1"/>
              </p:cNvSpPr>
              <p:nvPr/>
            </p:nvSpPr>
            <p:spPr bwMode="auto">
              <a:xfrm>
                <a:off x="49000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00" name="TextBox 8"/>
              <p:cNvSpPr txBox="1">
                <a:spLocks noChangeArrowheads="1"/>
              </p:cNvSpPr>
              <p:nvPr/>
            </p:nvSpPr>
            <p:spPr bwMode="auto">
              <a:xfrm>
                <a:off x="36114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601" name="直接连接符 54"/>
              <p:cNvCxnSpPr>
                <a:cxnSpLocks noChangeShapeType="1"/>
              </p:cNvCxnSpPr>
              <p:nvPr/>
            </p:nvCxnSpPr>
            <p:spPr bwMode="auto">
              <a:xfrm>
                <a:off x="-508" y="452552"/>
                <a:ext cx="4828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4602" name="矩形 1"/>
            <p:cNvSpPr>
              <a:spLocks noChangeArrowheads="1"/>
            </p:cNvSpPr>
            <p:nvPr/>
          </p:nvSpPr>
          <p:spPr bwMode="auto">
            <a:xfrm>
              <a:off x="0" y="195035"/>
              <a:ext cx="16276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－      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8875" name="组合 20"/>
          <p:cNvGrpSpPr/>
          <p:nvPr/>
        </p:nvGrpSpPr>
        <p:grpSpPr bwMode="auto">
          <a:xfrm>
            <a:off x="2346325" y="1916113"/>
            <a:ext cx="5900738" cy="1223962"/>
            <a:chOff x="0" y="0"/>
            <a:chExt cx="5899738" cy="1223685"/>
          </a:xfrm>
        </p:grpSpPr>
        <p:pic>
          <p:nvPicPr>
            <p:cNvPr id="24604" name="图片 8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09663" y="57011"/>
              <a:ext cx="790075" cy="1166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4605" name="组合 13"/>
            <p:cNvGrpSpPr/>
            <p:nvPr/>
          </p:nvGrpSpPr>
          <p:grpSpPr bwMode="auto">
            <a:xfrm>
              <a:off x="0" y="0"/>
              <a:ext cx="5035251" cy="602036"/>
              <a:chOff x="0" y="0"/>
              <a:chExt cx="5037856" cy="602291"/>
            </a:xfrm>
          </p:grpSpPr>
          <p:sp>
            <p:nvSpPr>
              <p:cNvPr id="24606" name="圆角矩形标注 7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997600" cy="601781"/>
              </a:xfrm>
              <a:prstGeom prst="wedgeRoundRectCallout">
                <a:avLst>
                  <a:gd name="adj1" fmla="val 55796"/>
                  <a:gd name="adj2" fmla="val 20037"/>
                  <a:gd name="adj3" fmla="val 16667"/>
                </a:avLst>
              </a:prstGeom>
              <a:solidFill>
                <a:srgbClr val="EDECAE"/>
              </a:solidFill>
              <a:ln w="25400">
                <a:solidFill>
                  <a:srgbClr val="FFC000"/>
                </a:solidFill>
                <a:miter lim="800000"/>
              </a:ln>
            </p:spPr>
            <p:txBody>
              <a:bodyPr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FFFFFF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4607" name="TextBox 79"/>
              <p:cNvSpPr txBox="1">
                <a:spLocks noChangeArrowheads="1"/>
              </p:cNvSpPr>
              <p:nvPr/>
            </p:nvSpPr>
            <p:spPr bwMode="auto">
              <a:xfrm>
                <a:off x="34937" y="6351"/>
                <a:ext cx="5002365" cy="523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000000"/>
                    </a:solidFill>
                    <a:latin typeface="Arial Unicode MS" pitchFamily="34" charset="-122"/>
                  </a:rPr>
                  <a:t>我占三种饮料的几分之几呢？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78880" name="组合 17"/>
          <p:cNvGrpSpPr/>
          <p:nvPr/>
        </p:nvGrpSpPr>
        <p:grpSpPr bwMode="auto">
          <a:xfrm>
            <a:off x="15875" y="1030288"/>
            <a:ext cx="4598988" cy="1460500"/>
            <a:chOff x="0" y="0"/>
            <a:chExt cx="4598162" cy="1460120"/>
          </a:xfrm>
        </p:grpSpPr>
        <p:grpSp>
          <p:nvGrpSpPr>
            <p:cNvPr id="24609" name="组合 15"/>
            <p:cNvGrpSpPr/>
            <p:nvPr/>
          </p:nvGrpSpPr>
          <p:grpSpPr bwMode="auto">
            <a:xfrm>
              <a:off x="519019" y="0"/>
              <a:ext cx="4079143" cy="884055"/>
              <a:chOff x="405" y="0"/>
              <a:chExt cx="4079144" cy="884055"/>
            </a:xfrm>
          </p:grpSpPr>
          <p:grpSp>
            <p:nvGrpSpPr>
              <p:cNvPr id="24610" name="组合 13"/>
              <p:cNvGrpSpPr/>
              <p:nvPr/>
            </p:nvGrpSpPr>
            <p:grpSpPr bwMode="auto">
              <a:xfrm>
                <a:off x="405" y="76921"/>
                <a:ext cx="4079144" cy="696414"/>
                <a:chOff x="406" y="-69861"/>
                <a:chExt cx="4081255" cy="696710"/>
              </a:xfrm>
            </p:grpSpPr>
            <p:sp>
              <p:nvSpPr>
                <p:cNvPr id="24611" name="圆角矩形标注 71"/>
                <p:cNvSpPr>
                  <a:spLocks noChangeArrowheads="1"/>
                </p:cNvSpPr>
                <p:nvPr/>
              </p:nvSpPr>
              <p:spPr bwMode="auto">
                <a:xfrm>
                  <a:off x="406" y="-69861"/>
                  <a:ext cx="3606115" cy="696710"/>
                </a:xfrm>
                <a:prstGeom prst="wedgeRoundRectCallout">
                  <a:avLst>
                    <a:gd name="adj1" fmla="val -50852"/>
                    <a:gd name="adj2" fmla="val 81125"/>
                    <a:gd name="adj3" fmla="val 16667"/>
                  </a:avLst>
                </a:prstGeom>
                <a:solidFill>
                  <a:srgbClr val="EDECAE"/>
                </a:solidFill>
                <a:ln w="25400">
                  <a:solidFill>
                    <a:srgbClr val="FFC000"/>
                  </a:solidFill>
                  <a:miter lim="800000"/>
                </a:ln>
              </p:spPr>
              <p:txBody>
                <a:bodyPr anchor="ctr"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4612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406" y="-635"/>
                  <a:ext cx="4081255" cy="5525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zh-CN" altLang="en-US" sz="2800" b="1">
                      <a:solidFill>
                        <a:srgbClr val="000000"/>
                      </a:solidFill>
                      <a:latin typeface="Arial Unicode MS" pitchFamily="34" charset="-122"/>
                    </a:rPr>
                    <a:t>我占三种饮料的</a:t>
                  </a:r>
                  <a:r>
                    <a:rPr lang="en-US" sz="2800" b="1">
                      <a:solidFill>
                        <a:srgbClr val="000000"/>
                      </a:solidFill>
                      <a:latin typeface="Arial Unicode MS" pitchFamily="34" charset="-122"/>
                    </a:rPr>
                    <a:t>       </a:t>
                  </a:r>
                  <a:r>
                    <a:rPr lang="zh-CN" altLang="en-US" sz="2800" b="1">
                      <a:solidFill>
                        <a:srgbClr val="000000"/>
                      </a:solidFill>
                      <a:latin typeface="Arial Unicode MS" pitchFamily="34" charset="-122"/>
                    </a:rPr>
                    <a:t>。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4613" name="组合 3"/>
              <p:cNvGrpSpPr/>
              <p:nvPr/>
            </p:nvGrpSpPr>
            <p:grpSpPr bwMode="auto">
              <a:xfrm>
                <a:off x="2715699" y="0"/>
                <a:ext cx="712392" cy="884055"/>
                <a:chOff x="0" y="0"/>
                <a:chExt cx="712413" cy="885012"/>
              </a:xfrm>
            </p:grpSpPr>
            <p:sp>
              <p:nvSpPr>
                <p:cNvPr id="24614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2632" y="0"/>
                  <a:ext cx="639781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1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4242" y="361131"/>
                  <a:ext cx="531753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4616" name="直接连接符 16"/>
                <p:cNvCxnSpPr>
                  <a:cxnSpLocks noChangeShapeType="1"/>
                </p:cNvCxnSpPr>
                <p:nvPr/>
              </p:nvCxnSpPr>
              <p:spPr bwMode="auto">
                <a:xfrm>
                  <a:off x="433" y="452809"/>
                  <a:ext cx="48252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pic>
          <p:nvPicPr>
            <p:cNvPr id="24617" name="图片 1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24656"/>
              <a:ext cx="714898" cy="835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8890" name="图片 8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4313" y="3225800"/>
            <a:ext cx="466090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8891" name="组合 19"/>
          <p:cNvGrpSpPr/>
          <p:nvPr/>
        </p:nvGrpSpPr>
        <p:grpSpPr bwMode="auto">
          <a:xfrm>
            <a:off x="4419600" y="984250"/>
            <a:ext cx="4687888" cy="1354138"/>
            <a:chOff x="0" y="0"/>
            <a:chExt cx="4687825" cy="1353935"/>
          </a:xfrm>
        </p:grpSpPr>
        <p:grpSp>
          <p:nvGrpSpPr>
            <p:cNvPr id="24620" name="组合 13"/>
            <p:cNvGrpSpPr/>
            <p:nvPr/>
          </p:nvGrpSpPr>
          <p:grpSpPr bwMode="auto">
            <a:xfrm>
              <a:off x="0" y="0"/>
              <a:ext cx="4091251" cy="884238"/>
              <a:chOff x="0" y="0"/>
              <a:chExt cx="4091251" cy="884238"/>
            </a:xfrm>
          </p:grpSpPr>
          <p:grpSp>
            <p:nvGrpSpPr>
              <p:cNvPr id="24621" name="组合 13"/>
              <p:cNvGrpSpPr/>
              <p:nvPr/>
            </p:nvGrpSpPr>
            <p:grpSpPr bwMode="auto">
              <a:xfrm>
                <a:off x="0" y="122773"/>
                <a:ext cx="4091251" cy="697125"/>
                <a:chOff x="0" y="-53356"/>
                <a:chExt cx="4093368" cy="697421"/>
              </a:xfrm>
            </p:grpSpPr>
            <p:sp>
              <p:nvSpPr>
                <p:cNvPr id="24622" name="圆角矩形标注 75"/>
                <p:cNvSpPr>
                  <a:spLocks noChangeArrowheads="1"/>
                </p:cNvSpPr>
                <p:nvPr/>
              </p:nvSpPr>
              <p:spPr bwMode="auto">
                <a:xfrm>
                  <a:off x="0" y="-53356"/>
                  <a:ext cx="3606712" cy="697421"/>
                </a:xfrm>
                <a:prstGeom prst="wedgeRoundRectCallout">
                  <a:avLst>
                    <a:gd name="adj1" fmla="val 60440"/>
                    <a:gd name="adj2" fmla="val 29102"/>
                    <a:gd name="adj3" fmla="val 16667"/>
                  </a:avLst>
                </a:prstGeom>
                <a:solidFill>
                  <a:srgbClr val="EDECAE"/>
                </a:solidFill>
                <a:ln w="25400">
                  <a:solidFill>
                    <a:srgbClr val="FFC000"/>
                  </a:solidFill>
                  <a:miter lim="800000"/>
                </a:ln>
              </p:spPr>
              <p:txBody>
                <a:bodyPr anchor="ctr"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>
                    <a:solidFill>
                      <a:srgbClr val="FFFFFF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4623" name="TextBox 76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4093368" cy="5526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zh-CN" altLang="en-US" sz="2800" b="1">
                      <a:solidFill>
                        <a:srgbClr val="000000"/>
                      </a:solidFill>
                      <a:latin typeface="Arial Unicode MS" pitchFamily="34" charset="-122"/>
                    </a:rPr>
                    <a:t>我占三种饮料的</a:t>
                  </a:r>
                  <a:r>
                    <a:rPr lang="en-US" sz="2800" b="1">
                      <a:solidFill>
                        <a:srgbClr val="000000"/>
                      </a:solidFill>
                      <a:latin typeface="Arial Unicode MS" pitchFamily="34" charset="-122"/>
                    </a:rPr>
                    <a:t>       </a:t>
                  </a:r>
                  <a:r>
                    <a:rPr lang="zh-CN" altLang="en-US" sz="2800" b="1">
                      <a:solidFill>
                        <a:srgbClr val="000000"/>
                      </a:solidFill>
                      <a:latin typeface="Arial Unicode MS" pitchFamily="34" charset="-122"/>
                    </a:rPr>
                    <a:t>。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24624" name="组合 3"/>
              <p:cNvGrpSpPr/>
              <p:nvPr/>
            </p:nvGrpSpPr>
            <p:grpSpPr bwMode="auto">
              <a:xfrm>
                <a:off x="2660308" y="0"/>
                <a:ext cx="712419" cy="884238"/>
                <a:chOff x="0" y="0"/>
                <a:chExt cx="712413" cy="885012"/>
              </a:xfrm>
            </p:grpSpPr>
            <p:sp>
              <p:nvSpPr>
                <p:cNvPr id="2462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2632" y="0"/>
                  <a:ext cx="639781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26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4242" y="361131"/>
                  <a:ext cx="531753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4627" name="直接连接符 24"/>
                <p:cNvCxnSpPr>
                  <a:cxnSpLocks noChangeShapeType="1"/>
                </p:cNvCxnSpPr>
                <p:nvPr/>
              </p:nvCxnSpPr>
              <p:spPr bwMode="auto">
                <a:xfrm>
                  <a:off x="307" y="452766"/>
                  <a:ext cx="482589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4628" name="组合 12"/>
            <p:cNvGrpSpPr>
              <a:grpSpLocks noChangeAspect="1"/>
            </p:cNvGrpSpPr>
            <p:nvPr/>
          </p:nvGrpSpPr>
          <p:grpSpPr bwMode="auto">
            <a:xfrm>
              <a:off x="3891563" y="284577"/>
              <a:ext cx="796262" cy="1069358"/>
              <a:chOff x="0" y="0"/>
              <a:chExt cx="1134465" cy="1523556"/>
            </a:xfrm>
          </p:grpSpPr>
          <p:pic>
            <p:nvPicPr>
              <p:cNvPr id="24629" name="图片 83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69562"/>
                <a:ext cx="1074149" cy="853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630" name="图片 84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5050" y="0"/>
                <a:ext cx="1049415" cy="1523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4" name="组合 29"/>
          <p:cNvGrpSpPr/>
          <p:nvPr/>
        </p:nvGrpSpPr>
        <p:grpSpPr bwMode="auto">
          <a:xfrm>
            <a:off x="730250" y="4792663"/>
            <a:ext cx="2398713" cy="895350"/>
            <a:chOff x="0" y="0"/>
            <a:chExt cx="2399011" cy="894454"/>
          </a:xfrm>
        </p:grpSpPr>
        <p:grpSp>
          <p:nvGrpSpPr>
            <p:cNvPr id="24632" name="组合 2047"/>
            <p:cNvGrpSpPr/>
            <p:nvPr/>
          </p:nvGrpSpPr>
          <p:grpSpPr bwMode="auto">
            <a:xfrm>
              <a:off x="0" y="0"/>
              <a:ext cx="2003372" cy="884034"/>
              <a:chOff x="0" y="0"/>
              <a:chExt cx="2004135" cy="884035"/>
            </a:xfrm>
          </p:grpSpPr>
          <p:sp>
            <p:nvSpPr>
              <p:cNvPr id="24633" name="矩形 1"/>
              <p:cNvSpPr>
                <a:spLocks noChangeArrowheads="1"/>
              </p:cNvSpPr>
              <p:nvPr/>
            </p:nvSpPr>
            <p:spPr bwMode="auto">
              <a:xfrm>
                <a:off x="0" y="217849"/>
                <a:ext cx="200413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         －</a:t>
                </a:r>
                <a:endPara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634" name="组合 3"/>
              <p:cNvGrpSpPr/>
              <p:nvPr/>
            </p:nvGrpSpPr>
            <p:grpSpPr bwMode="auto">
              <a:xfrm>
                <a:off x="671074" y="0"/>
                <a:ext cx="639762" cy="884035"/>
                <a:chOff x="0" y="0"/>
                <a:chExt cx="639781" cy="884809"/>
              </a:xfrm>
            </p:grpSpPr>
            <p:sp>
              <p:nvSpPr>
                <p:cNvPr id="2463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639781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636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0222" y="361131"/>
                  <a:ext cx="605735" cy="5236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15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4637" name="直接连接符 60"/>
                <p:cNvCxnSpPr>
                  <a:cxnSpLocks noChangeShapeType="1"/>
                </p:cNvCxnSpPr>
                <p:nvPr/>
              </p:nvCxnSpPr>
              <p:spPr bwMode="auto">
                <a:xfrm>
                  <a:off x="10309" y="452381"/>
                  <a:ext cx="481269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4638" name="组合 25"/>
            <p:cNvGrpSpPr/>
            <p:nvPr/>
          </p:nvGrpSpPr>
          <p:grpSpPr bwMode="auto">
            <a:xfrm>
              <a:off x="1695787" y="10420"/>
              <a:ext cx="703224" cy="884034"/>
              <a:chOff x="0" y="0"/>
              <a:chExt cx="703224" cy="884034"/>
            </a:xfrm>
          </p:grpSpPr>
          <p:sp>
            <p:nvSpPr>
              <p:cNvPr id="24639" name="TextBox 8"/>
              <p:cNvSpPr txBox="1">
                <a:spLocks noChangeArrowheads="1"/>
              </p:cNvSpPr>
              <p:nvPr/>
            </p:nvSpPr>
            <p:spPr bwMode="auto">
              <a:xfrm>
                <a:off x="63706" y="0"/>
                <a:ext cx="639518" cy="523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40" name="TextBox 8"/>
              <p:cNvSpPr txBox="1">
                <a:spLocks noChangeArrowheads="1"/>
              </p:cNvSpPr>
              <p:nvPr/>
            </p:nvSpPr>
            <p:spPr bwMode="auto">
              <a:xfrm>
                <a:off x="0" y="360815"/>
                <a:ext cx="605486" cy="523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641" name="直接连接符 93"/>
              <p:cNvCxnSpPr>
                <a:cxnSpLocks noChangeShapeType="1"/>
              </p:cNvCxnSpPr>
              <p:nvPr/>
            </p:nvCxnSpPr>
            <p:spPr bwMode="auto">
              <a:xfrm>
                <a:off x="-126" y="452666"/>
                <a:ext cx="4810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" name="组合 95"/>
          <p:cNvGrpSpPr/>
          <p:nvPr/>
        </p:nvGrpSpPr>
        <p:grpSpPr bwMode="auto">
          <a:xfrm>
            <a:off x="701675" y="5568950"/>
            <a:ext cx="1611313" cy="882650"/>
            <a:chOff x="0" y="0"/>
            <a:chExt cx="1612245" cy="884035"/>
          </a:xfrm>
        </p:grpSpPr>
        <p:sp>
          <p:nvSpPr>
            <p:cNvPr id="24643" name="矩形 1"/>
            <p:cNvSpPr>
              <a:spLocks noChangeArrowheads="1"/>
            </p:cNvSpPr>
            <p:nvPr/>
          </p:nvSpPr>
          <p:spPr bwMode="auto">
            <a:xfrm>
              <a:off x="0" y="217849"/>
              <a:ext cx="16122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 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644" name="组合 3"/>
            <p:cNvGrpSpPr/>
            <p:nvPr/>
          </p:nvGrpSpPr>
          <p:grpSpPr bwMode="auto">
            <a:xfrm>
              <a:off x="681295" y="0"/>
              <a:ext cx="739965" cy="884035"/>
              <a:chOff x="0" y="0"/>
              <a:chExt cx="739987" cy="884809"/>
            </a:xfrm>
          </p:grpSpPr>
          <p:sp>
            <p:nvSpPr>
              <p:cNvPr id="24645" name="TextBox 8"/>
              <p:cNvSpPr txBox="1">
                <a:spLocks noChangeArrowheads="1"/>
              </p:cNvSpPr>
              <p:nvPr/>
            </p:nvSpPr>
            <p:spPr bwMode="auto">
              <a:xfrm>
                <a:off x="100206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46" name="TextBox 8"/>
              <p:cNvSpPr txBox="1">
                <a:spLocks noChangeArrowheads="1"/>
              </p:cNvSpPr>
              <p:nvPr/>
            </p:nvSpPr>
            <p:spPr bwMode="auto">
              <a:xfrm>
                <a:off x="0" y="361131"/>
                <a:ext cx="605735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647" name="直接连接符 100"/>
              <p:cNvCxnSpPr>
                <a:cxnSpLocks noChangeShapeType="1"/>
              </p:cNvCxnSpPr>
              <p:nvPr/>
            </p:nvCxnSpPr>
            <p:spPr bwMode="auto">
              <a:xfrm>
                <a:off x="136" y="453544"/>
                <a:ext cx="48130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8" name="组合 27"/>
          <p:cNvGrpSpPr/>
          <p:nvPr/>
        </p:nvGrpSpPr>
        <p:grpSpPr bwMode="auto">
          <a:xfrm>
            <a:off x="3505200" y="5589588"/>
            <a:ext cx="5208588" cy="884237"/>
            <a:chOff x="0" y="0"/>
            <a:chExt cx="5208477" cy="884034"/>
          </a:xfrm>
        </p:grpSpPr>
        <p:sp>
          <p:nvSpPr>
            <p:cNvPr id="24649" name="TextBox 3"/>
            <p:cNvSpPr txBox="1">
              <a:spLocks noChangeArrowheads="1"/>
            </p:cNvSpPr>
            <p:nvPr/>
          </p:nvSpPr>
          <p:spPr bwMode="auto">
            <a:xfrm>
              <a:off x="0" y="187282"/>
              <a:ext cx="5208477" cy="523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答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：苹果醋</a:t>
              </a:r>
              <a:r>
                <a:rPr lang="zh-CN" altLang="en-US" sz="2800" b="1">
                  <a:solidFill>
                    <a:srgbClr val="000000"/>
                  </a:solidFill>
                  <a:latin typeface="Arial Unicode MS" pitchFamily="34" charset="-122"/>
                </a:rPr>
                <a:t>占三种饮料的</a:t>
              </a:r>
              <a:r>
                <a:rPr lang="en-US" sz="2800" b="1">
                  <a:solidFill>
                    <a:srgbClr val="000000"/>
                  </a:solidFill>
                  <a:latin typeface="Arial Unicode MS" pitchFamily="34" charset="-122"/>
                </a:rPr>
                <a:t>       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</a:p>
          </p:txBody>
        </p:sp>
        <p:grpSp>
          <p:nvGrpSpPr>
            <p:cNvPr id="24650" name="组合 26"/>
            <p:cNvGrpSpPr/>
            <p:nvPr/>
          </p:nvGrpSpPr>
          <p:grpSpPr bwMode="auto">
            <a:xfrm>
              <a:off x="4112071" y="0"/>
              <a:ext cx="739683" cy="884034"/>
              <a:chOff x="0" y="0"/>
              <a:chExt cx="739683" cy="884034"/>
            </a:xfrm>
          </p:grpSpPr>
          <p:sp>
            <p:nvSpPr>
              <p:cNvPr id="24651" name="TextBox 8"/>
              <p:cNvSpPr txBox="1">
                <a:spLocks noChangeArrowheads="1"/>
              </p:cNvSpPr>
              <p:nvPr/>
            </p:nvSpPr>
            <p:spPr bwMode="auto">
              <a:xfrm>
                <a:off x="100165" y="0"/>
                <a:ext cx="639518" cy="523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52" name="TextBox 8"/>
              <p:cNvSpPr txBox="1">
                <a:spLocks noChangeArrowheads="1"/>
              </p:cNvSpPr>
              <p:nvPr/>
            </p:nvSpPr>
            <p:spPr bwMode="auto">
              <a:xfrm>
                <a:off x="0" y="360815"/>
                <a:ext cx="605486" cy="523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653" name="直接连接符 103"/>
              <p:cNvCxnSpPr>
                <a:cxnSpLocks noChangeShapeType="1"/>
              </p:cNvCxnSpPr>
              <p:nvPr/>
            </p:nvCxnSpPr>
            <p:spPr bwMode="auto">
              <a:xfrm>
                <a:off x="69315" y="452333"/>
                <a:ext cx="48100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50825" y="696913"/>
            <a:ext cx="84883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练一练：</a:t>
            </a:r>
            <a:r>
              <a:rPr lang="zh-CN" altLang="en-US" sz="2800" b="1">
                <a:solidFill>
                  <a:srgbClr val="000000"/>
                </a:solidFill>
                <a:latin typeface="Arial Unicode MS" pitchFamily="34" charset="-122"/>
              </a:rPr>
              <a:t>修一条水坝，甲队修了全长的      ，乙队修了全长的</a:t>
            </a:r>
            <a:r>
              <a:rPr lang="en-US" sz="2800" b="1">
                <a:solidFill>
                  <a:srgbClr val="000000"/>
                </a:solidFill>
                <a:latin typeface="Arial Unicode MS" pitchFamily="34" charset="-122"/>
              </a:rPr>
              <a:t>      </a:t>
            </a:r>
            <a:r>
              <a:rPr lang="zh-CN" altLang="en-US" sz="2800" b="1">
                <a:solidFill>
                  <a:srgbClr val="000000"/>
                </a:solidFill>
                <a:latin typeface="Arial Unicode MS" pitchFamily="34" charset="-122"/>
              </a:rPr>
              <a:t>。还剩全长的几分之几没修？</a:t>
            </a:r>
            <a:endParaRPr lang="en-US" sz="2800" b="1">
              <a:solidFill>
                <a:srgbClr val="000000"/>
              </a:solidFill>
              <a:latin typeface="Arial Unicode MS" pitchFamily="34" charset="-122"/>
            </a:endParaRPr>
          </a:p>
        </p:txBody>
      </p:sp>
      <p:grpSp>
        <p:nvGrpSpPr>
          <p:cNvPr id="79875" name="组合 2"/>
          <p:cNvGrpSpPr/>
          <p:nvPr/>
        </p:nvGrpSpPr>
        <p:grpSpPr bwMode="auto">
          <a:xfrm>
            <a:off x="2813050" y="2203450"/>
            <a:ext cx="2546350" cy="887413"/>
            <a:chOff x="0" y="0"/>
            <a:chExt cx="2184805" cy="888445"/>
          </a:xfrm>
        </p:grpSpPr>
        <p:sp>
          <p:nvSpPr>
            <p:cNvPr id="25604" name="矩形 1"/>
            <p:cNvSpPr>
              <a:spLocks noChangeArrowheads="1"/>
            </p:cNvSpPr>
            <p:nvPr/>
          </p:nvSpPr>
          <p:spPr bwMode="auto">
            <a:xfrm>
              <a:off x="0" y="195035"/>
              <a:ext cx="2173086" cy="523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        －      </a:t>
              </a:r>
            </a:p>
          </p:txBody>
        </p:sp>
        <p:grpSp>
          <p:nvGrpSpPr>
            <p:cNvPr id="25605" name="组合 3"/>
            <p:cNvGrpSpPr/>
            <p:nvPr/>
          </p:nvGrpSpPr>
          <p:grpSpPr bwMode="auto">
            <a:xfrm>
              <a:off x="559940" y="4207"/>
              <a:ext cx="712392" cy="884238"/>
              <a:chOff x="0" y="0"/>
              <a:chExt cx="712413" cy="885012"/>
            </a:xfrm>
          </p:grpSpPr>
          <p:sp>
            <p:nvSpPr>
              <p:cNvPr id="25606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5607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  <p:cxnSp>
            <p:nvCxnSpPr>
              <p:cNvPr id="25608" name="直接连接符 11"/>
              <p:cNvCxnSpPr>
                <a:cxnSpLocks noChangeShapeType="1"/>
              </p:cNvCxnSpPr>
              <p:nvPr/>
            </p:nvCxnSpPr>
            <p:spPr bwMode="auto">
              <a:xfrm>
                <a:off x="-118" y="452331"/>
                <a:ext cx="48219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09" name="组合 3"/>
            <p:cNvGrpSpPr/>
            <p:nvPr/>
          </p:nvGrpSpPr>
          <p:grpSpPr bwMode="auto">
            <a:xfrm>
              <a:off x="1496044" y="0"/>
              <a:ext cx="688761" cy="884238"/>
              <a:chOff x="0" y="0"/>
              <a:chExt cx="688781" cy="885012"/>
            </a:xfrm>
          </p:grpSpPr>
          <p:sp>
            <p:nvSpPr>
              <p:cNvPr id="25610" name="TextBox 8"/>
              <p:cNvSpPr txBox="1">
                <a:spLocks noChangeArrowheads="1"/>
              </p:cNvSpPr>
              <p:nvPr/>
            </p:nvSpPr>
            <p:spPr bwMode="auto">
              <a:xfrm>
                <a:off x="49000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5611" name="TextBox 8"/>
              <p:cNvSpPr txBox="1">
                <a:spLocks noChangeArrowheads="1"/>
              </p:cNvSpPr>
              <p:nvPr/>
            </p:nvSpPr>
            <p:spPr bwMode="auto">
              <a:xfrm>
                <a:off x="36114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cxnSp>
            <p:nvCxnSpPr>
              <p:cNvPr id="25612" name="直接连接符 8"/>
              <p:cNvCxnSpPr>
                <a:cxnSpLocks noChangeShapeType="1"/>
              </p:cNvCxnSpPr>
              <p:nvPr/>
            </p:nvCxnSpPr>
            <p:spPr bwMode="auto">
              <a:xfrm>
                <a:off x="-461" y="451770"/>
                <a:ext cx="48219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9885" name="组合 12"/>
          <p:cNvGrpSpPr/>
          <p:nvPr/>
        </p:nvGrpSpPr>
        <p:grpSpPr bwMode="auto">
          <a:xfrm>
            <a:off x="2295525" y="3074988"/>
            <a:ext cx="2251075" cy="889000"/>
            <a:chOff x="-15241" y="0"/>
            <a:chExt cx="2251173" cy="888445"/>
          </a:xfrm>
        </p:grpSpPr>
        <p:grpSp>
          <p:nvGrpSpPr>
            <p:cNvPr id="25614" name="组合 3"/>
            <p:cNvGrpSpPr/>
            <p:nvPr/>
          </p:nvGrpSpPr>
          <p:grpSpPr bwMode="auto">
            <a:xfrm>
              <a:off x="611067" y="4207"/>
              <a:ext cx="712392" cy="884238"/>
              <a:chOff x="0" y="0"/>
              <a:chExt cx="712413" cy="885012"/>
            </a:xfrm>
          </p:grpSpPr>
          <p:sp>
            <p:nvSpPr>
              <p:cNvPr id="25615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5616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  <p:cxnSp>
            <p:nvCxnSpPr>
              <p:cNvPr id="25617" name="直接连接符 21"/>
              <p:cNvCxnSpPr>
                <a:cxnSpLocks noChangeShapeType="1"/>
              </p:cNvCxnSpPr>
              <p:nvPr/>
            </p:nvCxnSpPr>
            <p:spPr bwMode="auto">
              <a:xfrm>
                <a:off x="158" y="453104"/>
                <a:ext cx="481233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18" name="组合 3"/>
            <p:cNvGrpSpPr/>
            <p:nvPr/>
          </p:nvGrpSpPr>
          <p:grpSpPr bwMode="auto">
            <a:xfrm>
              <a:off x="1547171" y="0"/>
              <a:ext cx="688761" cy="884238"/>
              <a:chOff x="0" y="0"/>
              <a:chExt cx="688781" cy="885012"/>
            </a:xfrm>
          </p:grpSpPr>
          <p:sp>
            <p:nvSpPr>
              <p:cNvPr id="25619" name="TextBox 8"/>
              <p:cNvSpPr txBox="1">
                <a:spLocks noChangeArrowheads="1"/>
              </p:cNvSpPr>
              <p:nvPr/>
            </p:nvSpPr>
            <p:spPr bwMode="auto">
              <a:xfrm>
                <a:off x="49000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5620" name="TextBox 8"/>
              <p:cNvSpPr txBox="1">
                <a:spLocks noChangeArrowheads="1"/>
              </p:cNvSpPr>
              <p:nvPr/>
            </p:nvSpPr>
            <p:spPr bwMode="auto">
              <a:xfrm>
                <a:off x="36114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cxnSp>
            <p:nvCxnSpPr>
              <p:cNvPr id="25621" name="直接连接符 18"/>
              <p:cNvCxnSpPr>
                <a:cxnSpLocks noChangeShapeType="1"/>
              </p:cNvCxnSpPr>
              <p:nvPr/>
            </p:nvCxnSpPr>
            <p:spPr bwMode="auto">
              <a:xfrm>
                <a:off x="-508" y="452552"/>
                <a:ext cx="48282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5622" name="矩形 1"/>
            <p:cNvSpPr>
              <a:spLocks noChangeArrowheads="1"/>
            </p:cNvSpPr>
            <p:nvPr/>
          </p:nvSpPr>
          <p:spPr bwMode="auto">
            <a:xfrm>
              <a:off x="-15241" y="221871"/>
              <a:ext cx="16276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－      </a:t>
              </a:r>
            </a:p>
          </p:txBody>
        </p:sp>
      </p:grpSp>
      <p:grpSp>
        <p:nvGrpSpPr>
          <p:cNvPr id="79895" name="组合 22"/>
          <p:cNvGrpSpPr/>
          <p:nvPr/>
        </p:nvGrpSpPr>
        <p:grpSpPr bwMode="auto">
          <a:xfrm>
            <a:off x="2311400" y="4098925"/>
            <a:ext cx="2398713" cy="893763"/>
            <a:chOff x="0" y="0"/>
            <a:chExt cx="2399011" cy="894454"/>
          </a:xfrm>
        </p:grpSpPr>
        <p:grpSp>
          <p:nvGrpSpPr>
            <p:cNvPr id="25624" name="组合 23"/>
            <p:cNvGrpSpPr/>
            <p:nvPr/>
          </p:nvGrpSpPr>
          <p:grpSpPr bwMode="auto">
            <a:xfrm>
              <a:off x="0" y="0"/>
              <a:ext cx="2003372" cy="884034"/>
              <a:chOff x="0" y="0"/>
              <a:chExt cx="2004135" cy="884035"/>
            </a:xfrm>
          </p:grpSpPr>
          <p:sp>
            <p:nvSpPr>
              <p:cNvPr id="25625" name="矩形 1"/>
              <p:cNvSpPr>
                <a:spLocks noChangeArrowheads="1"/>
              </p:cNvSpPr>
              <p:nvPr/>
            </p:nvSpPr>
            <p:spPr bwMode="auto">
              <a:xfrm>
                <a:off x="0" y="217849"/>
                <a:ext cx="200413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         －</a:t>
                </a:r>
              </a:p>
            </p:txBody>
          </p:sp>
          <p:grpSp>
            <p:nvGrpSpPr>
              <p:cNvPr id="25626" name="组合 3"/>
              <p:cNvGrpSpPr/>
              <p:nvPr/>
            </p:nvGrpSpPr>
            <p:grpSpPr bwMode="auto">
              <a:xfrm>
                <a:off x="671074" y="0"/>
                <a:ext cx="639762" cy="884035"/>
                <a:chOff x="0" y="0"/>
                <a:chExt cx="639781" cy="884809"/>
              </a:xfrm>
            </p:grpSpPr>
            <p:sp>
              <p:nvSpPr>
                <p:cNvPr id="2562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639781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35</a:t>
                  </a:r>
                </a:p>
              </p:txBody>
            </p:sp>
            <p:sp>
              <p:nvSpPr>
                <p:cNvPr id="2562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0222" y="361131"/>
                  <a:ext cx="605735" cy="5236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56</a:t>
                  </a:r>
                </a:p>
              </p:txBody>
            </p:sp>
            <p:cxnSp>
              <p:nvCxnSpPr>
                <p:cNvPr id="25629" name="直接连接符 32"/>
                <p:cNvCxnSpPr>
                  <a:cxnSpLocks noChangeShapeType="1"/>
                </p:cNvCxnSpPr>
                <p:nvPr/>
              </p:nvCxnSpPr>
              <p:spPr bwMode="auto">
                <a:xfrm>
                  <a:off x="10308" y="453184"/>
                  <a:ext cx="481270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5630" name="组合 24"/>
            <p:cNvGrpSpPr/>
            <p:nvPr/>
          </p:nvGrpSpPr>
          <p:grpSpPr bwMode="auto">
            <a:xfrm>
              <a:off x="1695787" y="10420"/>
              <a:ext cx="703224" cy="884034"/>
              <a:chOff x="0" y="0"/>
              <a:chExt cx="703224" cy="884034"/>
            </a:xfrm>
          </p:grpSpPr>
          <p:sp>
            <p:nvSpPr>
              <p:cNvPr id="25631" name="TextBox 8"/>
              <p:cNvSpPr txBox="1">
                <a:spLocks noChangeArrowheads="1"/>
              </p:cNvSpPr>
              <p:nvPr/>
            </p:nvSpPr>
            <p:spPr bwMode="auto">
              <a:xfrm>
                <a:off x="63706" y="0"/>
                <a:ext cx="639518" cy="523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</a:t>
                </a:r>
              </a:p>
            </p:txBody>
          </p:sp>
          <p:sp>
            <p:nvSpPr>
              <p:cNvPr id="25632" name="TextBox 8"/>
              <p:cNvSpPr txBox="1">
                <a:spLocks noChangeArrowheads="1"/>
              </p:cNvSpPr>
              <p:nvPr/>
            </p:nvSpPr>
            <p:spPr bwMode="auto">
              <a:xfrm>
                <a:off x="0" y="360815"/>
                <a:ext cx="605486" cy="523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56</a:t>
                </a:r>
              </a:p>
            </p:txBody>
          </p:sp>
          <p:cxnSp>
            <p:nvCxnSpPr>
              <p:cNvPr id="25633" name="直接连接符 27"/>
              <p:cNvCxnSpPr>
                <a:cxnSpLocks noChangeShapeType="1"/>
              </p:cNvCxnSpPr>
              <p:nvPr/>
            </p:nvCxnSpPr>
            <p:spPr bwMode="auto">
              <a:xfrm>
                <a:off x="-126" y="453489"/>
                <a:ext cx="48107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" name="组合 33"/>
          <p:cNvGrpSpPr/>
          <p:nvPr/>
        </p:nvGrpSpPr>
        <p:grpSpPr bwMode="auto">
          <a:xfrm>
            <a:off x="2311400" y="4873625"/>
            <a:ext cx="1611313" cy="884238"/>
            <a:chOff x="0" y="0"/>
            <a:chExt cx="1612245" cy="884035"/>
          </a:xfrm>
        </p:grpSpPr>
        <p:sp>
          <p:nvSpPr>
            <p:cNvPr id="25635" name="矩形 1"/>
            <p:cNvSpPr>
              <a:spLocks noChangeArrowheads="1"/>
            </p:cNvSpPr>
            <p:nvPr/>
          </p:nvSpPr>
          <p:spPr bwMode="auto">
            <a:xfrm>
              <a:off x="0" y="217849"/>
              <a:ext cx="16122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 </a:t>
              </a:r>
            </a:p>
          </p:txBody>
        </p:sp>
        <p:grpSp>
          <p:nvGrpSpPr>
            <p:cNvPr id="25636" name="组合 3"/>
            <p:cNvGrpSpPr/>
            <p:nvPr/>
          </p:nvGrpSpPr>
          <p:grpSpPr bwMode="auto">
            <a:xfrm>
              <a:off x="681295" y="0"/>
              <a:ext cx="668168" cy="884035"/>
              <a:chOff x="0" y="0"/>
              <a:chExt cx="668188" cy="884809"/>
            </a:xfrm>
          </p:grpSpPr>
          <p:sp>
            <p:nvSpPr>
              <p:cNvPr id="25637" name="TextBox 8"/>
              <p:cNvSpPr txBox="1">
                <a:spLocks noChangeArrowheads="1"/>
              </p:cNvSpPr>
              <p:nvPr/>
            </p:nvSpPr>
            <p:spPr bwMode="auto">
              <a:xfrm>
                <a:off x="28407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25638" name="TextBox 8"/>
              <p:cNvSpPr txBox="1">
                <a:spLocks noChangeArrowheads="1"/>
              </p:cNvSpPr>
              <p:nvPr/>
            </p:nvSpPr>
            <p:spPr bwMode="auto">
              <a:xfrm>
                <a:off x="0" y="361131"/>
                <a:ext cx="605735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56</a:t>
                </a:r>
              </a:p>
            </p:txBody>
          </p:sp>
          <p:cxnSp>
            <p:nvCxnSpPr>
              <p:cNvPr id="25639" name="直接连接符 38"/>
              <p:cNvCxnSpPr>
                <a:cxnSpLocks noChangeShapeType="1"/>
              </p:cNvCxnSpPr>
              <p:nvPr/>
            </p:nvCxnSpPr>
            <p:spPr bwMode="auto">
              <a:xfrm>
                <a:off x="136" y="452730"/>
                <a:ext cx="48130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5640" name="组合 42"/>
          <p:cNvGrpSpPr/>
          <p:nvPr/>
        </p:nvGrpSpPr>
        <p:grpSpPr bwMode="auto">
          <a:xfrm>
            <a:off x="6443663" y="690563"/>
            <a:ext cx="830262" cy="882650"/>
            <a:chOff x="0" y="0"/>
            <a:chExt cx="830185" cy="883211"/>
          </a:xfrm>
        </p:grpSpPr>
        <p:sp>
          <p:nvSpPr>
            <p:cNvPr id="25641" name="TextBox 8"/>
            <p:cNvSpPr txBox="1">
              <a:spLocks noChangeArrowheads="1"/>
            </p:cNvSpPr>
            <p:nvPr/>
          </p:nvSpPr>
          <p:spPr bwMode="auto">
            <a:xfrm>
              <a:off x="84639" y="0"/>
              <a:ext cx="745546" cy="52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42" name="TextBox 8"/>
            <p:cNvSpPr txBox="1">
              <a:spLocks noChangeArrowheads="1"/>
            </p:cNvSpPr>
            <p:nvPr/>
          </p:nvSpPr>
          <p:spPr bwMode="auto">
            <a:xfrm>
              <a:off x="86515" y="360396"/>
              <a:ext cx="619659" cy="52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643" name="直接连接符 41"/>
            <p:cNvCxnSpPr>
              <a:cxnSpLocks noChangeShapeType="1"/>
            </p:cNvCxnSpPr>
            <p:nvPr/>
          </p:nvCxnSpPr>
          <p:spPr bwMode="auto">
            <a:xfrm>
              <a:off x="0" y="451137"/>
              <a:ext cx="5619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644" name="组合 43"/>
          <p:cNvGrpSpPr/>
          <p:nvPr/>
        </p:nvGrpSpPr>
        <p:grpSpPr bwMode="auto">
          <a:xfrm>
            <a:off x="1765300" y="1338263"/>
            <a:ext cx="830263" cy="884237"/>
            <a:chOff x="0" y="0"/>
            <a:chExt cx="830185" cy="883211"/>
          </a:xfrm>
        </p:grpSpPr>
        <p:sp>
          <p:nvSpPr>
            <p:cNvPr id="25645" name="TextBox 8"/>
            <p:cNvSpPr txBox="1">
              <a:spLocks noChangeArrowheads="1"/>
            </p:cNvSpPr>
            <p:nvPr/>
          </p:nvSpPr>
          <p:spPr bwMode="auto">
            <a:xfrm>
              <a:off x="84639" y="0"/>
              <a:ext cx="745546" cy="52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646" name="TextBox 8"/>
            <p:cNvSpPr txBox="1">
              <a:spLocks noChangeArrowheads="1"/>
            </p:cNvSpPr>
            <p:nvPr/>
          </p:nvSpPr>
          <p:spPr bwMode="auto">
            <a:xfrm>
              <a:off x="86515" y="360396"/>
              <a:ext cx="619659" cy="52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647" name="直接连接符 46"/>
            <p:cNvCxnSpPr>
              <a:cxnSpLocks noChangeShapeType="1"/>
            </p:cNvCxnSpPr>
            <p:nvPr/>
          </p:nvCxnSpPr>
          <p:spPr bwMode="auto">
            <a:xfrm>
              <a:off x="0" y="451913"/>
              <a:ext cx="5619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组合 52"/>
          <p:cNvGrpSpPr/>
          <p:nvPr/>
        </p:nvGrpSpPr>
        <p:grpSpPr bwMode="auto">
          <a:xfrm>
            <a:off x="2311400" y="5514975"/>
            <a:ext cx="5108575" cy="938213"/>
            <a:chOff x="60985" y="0"/>
            <a:chExt cx="5109909" cy="938617"/>
          </a:xfrm>
        </p:grpSpPr>
        <p:sp>
          <p:nvSpPr>
            <p:cNvPr id="25649" name="Rectangle 1"/>
            <p:cNvSpPr>
              <a:spLocks noChangeArrowheads="1"/>
            </p:cNvSpPr>
            <p:nvPr/>
          </p:nvSpPr>
          <p:spPr bwMode="auto">
            <a:xfrm>
              <a:off x="60985" y="229334"/>
              <a:ext cx="5109909" cy="55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Arial Unicode MS" pitchFamily="34" charset="-122"/>
                </a:rPr>
                <a:t>答：还剩全长的</a:t>
              </a:r>
              <a:r>
                <a:rPr lang="en-US" sz="2800" b="1">
                  <a:solidFill>
                    <a:srgbClr val="FF0000"/>
                  </a:solidFill>
                  <a:latin typeface="Arial Unicode MS" pitchFamily="34" charset="-122"/>
                </a:rPr>
                <a:t>       </a:t>
              </a:r>
              <a:r>
                <a:rPr lang="zh-CN" altLang="en-US" sz="2800" b="1">
                  <a:solidFill>
                    <a:srgbClr val="FF0000"/>
                  </a:solidFill>
                  <a:latin typeface="Arial Unicode MS" pitchFamily="34" charset="-122"/>
                </a:rPr>
                <a:t>没修。</a:t>
              </a:r>
            </a:p>
          </p:txBody>
        </p:sp>
        <p:grpSp>
          <p:nvGrpSpPr>
            <p:cNvPr id="25650" name="组合 51"/>
            <p:cNvGrpSpPr/>
            <p:nvPr/>
          </p:nvGrpSpPr>
          <p:grpSpPr bwMode="auto">
            <a:xfrm>
              <a:off x="2738198" y="0"/>
              <a:ext cx="656258" cy="938617"/>
              <a:chOff x="0" y="0"/>
              <a:chExt cx="656258" cy="938617"/>
            </a:xfrm>
          </p:grpSpPr>
          <p:sp>
            <p:nvSpPr>
              <p:cNvPr id="25651" name="TextBox 8"/>
              <p:cNvSpPr txBox="1">
                <a:spLocks noChangeArrowheads="1"/>
              </p:cNvSpPr>
              <p:nvPr/>
            </p:nvSpPr>
            <p:spPr bwMode="auto">
              <a:xfrm>
                <a:off x="16739" y="0"/>
                <a:ext cx="639519" cy="5234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25652" name="TextBox 8"/>
              <p:cNvSpPr txBox="1">
                <a:spLocks noChangeArrowheads="1"/>
              </p:cNvSpPr>
              <p:nvPr/>
            </p:nvSpPr>
            <p:spPr bwMode="auto">
              <a:xfrm>
                <a:off x="0" y="414577"/>
                <a:ext cx="605486" cy="524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56</a:t>
                </a:r>
              </a:p>
            </p:txBody>
          </p:sp>
          <p:cxnSp>
            <p:nvCxnSpPr>
              <p:cNvPr id="25653" name="直接连接符 50"/>
              <p:cNvCxnSpPr>
                <a:cxnSpLocks noChangeShapeType="1"/>
              </p:cNvCxnSpPr>
              <p:nvPr/>
            </p:nvCxnSpPr>
            <p:spPr bwMode="auto">
              <a:xfrm>
                <a:off x="15858" y="468793"/>
                <a:ext cx="47949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/>
          <p:cNvGrpSpPr/>
          <p:nvPr/>
        </p:nvGrpSpPr>
        <p:grpSpPr bwMode="auto">
          <a:xfrm>
            <a:off x="107950" y="3843338"/>
            <a:ext cx="8593138" cy="1987550"/>
            <a:chOff x="0" y="0"/>
            <a:chExt cx="5424" cy="864"/>
          </a:xfrm>
        </p:grpSpPr>
        <p:sp>
          <p:nvSpPr>
            <p:cNvPr id="2662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328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628" name="Text Box 6"/>
            <p:cNvSpPr txBox="1">
              <a:spLocks noChangeArrowheads="1"/>
            </p:cNvSpPr>
            <p:nvPr/>
          </p:nvSpPr>
          <p:spPr bwMode="auto">
            <a:xfrm>
              <a:off x="144" y="48"/>
              <a:ext cx="528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754063" y="1123950"/>
            <a:ext cx="6804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、下面的计算对吗？把不对的改正过来。</a:t>
            </a:r>
          </a:p>
        </p:txBody>
      </p:sp>
      <p:grpSp>
        <p:nvGrpSpPr>
          <p:cNvPr id="26630" name="Group 8"/>
          <p:cNvGrpSpPr/>
          <p:nvPr/>
        </p:nvGrpSpPr>
        <p:grpSpPr bwMode="auto">
          <a:xfrm>
            <a:off x="754063" y="2132013"/>
            <a:ext cx="2454275" cy="838200"/>
            <a:chOff x="0" y="0"/>
            <a:chExt cx="1546" cy="528"/>
          </a:xfrm>
        </p:grpSpPr>
        <p:sp>
          <p:nvSpPr>
            <p:cNvPr id="26631" name="Text Box 9"/>
            <p:cNvSpPr txBox="1">
              <a:spLocks noChangeArrowheads="1"/>
            </p:cNvSpPr>
            <p:nvPr/>
          </p:nvSpPr>
          <p:spPr bwMode="auto">
            <a:xfrm>
              <a:off x="0" y="122"/>
              <a:ext cx="685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</a:p>
          </p:txBody>
        </p:sp>
        <p:graphicFrame>
          <p:nvGraphicFramePr>
            <p:cNvPr id="26632" name="Object 8"/>
            <p:cNvGraphicFramePr>
              <a:graphicFrameLocks noChangeAspect="1"/>
            </p:cNvGraphicFramePr>
            <p:nvPr/>
          </p:nvGraphicFramePr>
          <p:xfrm>
            <a:off x="534" y="0"/>
            <a:ext cx="180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4" r:id="rId3" imgW="152400" imgH="407035" progId="Equation.3">
                    <p:embed/>
                  </p:oleObj>
                </mc:Choice>
                <mc:Fallback>
                  <p:oleObj r:id="rId3" imgW="152400" imgH="407035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" y="0"/>
                          <a:ext cx="180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3" name="Text Box 11"/>
            <p:cNvSpPr txBox="1">
              <a:spLocks noChangeArrowheads="1"/>
            </p:cNvSpPr>
            <p:nvPr/>
          </p:nvSpPr>
          <p:spPr bwMode="auto">
            <a:xfrm>
              <a:off x="683" y="122"/>
              <a:ext cx="24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graphicFrame>
          <p:nvGraphicFramePr>
            <p:cNvPr id="26634" name="Object 10"/>
            <p:cNvGraphicFramePr>
              <a:graphicFrameLocks noChangeAspect="1"/>
            </p:cNvGraphicFramePr>
            <p:nvPr/>
          </p:nvGraphicFramePr>
          <p:xfrm>
            <a:off x="966" y="0"/>
            <a:ext cx="20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5" r:id="rId5" imgW="152400" imgH="407035" progId="Equation.3">
                    <p:embed/>
                  </p:oleObj>
                </mc:Choice>
                <mc:Fallback>
                  <p:oleObj r:id="rId5" imgW="152400" imgH="407035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" y="0"/>
                          <a:ext cx="204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5" name="Text Box 13"/>
            <p:cNvSpPr txBox="1">
              <a:spLocks noChangeArrowheads="1"/>
            </p:cNvSpPr>
            <p:nvPr/>
          </p:nvSpPr>
          <p:spPr bwMode="auto">
            <a:xfrm>
              <a:off x="1079" y="119"/>
              <a:ext cx="34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6636" name="Object 12"/>
            <p:cNvGraphicFramePr>
              <a:graphicFrameLocks noChangeAspect="1"/>
            </p:cNvGraphicFramePr>
            <p:nvPr/>
          </p:nvGraphicFramePr>
          <p:xfrm>
            <a:off x="1350" y="0"/>
            <a:ext cx="196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96" r:id="rId7" imgW="152400" imgH="407035" progId="Equation.3">
                    <p:embed/>
                  </p:oleObj>
                </mc:Choice>
                <mc:Fallback>
                  <p:oleObj r:id="rId7" imgW="152400" imgH="407035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0" y="0"/>
                          <a:ext cx="196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637" name="Group 15"/>
          <p:cNvGrpSpPr/>
          <p:nvPr/>
        </p:nvGrpSpPr>
        <p:grpSpPr bwMode="auto">
          <a:xfrm>
            <a:off x="393700" y="4076700"/>
            <a:ext cx="3152775" cy="838200"/>
            <a:chOff x="0" y="0"/>
            <a:chExt cx="1986" cy="528"/>
          </a:xfrm>
        </p:grpSpPr>
        <p:sp>
          <p:nvSpPr>
            <p:cNvPr id="26638" name="Text Box 16"/>
            <p:cNvSpPr txBox="1">
              <a:spLocks noChangeArrowheads="1"/>
            </p:cNvSpPr>
            <p:nvPr/>
          </p:nvSpPr>
          <p:spPr bwMode="auto">
            <a:xfrm>
              <a:off x="0" y="91"/>
              <a:ext cx="85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（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）</a:t>
              </a:r>
            </a:p>
          </p:txBody>
        </p:sp>
        <p:grpSp>
          <p:nvGrpSpPr>
            <p:cNvPr id="26639" name="Group 17"/>
            <p:cNvGrpSpPr/>
            <p:nvPr/>
          </p:nvGrpSpPr>
          <p:grpSpPr bwMode="auto">
            <a:xfrm>
              <a:off x="837" y="0"/>
              <a:ext cx="1149" cy="528"/>
              <a:chOff x="0" y="0"/>
              <a:chExt cx="1149" cy="528"/>
            </a:xfrm>
          </p:grpSpPr>
          <p:graphicFrame>
            <p:nvGraphicFramePr>
              <p:cNvPr id="26640" name="Object 16"/>
              <p:cNvGraphicFramePr>
                <a:graphicFrameLocks noChangeAspect="1"/>
              </p:cNvGraphicFramePr>
              <p:nvPr/>
            </p:nvGraphicFramePr>
            <p:xfrm>
              <a:off x="0" y="48"/>
              <a:ext cx="237" cy="4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97" r:id="rId9" imgW="215900" imgH="407035" progId="Equation.3">
                      <p:embed/>
                    </p:oleObj>
                  </mc:Choice>
                  <mc:Fallback>
                    <p:oleObj r:id="rId9" imgW="215900" imgH="407035" progId="Equation.3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48"/>
                            <a:ext cx="237" cy="4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41" name="Object 17"/>
              <p:cNvGraphicFramePr>
                <a:graphicFrameLocks noChangeAspect="1"/>
              </p:cNvGraphicFramePr>
              <p:nvPr/>
            </p:nvGraphicFramePr>
            <p:xfrm>
              <a:off x="480" y="0"/>
              <a:ext cx="188" cy="5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98" r:id="rId11" imgW="152400" imgH="407035" progId="Equation.3">
                      <p:embed/>
                    </p:oleObj>
                  </mc:Choice>
                  <mc:Fallback>
                    <p:oleObj r:id="rId11" imgW="152400" imgH="407035" progId="Equation.3">
                      <p:embed/>
                      <p:pic>
                        <p:nvPicPr>
                          <p:cNvPr id="0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" y="0"/>
                            <a:ext cx="188" cy="5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6642" name="Text Box 20"/>
              <p:cNvSpPr txBox="1">
                <a:spLocks noChangeArrowheads="1"/>
              </p:cNvSpPr>
              <p:nvPr/>
            </p:nvSpPr>
            <p:spPr bwMode="auto">
              <a:xfrm>
                <a:off x="231" y="144"/>
                <a:ext cx="22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</a:p>
            </p:txBody>
          </p:sp>
          <p:sp>
            <p:nvSpPr>
              <p:cNvPr id="26643" name="Rectangle 21"/>
              <p:cNvSpPr>
                <a:spLocks noChangeArrowheads="1"/>
              </p:cNvSpPr>
              <p:nvPr/>
            </p:nvSpPr>
            <p:spPr bwMode="auto">
              <a:xfrm>
                <a:off x="580" y="144"/>
                <a:ext cx="34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</a:t>
                </a:r>
                <a:endPara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6644" name="Object 20"/>
              <p:cNvGraphicFramePr>
                <a:graphicFrameLocks noChangeAspect="1"/>
              </p:cNvGraphicFramePr>
              <p:nvPr/>
            </p:nvGraphicFramePr>
            <p:xfrm>
              <a:off x="912" y="48"/>
              <a:ext cx="237" cy="4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99" r:id="rId13" imgW="215900" imgH="407035" progId="Equation.3">
                      <p:embed/>
                    </p:oleObj>
                  </mc:Choice>
                  <mc:Fallback>
                    <p:oleObj r:id="rId13" imgW="215900" imgH="407035" progId="Equation.3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2" y="48"/>
                            <a:ext cx="237" cy="4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6645" name="Text Box 23"/>
          <p:cNvSpPr txBox="1">
            <a:spLocks noChangeArrowheads="1"/>
          </p:cNvSpPr>
          <p:nvPr/>
        </p:nvSpPr>
        <p:spPr bwMode="auto">
          <a:xfrm>
            <a:off x="3794125" y="2276475"/>
            <a:ext cx="2460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26646" name="Rectangle 24"/>
          <p:cNvSpPr>
            <a:spLocks noChangeArrowheads="1"/>
          </p:cNvSpPr>
          <p:nvPr/>
        </p:nvSpPr>
        <p:spPr bwMode="auto">
          <a:xfrm>
            <a:off x="3778250" y="4292600"/>
            <a:ext cx="352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</a:p>
        </p:txBody>
      </p:sp>
      <p:sp>
        <p:nvSpPr>
          <p:cNvPr id="7" name="矩形 6"/>
          <p:cNvSpPr/>
          <p:nvPr/>
        </p:nvSpPr>
        <p:spPr>
          <a:xfrm>
            <a:off x="103249" y="502919"/>
            <a:ext cx="2019300" cy="6400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zh-CN" altLang="en-US" sz="3600" b="1" dirty="0">
                <a:ln w="18000">
                  <a:solidFill>
                    <a:srgbClr val="333399">
                      <a:satMod val="140000"/>
                    </a:srgbClr>
                  </a:solidFill>
                  <a:prstDash val="solid"/>
                  <a:miter lim="800000"/>
                </a:ln>
                <a:noFill/>
                <a:latin typeface="Arial" panose="020B0604020202020204"/>
              </a:rPr>
              <a:t>巩固练习</a:t>
            </a: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4384675" y="2084388"/>
            <a:ext cx="2409825" cy="854075"/>
            <a:chOff x="6647" y="3502"/>
            <a:chExt cx="3793" cy="1346"/>
          </a:xfrm>
        </p:grpSpPr>
        <p:sp>
          <p:nvSpPr>
            <p:cNvPr id="26649" name="Rectangle 26"/>
            <p:cNvSpPr>
              <a:spLocks noChangeArrowheads="1"/>
            </p:cNvSpPr>
            <p:nvPr/>
          </p:nvSpPr>
          <p:spPr bwMode="auto">
            <a:xfrm>
              <a:off x="6647" y="3854"/>
              <a:ext cx="860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26650" name="Rectangle 28"/>
            <p:cNvSpPr>
              <a:spLocks noChangeArrowheads="1"/>
            </p:cNvSpPr>
            <p:nvPr/>
          </p:nvSpPr>
          <p:spPr bwMode="auto">
            <a:xfrm>
              <a:off x="7889" y="3854"/>
              <a:ext cx="615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6651" name="Rectangle 30"/>
            <p:cNvSpPr>
              <a:spLocks noChangeArrowheads="1"/>
            </p:cNvSpPr>
            <p:nvPr/>
          </p:nvSpPr>
          <p:spPr bwMode="auto">
            <a:xfrm>
              <a:off x="9124" y="3854"/>
              <a:ext cx="860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26652" name="TextBox 8"/>
            <p:cNvSpPr txBox="1">
              <a:spLocks noChangeArrowheads="1"/>
            </p:cNvSpPr>
            <p:nvPr/>
          </p:nvSpPr>
          <p:spPr bwMode="auto">
            <a:xfrm>
              <a:off x="7358" y="3502"/>
              <a:ext cx="59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653" name="TextBox 8"/>
            <p:cNvSpPr txBox="1">
              <a:spLocks noChangeArrowheads="1"/>
            </p:cNvSpPr>
            <p:nvPr/>
          </p:nvSpPr>
          <p:spPr bwMode="auto">
            <a:xfrm>
              <a:off x="7361" y="4070"/>
              <a:ext cx="63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26654" name="直接连接符 46"/>
            <p:cNvCxnSpPr>
              <a:cxnSpLocks noChangeShapeType="1"/>
            </p:cNvCxnSpPr>
            <p:nvPr/>
          </p:nvCxnSpPr>
          <p:spPr bwMode="auto">
            <a:xfrm>
              <a:off x="7415" y="4215"/>
              <a:ext cx="45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55" name="TextBox 8"/>
            <p:cNvSpPr txBox="1">
              <a:spLocks noChangeArrowheads="1"/>
            </p:cNvSpPr>
            <p:nvPr/>
          </p:nvSpPr>
          <p:spPr bwMode="auto">
            <a:xfrm>
              <a:off x="8486" y="3524"/>
              <a:ext cx="59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6656" name="TextBox 8"/>
            <p:cNvSpPr txBox="1">
              <a:spLocks noChangeArrowheads="1"/>
            </p:cNvSpPr>
            <p:nvPr/>
          </p:nvSpPr>
          <p:spPr bwMode="auto">
            <a:xfrm>
              <a:off x="8489" y="4092"/>
              <a:ext cx="63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26657" name="直接连接符 46"/>
            <p:cNvCxnSpPr>
              <a:cxnSpLocks noChangeShapeType="1"/>
            </p:cNvCxnSpPr>
            <p:nvPr/>
          </p:nvCxnSpPr>
          <p:spPr bwMode="auto">
            <a:xfrm>
              <a:off x="8543" y="4237"/>
              <a:ext cx="45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58" name="TextBox 8"/>
            <p:cNvSpPr txBox="1">
              <a:spLocks noChangeArrowheads="1"/>
            </p:cNvSpPr>
            <p:nvPr/>
          </p:nvSpPr>
          <p:spPr bwMode="auto">
            <a:xfrm>
              <a:off x="9801" y="3560"/>
              <a:ext cx="59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6659" name="TextBox 8"/>
            <p:cNvSpPr txBox="1">
              <a:spLocks noChangeArrowheads="1"/>
            </p:cNvSpPr>
            <p:nvPr/>
          </p:nvSpPr>
          <p:spPr bwMode="auto">
            <a:xfrm>
              <a:off x="9804" y="4128"/>
              <a:ext cx="63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26660" name="直接连接符 46"/>
            <p:cNvCxnSpPr>
              <a:cxnSpLocks noChangeShapeType="1"/>
            </p:cNvCxnSpPr>
            <p:nvPr/>
          </p:nvCxnSpPr>
          <p:spPr bwMode="auto">
            <a:xfrm>
              <a:off x="9858" y="4237"/>
              <a:ext cx="45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7" name="组合 16"/>
          <p:cNvGrpSpPr/>
          <p:nvPr/>
        </p:nvGrpSpPr>
        <p:grpSpPr bwMode="auto">
          <a:xfrm>
            <a:off x="4384675" y="4152900"/>
            <a:ext cx="2409825" cy="903288"/>
            <a:chOff x="6647" y="3502"/>
            <a:chExt cx="3793" cy="1423"/>
          </a:xfrm>
        </p:grpSpPr>
        <p:sp>
          <p:nvSpPr>
            <p:cNvPr id="26662" name="Rectangle 26"/>
            <p:cNvSpPr>
              <a:spLocks noChangeArrowheads="1"/>
            </p:cNvSpPr>
            <p:nvPr/>
          </p:nvSpPr>
          <p:spPr bwMode="auto">
            <a:xfrm>
              <a:off x="6647" y="3854"/>
              <a:ext cx="860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26663" name="Rectangle 28"/>
            <p:cNvSpPr>
              <a:spLocks noChangeArrowheads="1"/>
            </p:cNvSpPr>
            <p:nvPr/>
          </p:nvSpPr>
          <p:spPr bwMode="auto">
            <a:xfrm>
              <a:off x="7773" y="3854"/>
              <a:ext cx="851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</a:p>
          </p:txBody>
        </p:sp>
        <p:sp>
          <p:nvSpPr>
            <p:cNvPr id="26664" name="Rectangle 30"/>
            <p:cNvSpPr>
              <a:spLocks noChangeArrowheads="1"/>
            </p:cNvSpPr>
            <p:nvPr/>
          </p:nvSpPr>
          <p:spPr bwMode="auto">
            <a:xfrm>
              <a:off x="9124" y="3854"/>
              <a:ext cx="860" cy="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26665" name="TextBox 8"/>
            <p:cNvSpPr txBox="1">
              <a:spLocks noChangeArrowheads="1"/>
            </p:cNvSpPr>
            <p:nvPr/>
          </p:nvSpPr>
          <p:spPr bwMode="auto">
            <a:xfrm>
              <a:off x="7358" y="3502"/>
              <a:ext cx="59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6666" name="TextBox 8"/>
            <p:cNvSpPr txBox="1">
              <a:spLocks noChangeArrowheads="1"/>
            </p:cNvSpPr>
            <p:nvPr/>
          </p:nvSpPr>
          <p:spPr bwMode="auto">
            <a:xfrm>
              <a:off x="7193" y="4183"/>
              <a:ext cx="809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cxnSp>
          <p:nvCxnSpPr>
            <p:cNvPr id="26667" name="直接连接符 46"/>
            <p:cNvCxnSpPr>
              <a:cxnSpLocks noChangeShapeType="1"/>
            </p:cNvCxnSpPr>
            <p:nvPr/>
          </p:nvCxnSpPr>
          <p:spPr bwMode="auto">
            <a:xfrm>
              <a:off x="7415" y="4215"/>
              <a:ext cx="45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68" name="TextBox 8"/>
            <p:cNvSpPr txBox="1">
              <a:spLocks noChangeArrowheads="1"/>
            </p:cNvSpPr>
            <p:nvPr/>
          </p:nvSpPr>
          <p:spPr bwMode="auto">
            <a:xfrm>
              <a:off x="8486" y="3524"/>
              <a:ext cx="59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6669" name="TextBox 8"/>
            <p:cNvSpPr txBox="1">
              <a:spLocks noChangeArrowheads="1"/>
            </p:cNvSpPr>
            <p:nvPr/>
          </p:nvSpPr>
          <p:spPr bwMode="auto">
            <a:xfrm>
              <a:off x="8403" y="4205"/>
              <a:ext cx="83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</a:t>
              </a:r>
            </a:p>
          </p:txBody>
        </p:sp>
        <p:cxnSp>
          <p:nvCxnSpPr>
            <p:cNvPr id="26670" name="直接连接符 46"/>
            <p:cNvCxnSpPr>
              <a:cxnSpLocks noChangeShapeType="1"/>
            </p:cNvCxnSpPr>
            <p:nvPr/>
          </p:nvCxnSpPr>
          <p:spPr bwMode="auto">
            <a:xfrm>
              <a:off x="8543" y="4237"/>
              <a:ext cx="45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71" name="TextBox 8"/>
            <p:cNvSpPr txBox="1">
              <a:spLocks noChangeArrowheads="1"/>
            </p:cNvSpPr>
            <p:nvPr/>
          </p:nvSpPr>
          <p:spPr bwMode="auto">
            <a:xfrm>
              <a:off x="9801" y="3560"/>
              <a:ext cx="597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6672" name="TextBox 8"/>
            <p:cNvSpPr txBox="1">
              <a:spLocks noChangeArrowheads="1"/>
            </p:cNvSpPr>
            <p:nvPr/>
          </p:nvSpPr>
          <p:spPr bwMode="auto">
            <a:xfrm>
              <a:off x="9804" y="4128"/>
              <a:ext cx="63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cxnSp>
          <p:nvCxnSpPr>
            <p:cNvPr id="26673" name="直接连接符 46"/>
            <p:cNvCxnSpPr>
              <a:cxnSpLocks noChangeShapeType="1"/>
            </p:cNvCxnSpPr>
            <p:nvPr/>
          </p:nvCxnSpPr>
          <p:spPr bwMode="auto">
            <a:xfrm>
              <a:off x="9858" y="4237"/>
              <a:ext cx="45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5" grpId="0"/>
      <p:bldP spid="266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框 4"/>
          <p:cNvSpPr txBox="1">
            <a:spLocks noChangeArrowheads="1"/>
          </p:cNvSpPr>
          <p:nvPr/>
        </p:nvSpPr>
        <p:spPr bwMode="auto">
          <a:xfrm>
            <a:off x="477838" y="484188"/>
            <a:ext cx="1809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、计算。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060450" y="1120775"/>
          <a:ext cx="1376363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5" r:id="rId3" imgW="1067435" imgH="953135" progId="">
                  <p:embed/>
                </p:oleObj>
              </mc:Choice>
              <mc:Fallback>
                <p:oleObj r:id="rId3" imgW="1067435" imgH="95313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1120775"/>
                        <a:ext cx="1376363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701675" y="1943100"/>
          <a:ext cx="126206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6" r:id="rId5" imgW="978535" imgH="953135" progId="">
                  <p:embed/>
                </p:oleObj>
              </mc:Choice>
              <mc:Fallback>
                <p:oleObj r:id="rId5" imgW="978535" imgH="95313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1943100"/>
                        <a:ext cx="1262063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701675" y="2843213"/>
          <a:ext cx="7207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r:id="rId7" imgW="558800" imgH="953135" progId="">
                  <p:embed/>
                </p:oleObj>
              </mc:Choice>
              <mc:Fallback>
                <p:oleObj r:id="rId7" imgW="558800" imgH="953135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2843213"/>
                        <a:ext cx="720725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575050" y="1101725"/>
          <a:ext cx="1524000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r:id="rId9" imgW="1181735" imgH="953135" progId="">
                  <p:embed/>
                </p:oleObj>
              </mc:Choice>
              <mc:Fallback>
                <p:oleObj r:id="rId9" imgW="1181735" imgH="953135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1101725"/>
                        <a:ext cx="1524000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263900" y="1873250"/>
          <a:ext cx="126206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r:id="rId11" imgW="978535" imgH="953135" progId="">
                  <p:embed/>
                </p:oleObj>
              </mc:Choice>
              <mc:Fallback>
                <p:oleObj r:id="rId11" imgW="978535" imgH="953135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1873250"/>
                        <a:ext cx="1262063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3263900" y="2781300"/>
          <a:ext cx="5572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0" r:id="rId13" imgW="431800" imgH="952500" progId="">
                  <p:embed/>
                </p:oleObj>
              </mc:Choice>
              <mc:Fallback>
                <p:oleObj r:id="rId13" imgW="431800" imgH="9525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2781300"/>
                        <a:ext cx="557213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6254750" y="1112838"/>
          <a:ext cx="1524000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1" r:id="rId15" imgW="1181735" imgH="953135" progId="">
                  <p:embed/>
                </p:oleObj>
              </mc:Choice>
              <mc:Fallback>
                <p:oleObj r:id="rId15" imgW="1181735" imgH="953135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1112838"/>
                        <a:ext cx="1524000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5937250" y="1903413"/>
          <a:ext cx="11303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2" r:id="rId17" imgW="876935" imgH="940435" progId="">
                  <p:embed/>
                </p:oleObj>
              </mc:Choice>
              <mc:Fallback>
                <p:oleObj r:id="rId17" imgW="876935" imgH="940435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1903413"/>
                        <a:ext cx="11303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5" name="Object 11"/>
          <p:cNvGraphicFramePr>
            <a:graphicFrameLocks noChangeAspect="1"/>
          </p:cNvGraphicFramePr>
          <p:nvPr/>
        </p:nvGraphicFramePr>
        <p:xfrm>
          <a:off x="5937250" y="2611438"/>
          <a:ext cx="72072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3" r:id="rId19" imgW="559435" imgH="940435" progId="">
                  <p:embed/>
                </p:oleObj>
              </mc:Choice>
              <mc:Fallback>
                <p:oleObj r:id="rId19" imgW="559435" imgH="940435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2611438"/>
                        <a:ext cx="720725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989013" y="3787775"/>
          <a:ext cx="1852612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r:id="rId21" imgW="1435735" imgH="953135" progId="">
                  <p:embed/>
                </p:oleObj>
              </mc:Choice>
              <mc:Fallback>
                <p:oleObj r:id="rId21" imgW="1435735" imgH="953135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787775"/>
                        <a:ext cx="1852612" cy="123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7" name="Object 13"/>
          <p:cNvGraphicFramePr>
            <a:graphicFrameLocks noChangeAspect="1"/>
          </p:cNvGraphicFramePr>
          <p:nvPr/>
        </p:nvGraphicFramePr>
        <p:xfrm>
          <a:off x="701675" y="4565650"/>
          <a:ext cx="167163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r:id="rId23" imgW="1296035" imgH="953135" progId="">
                  <p:embed/>
                </p:oleObj>
              </mc:Choice>
              <mc:Fallback>
                <p:oleObj r:id="rId23" imgW="1296035" imgH="953135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4565650"/>
                        <a:ext cx="167163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8" name="Object 14"/>
          <p:cNvGraphicFramePr>
            <a:graphicFrameLocks noChangeAspect="1"/>
          </p:cNvGraphicFramePr>
          <p:nvPr/>
        </p:nvGraphicFramePr>
        <p:xfrm>
          <a:off x="701675" y="5386388"/>
          <a:ext cx="5572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6" r:id="rId25" imgW="431800" imgH="953135" progId="">
                  <p:embed/>
                </p:oleObj>
              </mc:Choice>
              <mc:Fallback>
                <p:oleObj r:id="rId25" imgW="431800" imgH="953135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5386388"/>
                        <a:ext cx="557213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3" name="Object 15"/>
          <p:cNvGraphicFramePr>
            <a:graphicFrameLocks noChangeAspect="1"/>
          </p:cNvGraphicFramePr>
          <p:nvPr/>
        </p:nvGraphicFramePr>
        <p:xfrm>
          <a:off x="3551238" y="3716338"/>
          <a:ext cx="1754187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7" r:id="rId27" imgW="1359535" imgH="953135" progId="">
                  <p:embed/>
                </p:oleObj>
              </mc:Choice>
              <mc:Fallback>
                <p:oleObj r:id="rId27" imgW="1359535" imgH="953135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238" y="3716338"/>
                        <a:ext cx="1754187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0" name="Object 16"/>
          <p:cNvGraphicFramePr>
            <a:graphicFrameLocks noChangeAspect="1"/>
          </p:cNvGraphicFramePr>
          <p:nvPr/>
        </p:nvGraphicFramePr>
        <p:xfrm>
          <a:off x="3263900" y="4511675"/>
          <a:ext cx="98266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8" r:id="rId29" imgW="762635" imgH="953135" progId="">
                  <p:embed/>
                </p:oleObj>
              </mc:Choice>
              <mc:Fallback>
                <p:oleObj r:id="rId29" imgW="762635" imgH="953135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4511675"/>
                        <a:ext cx="982663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1" name="Object 17"/>
          <p:cNvGraphicFramePr>
            <a:graphicFrameLocks noChangeAspect="1"/>
          </p:cNvGraphicFramePr>
          <p:nvPr/>
        </p:nvGraphicFramePr>
        <p:xfrm>
          <a:off x="3263900" y="5270500"/>
          <a:ext cx="5572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9" r:id="rId31" imgW="431800" imgH="953135" progId="">
                  <p:embed/>
                </p:oleObj>
              </mc:Choice>
              <mc:Fallback>
                <p:oleObj r:id="rId31" imgW="431800" imgH="953135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5270500"/>
                        <a:ext cx="557213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6281738" y="3743325"/>
          <a:ext cx="167163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0" r:id="rId33" imgW="1296670" imgH="940435" progId="">
                  <p:embed/>
                </p:oleObj>
              </mc:Choice>
              <mc:Fallback>
                <p:oleObj r:id="rId33" imgW="1296670" imgH="940435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3743325"/>
                        <a:ext cx="1671637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3" name="Object 19"/>
          <p:cNvGraphicFramePr>
            <a:graphicFrameLocks noChangeAspect="1"/>
          </p:cNvGraphicFramePr>
          <p:nvPr/>
        </p:nvGraphicFramePr>
        <p:xfrm>
          <a:off x="5937250" y="4652963"/>
          <a:ext cx="1408113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1" r:id="rId35" imgW="1092835" imgH="940435" progId="">
                  <p:embed/>
                </p:oleObj>
              </mc:Choice>
              <mc:Fallback>
                <p:oleObj r:id="rId35" imgW="1092835" imgH="940435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4652963"/>
                        <a:ext cx="1408113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4" name="Object 20"/>
          <p:cNvGraphicFramePr>
            <a:graphicFrameLocks noChangeAspect="1"/>
          </p:cNvGraphicFramePr>
          <p:nvPr/>
        </p:nvGraphicFramePr>
        <p:xfrm>
          <a:off x="5937250" y="5445125"/>
          <a:ext cx="70485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2" r:id="rId37" imgW="546100" imgH="939165" progId="Equation.DSMT4">
                  <p:embed/>
                </p:oleObj>
              </mc:Choice>
              <mc:Fallback>
                <p:oleObj r:id="rId37" imgW="546100" imgH="939165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0" y="5445125"/>
                        <a:ext cx="70485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994150" y="1406525"/>
          <a:ext cx="4318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0" r:id="rId3" imgW="215900" imgH="407035" progId="Equation.3">
                  <p:embed/>
                </p:oleObj>
              </mc:Choice>
              <mc:Fallback>
                <p:oleObj r:id="rId3" imgW="215900" imgH="40703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150" y="1406525"/>
                        <a:ext cx="4318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114425" y="2198688"/>
          <a:ext cx="40798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1" r:id="rId5" imgW="152400" imgH="407035" progId="Equation.3">
                  <p:embed/>
                </p:oleObj>
              </mc:Choice>
              <mc:Fallback>
                <p:oleObj r:id="rId5" imgW="152400" imgH="4070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2198688"/>
                        <a:ext cx="40798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682625" y="763588"/>
            <a:ext cx="7993063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一个果园要种桃树、苹果树和梨树，其中种的桃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2800" b="1" dirty="0">
              <a:latin typeface="宋体" panose="02010600030101010101" pitchFamily="2" charset="-122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树和梨树占总面积的   ，苹果树和梨树占总面积</a:t>
            </a:r>
          </a:p>
          <a:p>
            <a:pPr eaLnBrk="0" hangingPunct="0">
              <a:buFont typeface="Arial" panose="020B0604020202020204" pitchFamily="34" charset="0"/>
              <a:buNone/>
            </a:pPr>
            <a:endParaRPr lang="zh-CN" altLang="en-US" sz="2800" b="1" dirty="0">
              <a:latin typeface="宋体" panose="02010600030101010101" pitchFamily="2" charset="-122"/>
            </a:endParaRPr>
          </a:p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宋体" panose="02010600030101010101" pitchFamily="2" charset="-122"/>
              </a:rPr>
              <a:t>的  。梨树的面积占总面积的几分之几？ 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754063" y="2273300"/>
            <a:ext cx="3095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 sz="2800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754063" y="2705100"/>
            <a:ext cx="3095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 sz="2800"/>
          </a:p>
        </p:txBody>
      </p:sp>
      <p:pic>
        <p:nvPicPr>
          <p:cNvPr id="28679" name="图片 6" descr="小老师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19988" y="4514850"/>
            <a:ext cx="109855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圆角矩形标注 7"/>
          <p:cNvSpPr>
            <a:spLocks noChangeArrowheads="1"/>
          </p:cNvSpPr>
          <p:nvPr/>
        </p:nvSpPr>
        <p:spPr bwMode="auto">
          <a:xfrm>
            <a:off x="5240338" y="4111625"/>
            <a:ext cx="2157412" cy="766763"/>
          </a:xfrm>
          <a:prstGeom prst="wedgeRoundRectCallout">
            <a:avLst>
              <a:gd name="adj1" fmla="val 63111"/>
              <a:gd name="adj2" fmla="val 44352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/>
              <a:t>同学们自己动手做一做吧！</a:t>
            </a:r>
          </a:p>
        </p:txBody>
      </p:sp>
      <p:grpSp>
        <p:nvGrpSpPr>
          <p:cNvPr id="46" name="组合 45"/>
          <p:cNvGrpSpPr/>
          <p:nvPr/>
        </p:nvGrpSpPr>
        <p:grpSpPr bwMode="auto">
          <a:xfrm>
            <a:off x="2613025" y="3319463"/>
            <a:ext cx="2043113" cy="889000"/>
            <a:chOff x="4114" y="5227"/>
            <a:chExt cx="3219" cy="1401"/>
          </a:xfrm>
        </p:grpSpPr>
        <p:sp>
          <p:nvSpPr>
            <p:cNvPr id="28682" name="Rectangle 28"/>
            <p:cNvSpPr>
              <a:spLocks noChangeArrowheads="1"/>
            </p:cNvSpPr>
            <p:nvPr/>
          </p:nvSpPr>
          <p:spPr bwMode="auto">
            <a:xfrm>
              <a:off x="4570" y="5521"/>
              <a:ext cx="61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</a:p>
          </p:txBody>
        </p:sp>
        <p:grpSp>
          <p:nvGrpSpPr>
            <p:cNvPr id="28683" name="组合 9"/>
            <p:cNvGrpSpPr/>
            <p:nvPr/>
          </p:nvGrpSpPr>
          <p:grpSpPr bwMode="auto">
            <a:xfrm>
              <a:off x="5086" y="5227"/>
              <a:ext cx="880" cy="1401"/>
              <a:chOff x="2724" y="6038"/>
              <a:chExt cx="880" cy="1401"/>
            </a:xfrm>
          </p:grpSpPr>
          <p:sp>
            <p:nvSpPr>
              <p:cNvPr id="28684" name="TextBox 8"/>
              <p:cNvSpPr txBox="1">
                <a:spLocks noChangeArrowheads="1"/>
              </p:cNvSpPr>
              <p:nvPr/>
            </p:nvSpPr>
            <p:spPr bwMode="auto">
              <a:xfrm>
                <a:off x="2724" y="6038"/>
                <a:ext cx="881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</a:p>
            </p:txBody>
          </p:sp>
          <p:sp>
            <p:nvSpPr>
              <p:cNvPr id="28685" name="TextBox 8"/>
              <p:cNvSpPr txBox="1">
                <a:spLocks noChangeArrowheads="1"/>
              </p:cNvSpPr>
              <p:nvPr/>
            </p:nvSpPr>
            <p:spPr bwMode="auto">
              <a:xfrm>
                <a:off x="2730" y="6719"/>
                <a:ext cx="80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</a:p>
            </p:txBody>
          </p:sp>
          <p:cxnSp>
            <p:nvCxnSpPr>
              <p:cNvPr id="28686" name="直接连接符 46"/>
              <p:cNvCxnSpPr>
                <a:cxnSpLocks noChangeShapeType="1"/>
              </p:cNvCxnSpPr>
              <p:nvPr/>
            </p:nvCxnSpPr>
            <p:spPr bwMode="auto">
              <a:xfrm>
                <a:off x="2952" y="6751"/>
                <a:ext cx="45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8687" name="Rectangle 30"/>
            <p:cNvSpPr>
              <a:spLocks noChangeArrowheads="1"/>
            </p:cNvSpPr>
            <p:nvPr/>
          </p:nvSpPr>
          <p:spPr bwMode="auto">
            <a:xfrm flipV="1">
              <a:off x="5762" y="5557"/>
              <a:ext cx="86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28688" name="TextBox 8"/>
            <p:cNvSpPr txBox="1">
              <a:spLocks noChangeArrowheads="1"/>
            </p:cNvSpPr>
            <p:nvPr/>
          </p:nvSpPr>
          <p:spPr bwMode="auto">
            <a:xfrm>
              <a:off x="6543" y="5251"/>
              <a:ext cx="79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8689" name="TextBox 8"/>
            <p:cNvSpPr txBox="1">
              <a:spLocks noChangeArrowheads="1"/>
            </p:cNvSpPr>
            <p:nvPr/>
          </p:nvSpPr>
          <p:spPr bwMode="auto">
            <a:xfrm>
              <a:off x="6434" y="5908"/>
              <a:ext cx="86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</a:p>
          </p:txBody>
        </p:sp>
        <p:cxnSp>
          <p:nvCxnSpPr>
            <p:cNvPr id="28690" name="直接连接符 46"/>
            <p:cNvCxnSpPr>
              <a:cxnSpLocks noChangeShapeType="1"/>
            </p:cNvCxnSpPr>
            <p:nvPr/>
          </p:nvCxnSpPr>
          <p:spPr bwMode="auto">
            <a:xfrm>
              <a:off x="6598" y="5971"/>
              <a:ext cx="45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691" name="Rectangle 28"/>
            <p:cNvSpPr>
              <a:spLocks noChangeArrowheads="1"/>
            </p:cNvSpPr>
            <p:nvPr/>
          </p:nvSpPr>
          <p:spPr bwMode="auto">
            <a:xfrm>
              <a:off x="4113" y="5495"/>
              <a:ext cx="56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28692" name="Rectangle 28"/>
          <p:cNvSpPr>
            <a:spLocks noChangeArrowheads="1"/>
          </p:cNvSpPr>
          <p:nvPr/>
        </p:nvSpPr>
        <p:spPr bwMode="auto">
          <a:xfrm>
            <a:off x="185738" y="3505200"/>
            <a:ext cx="26844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苹果树的面积：</a:t>
            </a:r>
          </a:p>
        </p:txBody>
      </p:sp>
      <p:sp>
        <p:nvSpPr>
          <p:cNvPr id="28693" name="Rectangle 28"/>
          <p:cNvSpPr>
            <a:spLocks noChangeArrowheads="1"/>
          </p:cNvSpPr>
          <p:nvPr/>
        </p:nvSpPr>
        <p:spPr bwMode="auto">
          <a:xfrm>
            <a:off x="185738" y="4454525"/>
            <a:ext cx="2327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桃树的面积：</a:t>
            </a:r>
          </a:p>
        </p:txBody>
      </p:sp>
      <p:grpSp>
        <p:nvGrpSpPr>
          <p:cNvPr id="47" name="组合 46"/>
          <p:cNvGrpSpPr/>
          <p:nvPr/>
        </p:nvGrpSpPr>
        <p:grpSpPr bwMode="auto">
          <a:xfrm>
            <a:off x="2171700" y="4235450"/>
            <a:ext cx="1917700" cy="889000"/>
            <a:chOff x="3420" y="6670"/>
            <a:chExt cx="3019" cy="1400"/>
          </a:xfrm>
        </p:grpSpPr>
        <p:sp>
          <p:nvSpPr>
            <p:cNvPr id="28695" name="Rectangle 28"/>
            <p:cNvSpPr>
              <a:spLocks noChangeArrowheads="1"/>
            </p:cNvSpPr>
            <p:nvPr/>
          </p:nvSpPr>
          <p:spPr bwMode="auto">
            <a:xfrm>
              <a:off x="3419" y="6979"/>
              <a:ext cx="56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grpSp>
          <p:nvGrpSpPr>
            <p:cNvPr id="28696" name="组合 14"/>
            <p:cNvGrpSpPr/>
            <p:nvPr/>
          </p:nvGrpSpPr>
          <p:grpSpPr bwMode="auto">
            <a:xfrm>
              <a:off x="4721" y="6670"/>
              <a:ext cx="881" cy="1401"/>
              <a:chOff x="2724" y="6038"/>
              <a:chExt cx="881" cy="1401"/>
            </a:xfrm>
          </p:grpSpPr>
          <p:sp>
            <p:nvSpPr>
              <p:cNvPr id="28697" name="TextBox 8"/>
              <p:cNvSpPr txBox="1">
                <a:spLocks noChangeArrowheads="1"/>
              </p:cNvSpPr>
              <p:nvPr/>
            </p:nvSpPr>
            <p:spPr bwMode="auto">
              <a:xfrm>
                <a:off x="2724" y="6038"/>
                <a:ext cx="881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8698" name="TextBox 8"/>
              <p:cNvSpPr txBox="1">
                <a:spLocks noChangeArrowheads="1"/>
              </p:cNvSpPr>
              <p:nvPr/>
            </p:nvSpPr>
            <p:spPr bwMode="auto">
              <a:xfrm>
                <a:off x="2730" y="6719"/>
                <a:ext cx="80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</a:p>
            </p:txBody>
          </p:sp>
          <p:cxnSp>
            <p:nvCxnSpPr>
              <p:cNvPr id="28699" name="直接连接符 46"/>
              <p:cNvCxnSpPr>
                <a:cxnSpLocks noChangeShapeType="1"/>
              </p:cNvCxnSpPr>
              <p:nvPr/>
            </p:nvCxnSpPr>
            <p:spPr bwMode="auto">
              <a:xfrm>
                <a:off x="2726" y="6751"/>
                <a:ext cx="45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3868" y="6979"/>
              <a:ext cx="61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</a:p>
          </p:txBody>
        </p:sp>
        <p:sp>
          <p:nvSpPr>
            <p:cNvPr id="28701" name="Rectangle 30"/>
            <p:cNvSpPr>
              <a:spLocks noChangeArrowheads="1"/>
            </p:cNvSpPr>
            <p:nvPr/>
          </p:nvSpPr>
          <p:spPr bwMode="auto">
            <a:xfrm flipV="1">
              <a:off x="5070" y="6971"/>
              <a:ext cx="86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grpSp>
          <p:nvGrpSpPr>
            <p:cNvPr id="28702" name="组合 33"/>
            <p:cNvGrpSpPr/>
            <p:nvPr/>
          </p:nvGrpSpPr>
          <p:grpSpPr bwMode="auto">
            <a:xfrm>
              <a:off x="5631" y="6670"/>
              <a:ext cx="809" cy="1401"/>
              <a:chOff x="2730" y="6038"/>
              <a:chExt cx="809" cy="1401"/>
            </a:xfrm>
          </p:grpSpPr>
          <p:sp>
            <p:nvSpPr>
              <p:cNvPr id="28703" name="TextBox 8"/>
              <p:cNvSpPr txBox="1">
                <a:spLocks noChangeArrowheads="1"/>
              </p:cNvSpPr>
              <p:nvPr/>
            </p:nvSpPr>
            <p:spPr bwMode="auto">
              <a:xfrm>
                <a:off x="2837" y="6038"/>
                <a:ext cx="682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28704" name="TextBox 8"/>
              <p:cNvSpPr txBox="1">
                <a:spLocks noChangeArrowheads="1"/>
              </p:cNvSpPr>
              <p:nvPr/>
            </p:nvSpPr>
            <p:spPr bwMode="auto">
              <a:xfrm>
                <a:off x="2730" y="6719"/>
                <a:ext cx="80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</a:t>
                </a:r>
              </a:p>
            </p:txBody>
          </p:sp>
          <p:cxnSp>
            <p:nvCxnSpPr>
              <p:cNvPr id="28705" name="直接连接符 46"/>
              <p:cNvCxnSpPr>
                <a:cxnSpLocks noChangeShapeType="1"/>
              </p:cNvCxnSpPr>
              <p:nvPr/>
            </p:nvCxnSpPr>
            <p:spPr bwMode="auto">
              <a:xfrm>
                <a:off x="2952" y="6751"/>
                <a:ext cx="45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8706" name="Rectangle 28"/>
          <p:cNvSpPr>
            <a:spLocks noChangeArrowheads="1"/>
          </p:cNvSpPr>
          <p:nvPr/>
        </p:nvSpPr>
        <p:spPr bwMode="auto">
          <a:xfrm>
            <a:off x="252413" y="5272088"/>
            <a:ext cx="2327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梨树的面积：</a:t>
            </a:r>
          </a:p>
        </p:txBody>
      </p:sp>
      <p:grpSp>
        <p:nvGrpSpPr>
          <p:cNvPr id="45" name="组合 44"/>
          <p:cNvGrpSpPr/>
          <p:nvPr/>
        </p:nvGrpSpPr>
        <p:grpSpPr bwMode="auto">
          <a:xfrm>
            <a:off x="2227263" y="5073650"/>
            <a:ext cx="2967037" cy="889000"/>
            <a:chOff x="3507" y="7989"/>
            <a:chExt cx="4674" cy="1400"/>
          </a:xfrm>
        </p:grpSpPr>
        <p:sp>
          <p:nvSpPr>
            <p:cNvPr id="28708" name="Rectangle 30"/>
            <p:cNvSpPr>
              <a:spLocks noChangeArrowheads="1"/>
            </p:cNvSpPr>
            <p:nvPr/>
          </p:nvSpPr>
          <p:spPr bwMode="auto">
            <a:xfrm flipV="1">
              <a:off x="6566" y="8286"/>
              <a:ext cx="86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sp>
          <p:nvSpPr>
            <p:cNvPr id="28709" name="TextBox 8"/>
            <p:cNvSpPr txBox="1">
              <a:spLocks noChangeArrowheads="1"/>
            </p:cNvSpPr>
            <p:nvPr/>
          </p:nvSpPr>
          <p:spPr bwMode="auto">
            <a:xfrm>
              <a:off x="4547" y="8017"/>
              <a:ext cx="6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8710" name="TextBox 8"/>
            <p:cNvSpPr txBox="1">
              <a:spLocks noChangeArrowheads="1"/>
            </p:cNvSpPr>
            <p:nvPr/>
          </p:nvSpPr>
          <p:spPr bwMode="auto">
            <a:xfrm>
              <a:off x="4425" y="8585"/>
              <a:ext cx="87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</a:p>
          </p:txBody>
        </p:sp>
        <p:cxnSp>
          <p:nvCxnSpPr>
            <p:cNvPr id="28711" name="直接连接符 46"/>
            <p:cNvCxnSpPr>
              <a:cxnSpLocks noChangeShapeType="1"/>
            </p:cNvCxnSpPr>
            <p:nvPr/>
          </p:nvCxnSpPr>
          <p:spPr bwMode="auto">
            <a:xfrm>
              <a:off x="4604" y="8694"/>
              <a:ext cx="45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2" name="TextBox 8"/>
            <p:cNvSpPr txBox="1">
              <a:spLocks noChangeArrowheads="1"/>
            </p:cNvSpPr>
            <p:nvPr/>
          </p:nvSpPr>
          <p:spPr bwMode="auto">
            <a:xfrm>
              <a:off x="5889" y="8032"/>
              <a:ext cx="79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8713" name="TextBox 8"/>
            <p:cNvSpPr txBox="1">
              <a:spLocks noChangeArrowheads="1"/>
            </p:cNvSpPr>
            <p:nvPr/>
          </p:nvSpPr>
          <p:spPr bwMode="auto">
            <a:xfrm>
              <a:off x="5779" y="8600"/>
              <a:ext cx="86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</a:p>
          </p:txBody>
        </p:sp>
        <p:cxnSp>
          <p:nvCxnSpPr>
            <p:cNvPr id="28714" name="直接连接符 46"/>
            <p:cNvCxnSpPr>
              <a:cxnSpLocks noChangeShapeType="1"/>
            </p:cNvCxnSpPr>
            <p:nvPr/>
          </p:nvCxnSpPr>
          <p:spPr bwMode="auto">
            <a:xfrm>
              <a:off x="5946" y="8709"/>
              <a:ext cx="45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5" name="Rectangle 28"/>
            <p:cNvSpPr>
              <a:spLocks noChangeArrowheads="1"/>
            </p:cNvSpPr>
            <p:nvPr/>
          </p:nvSpPr>
          <p:spPr bwMode="auto">
            <a:xfrm>
              <a:off x="5132" y="8334"/>
              <a:ext cx="851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</a:p>
          </p:txBody>
        </p:sp>
        <p:sp>
          <p:nvSpPr>
            <p:cNvPr id="28716" name="Rectangle 28"/>
            <p:cNvSpPr>
              <a:spLocks noChangeArrowheads="1"/>
            </p:cNvSpPr>
            <p:nvPr/>
          </p:nvSpPr>
          <p:spPr bwMode="auto">
            <a:xfrm>
              <a:off x="3506" y="8309"/>
              <a:ext cx="56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8717" name="Rectangle 28"/>
            <p:cNvSpPr>
              <a:spLocks noChangeArrowheads="1"/>
            </p:cNvSpPr>
            <p:nvPr/>
          </p:nvSpPr>
          <p:spPr bwMode="auto">
            <a:xfrm>
              <a:off x="3955" y="8309"/>
              <a:ext cx="61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</a:p>
          </p:txBody>
        </p:sp>
        <p:grpSp>
          <p:nvGrpSpPr>
            <p:cNvPr id="28718" name="组合 40"/>
            <p:cNvGrpSpPr/>
            <p:nvPr/>
          </p:nvGrpSpPr>
          <p:grpSpPr bwMode="auto">
            <a:xfrm>
              <a:off x="7193" y="7989"/>
              <a:ext cx="988" cy="1401"/>
              <a:chOff x="2730" y="6038"/>
              <a:chExt cx="988" cy="1401"/>
            </a:xfrm>
          </p:grpSpPr>
          <p:sp>
            <p:nvSpPr>
              <p:cNvPr id="28719" name="TextBox 8"/>
              <p:cNvSpPr txBox="1">
                <a:spLocks noChangeArrowheads="1"/>
              </p:cNvSpPr>
              <p:nvPr/>
            </p:nvSpPr>
            <p:spPr bwMode="auto">
              <a:xfrm>
                <a:off x="2837" y="6038"/>
                <a:ext cx="881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28720" name="TextBox 8"/>
              <p:cNvSpPr txBox="1">
                <a:spLocks noChangeArrowheads="1"/>
              </p:cNvSpPr>
              <p:nvPr/>
            </p:nvSpPr>
            <p:spPr bwMode="auto">
              <a:xfrm>
                <a:off x="2730" y="6719"/>
                <a:ext cx="809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 </a:t>
                </a:r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8721" name="直接连接符 46"/>
              <p:cNvCxnSpPr>
                <a:cxnSpLocks noChangeShapeType="1"/>
              </p:cNvCxnSpPr>
              <p:nvPr/>
            </p:nvCxnSpPr>
            <p:spPr bwMode="auto">
              <a:xfrm>
                <a:off x="2839" y="6751"/>
                <a:ext cx="45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2" grpId="0"/>
      <p:bldP spid="28693" grpId="0"/>
      <p:bldP spid="287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611188" y="1050925"/>
            <a:ext cx="2663825" cy="649288"/>
            <a:chOff x="0" y="0"/>
            <a:chExt cx="1043" cy="409"/>
          </a:xfrm>
        </p:grpSpPr>
        <p:sp>
          <p:nvSpPr>
            <p:cNvPr id="16387" name="AutoShape 3"/>
            <p:cNvSpPr>
              <a:spLocks noChangeArrowheads="1"/>
            </p:cNvSpPr>
            <p:nvPr/>
          </p:nvSpPr>
          <p:spPr bwMode="auto">
            <a:xfrm>
              <a:off x="91" y="0"/>
              <a:ext cx="768" cy="409"/>
            </a:xfrm>
            <a:prstGeom prst="flowChartPunchedTape">
              <a:avLst/>
            </a:prstGeom>
            <a:solidFill>
              <a:srgbClr val="FFFF00"/>
            </a:solidFill>
            <a:ln w="38100">
              <a:solidFill>
                <a:srgbClr val="FF9900"/>
              </a:solidFill>
              <a:miter lim="800000"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0" y="20"/>
              <a:ext cx="10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200" b="1" dirty="0">
                  <a:solidFill>
                    <a:srgbClr val="0000CC"/>
                  </a:solidFill>
                  <a:latin typeface="宋体" panose="02010600030101010101" pitchFamily="2" charset="-122"/>
                </a:rPr>
                <a:t>回顾旧知：</a:t>
              </a:r>
            </a:p>
          </p:txBody>
        </p:sp>
      </p:grp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520700" y="2251075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把下面每组中的两个分数通分</a:t>
            </a:r>
          </a:p>
        </p:txBody>
      </p:sp>
      <p:grpSp>
        <p:nvGrpSpPr>
          <p:cNvPr id="70662" name="Group 7"/>
          <p:cNvGrpSpPr/>
          <p:nvPr/>
        </p:nvGrpSpPr>
        <p:grpSpPr bwMode="auto">
          <a:xfrm>
            <a:off x="1258888" y="3500438"/>
            <a:ext cx="6038850" cy="981075"/>
            <a:chOff x="0" y="0"/>
            <a:chExt cx="3792" cy="618"/>
          </a:xfrm>
        </p:grpSpPr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>
              <a:off x="528" y="288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grpSp>
          <p:nvGrpSpPr>
            <p:cNvPr id="16392" name="Group 9"/>
            <p:cNvGrpSpPr/>
            <p:nvPr/>
          </p:nvGrpSpPr>
          <p:grpSpPr bwMode="auto">
            <a:xfrm>
              <a:off x="0" y="0"/>
              <a:ext cx="864" cy="618"/>
              <a:chOff x="0" y="0"/>
              <a:chExt cx="864" cy="618"/>
            </a:xfrm>
          </p:grpSpPr>
          <p:sp>
            <p:nvSpPr>
              <p:cNvPr id="16393" name="Line 10"/>
              <p:cNvSpPr>
                <a:spLocks noChangeShapeType="1"/>
              </p:cNvSpPr>
              <p:nvPr/>
            </p:nvSpPr>
            <p:spPr bwMode="auto">
              <a:xfrm>
                <a:off x="0" y="2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4" name="Text Box 11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33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6395" name="Text Box 1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9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396" name="Text Box 13"/>
              <p:cNvSpPr txBox="1">
                <a:spLocks noChangeArrowheads="1"/>
              </p:cNvSpPr>
              <p:nvPr/>
            </p:nvSpPr>
            <p:spPr bwMode="auto">
              <a:xfrm>
                <a:off x="528" y="0"/>
                <a:ext cx="33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6397" name="Text Box 14"/>
              <p:cNvSpPr txBox="1">
                <a:spLocks noChangeArrowheads="1"/>
              </p:cNvSpPr>
              <p:nvPr/>
            </p:nvSpPr>
            <p:spPr bwMode="auto">
              <a:xfrm>
                <a:off x="240" y="144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和</a:t>
                </a:r>
              </a:p>
            </p:txBody>
          </p:sp>
          <p:sp>
            <p:nvSpPr>
              <p:cNvPr id="16398" name="Line 15"/>
              <p:cNvSpPr>
                <a:spLocks noChangeShapeType="1"/>
              </p:cNvSpPr>
              <p:nvPr/>
            </p:nvSpPr>
            <p:spPr bwMode="auto">
              <a:xfrm>
                <a:off x="528" y="2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6399" name="Group 16"/>
            <p:cNvGrpSpPr/>
            <p:nvPr/>
          </p:nvGrpSpPr>
          <p:grpSpPr bwMode="auto">
            <a:xfrm>
              <a:off x="2832" y="0"/>
              <a:ext cx="960" cy="618"/>
              <a:chOff x="0" y="0"/>
              <a:chExt cx="960" cy="618"/>
            </a:xfrm>
          </p:grpSpPr>
          <p:sp>
            <p:nvSpPr>
              <p:cNvPr id="16400" name="Text Box 17"/>
              <p:cNvSpPr txBox="1">
                <a:spLocks noChangeArrowheads="1"/>
              </p:cNvSpPr>
              <p:nvPr/>
            </p:nvSpPr>
            <p:spPr bwMode="auto">
              <a:xfrm>
                <a:off x="0" y="288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6</a:t>
                </a:r>
              </a:p>
            </p:txBody>
          </p:sp>
          <p:sp>
            <p:nvSpPr>
              <p:cNvPr id="16401" name="Line 18"/>
              <p:cNvSpPr>
                <a:spLocks noChangeShapeType="1"/>
              </p:cNvSpPr>
              <p:nvPr/>
            </p:nvSpPr>
            <p:spPr bwMode="auto">
              <a:xfrm>
                <a:off x="0" y="2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2" name="Line 19"/>
              <p:cNvSpPr>
                <a:spLocks noChangeShapeType="1"/>
              </p:cNvSpPr>
              <p:nvPr/>
            </p:nvSpPr>
            <p:spPr bwMode="auto">
              <a:xfrm>
                <a:off x="528" y="28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3" name="Text Box 20"/>
              <p:cNvSpPr txBox="1">
                <a:spLocks noChangeArrowheads="1"/>
              </p:cNvSpPr>
              <p:nvPr/>
            </p:nvSpPr>
            <p:spPr bwMode="auto">
              <a:xfrm>
                <a:off x="576" y="288"/>
                <a:ext cx="33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6404" name="Text Box 21"/>
              <p:cNvSpPr txBox="1">
                <a:spLocks noChangeArrowheads="1"/>
              </p:cNvSpPr>
              <p:nvPr/>
            </p:nvSpPr>
            <p:spPr bwMode="auto">
              <a:xfrm>
                <a:off x="576" y="0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6405" name="Text Box 22"/>
              <p:cNvSpPr txBox="1">
                <a:spLocks noChangeArrowheads="1"/>
              </p:cNvSpPr>
              <p:nvPr/>
            </p:nvSpPr>
            <p:spPr bwMode="auto">
              <a:xfrm>
                <a:off x="48" y="48"/>
                <a:ext cx="336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6406" name="Text Box 23"/>
              <p:cNvSpPr txBox="1">
                <a:spLocks noChangeArrowheads="1"/>
              </p:cNvSpPr>
              <p:nvPr/>
            </p:nvSpPr>
            <p:spPr bwMode="auto">
              <a:xfrm>
                <a:off x="288" y="144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和</a:t>
                </a:r>
              </a:p>
            </p:txBody>
          </p:sp>
        </p:grpSp>
        <p:grpSp>
          <p:nvGrpSpPr>
            <p:cNvPr id="16407" name="Group 24"/>
            <p:cNvGrpSpPr/>
            <p:nvPr/>
          </p:nvGrpSpPr>
          <p:grpSpPr bwMode="auto">
            <a:xfrm>
              <a:off x="1344" y="48"/>
              <a:ext cx="1008" cy="570"/>
              <a:chOff x="0" y="0"/>
              <a:chExt cx="1008" cy="570"/>
            </a:xfrm>
          </p:grpSpPr>
          <p:sp>
            <p:nvSpPr>
              <p:cNvPr id="16408" name="Text Box 25"/>
              <p:cNvSpPr txBox="1">
                <a:spLocks noChangeArrowheads="1"/>
              </p:cNvSpPr>
              <p:nvPr/>
            </p:nvSpPr>
            <p:spPr bwMode="auto">
              <a:xfrm>
                <a:off x="624" y="0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6409" name="Text Box 2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3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6410" name="Text Box 27"/>
              <p:cNvSpPr txBox="1">
                <a:spLocks noChangeArrowheads="1"/>
              </p:cNvSpPr>
              <p:nvPr/>
            </p:nvSpPr>
            <p:spPr bwMode="auto">
              <a:xfrm>
                <a:off x="576" y="240"/>
                <a:ext cx="43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16411" name="Line 28"/>
              <p:cNvSpPr>
                <a:spLocks noChangeShapeType="1"/>
              </p:cNvSpPr>
              <p:nvPr/>
            </p:nvSpPr>
            <p:spPr bwMode="auto">
              <a:xfrm>
                <a:off x="0" y="2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2" name="Line 29"/>
              <p:cNvSpPr>
                <a:spLocks noChangeShapeType="1"/>
              </p:cNvSpPr>
              <p:nvPr/>
            </p:nvSpPr>
            <p:spPr bwMode="auto">
              <a:xfrm>
                <a:off x="576" y="2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3" name="Text Box 30"/>
              <p:cNvSpPr txBox="1">
                <a:spLocks noChangeArrowheads="1"/>
              </p:cNvSpPr>
              <p:nvPr/>
            </p:nvSpPr>
            <p:spPr bwMode="auto">
              <a:xfrm>
                <a:off x="0" y="240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6414" name="Text Box 31"/>
              <p:cNvSpPr txBox="1">
                <a:spLocks noChangeArrowheads="1"/>
              </p:cNvSpPr>
              <p:nvPr/>
            </p:nvSpPr>
            <p:spPr bwMode="auto">
              <a:xfrm>
                <a:off x="288" y="96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和</a:t>
                </a:r>
              </a:p>
            </p:txBody>
          </p:sp>
        </p:grpSp>
      </p:grpSp>
      <p:grpSp>
        <p:nvGrpSpPr>
          <p:cNvPr id="70687" name="Group 32"/>
          <p:cNvGrpSpPr/>
          <p:nvPr/>
        </p:nvGrpSpPr>
        <p:grpSpPr bwMode="auto">
          <a:xfrm>
            <a:off x="1435100" y="4384675"/>
            <a:ext cx="4953000" cy="366713"/>
            <a:chOff x="0" y="0"/>
            <a:chExt cx="3120" cy="231"/>
          </a:xfrm>
        </p:grpSpPr>
        <p:sp>
          <p:nvSpPr>
            <p:cNvPr id="16416" name="AutoShape 33"/>
            <p:cNvSpPr>
              <a:spLocks noChangeArrowheads="1"/>
            </p:cNvSpPr>
            <p:nvPr/>
          </p:nvSpPr>
          <p:spPr bwMode="auto">
            <a:xfrm>
              <a:off x="0" y="0"/>
              <a:ext cx="144" cy="231"/>
            </a:xfrm>
            <a:prstGeom prst="downArrow">
              <a:avLst>
                <a:gd name="adj1" fmla="val 50000"/>
                <a:gd name="adj2" fmla="val 4007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7" name="AutoShape 34"/>
            <p:cNvSpPr>
              <a:spLocks noChangeArrowheads="1"/>
            </p:cNvSpPr>
            <p:nvPr/>
          </p:nvSpPr>
          <p:spPr bwMode="auto">
            <a:xfrm>
              <a:off x="1488" y="0"/>
              <a:ext cx="144" cy="231"/>
            </a:xfrm>
            <a:prstGeom prst="downArrow">
              <a:avLst>
                <a:gd name="adj1" fmla="val 50000"/>
                <a:gd name="adj2" fmla="val 4007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418" name="AutoShape 35"/>
            <p:cNvSpPr>
              <a:spLocks noChangeArrowheads="1"/>
            </p:cNvSpPr>
            <p:nvPr/>
          </p:nvSpPr>
          <p:spPr bwMode="auto">
            <a:xfrm>
              <a:off x="2976" y="0"/>
              <a:ext cx="144" cy="231"/>
            </a:xfrm>
            <a:prstGeom prst="downArrow">
              <a:avLst>
                <a:gd name="adj1" fmla="val 50000"/>
                <a:gd name="adj2" fmla="val 4007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" name="Group 36"/>
          <p:cNvGrpSpPr/>
          <p:nvPr/>
        </p:nvGrpSpPr>
        <p:grpSpPr bwMode="auto">
          <a:xfrm>
            <a:off x="1187450" y="4795838"/>
            <a:ext cx="6048375" cy="981075"/>
            <a:chOff x="0" y="0"/>
            <a:chExt cx="3792" cy="618"/>
          </a:xfrm>
        </p:grpSpPr>
        <p:sp>
          <p:nvSpPr>
            <p:cNvPr id="16420" name="Text Box 37"/>
            <p:cNvSpPr txBox="1">
              <a:spLocks noChangeArrowheads="1"/>
            </p:cNvSpPr>
            <p:nvPr/>
          </p:nvSpPr>
          <p:spPr bwMode="auto">
            <a:xfrm>
              <a:off x="48" y="0"/>
              <a:ext cx="19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421" name="Text Box 38"/>
            <p:cNvSpPr txBox="1">
              <a:spLocks noChangeArrowheads="1"/>
            </p:cNvSpPr>
            <p:nvPr/>
          </p:nvSpPr>
          <p:spPr bwMode="auto">
            <a:xfrm>
              <a:off x="576" y="0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6422" name="Text Box 39"/>
            <p:cNvSpPr txBox="1">
              <a:spLocks noChangeArrowheads="1"/>
            </p:cNvSpPr>
            <p:nvPr/>
          </p:nvSpPr>
          <p:spPr bwMode="auto">
            <a:xfrm>
              <a:off x="3408" y="0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9</a:t>
              </a:r>
            </a:p>
          </p:txBody>
        </p:sp>
        <p:sp>
          <p:nvSpPr>
            <p:cNvPr id="16423" name="Text Box 40"/>
            <p:cNvSpPr txBox="1">
              <a:spLocks noChangeArrowheads="1"/>
            </p:cNvSpPr>
            <p:nvPr/>
          </p:nvSpPr>
          <p:spPr bwMode="auto">
            <a:xfrm>
              <a:off x="2832" y="0"/>
              <a:ext cx="33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4</a:t>
              </a:r>
            </a:p>
          </p:txBody>
        </p:sp>
        <p:sp>
          <p:nvSpPr>
            <p:cNvPr id="16424" name="Text Box 41"/>
            <p:cNvSpPr txBox="1">
              <a:spLocks noChangeArrowheads="1"/>
            </p:cNvSpPr>
            <p:nvPr/>
          </p:nvSpPr>
          <p:spPr bwMode="auto">
            <a:xfrm>
              <a:off x="528" y="288"/>
              <a:ext cx="43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16425" name="Line 42"/>
            <p:cNvSpPr>
              <a:spLocks noChangeShapeType="1"/>
            </p:cNvSpPr>
            <p:nvPr/>
          </p:nvSpPr>
          <p:spPr bwMode="auto">
            <a:xfrm>
              <a:off x="48" y="288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6" name="Text Box 43"/>
            <p:cNvSpPr txBox="1">
              <a:spLocks noChangeArrowheads="1"/>
            </p:cNvSpPr>
            <p:nvPr/>
          </p:nvSpPr>
          <p:spPr bwMode="auto">
            <a:xfrm>
              <a:off x="0" y="288"/>
              <a:ext cx="45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16427" name="Text Box 44"/>
            <p:cNvSpPr txBox="1">
              <a:spLocks noChangeArrowheads="1"/>
            </p:cNvSpPr>
            <p:nvPr/>
          </p:nvSpPr>
          <p:spPr bwMode="auto">
            <a:xfrm>
              <a:off x="288" y="144"/>
              <a:ext cx="288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和</a:t>
              </a:r>
            </a:p>
          </p:txBody>
        </p:sp>
        <p:sp>
          <p:nvSpPr>
            <p:cNvPr id="16428" name="Line 45"/>
            <p:cNvSpPr>
              <a:spLocks noChangeShapeType="1"/>
            </p:cNvSpPr>
            <p:nvPr/>
          </p:nvSpPr>
          <p:spPr bwMode="auto">
            <a:xfrm>
              <a:off x="576" y="288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9" name="Text Box 46"/>
            <p:cNvSpPr txBox="1">
              <a:spLocks noChangeArrowheads="1"/>
            </p:cNvSpPr>
            <p:nvPr/>
          </p:nvSpPr>
          <p:spPr bwMode="auto">
            <a:xfrm>
              <a:off x="2832" y="288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16430" name="Line 47"/>
            <p:cNvSpPr>
              <a:spLocks noChangeShapeType="1"/>
            </p:cNvSpPr>
            <p:nvPr/>
          </p:nvSpPr>
          <p:spPr bwMode="auto">
            <a:xfrm>
              <a:off x="2832" y="288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1" name="Line 48"/>
            <p:cNvSpPr>
              <a:spLocks noChangeShapeType="1"/>
            </p:cNvSpPr>
            <p:nvPr/>
          </p:nvSpPr>
          <p:spPr bwMode="auto">
            <a:xfrm>
              <a:off x="3360" y="288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32" name="Text Box 49"/>
            <p:cNvSpPr txBox="1">
              <a:spLocks noChangeArrowheads="1"/>
            </p:cNvSpPr>
            <p:nvPr/>
          </p:nvSpPr>
          <p:spPr bwMode="auto">
            <a:xfrm>
              <a:off x="3408" y="288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16433" name="Text Box 50"/>
            <p:cNvSpPr txBox="1">
              <a:spLocks noChangeArrowheads="1"/>
            </p:cNvSpPr>
            <p:nvPr/>
          </p:nvSpPr>
          <p:spPr bwMode="auto">
            <a:xfrm>
              <a:off x="3120" y="144"/>
              <a:ext cx="24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和</a:t>
              </a:r>
            </a:p>
          </p:txBody>
        </p:sp>
        <p:grpSp>
          <p:nvGrpSpPr>
            <p:cNvPr id="16434" name="Group 51"/>
            <p:cNvGrpSpPr/>
            <p:nvPr/>
          </p:nvGrpSpPr>
          <p:grpSpPr bwMode="auto">
            <a:xfrm>
              <a:off x="1344" y="48"/>
              <a:ext cx="1056" cy="570"/>
              <a:chOff x="0" y="0"/>
              <a:chExt cx="1008" cy="570"/>
            </a:xfrm>
          </p:grpSpPr>
          <p:sp>
            <p:nvSpPr>
              <p:cNvPr id="16435" name="Text Box 52"/>
              <p:cNvSpPr txBox="1">
                <a:spLocks noChangeArrowheads="1"/>
              </p:cNvSpPr>
              <p:nvPr/>
            </p:nvSpPr>
            <p:spPr bwMode="auto">
              <a:xfrm>
                <a:off x="624" y="0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6436" name="Text Box 53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43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9</a:t>
                </a:r>
              </a:p>
            </p:txBody>
          </p:sp>
          <p:sp>
            <p:nvSpPr>
              <p:cNvPr id="16437" name="Text Box 54"/>
              <p:cNvSpPr txBox="1">
                <a:spLocks noChangeArrowheads="1"/>
              </p:cNvSpPr>
              <p:nvPr/>
            </p:nvSpPr>
            <p:spPr bwMode="auto">
              <a:xfrm>
                <a:off x="576" y="240"/>
                <a:ext cx="432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16438" name="Line 55"/>
              <p:cNvSpPr>
                <a:spLocks noChangeShapeType="1"/>
              </p:cNvSpPr>
              <p:nvPr/>
            </p:nvSpPr>
            <p:spPr bwMode="auto">
              <a:xfrm>
                <a:off x="0" y="2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9" name="Line 56"/>
              <p:cNvSpPr>
                <a:spLocks noChangeShapeType="1"/>
              </p:cNvSpPr>
              <p:nvPr/>
            </p:nvSpPr>
            <p:spPr bwMode="auto">
              <a:xfrm>
                <a:off x="576" y="240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40" name="Text Box 57"/>
              <p:cNvSpPr txBox="1">
                <a:spLocks noChangeArrowheads="1"/>
              </p:cNvSpPr>
              <p:nvPr/>
            </p:nvSpPr>
            <p:spPr bwMode="auto">
              <a:xfrm>
                <a:off x="0" y="240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41" name="Text Box 58"/>
              <p:cNvSpPr txBox="1">
                <a:spLocks noChangeArrowheads="1"/>
              </p:cNvSpPr>
              <p:nvPr/>
            </p:nvSpPr>
            <p:spPr bwMode="auto">
              <a:xfrm>
                <a:off x="288" y="96"/>
                <a:ext cx="288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和</a:t>
                </a:r>
              </a:p>
            </p:txBody>
          </p:sp>
        </p:grpSp>
        <p:sp>
          <p:nvSpPr>
            <p:cNvPr id="16442" name="Text Box 59"/>
            <p:cNvSpPr txBox="1">
              <a:spLocks noChangeArrowheads="1"/>
            </p:cNvSpPr>
            <p:nvPr/>
          </p:nvSpPr>
          <p:spPr bwMode="auto">
            <a:xfrm>
              <a:off x="1344" y="288"/>
              <a:ext cx="41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</p:grpSp>
      <p:pic>
        <p:nvPicPr>
          <p:cNvPr id="16443" name="Picture 60" descr="02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050925"/>
            <a:ext cx="124936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ject 3"/>
          <p:cNvSpPr>
            <a:spLocks noChangeArrowheads="1"/>
          </p:cNvSpPr>
          <p:nvPr/>
        </p:nvSpPr>
        <p:spPr bwMode="auto">
          <a:xfrm>
            <a:off x="2355850" y="1339850"/>
            <a:ext cx="4357688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1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矩形 1"/>
          <p:cNvSpPr>
            <a:spLocks noChangeArrowheads="1"/>
          </p:cNvSpPr>
          <p:nvPr/>
        </p:nvSpPr>
        <p:spPr bwMode="auto">
          <a:xfrm>
            <a:off x="0" y="2994025"/>
            <a:ext cx="5468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）她俩一共用了多少张纸？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object 10"/>
          <p:cNvSpPr txBox="1">
            <a:spLocks noChangeArrowheads="1"/>
          </p:cNvSpPr>
          <p:nvPr/>
        </p:nvSpPr>
        <p:spPr bwMode="auto">
          <a:xfrm>
            <a:off x="358775" y="57308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1D1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800" b="1" dirty="0">
                <a:solidFill>
                  <a:srgbClr val="1D1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1D1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：丫丫和红红用同样大的彩纸折纸花 </a:t>
            </a:r>
            <a:r>
              <a:rPr lang="zh-CN" altLang="en-US" sz="2800" b="1" dirty="0">
                <a:solidFill>
                  <a:srgbClr val="4646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413" name="组合 6"/>
          <p:cNvGrpSpPr/>
          <p:nvPr/>
        </p:nvGrpSpPr>
        <p:grpSpPr bwMode="auto">
          <a:xfrm>
            <a:off x="1127125" y="1223963"/>
            <a:ext cx="2513013" cy="946150"/>
            <a:chOff x="-929640" y="8256"/>
            <a:chExt cx="2512696" cy="946345"/>
          </a:xfrm>
        </p:grpSpPr>
        <p:grpSp>
          <p:nvGrpSpPr>
            <p:cNvPr id="17414" name="组合 6"/>
            <p:cNvGrpSpPr/>
            <p:nvPr/>
          </p:nvGrpSpPr>
          <p:grpSpPr bwMode="auto">
            <a:xfrm>
              <a:off x="-929640" y="8256"/>
              <a:ext cx="2512696" cy="946345"/>
              <a:chOff x="-929503" y="8257"/>
              <a:chExt cx="2512326" cy="946383"/>
            </a:xfrm>
          </p:grpSpPr>
          <p:sp>
            <p:nvSpPr>
              <p:cNvPr id="17415" name="云形标注 14"/>
              <p:cNvSpPr>
                <a:spLocks noChangeArrowheads="1"/>
              </p:cNvSpPr>
              <p:nvPr/>
            </p:nvSpPr>
            <p:spPr bwMode="auto">
              <a:xfrm>
                <a:off x="-929503" y="8257"/>
                <a:ext cx="2500896" cy="946383"/>
              </a:xfrm>
              <a:prstGeom prst="cloudCallout">
                <a:avLst>
                  <a:gd name="adj1" fmla="val 70139"/>
                  <a:gd name="adj2" fmla="val 32491"/>
                </a:avLst>
              </a:prstGeom>
              <a:solidFill>
                <a:srgbClr val="C3D69B"/>
              </a:solidFill>
              <a:ln w="25400">
                <a:solidFill>
                  <a:srgbClr val="77933C"/>
                </a:solidFill>
                <a:round/>
              </a:ln>
            </p:spPr>
            <p:txBody>
              <a:bodyPr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16" name="矩形 3"/>
              <p:cNvSpPr>
                <a:spLocks noChangeArrowheads="1"/>
              </p:cNvSpPr>
              <p:nvPr/>
            </p:nvSpPr>
            <p:spPr bwMode="auto">
              <a:xfrm>
                <a:off x="-832361" y="255968"/>
                <a:ext cx="2415184" cy="457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我用了      张纸。</a:t>
                </a:r>
              </a:p>
            </p:txBody>
          </p:sp>
        </p:grpSp>
        <p:grpSp>
          <p:nvGrpSpPr>
            <p:cNvPr id="17417" name="组合 3"/>
            <p:cNvGrpSpPr/>
            <p:nvPr/>
          </p:nvGrpSpPr>
          <p:grpSpPr bwMode="auto">
            <a:xfrm>
              <a:off x="122592" y="42418"/>
              <a:ext cx="614422" cy="873440"/>
              <a:chOff x="120464" y="-229483"/>
              <a:chExt cx="614441" cy="874205"/>
            </a:xfrm>
          </p:grpSpPr>
          <p:sp>
            <p:nvSpPr>
              <p:cNvPr id="17418" name="TextBox 8"/>
              <p:cNvSpPr txBox="1">
                <a:spLocks noChangeArrowheads="1"/>
              </p:cNvSpPr>
              <p:nvPr/>
            </p:nvSpPr>
            <p:spPr bwMode="auto">
              <a:xfrm>
                <a:off x="209808" y="-229483"/>
                <a:ext cx="403872" cy="5187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19" name="TextBox 8"/>
              <p:cNvSpPr txBox="1">
                <a:spLocks noChangeArrowheads="1"/>
              </p:cNvSpPr>
              <p:nvPr/>
            </p:nvSpPr>
            <p:spPr bwMode="auto">
              <a:xfrm>
                <a:off x="203152" y="12084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20" name="直接连接符 16"/>
              <p:cNvCxnSpPr>
                <a:cxnSpLocks noChangeShapeType="1"/>
              </p:cNvCxnSpPr>
              <p:nvPr/>
            </p:nvCxnSpPr>
            <p:spPr bwMode="auto">
              <a:xfrm>
                <a:off x="120464" y="209912"/>
                <a:ext cx="48261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17421" name="组合 7"/>
          <p:cNvGrpSpPr/>
          <p:nvPr/>
        </p:nvGrpSpPr>
        <p:grpSpPr bwMode="auto">
          <a:xfrm>
            <a:off x="5435600" y="1247775"/>
            <a:ext cx="2592388" cy="884238"/>
            <a:chOff x="0" y="0"/>
            <a:chExt cx="2592289" cy="884238"/>
          </a:xfrm>
        </p:grpSpPr>
        <p:grpSp>
          <p:nvGrpSpPr>
            <p:cNvPr id="17422" name="组合 17"/>
            <p:cNvGrpSpPr/>
            <p:nvPr/>
          </p:nvGrpSpPr>
          <p:grpSpPr bwMode="auto">
            <a:xfrm>
              <a:off x="0" y="114299"/>
              <a:ext cx="2592289" cy="769938"/>
              <a:chOff x="0" y="465"/>
              <a:chExt cx="2593857" cy="770445"/>
            </a:xfrm>
          </p:grpSpPr>
          <p:sp>
            <p:nvSpPr>
              <p:cNvPr id="17423" name="云形标注 18"/>
              <p:cNvSpPr>
                <a:spLocks noChangeArrowheads="1"/>
              </p:cNvSpPr>
              <p:nvPr/>
            </p:nvSpPr>
            <p:spPr bwMode="auto">
              <a:xfrm>
                <a:off x="0" y="465"/>
                <a:ext cx="2593857" cy="770445"/>
              </a:xfrm>
              <a:prstGeom prst="cloudCallout">
                <a:avLst>
                  <a:gd name="adj1" fmla="val -54907"/>
                  <a:gd name="adj2" fmla="val 20370"/>
                </a:avLst>
              </a:prstGeom>
              <a:solidFill>
                <a:srgbClr val="C3D69B"/>
              </a:solidFill>
              <a:ln w="25400">
                <a:solidFill>
                  <a:srgbClr val="77933C"/>
                </a:solidFill>
                <a:round/>
              </a:ln>
            </p:spPr>
            <p:txBody>
              <a:bodyPr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24" name="矩形 3"/>
              <p:cNvSpPr>
                <a:spLocks noChangeArrowheads="1"/>
              </p:cNvSpPr>
              <p:nvPr/>
            </p:nvSpPr>
            <p:spPr bwMode="auto">
              <a:xfrm>
                <a:off x="127390" y="103721"/>
                <a:ext cx="2458843" cy="4575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4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我用了      张纸。</a:t>
                </a:r>
              </a:p>
            </p:txBody>
          </p:sp>
        </p:grpSp>
        <p:grpSp>
          <p:nvGrpSpPr>
            <p:cNvPr id="17425" name="组合 3"/>
            <p:cNvGrpSpPr/>
            <p:nvPr/>
          </p:nvGrpSpPr>
          <p:grpSpPr bwMode="auto">
            <a:xfrm>
              <a:off x="1231823" y="0"/>
              <a:ext cx="712392" cy="884238"/>
              <a:chOff x="0" y="0"/>
              <a:chExt cx="712413" cy="885012"/>
            </a:xfrm>
          </p:grpSpPr>
          <p:sp>
            <p:nvSpPr>
              <p:cNvPr id="17426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27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28" name="直接连接符 24"/>
              <p:cNvCxnSpPr>
                <a:cxnSpLocks noChangeShapeType="1"/>
              </p:cNvCxnSpPr>
              <p:nvPr/>
            </p:nvCxnSpPr>
            <p:spPr bwMode="auto">
              <a:xfrm>
                <a:off x="30" y="452834"/>
                <a:ext cx="4825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1701" name="组合 8"/>
          <p:cNvGrpSpPr/>
          <p:nvPr/>
        </p:nvGrpSpPr>
        <p:grpSpPr bwMode="auto">
          <a:xfrm>
            <a:off x="5278438" y="2852738"/>
            <a:ext cx="4308475" cy="887412"/>
            <a:chOff x="0" y="0"/>
            <a:chExt cx="4309573" cy="888445"/>
          </a:xfrm>
        </p:grpSpPr>
        <p:grpSp>
          <p:nvGrpSpPr>
            <p:cNvPr id="17430" name="组合 3"/>
            <p:cNvGrpSpPr/>
            <p:nvPr/>
          </p:nvGrpSpPr>
          <p:grpSpPr bwMode="auto">
            <a:xfrm>
              <a:off x="0" y="4207"/>
              <a:ext cx="712392" cy="884238"/>
              <a:chOff x="0" y="0"/>
              <a:chExt cx="712413" cy="885012"/>
            </a:xfrm>
          </p:grpSpPr>
          <p:sp>
            <p:nvSpPr>
              <p:cNvPr id="17431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7432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cxnSp>
            <p:nvCxnSpPr>
              <p:cNvPr id="17433" name="直接连接符 28"/>
              <p:cNvCxnSpPr>
                <a:cxnSpLocks noChangeShapeType="1"/>
              </p:cNvCxnSpPr>
              <p:nvPr/>
            </p:nvCxnSpPr>
            <p:spPr bwMode="auto">
              <a:xfrm>
                <a:off x="0" y="452331"/>
                <a:ext cx="48266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7434" name="组合 3"/>
            <p:cNvGrpSpPr/>
            <p:nvPr/>
          </p:nvGrpSpPr>
          <p:grpSpPr bwMode="auto">
            <a:xfrm>
              <a:off x="893543" y="0"/>
              <a:ext cx="715576" cy="884238"/>
              <a:chOff x="-42562" y="0"/>
              <a:chExt cx="715598" cy="885012"/>
            </a:xfrm>
          </p:grpSpPr>
          <p:sp>
            <p:nvSpPr>
              <p:cNvPr id="17435" name="TextBox 8"/>
              <p:cNvSpPr txBox="1">
                <a:spLocks noChangeArrowheads="1"/>
              </p:cNvSpPr>
              <p:nvPr/>
            </p:nvSpPr>
            <p:spPr bwMode="auto">
              <a:xfrm>
                <a:off x="33255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7436" name="TextBox 8"/>
              <p:cNvSpPr txBox="1">
                <a:spLocks noChangeArrowheads="1"/>
              </p:cNvSpPr>
              <p:nvPr/>
            </p:nvSpPr>
            <p:spPr bwMode="auto">
              <a:xfrm>
                <a:off x="36114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cxnSp>
            <p:nvCxnSpPr>
              <p:cNvPr id="17437" name="直接连接符 32"/>
              <p:cNvCxnSpPr>
                <a:cxnSpLocks noChangeShapeType="1"/>
              </p:cNvCxnSpPr>
              <p:nvPr/>
            </p:nvCxnSpPr>
            <p:spPr bwMode="auto">
              <a:xfrm>
                <a:off x="-42562" y="451769"/>
                <a:ext cx="48107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438" name="矩形 1"/>
            <p:cNvSpPr>
              <a:spLocks noChangeArrowheads="1"/>
            </p:cNvSpPr>
            <p:nvPr/>
          </p:nvSpPr>
          <p:spPr bwMode="auto">
            <a:xfrm>
              <a:off x="390024" y="198213"/>
              <a:ext cx="391954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＋      ＝</a:t>
              </a:r>
              <a:r>
                <a:rPr lang="zh-CN" altLang="en-US" sz="2800" b="1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（张）</a:t>
              </a:r>
            </a:p>
          </p:txBody>
        </p:sp>
      </p:grpSp>
      <p:grpSp>
        <p:nvGrpSpPr>
          <p:cNvPr id="71711" name="组合 13"/>
          <p:cNvGrpSpPr/>
          <p:nvPr/>
        </p:nvGrpSpPr>
        <p:grpSpPr bwMode="auto">
          <a:xfrm>
            <a:off x="0" y="3614738"/>
            <a:ext cx="4859338" cy="1133475"/>
            <a:chOff x="0" y="0"/>
            <a:chExt cx="4861852" cy="1133956"/>
          </a:xfrm>
        </p:grpSpPr>
        <p:sp>
          <p:nvSpPr>
            <p:cNvPr id="17440" name="圆角矩形标注 35"/>
            <p:cNvSpPr>
              <a:spLocks noChangeArrowheads="1"/>
            </p:cNvSpPr>
            <p:nvPr/>
          </p:nvSpPr>
          <p:spPr bwMode="auto">
            <a:xfrm>
              <a:off x="624211" y="46057"/>
              <a:ext cx="4050219" cy="498687"/>
            </a:xfrm>
            <a:prstGeom prst="wedgeRoundRectCallout">
              <a:avLst>
                <a:gd name="adj1" fmla="val -50852"/>
                <a:gd name="adj2" fmla="val 81125"/>
                <a:gd name="adj3" fmla="val 16667"/>
              </a:avLst>
            </a:prstGeom>
            <a:solidFill>
              <a:srgbClr val="EDECAE"/>
            </a:solidFill>
            <a:ln w="25400">
              <a:solidFill>
                <a:srgbClr val="FFC000"/>
              </a:solidFill>
              <a:miter lim="800000"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441" name="TextBox 36"/>
            <p:cNvSpPr txBox="1">
              <a:spLocks noChangeArrowheads="1"/>
            </p:cNvSpPr>
            <p:nvPr/>
          </p:nvSpPr>
          <p:spPr bwMode="auto">
            <a:xfrm>
              <a:off x="624211" y="0"/>
              <a:ext cx="4237641" cy="524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分母不同能直接相加吗？</a:t>
              </a:r>
            </a:p>
          </p:txBody>
        </p:sp>
        <p:pic>
          <p:nvPicPr>
            <p:cNvPr id="17442" name="图片 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319102"/>
              <a:ext cx="562976" cy="814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15" name="组合 5"/>
          <p:cNvGrpSpPr/>
          <p:nvPr/>
        </p:nvGrpSpPr>
        <p:grpSpPr bwMode="auto">
          <a:xfrm>
            <a:off x="4859338" y="4040188"/>
            <a:ext cx="4076700" cy="1609725"/>
            <a:chOff x="0" y="117461"/>
            <a:chExt cx="4075405" cy="1609535"/>
          </a:xfrm>
        </p:grpSpPr>
        <p:sp>
          <p:nvSpPr>
            <p:cNvPr id="17444" name="云形标注 2"/>
            <p:cNvSpPr>
              <a:spLocks noChangeArrowheads="1"/>
            </p:cNvSpPr>
            <p:nvPr/>
          </p:nvSpPr>
          <p:spPr bwMode="auto">
            <a:xfrm>
              <a:off x="0" y="117461"/>
              <a:ext cx="4075405" cy="1139690"/>
            </a:xfrm>
            <a:prstGeom prst="cloudCallout">
              <a:avLst>
                <a:gd name="adj1" fmla="val 17995"/>
                <a:gd name="adj2" fmla="val 49472"/>
              </a:avLst>
            </a:prstGeom>
            <a:solidFill>
              <a:srgbClr val="C3D69B"/>
            </a:solidFill>
            <a:ln w="25400">
              <a:solidFill>
                <a:srgbClr val="77933C"/>
              </a:solidFill>
              <a:round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445" name="矩形 1"/>
            <p:cNvSpPr>
              <a:spLocks noChangeArrowheads="1"/>
            </p:cNvSpPr>
            <p:nvPr/>
          </p:nvSpPr>
          <p:spPr bwMode="auto">
            <a:xfrm>
              <a:off x="440617" y="232066"/>
              <a:ext cx="3317972" cy="822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先通分，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用 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 </a:t>
              </a:r>
              <a:r>
                <a:rPr 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和 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zh-CN" altLang="en-US" sz="20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的最小</a:t>
              </a:r>
            </a:p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公倍数作公分母</a:t>
              </a:r>
              <a:r>
                <a:rPr lang="en-US" altLang="zh-CN" sz="2400" b="1" dirty="0">
                  <a:solidFill>
                    <a:srgbClr val="00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……</a:t>
              </a:r>
            </a:p>
          </p:txBody>
        </p:sp>
        <p:pic>
          <p:nvPicPr>
            <p:cNvPr id="17446" name="图片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31354" y="1024066"/>
              <a:ext cx="506048" cy="702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1719" name="组合 9"/>
          <p:cNvGrpSpPr/>
          <p:nvPr/>
        </p:nvGrpSpPr>
        <p:grpSpPr bwMode="auto">
          <a:xfrm>
            <a:off x="1541463" y="4221163"/>
            <a:ext cx="1649412" cy="887412"/>
            <a:chOff x="0" y="0"/>
            <a:chExt cx="1648496" cy="888445"/>
          </a:xfrm>
        </p:grpSpPr>
        <p:grpSp>
          <p:nvGrpSpPr>
            <p:cNvPr id="17448" name="组合 3"/>
            <p:cNvGrpSpPr/>
            <p:nvPr/>
          </p:nvGrpSpPr>
          <p:grpSpPr bwMode="auto">
            <a:xfrm>
              <a:off x="0" y="4207"/>
              <a:ext cx="712392" cy="884238"/>
              <a:chOff x="0" y="0"/>
              <a:chExt cx="712413" cy="885012"/>
            </a:xfrm>
          </p:grpSpPr>
          <p:sp>
            <p:nvSpPr>
              <p:cNvPr id="17449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50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51" name="直接连接符 41"/>
              <p:cNvCxnSpPr>
                <a:cxnSpLocks noChangeShapeType="1"/>
              </p:cNvCxnSpPr>
              <p:nvPr/>
            </p:nvCxnSpPr>
            <p:spPr bwMode="auto">
              <a:xfrm>
                <a:off x="0" y="452331"/>
                <a:ext cx="48234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7452" name="组合 3"/>
            <p:cNvGrpSpPr/>
            <p:nvPr/>
          </p:nvGrpSpPr>
          <p:grpSpPr bwMode="auto">
            <a:xfrm>
              <a:off x="936104" y="0"/>
              <a:ext cx="688761" cy="884238"/>
              <a:chOff x="0" y="0"/>
              <a:chExt cx="688781" cy="885012"/>
            </a:xfrm>
          </p:grpSpPr>
          <p:sp>
            <p:nvSpPr>
              <p:cNvPr id="17453" name="TextBox 8"/>
              <p:cNvSpPr txBox="1">
                <a:spLocks noChangeArrowheads="1"/>
              </p:cNvSpPr>
              <p:nvPr/>
            </p:nvSpPr>
            <p:spPr bwMode="auto">
              <a:xfrm>
                <a:off x="49000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54" name="TextBox 8"/>
              <p:cNvSpPr txBox="1">
                <a:spLocks noChangeArrowheads="1"/>
              </p:cNvSpPr>
              <p:nvPr/>
            </p:nvSpPr>
            <p:spPr bwMode="auto">
              <a:xfrm>
                <a:off x="36114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55" name="直接连接符 45"/>
              <p:cNvCxnSpPr>
                <a:cxnSpLocks noChangeShapeType="1"/>
              </p:cNvCxnSpPr>
              <p:nvPr/>
            </p:nvCxnSpPr>
            <p:spPr bwMode="auto">
              <a:xfrm>
                <a:off x="1" y="451769"/>
                <a:ext cx="48234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456" name="矩形 1"/>
            <p:cNvSpPr>
              <a:spLocks noChangeArrowheads="1"/>
            </p:cNvSpPr>
            <p:nvPr/>
          </p:nvSpPr>
          <p:spPr bwMode="auto">
            <a:xfrm>
              <a:off x="433845" y="195035"/>
              <a:ext cx="121465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＋      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组合 10"/>
          <p:cNvGrpSpPr/>
          <p:nvPr/>
        </p:nvGrpSpPr>
        <p:grpSpPr bwMode="auto">
          <a:xfrm>
            <a:off x="900113" y="4987925"/>
            <a:ext cx="2279650" cy="889000"/>
            <a:chOff x="0" y="0"/>
            <a:chExt cx="2280624" cy="888445"/>
          </a:xfrm>
        </p:grpSpPr>
        <p:grpSp>
          <p:nvGrpSpPr>
            <p:cNvPr id="17458" name="组合 3"/>
            <p:cNvGrpSpPr/>
            <p:nvPr/>
          </p:nvGrpSpPr>
          <p:grpSpPr bwMode="auto">
            <a:xfrm>
              <a:off x="655759" y="4207"/>
              <a:ext cx="712392" cy="884238"/>
              <a:chOff x="0" y="0"/>
              <a:chExt cx="712413" cy="885012"/>
            </a:xfrm>
          </p:grpSpPr>
          <p:sp>
            <p:nvSpPr>
              <p:cNvPr id="17459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60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61" name="直接连接符 50"/>
              <p:cNvCxnSpPr>
                <a:cxnSpLocks noChangeShapeType="1"/>
              </p:cNvCxnSpPr>
              <p:nvPr/>
            </p:nvCxnSpPr>
            <p:spPr bwMode="auto">
              <a:xfrm>
                <a:off x="158" y="453104"/>
                <a:ext cx="48123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7462" name="组合 3"/>
            <p:cNvGrpSpPr/>
            <p:nvPr/>
          </p:nvGrpSpPr>
          <p:grpSpPr bwMode="auto">
            <a:xfrm>
              <a:off x="1591863" y="0"/>
              <a:ext cx="688761" cy="884238"/>
              <a:chOff x="0" y="0"/>
              <a:chExt cx="688781" cy="885012"/>
            </a:xfrm>
          </p:grpSpPr>
          <p:sp>
            <p:nvSpPr>
              <p:cNvPr id="17463" name="TextBox 8"/>
              <p:cNvSpPr txBox="1">
                <a:spLocks noChangeArrowheads="1"/>
              </p:cNvSpPr>
              <p:nvPr/>
            </p:nvSpPr>
            <p:spPr bwMode="auto">
              <a:xfrm>
                <a:off x="49000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64" name="TextBox 8"/>
              <p:cNvSpPr txBox="1">
                <a:spLocks noChangeArrowheads="1"/>
              </p:cNvSpPr>
              <p:nvPr/>
            </p:nvSpPr>
            <p:spPr bwMode="auto">
              <a:xfrm>
                <a:off x="36114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65" name="直接连接符 54"/>
              <p:cNvCxnSpPr>
                <a:cxnSpLocks noChangeShapeType="1"/>
              </p:cNvCxnSpPr>
              <p:nvPr/>
            </p:nvCxnSpPr>
            <p:spPr bwMode="auto">
              <a:xfrm>
                <a:off x="-508" y="452551"/>
                <a:ext cx="48282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466" name="矩形 1"/>
            <p:cNvSpPr>
              <a:spLocks noChangeArrowheads="1"/>
            </p:cNvSpPr>
            <p:nvPr/>
          </p:nvSpPr>
          <p:spPr bwMode="auto">
            <a:xfrm>
              <a:off x="0" y="195035"/>
              <a:ext cx="16276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＋      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组合 2047"/>
          <p:cNvGrpSpPr/>
          <p:nvPr/>
        </p:nvGrpSpPr>
        <p:grpSpPr bwMode="auto">
          <a:xfrm>
            <a:off x="900113" y="5711825"/>
            <a:ext cx="2735262" cy="884238"/>
            <a:chOff x="0" y="0"/>
            <a:chExt cx="2736303" cy="884238"/>
          </a:xfrm>
        </p:grpSpPr>
        <p:grpSp>
          <p:nvGrpSpPr>
            <p:cNvPr id="17468" name="组合 3"/>
            <p:cNvGrpSpPr/>
            <p:nvPr/>
          </p:nvGrpSpPr>
          <p:grpSpPr bwMode="auto">
            <a:xfrm>
              <a:off x="681036" y="0"/>
              <a:ext cx="712392" cy="884238"/>
              <a:chOff x="0" y="0"/>
              <a:chExt cx="712413" cy="885012"/>
            </a:xfrm>
          </p:grpSpPr>
          <p:sp>
            <p:nvSpPr>
              <p:cNvPr id="17469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70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71" name="直接连接符 60"/>
              <p:cNvCxnSpPr>
                <a:cxnSpLocks noChangeShapeType="1"/>
              </p:cNvCxnSpPr>
              <p:nvPr/>
            </p:nvCxnSpPr>
            <p:spPr bwMode="auto">
              <a:xfrm>
                <a:off x="260" y="452834"/>
                <a:ext cx="4812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7472" name="矩形 1"/>
            <p:cNvSpPr>
              <a:spLocks noChangeArrowheads="1"/>
            </p:cNvSpPr>
            <p:nvPr/>
          </p:nvSpPr>
          <p:spPr bwMode="auto">
            <a:xfrm>
              <a:off x="0" y="217849"/>
              <a:ext cx="273630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（张）   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组合 4"/>
          <p:cNvGrpSpPr/>
          <p:nvPr/>
        </p:nvGrpSpPr>
        <p:grpSpPr bwMode="auto">
          <a:xfrm>
            <a:off x="4500563" y="5446713"/>
            <a:ext cx="4600575" cy="884237"/>
            <a:chOff x="-215283" y="-143510"/>
            <a:chExt cx="4600940" cy="884237"/>
          </a:xfrm>
        </p:grpSpPr>
        <p:sp>
          <p:nvSpPr>
            <p:cNvPr id="17474" name="TextBox 3"/>
            <p:cNvSpPr txBox="1">
              <a:spLocks noChangeArrowheads="1"/>
            </p:cNvSpPr>
            <p:nvPr/>
          </p:nvSpPr>
          <p:spPr bwMode="auto">
            <a:xfrm>
              <a:off x="-215283" y="42227"/>
              <a:ext cx="4600940" cy="52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答</a:t>
              </a: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：她俩一共用了     张纸。</a:t>
              </a:r>
            </a:p>
          </p:txBody>
        </p:sp>
        <p:grpSp>
          <p:nvGrpSpPr>
            <p:cNvPr id="17475" name="组合 3"/>
            <p:cNvGrpSpPr/>
            <p:nvPr/>
          </p:nvGrpSpPr>
          <p:grpSpPr bwMode="auto">
            <a:xfrm>
              <a:off x="2664671" y="-143510"/>
              <a:ext cx="712757" cy="884238"/>
              <a:chOff x="-215655" y="-143636"/>
              <a:chExt cx="712779" cy="885012"/>
            </a:xfrm>
          </p:grpSpPr>
          <p:sp>
            <p:nvSpPr>
              <p:cNvPr id="17476" name="TextBox 8"/>
              <p:cNvSpPr txBox="1">
                <a:spLocks noChangeArrowheads="1"/>
              </p:cNvSpPr>
              <p:nvPr/>
            </p:nvSpPr>
            <p:spPr bwMode="auto">
              <a:xfrm>
                <a:off x="-142657" y="-143636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77" name="TextBox 8"/>
              <p:cNvSpPr txBox="1">
                <a:spLocks noChangeArrowheads="1"/>
              </p:cNvSpPr>
              <p:nvPr/>
            </p:nvSpPr>
            <p:spPr bwMode="auto">
              <a:xfrm>
                <a:off x="-141047" y="217495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478" name="直接连接符 64"/>
              <p:cNvCxnSpPr>
                <a:cxnSpLocks noChangeShapeType="1"/>
              </p:cNvCxnSpPr>
              <p:nvPr/>
            </p:nvCxnSpPr>
            <p:spPr bwMode="auto">
              <a:xfrm>
                <a:off x="-215655" y="309198"/>
                <a:ext cx="48265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9" name="组合 11"/>
          <p:cNvGrpSpPr/>
          <p:nvPr/>
        </p:nvGrpSpPr>
        <p:grpSpPr bwMode="auto">
          <a:xfrm>
            <a:off x="7243763" y="2659063"/>
            <a:ext cx="712787" cy="884237"/>
            <a:chOff x="0" y="0"/>
            <a:chExt cx="712701" cy="884237"/>
          </a:xfrm>
        </p:grpSpPr>
        <p:sp>
          <p:nvSpPr>
            <p:cNvPr id="17480" name="TextBox 8"/>
            <p:cNvSpPr txBox="1">
              <a:spLocks noChangeArrowheads="1"/>
            </p:cNvSpPr>
            <p:nvPr/>
          </p:nvSpPr>
          <p:spPr bwMode="auto">
            <a:xfrm>
              <a:off x="72990" y="0"/>
              <a:ext cx="639711" cy="52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7481" name="TextBox 8"/>
            <p:cNvSpPr txBox="1">
              <a:spLocks noChangeArrowheads="1"/>
            </p:cNvSpPr>
            <p:nvPr/>
          </p:nvSpPr>
          <p:spPr bwMode="auto">
            <a:xfrm>
              <a:off x="74600" y="360815"/>
              <a:ext cx="531695" cy="523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17482" name="直接连接符 72"/>
            <p:cNvCxnSpPr>
              <a:cxnSpLocks noChangeShapeType="1"/>
            </p:cNvCxnSpPr>
            <p:nvPr/>
          </p:nvCxnSpPr>
          <p:spPr bwMode="auto">
            <a:xfrm>
              <a:off x="0" y="452437"/>
              <a:ext cx="482541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组合 46"/>
          <p:cNvGrpSpPr/>
          <p:nvPr/>
        </p:nvGrpSpPr>
        <p:grpSpPr bwMode="auto">
          <a:xfrm>
            <a:off x="577850" y="2433638"/>
            <a:ext cx="2292350" cy="601662"/>
            <a:chOff x="0" y="0"/>
            <a:chExt cx="2291002" cy="601260"/>
          </a:xfrm>
        </p:grpSpPr>
        <p:sp>
          <p:nvSpPr>
            <p:cNvPr id="18435" name="矩形 1"/>
            <p:cNvSpPr>
              <a:spLocks noChangeArrowheads="1"/>
            </p:cNvSpPr>
            <p:nvPr/>
          </p:nvSpPr>
          <p:spPr bwMode="auto">
            <a:xfrm>
              <a:off x="0" y="0"/>
              <a:ext cx="65575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436" name="直接连接符 33"/>
            <p:cNvCxnSpPr>
              <a:cxnSpLocks noChangeShapeType="1"/>
            </p:cNvCxnSpPr>
            <p:nvPr/>
          </p:nvCxnSpPr>
          <p:spPr bwMode="auto">
            <a:xfrm>
              <a:off x="485489" y="601260"/>
              <a:ext cx="1805513" cy="0"/>
            </a:xfrm>
            <a:prstGeom prst="line">
              <a:avLst/>
            </a:prstGeom>
            <a:noFill/>
            <a:ln w="19050">
              <a:solidFill>
                <a:srgbClr val="4A7EBB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37" name="矩形 1"/>
          <p:cNvSpPr>
            <a:spLocks noChangeArrowheads="1"/>
          </p:cNvSpPr>
          <p:nvPr/>
        </p:nvSpPr>
        <p:spPr bwMode="auto">
          <a:xfrm>
            <a:off x="-65088" y="817563"/>
            <a:ext cx="7050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）红红比丫丫多用了几分之几张纸？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438" name="组合 44"/>
          <p:cNvGrpSpPr/>
          <p:nvPr/>
        </p:nvGrpSpPr>
        <p:grpSpPr bwMode="auto">
          <a:xfrm>
            <a:off x="1219200" y="1412875"/>
            <a:ext cx="1631950" cy="884238"/>
            <a:chOff x="0" y="0"/>
            <a:chExt cx="1630941" cy="884238"/>
          </a:xfrm>
        </p:grpSpPr>
        <p:grpSp>
          <p:nvGrpSpPr>
            <p:cNvPr id="18439" name="组合 3"/>
            <p:cNvGrpSpPr/>
            <p:nvPr/>
          </p:nvGrpSpPr>
          <p:grpSpPr bwMode="auto">
            <a:xfrm>
              <a:off x="904785" y="0"/>
              <a:ext cx="712392" cy="884238"/>
              <a:chOff x="0" y="0"/>
              <a:chExt cx="712413" cy="885012"/>
            </a:xfrm>
          </p:grpSpPr>
          <p:sp>
            <p:nvSpPr>
              <p:cNvPr id="18440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441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442" name="直接连接符 9"/>
              <p:cNvCxnSpPr>
                <a:cxnSpLocks noChangeShapeType="1"/>
              </p:cNvCxnSpPr>
              <p:nvPr/>
            </p:nvCxnSpPr>
            <p:spPr bwMode="auto">
              <a:xfrm>
                <a:off x="-470" y="452834"/>
                <a:ext cx="4823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443" name="矩形 1"/>
            <p:cNvSpPr>
              <a:spLocks noChangeArrowheads="1"/>
            </p:cNvSpPr>
            <p:nvPr/>
          </p:nvSpPr>
          <p:spPr bwMode="auto">
            <a:xfrm>
              <a:off x="416290" y="190828"/>
              <a:ext cx="121465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      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444" name="组合 3"/>
            <p:cNvGrpSpPr/>
            <p:nvPr/>
          </p:nvGrpSpPr>
          <p:grpSpPr bwMode="auto">
            <a:xfrm>
              <a:off x="0" y="0"/>
              <a:ext cx="688761" cy="884238"/>
              <a:chOff x="0" y="0"/>
              <a:chExt cx="688781" cy="885012"/>
            </a:xfrm>
          </p:grpSpPr>
          <p:sp>
            <p:nvSpPr>
              <p:cNvPr id="18445" name="TextBox 8"/>
              <p:cNvSpPr txBox="1">
                <a:spLocks noChangeArrowheads="1"/>
              </p:cNvSpPr>
              <p:nvPr/>
            </p:nvSpPr>
            <p:spPr bwMode="auto">
              <a:xfrm>
                <a:off x="49000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446" name="TextBox 8"/>
              <p:cNvSpPr txBox="1">
                <a:spLocks noChangeArrowheads="1"/>
              </p:cNvSpPr>
              <p:nvPr/>
            </p:nvSpPr>
            <p:spPr bwMode="auto">
              <a:xfrm>
                <a:off x="36114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447" name="直接连接符 24"/>
              <p:cNvCxnSpPr>
                <a:cxnSpLocks noChangeShapeType="1"/>
              </p:cNvCxnSpPr>
              <p:nvPr/>
            </p:nvCxnSpPr>
            <p:spPr bwMode="auto">
              <a:xfrm>
                <a:off x="0" y="452834"/>
                <a:ext cx="48231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2720" name="组合 5"/>
          <p:cNvGrpSpPr/>
          <p:nvPr/>
        </p:nvGrpSpPr>
        <p:grpSpPr bwMode="auto">
          <a:xfrm>
            <a:off x="4433888" y="1844675"/>
            <a:ext cx="3903662" cy="771525"/>
            <a:chOff x="0" y="0"/>
            <a:chExt cx="3904196" cy="771948"/>
          </a:xfrm>
        </p:grpSpPr>
        <p:sp>
          <p:nvSpPr>
            <p:cNvPr id="18449" name="圆角矩形标注 28"/>
            <p:cNvSpPr>
              <a:spLocks noChangeArrowheads="1"/>
            </p:cNvSpPr>
            <p:nvPr/>
          </p:nvSpPr>
          <p:spPr bwMode="auto">
            <a:xfrm>
              <a:off x="71448" y="0"/>
              <a:ext cx="2951565" cy="525751"/>
            </a:xfrm>
            <a:prstGeom prst="wedgeRoundRectCallout">
              <a:avLst>
                <a:gd name="adj1" fmla="val 62755"/>
                <a:gd name="adj2" fmla="val -3616"/>
                <a:gd name="adj3" fmla="val 16667"/>
              </a:avLst>
            </a:prstGeom>
            <a:solidFill>
              <a:srgbClr val="FDEADA"/>
            </a:solidFill>
            <a:ln w="25400">
              <a:solidFill>
                <a:srgbClr val="FFC000"/>
              </a:solidFill>
              <a:miter lim="800000"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18450" name="组合 4"/>
            <p:cNvGrpSpPr/>
            <p:nvPr/>
          </p:nvGrpSpPr>
          <p:grpSpPr bwMode="auto">
            <a:xfrm>
              <a:off x="0" y="10460"/>
              <a:ext cx="3904196" cy="761488"/>
              <a:chOff x="0" y="0"/>
              <a:chExt cx="3904196" cy="761488"/>
            </a:xfrm>
          </p:grpSpPr>
          <p:sp>
            <p:nvSpPr>
              <p:cNvPr id="18451" name="TextBox 30"/>
              <p:cNvSpPr txBox="1">
                <a:spLocks noChangeArrowheads="1"/>
              </p:cNvSpPr>
              <p:nvPr/>
            </p:nvSpPr>
            <p:spPr bwMode="auto">
              <a:xfrm>
                <a:off x="0" y="16543"/>
                <a:ext cx="3281811" cy="5225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自己试着算一算。</a:t>
                </a:r>
              </a:p>
            </p:txBody>
          </p:sp>
          <p:pic>
            <p:nvPicPr>
              <p:cNvPr id="18452" name="图片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90407" y="0"/>
                <a:ext cx="413789" cy="761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8453" name="组合 47"/>
          <p:cNvGrpSpPr/>
          <p:nvPr/>
        </p:nvGrpSpPr>
        <p:grpSpPr bwMode="auto">
          <a:xfrm>
            <a:off x="558800" y="3409950"/>
            <a:ext cx="2292350" cy="595313"/>
            <a:chOff x="0" y="0"/>
            <a:chExt cx="2291003" cy="594381"/>
          </a:xfrm>
        </p:grpSpPr>
        <p:sp>
          <p:nvSpPr>
            <p:cNvPr id="18454" name="矩形 1"/>
            <p:cNvSpPr>
              <a:spLocks noChangeArrowheads="1"/>
            </p:cNvSpPr>
            <p:nvPr/>
          </p:nvSpPr>
          <p:spPr bwMode="auto">
            <a:xfrm>
              <a:off x="0" y="0"/>
              <a:ext cx="15648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455" name="直接连接符 34"/>
            <p:cNvCxnSpPr>
              <a:cxnSpLocks noChangeShapeType="1"/>
            </p:cNvCxnSpPr>
            <p:nvPr/>
          </p:nvCxnSpPr>
          <p:spPr bwMode="auto">
            <a:xfrm>
              <a:off x="485490" y="594381"/>
              <a:ext cx="1805513" cy="0"/>
            </a:xfrm>
            <a:prstGeom prst="line">
              <a:avLst/>
            </a:prstGeom>
            <a:noFill/>
            <a:ln w="19050">
              <a:solidFill>
                <a:srgbClr val="4A7EBB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456" name="矩形 36"/>
          <p:cNvSpPr>
            <a:spLocks noChangeArrowheads="1"/>
          </p:cNvSpPr>
          <p:nvPr/>
        </p:nvSpPr>
        <p:spPr bwMode="auto">
          <a:xfrm>
            <a:off x="3719513" y="4005263"/>
            <a:ext cx="56769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红红比丫丫多用了六分之一张纸。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2729" name="组合 39"/>
          <p:cNvGrpSpPr/>
          <p:nvPr/>
        </p:nvGrpSpPr>
        <p:grpSpPr bwMode="auto">
          <a:xfrm>
            <a:off x="3060700" y="3990975"/>
            <a:ext cx="6011863" cy="523875"/>
            <a:chOff x="0" y="0"/>
            <a:chExt cx="6012160" cy="523220"/>
          </a:xfrm>
        </p:grpSpPr>
        <p:sp>
          <p:nvSpPr>
            <p:cNvPr id="18458" name="矩形 35"/>
            <p:cNvSpPr>
              <a:spLocks noChangeArrowheads="1"/>
            </p:cNvSpPr>
            <p:nvPr/>
          </p:nvSpPr>
          <p:spPr bwMode="auto">
            <a:xfrm>
              <a:off x="0" y="0"/>
              <a:ext cx="90313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答：</a:t>
              </a:r>
              <a:endPara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459" name="直接连接符 37"/>
            <p:cNvCxnSpPr>
              <a:cxnSpLocks noChangeShapeType="1"/>
            </p:cNvCxnSpPr>
            <p:nvPr/>
          </p:nvCxnSpPr>
          <p:spPr bwMode="auto">
            <a:xfrm>
              <a:off x="658845" y="445530"/>
              <a:ext cx="5353315" cy="14269"/>
            </a:xfrm>
            <a:prstGeom prst="line">
              <a:avLst/>
            </a:prstGeom>
            <a:noFill/>
            <a:ln w="19050">
              <a:solidFill>
                <a:srgbClr val="4A7EBB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732" name="组合 13"/>
          <p:cNvGrpSpPr/>
          <p:nvPr/>
        </p:nvGrpSpPr>
        <p:grpSpPr bwMode="auto">
          <a:xfrm>
            <a:off x="471488" y="4743450"/>
            <a:ext cx="6905625" cy="1616075"/>
            <a:chOff x="0" y="0"/>
            <a:chExt cx="6908969" cy="1617090"/>
          </a:xfrm>
        </p:grpSpPr>
        <p:sp>
          <p:nvSpPr>
            <p:cNvPr id="18461" name="圆角矩形标注 41"/>
            <p:cNvSpPr>
              <a:spLocks noChangeArrowheads="1"/>
            </p:cNvSpPr>
            <p:nvPr/>
          </p:nvSpPr>
          <p:spPr bwMode="auto">
            <a:xfrm>
              <a:off x="948197" y="46066"/>
              <a:ext cx="5960772" cy="478138"/>
            </a:xfrm>
            <a:prstGeom prst="wedgeRoundRectCallout">
              <a:avLst>
                <a:gd name="adj1" fmla="val -50852"/>
                <a:gd name="adj2" fmla="val 81125"/>
                <a:gd name="adj3" fmla="val 16667"/>
              </a:avLst>
            </a:prstGeom>
            <a:solidFill>
              <a:srgbClr val="EDECAE"/>
            </a:solidFill>
            <a:ln w="25400">
              <a:solidFill>
                <a:srgbClr val="FFC000"/>
              </a:solidFill>
              <a:miter lim="800000"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462" name="TextBox 42"/>
            <p:cNvSpPr txBox="1">
              <a:spLocks noChangeArrowheads="1"/>
            </p:cNvSpPr>
            <p:nvPr/>
          </p:nvSpPr>
          <p:spPr bwMode="auto">
            <a:xfrm>
              <a:off x="948197" y="0"/>
              <a:ext cx="5960772" cy="524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分母不同的分数相加减，要先通分。</a:t>
              </a:r>
            </a:p>
          </p:txBody>
        </p:sp>
        <p:pic>
          <p:nvPicPr>
            <p:cNvPr id="18463" name="图片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80242"/>
              <a:ext cx="992707" cy="14368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49"/>
          <p:cNvGrpSpPr/>
          <p:nvPr/>
        </p:nvGrpSpPr>
        <p:grpSpPr bwMode="auto">
          <a:xfrm>
            <a:off x="1239838" y="3192463"/>
            <a:ext cx="1630362" cy="884237"/>
            <a:chOff x="0" y="0"/>
            <a:chExt cx="1629210" cy="884238"/>
          </a:xfrm>
        </p:grpSpPr>
        <p:grpSp>
          <p:nvGrpSpPr>
            <p:cNvPr id="18465" name="组合 3"/>
            <p:cNvGrpSpPr/>
            <p:nvPr/>
          </p:nvGrpSpPr>
          <p:grpSpPr bwMode="auto">
            <a:xfrm>
              <a:off x="0" y="0"/>
              <a:ext cx="712392" cy="884238"/>
              <a:chOff x="0" y="0"/>
              <a:chExt cx="712413" cy="885012"/>
            </a:xfrm>
          </p:grpSpPr>
          <p:sp>
            <p:nvSpPr>
              <p:cNvPr id="18466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467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468" name="直接连接符 5"/>
              <p:cNvCxnSpPr>
                <a:cxnSpLocks noChangeShapeType="1"/>
              </p:cNvCxnSpPr>
              <p:nvPr/>
            </p:nvCxnSpPr>
            <p:spPr bwMode="auto">
              <a:xfrm>
                <a:off x="0" y="452834"/>
                <a:ext cx="4822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469" name="矩形 1"/>
            <p:cNvSpPr>
              <a:spLocks noChangeArrowheads="1"/>
            </p:cNvSpPr>
            <p:nvPr/>
          </p:nvSpPr>
          <p:spPr bwMode="auto">
            <a:xfrm>
              <a:off x="307747" y="164158"/>
              <a:ext cx="1321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（张）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组合 51"/>
          <p:cNvGrpSpPr/>
          <p:nvPr/>
        </p:nvGrpSpPr>
        <p:grpSpPr bwMode="auto">
          <a:xfrm>
            <a:off x="1214438" y="2273300"/>
            <a:ext cx="1625600" cy="887413"/>
            <a:chOff x="0" y="0"/>
            <a:chExt cx="1624865" cy="888445"/>
          </a:xfrm>
        </p:grpSpPr>
        <p:grpSp>
          <p:nvGrpSpPr>
            <p:cNvPr id="18471" name="组合 3"/>
            <p:cNvGrpSpPr/>
            <p:nvPr/>
          </p:nvGrpSpPr>
          <p:grpSpPr bwMode="auto">
            <a:xfrm>
              <a:off x="0" y="4207"/>
              <a:ext cx="712392" cy="884238"/>
              <a:chOff x="0" y="0"/>
              <a:chExt cx="712413" cy="885012"/>
            </a:xfrm>
          </p:grpSpPr>
          <p:sp>
            <p:nvSpPr>
              <p:cNvPr id="18472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473" name="TextBox 8"/>
              <p:cNvSpPr txBox="1">
                <a:spLocks noChangeArrowheads="1"/>
              </p:cNvSpPr>
              <p:nvPr/>
            </p:nvSpPr>
            <p:spPr bwMode="auto">
              <a:xfrm>
                <a:off x="74242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474" name="直接连接符 14"/>
              <p:cNvCxnSpPr>
                <a:cxnSpLocks noChangeShapeType="1"/>
              </p:cNvCxnSpPr>
              <p:nvPr/>
            </p:nvCxnSpPr>
            <p:spPr bwMode="auto">
              <a:xfrm>
                <a:off x="0" y="452331"/>
                <a:ext cx="48239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475" name="组合 3"/>
            <p:cNvGrpSpPr/>
            <p:nvPr/>
          </p:nvGrpSpPr>
          <p:grpSpPr bwMode="auto">
            <a:xfrm>
              <a:off x="936104" y="0"/>
              <a:ext cx="688761" cy="884238"/>
              <a:chOff x="0" y="0"/>
              <a:chExt cx="688781" cy="885012"/>
            </a:xfrm>
          </p:grpSpPr>
          <p:sp>
            <p:nvSpPr>
              <p:cNvPr id="18476" name="TextBox 8"/>
              <p:cNvSpPr txBox="1">
                <a:spLocks noChangeArrowheads="1"/>
              </p:cNvSpPr>
              <p:nvPr/>
            </p:nvSpPr>
            <p:spPr bwMode="auto">
              <a:xfrm>
                <a:off x="49000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477" name="TextBox 8"/>
              <p:cNvSpPr txBox="1">
                <a:spLocks noChangeArrowheads="1"/>
              </p:cNvSpPr>
              <p:nvPr/>
            </p:nvSpPr>
            <p:spPr bwMode="auto">
              <a:xfrm>
                <a:off x="36114" y="361131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478" name="直接连接符 18"/>
              <p:cNvCxnSpPr>
                <a:cxnSpLocks noChangeShapeType="1"/>
              </p:cNvCxnSpPr>
              <p:nvPr/>
            </p:nvCxnSpPr>
            <p:spPr bwMode="auto">
              <a:xfrm>
                <a:off x="98" y="451769"/>
                <a:ext cx="48239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8479" name="矩形 1"/>
            <p:cNvSpPr>
              <a:spLocks noChangeArrowheads="1"/>
            </p:cNvSpPr>
            <p:nvPr/>
          </p:nvSpPr>
          <p:spPr bwMode="auto">
            <a:xfrm>
              <a:off x="311306" y="190828"/>
              <a:ext cx="81380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－      </a:t>
              </a:r>
              <a:endPara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"/>
          <p:cNvSpPr>
            <a:spLocks noChangeArrowheads="1"/>
          </p:cNvSpPr>
          <p:nvPr/>
        </p:nvSpPr>
        <p:spPr bwMode="auto">
          <a:xfrm>
            <a:off x="0" y="2133600"/>
            <a:ext cx="73088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）两个月一共修了这条公路的几分之几？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459" name="组合 3"/>
          <p:cNvGrpSpPr/>
          <p:nvPr/>
        </p:nvGrpSpPr>
        <p:grpSpPr bwMode="auto">
          <a:xfrm>
            <a:off x="7956550" y="693738"/>
            <a:ext cx="657225" cy="884237"/>
            <a:chOff x="0" y="0"/>
            <a:chExt cx="656590" cy="885012"/>
          </a:xfrm>
        </p:grpSpPr>
        <p:sp>
          <p:nvSpPr>
            <p:cNvPr id="19460" name="TextBox 8"/>
            <p:cNvSpPr txBox="1">
              <a:spLocks noChangeArrowheads="1"/>
            </p:cNvSpPr>
            <p:nvPr/>
          </p:nvSpPr>
          <p:spPr bwMode="auto">
            <a:xfrm>
              <a:off x="17446" y="0"/>
              <a:ext cx="639144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61" name="TextBox 8"/>
            <p:cNvSpPr txBox="1">
              <a:spLocks noChangeArrowheads="1"/>
            </p:cNvSpPr>
            <p:nvPr/>
          </p:nvSpPr>
          <p:spPr bwMode="auto">
            <a:xfrm>
              <a:off x="74541" y="360678"/>
              <a:ext cx="531298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462" name="直接连接符 16"/>
            <p:cNvCxnSpPr>
              <a:cxnSpLocks noChangeShapeType="1"/>
            </p:cNvCxnSpPr>
            <p:nvPr/>
          </p:nvCxnSpPr>
          <p:spPr bwMode="auto">
            <a:xfrm>
              <a:off x="0" y="452834"/>
              <a:ext cx="4821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3735" name="组合 9"/>
          <p:cNvGrpSpPr/>
          <p:nvPr/>
        </p:nvGrpSpPr>
        <p:grpSpPr bwMode="auto">
          <a:xfrm>
            <a:off x="1541463" y="2782888"/>
            <a:ext cx="1662112" cy="887412"/>
            <a:chOff x="0" y="0"/>
            <a:chExt cx="1661749" cy="888445"/>
          </a:xfrm>
        </p:grpSpPr>
        <p:grpSp>
          <p:nvGrpSpPr>
            <p:cNvPr id="19464" name="组合 3"/>
            <p:cNvGrpSpPr/>
            <p:nvPr/>
          </p:nvGrpSpPr>
          <p:grpSpPr bwMode="auto">
            <a:xfrm>
              <a:off x="0" y="4207"/>
              <a:ext cx="712392" cy="884238"/>
              <a:chOff x="0" y="0"/>
              <a:chExt cx="712413" cy="885012"/>
            </a:xfrm>
          </p:grpSpPr>
          <p:sp>
            <p:nvSpPr>
              <p:cNvPr id="19465" name="TextBox 8"/>
              <p:cNvSpPr txBox="1">
                <a:spLocks noChangeArrowheads="1"/>
              </p:cNvSpPr>
              <p:nvPr/>
            </p:nvSpPr>
            <p:spPr bwMode="auto">
              <a:xfrm>
                <a:off x="73011" y="562"/>
                <a:ext cx="639641" cy="523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9466" name="TextBox 8"/>
              <p:cNvSpPr txBox="1">
                <a:spLocks noChangeArrowheads="1"/>
              </p:cNvSpPr>
              <p:nvPr/>
            </p:nvSpPr>
            <p:spPr bwMode="auto">
              <a:xfrm>
                <a:off x="74598" y="361659"/>
                <a:ext cx="531712" cy="523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cxnSp>
            <p:nvCxnSpPr>
              <p:cNvPr id="19467" name="直接连接符 41"/>
              <p:cNvCxnSpPr>
                <a:cxnSpLocks noChangeShapeType="1"/>
              </p:cNvCxnSpPr>
              <p:nvPr/>
            </p:nvCxnSpPr>
            <p:spPr bwMode="auto">
              <a:xfrm>
                <a:off x="0" y="452331"/>
                <a:ext cx="482509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468" name="组合 3"/>
            <p:cNvGrpSpPr/>
            <p:nvPr/>
          </p:nvGrpSpPr>
          <p:grpSpPr bwMode="auto">
            <a:xfrm>
              <a:off x="936104" y="0"/>
              <a:ext cx="725645" cy="884035"/>
              <a:chOff x="0" y="0"/>
              <a:chExt cx="725666" cy="884809"/>
            </a:xfrm>
          </p:grpSpPr>
          <p:sp>
            <p:nvSpPr>
              <p:cNvPr id="19469" name="TextBox 8"/>
              <p:cNvSpPr txBox="1">
                <a:spLocks noChangeArrowheads="1"/>
              </p:cNvSpPr>
              <p:nvPr/>
            </p:nvSpPr>
            <p:spPr bwMode="auto">
              <a:xfrm>
                <a:off x="86026" y="0"/>
                <a:ext cx="639640" cy="523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9470" name="TextBox 8"/>
              <p:cNvSpPr txBox="1">
                <a:spLocks noChangeArrowheads="1"/>
              </p:cNvSpPr>
              <p:nvPr/>
            </p:nvSpPr>
            <p:spPr bwMode="auto">
              <a:xfrm>
                <a:off x="14601" y="361098"/>
                <a:ext cx="566630" cy="523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cxnSp>
            <p:nvCxnSpPr>
              <p:cNvPr id="19471" name="直接连接符 45"/>
              <p:cNvCxnSpPr>
                <a:cxnSpLocks noChangeShapeType="1"/>
              </p:cNvCxnSpPr>
              <p:nvPr/>
            </p:nvCxnSpPr>
            <p:spPr bwMode="auto">
              <a:xfrm>
                <a:off x="317" y="453361"/>
                <a:ext cx="48250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9472" name="矩形 1"/>
            <p:cNvSpPr>
              <a:spLocks noChangeArrowheads="1"/>
            </p:cNvSpPr>
            <p:nvPr/>
          </p:nvSpPr>
          <p:spPr bwMode="auto">
            <a:xfrm>
              <a:off x="482495" y="193265"/>
              <a:ext cx="558043" cy="51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＋      </a:t>
              </a:r>
            </a:p>
          </p:txBody>
        </p:sp>
      </p:grpSp>
      <p:grpSp>
        <p:nvGrpSpPr>
          <p:cNvPr id="73745" name="组合 10"/>
          <p:cNvGrpSpPr/>
          <p:nvPr/>
        </p:nvGrpSpPr>
        <p:grpSpPr bwMode="auto">
          <a:xfrm>
            <a:off x="900113" y="3549650"/>
            <a:ext cx="2279650" cy="889000"/>
            <a:chOff x="0" y="0"/>
            <a:chExt cx="2280625" cy="888242"/>
          </a:xfrm>
        </p:grpSpPr>
        <p:sp>
          <p:nvSpPr>
            <p:cNvPr id="19474" name="矩形 1"/>
            <p:cNvSpPr>
              <a:spLocks noChangeArrowheads="1"/>
            </p:cNvSpPr>
            <p:nvPr/>
          </p:nvSpPr>
          <p:spPr bwMode="auto">
            <a:xfrm>
              <a:off x="0" y="195096"/>
              <a:ext cx="1627883" cy="523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＋      </a:t>
              </a:r>
            </a:p>
          </p:txBody>
        </p:sp>
        <p:grpSp>
          <p:nvGrpSpPr>
            <p:cNvPr id="19475" name="组合 3"/>
            <p:cNvGrpSpPr/>
            <p:nvPr/>
          </p:nvGrpSpPr>
          <p:grpSpPr bwMode="auto">
            <a:xfrm>
              <a:off x="655759" y="4207"/>
              <a:ext cx="712392" cy="884035"/>
              <a:chOff x="0" y="0"/>
              <a:chExt cx="712413" cy="884809"/>
            </a:xfrm>
          </p:grpSpPr>
          <p:sp>
            <p:nvSpPr>
              <p:cNvPr id="19476" name="TextBox 8"/>
              <p:cNvSpPr txBox="1">
                <a:spLocks noChangeArrowheads="1"/>
              </p:cNvSpPr>
              <p:nvPr/>
            </p:nvSpPr>
            <p:spPr bwMode="auto">
              <a:xfrm>
                <a:off x="73217" y="551"/>
                <a:ext cx="638467" cy="52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9477" name="TextBox 8"/>
              <p:cNvSpPr txBox="1">
                <a:spLocks noChangeArrowheads="1"/>
              </p:cNvSpPr>
              <p:nvPr/>
            </p:nvSpPr>
            <p:spPr bwMode="auto">
              <a:xfrm>
                <a:off x="25570" y="360922"/>
                <a:ext cx="579703" cy="52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cxnSp>
            <p:nvCxnSpPr>
              <p:cNvPr id="19478" name="直接连接符 50"/>
              <p:cNvCxnSpPr>
                <a:cxnSpLocks noChangeShapeType="1"/>
              </p:cNvCxnSpPr>
              <p:nvPr/>
            </p:nvCxnSpPr>
            <p:spPr bwMode="auto">
              <a:xfrm>
                <a:off x="158" y="452999"/>
                <a:ext cx="481233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479" name="组合 3"/>
            <p:cNvGrpSpPr/>
            <p:nvPr/>
          </p:nvGrpSpPr>
          <p:grpSpPr bwMode="auto">
            <a:xfrm>
              <a:off x="1578611" y="0"/>
              <a:ext cx="702014" cy="884035"/>
              <a:chOff x="0" y="0"/>
              <a:chExt cx="702034" cy="884809"/>
            </a:xfrm>
          </p:grpSpPr>
          <p:sp>
            <p:nvSpPr>
              <p:cNvPr id="19480" name="TextBox 8"/>
              <p:cNvSpPr txBox="1">
                <a:spLocks noChangeArrowheads="1"/>
              </p:cNvSpPr>
              <p:nvPr/>
            </p:nvSpPr>
            <p:spPr bwMode="auto">
              <a:xfrm>
                <a:off x="61979" y="0"/>
                <a:ext cx="640055" cy="52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9481" name="TextBox 8"/>
              <p:cNvSpPr txBox="1">
                <a:spLocks noChangeArrowheads="1"/>
              </p:cNvSpPr>
              <p:nvPr/>
            </p:nvSpPr>
            <p:spPr bwMode="auto">
              <a:xfrm>
                <a:off x="39" y="360370"/>
                <a:ext cx="581290" cy="523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cxnSp>
            <p:nvCxnSpPr>
              <p:cNvPr id="19482" name="直接连接符 54"/>
              <p:cNvCxnSpPr>
                <a:cxnSpLocks noChangeShapeType="1"/>
              </p:cNvCxnSpPr>
              <p:nvPr/>
            </p:nvCxnSpPr>
            <p:spPr bwMode="auto">
              <a:xfrm>
                <a:off x="12745" y="452447"/>
                <a:ext cx="48282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3755" name="组合 2047"/>
          <p:cNvGrpSpPr/>
          <p:nvPr/>
        </p:nvGrpSpPr>
        <p:grpSpPr bwMode="auto">
          <a:xfrm>
            <a:off x="900113" y="4273550"/>
            <a:ext cx="1358900" cy="884238"/>
            <a:chOff x="0" y="0"/>
            <a:chExt cx="1359649" cy="884035"/>
          </a:xfrm>
        </p:grpSpPr>
        <p:grpSp>
          <p:nvGrpSpPr>
            <p:cNvPr id="19484" name="组合 3"/>
            <p:cNvGrpSpPr/>
            <p:nvPr/>
          </p:nvGrpSpPr>
          <p:grpSpPr bwMode="auto">
            <a:xfrm>
              <a:off x="714769" y="0"/>
              <a:ext cx="644879" cy="884035"/>
              <a:chOff x="33734" y="0"/>
              <a:chExt cx="644899" cy="884809"/>
            </a:xfrm>
          </p:grpSpPr>
          <p:sp>
            <p:nvSpPr>
              <p:cNvPr id="19485" name="TextBox 8"/>
              <p:cNvSpPr txBox="1">
                <a:spLocks noChangeArrowheads="1"/>
              </p:cNvSpPr>
              <p:nvPr/>
            </p:nvSpPr>
            <p:spPr bwMode="auto">
              <a:xfrm>
                <a:off x="40087" y="0"/>
                <a:ext cx="638546" cy="5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19486" name="TextBox 8"/>
              <p:cNvSpPr txBox="1">
                <a:spLocks noChangeArrowheads="1"/>
              </p:cNvSpPr>
              <p:nvPr/>
            </p:nvSpPr>
            <p:spPr bwMode="auto">
              <a:xfrm>
                <a:off x="33734" y="360595"/>
                <a:ext cx="571832" cy="5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cxnSp>
            <p:nvCxnSpPr>
              <p:cNvPr id="19487" name="直接连接符 60"/>
              <p:cNvCxnSpPr>
                <a:cxnSpLocks noChangeShapeType="1"/>
              </p:cNvCxnSpPr>
              <p:nvPr/>
            </p:nvCxnSpPr>
            <p:spPr bwMode="auto">
              <a:xfrm>
                <a:off x="72173" y="452730"/>
                <a:ext cx="48288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9488" name="矩形 1"/>
            <p:cNvSpPr>
              <a:spLocks noChangeArrowheads="1"/>
            </p:cNvSpPr>
            <p:nvPr/>
          </p:nvSpPr>
          <p:spPr bwMode="auto">
            <a:xfrm>
              <a:off x="0" y="165062"/>
              <a:ext cx="588334" cy="518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   </a:t>
              </a:r>
            </a:p>
          </p:txBody>
        </p:sp>
      </p:grpSp>
      <p:grpSp>
        <p:nvGrpSpPr>
          <p:cNvPr id="3" name="组合 4"/>
          <p:cNvGrpSpPr/>
          <p:nvPr/>
        </p:nvGrpSpPr>
        <p:grpSpPr bwMode="auto">
          <a:xfrm>
            <a:off x="2411413" y="5445125"/>
            <a:ext cx="6223000" cy="884238"/>
            <a:chOff x="0" y="0"/>
            <a:chExt cx="6223178" cy="884238"/>
          </a:xfrm>
        </p:grpSpPr>
        <p:sp>
          <p:nvSpPr>
            <p:cNvPr id="19490" name="TextBox 3"/>
            <p:cNvSpPr txBox="1">
              <a:spLocks noChangeArrowheads="1"/>
            </p:cNvSpPr>
            <p:nvPr/>
          </p:nvSpPr>
          <p:spPr bwMode="auto">
            <a:xfrm>
              <a:off x="0" y="185737"/>
              <a:ext cx="6223178" cy="523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答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：两个月一共修了这条公路的</a:t>
              </a: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。</a:t>
              </a:r>
            </a:p>
          </p:txBody>
        </p:sp>
        <p:grpSp>
          <p:nvGrpSpPr>
            <p:cNvPr id="19491" name="组合 3"/>
            <p:cNvGrpSpPr/>
            <p:nvPr/>
          </p:nvGrpSpPr>
          <p:grpSpPr bwMode="auto">
            <a:xfrm>
              <a:off x="5184576" y="0"/>
              <a:ext cx="712392" cy="884238"/>
              <a:chOff x="0" y="0"/>
              <a:chExt cx="712412" cy="885012"/>
            </a:xfrm>
          </p:grpSpPr>
          <p:sp>
            <p:nvSpPr>
              <p:cNvPr id="19492" name="TextBox 8"/>
              <p:cNvSpPr txBox="1">
                <a:spLocks noChangeArrowheads="1"/>
              </p:cNvSpPr>
              <p:nvPr/>
            </p:nvSpPr>
            <p:spPr bwMode="auto">
              <a:xfrm>
                <a:off x="73376" y="0"/>
                <a:ext cx="639799" cy="524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9493" name="TextBox 8"/>
              <p:cNvSpPr txBox="1">
                <a:spLocks noChangeArrowheads="1"/>
              </p:cNvSpPr>
              <p:nvPr/>
            </p:nvSpPr>
            <p:spPr bwMode="auto">
              <a:xfrm>
                <a:off x="74964" y="360678"/>
                <a:ext cx="531842" cy="524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cxnSp>
            <p:nvCxnSpPr>
              <p:cNvPr id="19494" name="直接连接符 64"/>
              <p:cNvCxnSpPr>
                <a:cxnSpLocks noChangeShapeType="1"/>
              </p:cNvCxnSpPr>
              <p:nvPr/>
            </p:nvCxnSpPr>
            <p:spPr bwMode="auto">
              <a:xfrm>
                <a:off x="347" y="452834"/>
                <a:ext cx="4826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9495" name="矩形 2048"/>
          <p:cNvSpPr>
            <a:spLocks noChangeArrowheads="1"/>
          </p:cNvSpPr>
          <p:nvPr/>
        </p:nvSpPr>
        <p:spPr bwMode="auto">
          <a:xfrm>
            <a:off x="250825" y="836613"/>
            <a:ext cx="8353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练一练：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筑路队修一条公路，5月份修了全长的</a:t>
            </a:r>
            <a:b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6月份修了全长的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grpSp>
        <p:nvGrpSpPr>
          <p:cNvPr id="19496" name="组合 3"/>
          <p:cNvGrpSpPr/>
          <p:nvPr/>
        </p:nvGrpSpPr>
        <p:grpSpPr bwMode="auto">
          <a:xfrm>
            <a:off x="3211513" y="1136650"/>
            <a:ext cx="712787" cy="882650"/>
            <a:chOff x="0" y="0"/>
            <a:chExt cx="712314" cy="884809"/>
          </a:xfrm>
        </p:grpSpPr>
        <p:sp>
          <p:nvSpPr>
            <p:cNvPr id="19497" name="TextBox 8"/>
            <p:cNvSpPr txBox="1">
              <a:spLocks noChangeArrowheads="1"/>
            </p:cNvSpPr>
            <p:nvPr/>
          </p:nvSpPr>
          <p:spPr bwMode="auto">
            <a:xfrm>
              <a:off x="72977" y="0"/>
              <a:ext cx="639337" cy="52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98" name="TextBox 8"/>
            <p:cNvSpPr txBox="1">
              <a:spLocks noChangeArrowheads="1"/>
            </p:cNvSpPr>
            <p:nvPr/>
          </p:nvSpPr>
          <p:spPr bwMode="auto">
            <a:xfrm>
              <a:off x="0" y="361243"/>
              <a:ext cx="686931" cy="523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499" name="直接连接符 76"/>
            <p:cNvCxnSpPr>
              <a:cxnSpLocks noChangeShapeType="1"/>
            </p:cNvCxnSpPr>
            <p:nvPr/>
          </p:nvCxnSpPr>
          <p:spPr bwMode="auto">
            <a:xfrm>
              <a:off x="0" y="453544"/>
              <a:ext cx="48386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组合 77"/>
          <p:cNvGrpSpPr/>
          <p:nvPr/>
        </p:nvGrpSpPr>
        <p:grpSpPr bwMode="auto">
          <a:xfrm>
            <a:off x="900113" y="4994275"/>
            <a:ext cx="1868487" cy="884238"/>
            <a:chOff x="0" y="0"/>
            <a:chExt cx="1869164" cy="884035"/>
          </a:xfrm>
        </p:grpSpPr>
        <p:sp>
          <p:nvSpPr>
            <p:cNvPr id="19501" name="矩形 1"/>
            <p:cNvSpPr>
              <a:spLocks noChangeArrowheads="1"/>
            </p:cNvSpPr>
            <p:nvPr/>
          </p:nvSpPr>
          <p:spPr bwMode="auto">
            <a:xfrm>
              <a:off x="0" y="217437"/>
              <a:ext cx="1869164" cy="523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  </a:t>
              </a:r>
            </a:p>
          </p:txBody>
        </p:sp>
        <p:grpSp>
          <p:nvGrpSpPr>
            <p:cNvPr id="19502" name="组合 3"/>
            <p:cNvGrpSpPr/>
            <p:nvPr/>
          </p:nvGrpSpPr>
          <p:grpSpPr bwMode="auto">
            <a:xfrm>
              <a:off x="742266" y="0"/>
              <a:ext cx="698117" cy="884035"/>
              <a:chOff x="61233" y="0"/>
              <a:chExt cx="698138" cy="884809"/>
            </a:xfrm>
          </p:grpSpPr>
          <p:sp>
            <p:nvSpPr>
              <p:cNvPr id="19503" name="TextBox 8"/>
              <p:cNvSpPr txBox="1">
                <a:spLocks noChangeArrowheads="1"/>
              </p:cNvSpPr>
              <p:nvPr/>
            </p:nvSpPr>
            <p:spPr bwMode="auto">
              <a:xfrm>
                <a:off x="119359" y="0"/>
                <a:ext cx="640012" cy="5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9504" name="TextBox 8"/>
              <p:cNvSpPr txBox="1">
                <a:spLocks noChangeArrowheads="1"/>
              </p:cNvSpPr>
              <p:nvPr/>
            </p:nvSpPr>
            <p:spPr bwMode="auto">
              <a:xfrm>
                <a:off x="116182" y="360595"/>
                <a:ext cx="571724" cy="5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cxnSp>
            <p:nvCxnSpPr>
              <p:cNvPr id="19505" name="直接连接符 82"/>
              <p:cNvCxnSpPr>
                <a:cxnSpLocks noChangeShapeType="1"/>
              </p:cNvCxnSpPr>
              <p:nvPr/>
            </p:nvCxnSpPr>
            <p:spPr bwMode="auto">
              <a:xfrm>
                <a:off x="61233" y="452730"/>
                <a:ext cx="482789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组合 44"/>
          <p:cNvGrpSpPr/>
          <p:nvPr/>
        </p:nvGrpSpPr>
        <p:grpSpPr bwMode="auto">
          <a:xfrm>
            <a:off x="4973638" y="1428750"/>
            <a:ext cx="1554162" cy="904875"/>
            <a:chOff x="0" y="0"/>
            <a:chExt cx="1554385" cy="904558"/>
          </a:xfrm>
        </p:grpSpPr>
        <p:grpSp>
          <p:nvGrpSpPr>
            <p:cNvPr id="20483" name="组合 3"/>
            <p:cNvGrpSpPr/>
            <p:nvPr/>
          </p:nvGrpSpPr>
          <p:grpSpPr bwMode="auto">
            <a:xfrm>
              <a:off x="959435" y="0"/>
              <a:ext cx="594949" cy="904558"/>
              <a:chOff x="226" y="0"/>
              <a:chExt cx="594967" cy="905350"/>
            </a:xfrm>
          </p:grpSpPr>
          <p:sp>
            <p:nvSpPr>
              <p:cNvPr id="20484" name="TextBox 8"/>
              <p:cNvSpPr txBox="1">
                <a:spLocks noChangeArrowheads="1"/>
              </p:cNvSpPr>
              <p:nvPr/>
            </p:nvSpPr>
            <p:spPr bwMode="auto">
              <a:xfrm>
                <a:off x="75840" y="0"/>
                <a:ext cx="442878" cy="5186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0485" name="TextBox 8"/>
              <p:cNvSpPr txBox="1">
                <a:spLocks noChangeArrowheads="1"/>
              </p:cNvSpPr>
              <p:nvPr/>
            </p:nvSpPr>
            <p:spPr bwMode="auto">
              <a:xfrm>
                <a:off x="63440" y="381469"/>
                <a:ext cx="531753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  <p:cxnSp>
            <p:nvCxnSpPr>
              <p:cNvPr id="20486" name="直接连接符 9"/>
              <p:cNvCxnSpPr>
                <a:cxnSpLocks noChangeShapeType="1"/>
              </p:cNvCxnSpPr>
              <p:nvPr/>
            </p:nvCxnSpPr>
            <p:spPr bwMode="auto">
              <a:xfrm>
                <a:off x="226" y="452834"/>
                <a:ext cx="48132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0487" name="矩形 1"/>
            <p:cNvSpPr>
              <a:spLocks noChangeArrowheads="1"/>
            </p:cNvSpPr>
            <p:nvPr/>
          </p:nvSpPr>
          <p:spPr bwMode="auto">
            <a:xfrm>
              <a:off x="458749" y="208915"/>
              <a:ext cx="473364" cy="51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      </a:t>
              </a:r>
            </a:p>
          </p:txBody>
        </p:sp>
        <p:grpSp>
          <p:nvGrpSpPr>
            <p:cNvPr id="20488" name="组合 3"/>
            <p:cNvGrpSpPr/>
            <p:nvPr/>
          </p:nvGrpSpPr>
          <p:grpSpPr bwMode="auto">
            <a:xfrm>
              <a:off x="0" y="0"/>
              <a:ext cx="743186" cy="884035"/>
              <a:chOff x="0" y="0"/>
              <a:chExt cx="743208" cy="884809"/>
            </a:xfrm>
          </p:grpSpPr>
          <p:sp>
            <p:nvSpPr>
              <p:cNvPr id="20489" name="TextBox 8"/>
              <p:cNvSpPr txBox="1">
                <a:spLocks noChangeArrowheads="1"/>
              </p:cNvSpPr>
              <p:nvPr/>
            </p:nvSpPr>
            <p:spPr bwMode="auto">
              <a:xfrm>
                <a:off x="103426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20490" name="TextBox 8"/>
              <p:cNvSpPr txBox="1">
                <a:spLocks noChangeArrowheads="1"/>
              </p:cNvSpPr>
              <p:nvPr/>
            </p:nvSpPr>
            <p:spPr bwMode="auto">
              <a:xfrm>
                <a:off x="0" y="361131"/>
                <a:ext cx="743208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cxnSp>
            <p:nvCxnSpPr>
              <p:cNvPr id="20491" name="直接连接符 24"/>
              <p:cNvCxnSpPr>
                <a:cxnSpLocks noChangeShapeType="1"/>
              </p:cNvCxnSpPr>
              <p:nvPr/>
            </p:nvCxnSpPr>
            <p:spPr bwMode="auto">
              <a:xfrm>
                <a:off x="54010" y="452834"/>
                <a:ext cx="482909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4765" name="组合 53"/>
          <p:cNvGrpSpPr/>
          <p:nvPr/>
        </p:nvGrpSpPr>
        <p:grpSpPr bwMode="auto">
          <a:xfrm>
            <a:off x="4367213" y="3209925"/>
            <a:ext cx="1565275" cy="882650"/>
            <a:chOff x="0" y="0"/>
            <a:chExt cx="1564847" cy="884035"/>
          </a:xfrm>
        </p:grpSpPr>
        <p:sp>
          <p:nvSpPr>
            <p:cNvPr id="20493" name="矩形 1"/>
            <p:cNvSpPr>
              <a:spLocks noChangeArrowheads="1"/>
            </p:cNvSpPr>
            <p:nvPr/>
          </p:nvSpPr>
          <p:spPr bwMode="auto">
            <a:xfrm>
              <a:off x="0" y="217849"/>
              <a:ext cx="15648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</a:t>
              </a:r>
            </a:p>
          </p:txBody>
        </p:sp>
        <p:grpSp>
          <p:nvGrpSpPr>
            <p:cNvPr id="20494" name="组合 3"/>
            <p:cNvGrpSpPr/>
            <p:nvPr/>
          </p:nvGrpSpPr>
          <p:grpSpPr bwMode="auto">
            <a:xfrm>
              <a:off x="681036" y="0"/>
              <a:ext cx="712392" cy="884035"/>
              <a:chOff x="0" y="0"/>
              <a:chExt cx="712413" cy="884809"/>
            </a:xfrm>
          </p:grpSpPr>
          <p:sp>
            <p:nvSpPr>
              <p:cNvPr id="20495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20496" name="TextBox 8"/>
              <p:cNvSpPr txBox="1">
                <a:spLocks noChangeArrowheads="1"/>
              </p:cNvSpPr>
              <p:nvPr/>
            </p:nvSpPr>
            <p:spPr bwMode="auto">
              <a:xfrm>
                <a:off x="0" y="361131"/>
                <a:ext cx="605995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cxnSp>
            <p:nvCxnSpPr>
              <p:cNvPr id="20497" name="直接连接符 5"/>
              <p:cNvCxnSpPr>
                <a:cxnSpLocks noChangeShapeType="1"/>
              </p:cNvCxnSpPr>
              <p:nvPr/>
            </p:nvCxnSpPr>
            <p:spPr bwMode="auto">
              <a:xfrm>
                <a:off x="-185" y="453544"/>
                <a:ext cx="48248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4771" name="组合 79"/>
          <p:cNvGrpSpPr/>
          <p:nvPr/>
        </p:nvGrpSpPr>
        <p:grpSpPr bwMode="auto">
          <a:xfrm>
            <a:off x="4367213" y="2286000"/>
            <a:ext cx="2276475" cy="946150"/>
            <a:chOff x="0" y="-3805"/>
            <a:chExt cx="2275542" cy="945576"/>
          </a:xfrm>
        </p:grpSpPr>
        <p:sp>
          <p:nvSpPr>
            <p:cNvPr id="20499" name="矩形 1"/>
            <p:cNvSpPr>
              <a:spLocks noChangeArrowheads="1"/>
            </p:cNvSpPr>
            <p:nvPr/>
          </p:nvSpPr>
          <p:spPr bwMode="auto">
            <a:xfrm>
              <a:off x="0" y="195035"/>
              <a:ext cx="65575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</a:t>
              </a:r>
            </a:p>
          </p:txBody>
        </p:sp>
        <p:grpSp>
          <p:nvGrpSpPr>
            <p:cNvPr id="20500" name="组合 51"/>
            <p:cNvGrpSpPr/>
            <p:nvPr/>
          </p:nvGrpSpPr>
          <p:grpSpPr bwMode="auto">
            <a:xfrm>
              <a:off x="655758" y="-3805"/>
              <a:ext cx="1619783" cy="945577"/>
              <a:chOff x="0" y="-3805"/>
              <a:chExt cx="1619783" cy="945576"/>
            </a:xfrm>
          </p:grpSpPr>
          <p:grpSp>
            <p:nvGrpSpPr>
              <p:cNvPr id="20501" name="组合 3"/>
              <p:cNvGrpSpPr/>
              <p:nvPr/>
            </p:nvGrpSpPr>
            <p:grpSpPr bwMode="auto">
              <a:xfrm>
                <a:off x="0" y="4207"/>
                <a:ext cx="712392" cy="884035"/>
                <a:chOff x="0" y="0"/>
                <a:chExt cx="712413" cy="884809"/>
              </a:xfrm>
            </p:grpSpPr>
            <p:sp>
              <p:nvSpPr>
                <p:cNvPr id="20502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2632" y="0"/>
                  <a:ext cx="639781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</a:t>
                  </a:r>
                </a:p>
              </p:txBody>
            </p:sp>
            <p:sp>
              <p:nvSpPr>
                <p:cNvPr id="20503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0" y="361131"/>
                  <a:ext cx="605995" cy="5236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</a:t>
                  </a:r>
                </a:p>
              </p:txBody>
            </p:sp>
            <p:cxnSp>
              <p:nvCxnSpPr>
                <p:cNvPr id="20504" name="直接连接符 14"/>
                <p:cNvCxnSpPr>
                  <a:cxnSpLocks noChangeShapeType="1"/>
                </p:cNvCxnSpPr>
                <p:nvPr/>
              </p:nvCxnSpPr>
              <p:spPr bwMode="auto">
                <a:xfrm>
                  <a:off x="-298" y="452999"/>
                  <a:ext cx="482484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0505" name="组合 3"/>
              <p:cNvGrpSpPr/>
              <p:nvPr/>
            </p:nvGrpSpPr>
            <p:grpSpPr bwMode="auto">
              <a:xfrm>
                <a:off x="936076" y="-3805"/>
                <a:ext cx="683706" cy="945577"/>
                <a:chOff x="26990" y="-3809"/>
                <a:chExt cx="683727" cy="946405"/>
              </a:xfrm>
            </p:grpSpPr>
            <p:sp>
              <p:nvSpPr>
                <p:cNvPr id="20506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0936" y="-3809"/>
                  <a:ext cx="639781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2050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27299" y="418918"/>
                  <a:ext cx="594885" cy="5236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</a:t>
                  </a:r>
                </a:p>
              </p:txBody>
            </p:sp>
            <p:cxnSp>
              <p:nvCxnSpPr>
                <p:cNvPr id="20508" name="直接连接符 18"/>
                <p:cNvCxnSpPr>
                  <a:cxnSpLocks noChangeShapeType="1"/>
                </p:cNvCxnSpPr>
                <p:nvPr/>
              </p:nvCxnSpPr>
              <p:spPr bwMode="auto">
                <a:xfrm>
                  <a:off x="26990" y="452447"/>
                  <a:ext cx="482484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0509" name="矩形 1"/>
              <p:cNvSpPr>
                <a:spLocks noChangeArrowheads="1"/>
              </p:cNvSpPr>
              <p:nvPr/>
            </p:nvSpPr>
            <p:spPr bwMode="auto">
              <a:xfrm>
                <a:off x="309161" y="192875"/>
                <a:ext cx="676093" cy="5177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－      </a:t>
                </a:r>
              </a:p>
            </p:txBody>
          </p:sp>
        </p:grpSp>
      </p:grpSp>
      <p:sp>
        <p:nvSpPr>
          <p:cNvPr id="20510" name="矩形 52"/>
          <p:cNvSpPr>
            <a:spLocks noChangeArrowheads="1"/>
          </p:cNvSpPr>
          <p:nvPr/>
        </p:nvSpPr>
        <p:spPr bwMode="auto">
          <a:xfrm>
            <a:off x="250825" y="763588"/>
            <a:ext cx="91392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）哪个月修得多，多修这条公路的几分之几？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组合 54"/>
          <p:cNvGrpSpPr/>
          <p:nvPr/>
        </p:nvGrpSpPr>
        <p:grpSpPr bwMode="auto">
          <a:xfrm>
            <a:off x="4348163" y="4002088"/>
            <a:ext cx="1565275" cy="884237"/>
            <a:chOff x="0" y="0"/>
            <a:chExt cx="1564847" cy="884035"/>
          </a:xfrm>
        </p:grpSpPr>
        <p:sp>
          <p:nvSpPr>
            <p:cNvPr id="20512" name="矩形 1"/>
            <p:cNvSpPr>
              <a:spLocks noChangeArrowheads="1"/>
            </p:cNvSpPr>
            <p:nvPr/>
          </p:nvSpPr>
          <p:spPr bwMode="auto">
            <a:xfrm>
              <a:off x="0" y="217849"/>
              <a:ext cx="15648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</a:t>
              </a:r>
            </a:p>
          </p:txBody>
        </p:sp>
        <p:grpSp>
          <p:nvGrpSpPr>
            <p:cNvPr id="20513" name="组合 3"/>
            <p:cNvGrpSpPr/>
            <p:nvPr/>
          </p:nvGrpSpPr>
          <p:grpSpPr bwMode="auto">
            <a:xfrm>
              <a:off x="681036" y="0"/>
              <a:ext cx="712392" cy="884035"/>
              <a:chOff x="0" y="0"/>
              <a:chExt cx="712413" cy="884809"/>
            </a:xfrm>
          </p:grpSpPr>
          <p:sp>
            <p:nvSpPr>
              <p:cNvPr id="20514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0515" name="TextBox 8"/>
              <p:cNvSpPr txBox="1">
                <a:spLocks noChangeArrowheads="1"/>
              </p:cNvSpPr>
              <p:nvPr/>
            </p:nvSpPr>
            <p:spPr bwMode="auto">
              <a:xfrm>
                <a:off x="0" y="361131"/>
                <a:ext cx="605995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</a:p>
            </p:txBody>
          </p:sp>
          <p:cxnSp>
            <p:nvCxnSpPr>
              <p:cNvPr id="20516" name="直接连接符 59"/>
              <p:cNvCxnSpPr>
                <a:cxnSpLocks noChangeShapeType="1"/>
              </p:cNvCxnSpPr>
              <p:nvPr/>
            </p:nvCxnSpPr>
            <p:spPr bwMode="auto">
              <a:xfrm>
                <a:off x="-185" y="452730"/>
                <a:ext cx="48248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5" name="组合 3"/>
          <p:cNvGrpSpPr/>
          <p:nvPr/>
        </p:nvGrpSpPr>
        <p:grpSpPr bwMode="auto">
          <a:xfrm>
            <a:off x="1908175" y="1771650"/>
            <a:ext cx="639763" cy="884238"/>
            <a:chOff x="0" y="0"/>
            <a:chExt cx="639781" cy="885012"/>
          </a:xfrm>
        </p:grpSpPr>
        <p:sp>
          <p:nvSpPr>
            <p:cNvPr id="20518" name="TextBox 8"/>
            <p:cNvSpPr txBox="1">
              <a:spLocks noChangeArrowheads="1"/>
            </p:cNvSpPr>
            <p:nvPr/>
          </p:nvSpPr>
          <p:spPr bwMode="auto">
            <a:xfrm>
              <a:off x="0" y="0"/>
              <a:ext cx="639781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  <p:sp>
          <p:nvSpPr>
            <p:cNvPr id="20519" name="TextBox 8"/>
            <p:cNvSpPr txBox="1">
              <a:spLocks noChangeArrowheads="1"/>
            </p:cNvSpPr>
            <p:nvPr/>
          </p:nvSpPr>
          <p:spPr bwMode="auto">
            <a:xfrm>
              <a:off x="88903" y="360678"/>
              <a:ext cx="531828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cxnSp>
          <p:nvCxnSpPr>
            <p:cNvPr id="20520" name="直接连接符 63"/>
            <p:cNvCxnSpPr>
              <a:cxnSpLocks noChangeShapeType="1"/>
            </p:cNvCxnSpPr>
            <p:nvPr/>
          </p:nvCxnSpPr>
          <p:spPr bwMode="auto">
            <a:xfrm>
              <a:off x="14288" y="452834"/>
              <a:ext cx="48261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组合 3"/>
          <p:cNvGrpSpPr/>
          <p:nvPr/>
        </p:nvGrpSpPr>
        <p:grpSpPr bwMode="auto">
          <a:xfrm>
            <a:off x="1808163" y="2870200"/>
            <a:ext cx="712787" cy="884238"/>
            <a:chOff x="0" y="0"/>
            <a:chExt cx="712314" cy="884809"/>
          </a:xfrm>
        </p:grpSpPr>
        <p:sp>
          <p:nvSpPr>
            <p:cNvPr id="20522" name="TextBox 8"/>
            <p:cNvSpPr txBox="1">
              <a:spLocks noChangeArrowheads="1"/>
            </p:cNvSpPr>
            <p:nvPr/>
          </p:nvSpPr>
          <p:spPr bwMode="auto">
            <a:xfrm>
              <a:off x="72977" y="0"/>
              <a:ext cx="639337" cy="52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0523" name="TextBox 8"/>
            <p:cNvSpPr txBox="1">
              <a:spLocks noChangeArrowheads="1"/>
            </p:cNvSpPr>
            <p:nvPr/>
          </p:nvSpPr>
          <p:spPr bwMode="auto">
            <a:xfrm>
              <a:off x="0" y="360595"/>
              <a:ext cx="686931" cy="52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20524" name="直接连接符 67"/>
            <p:cNvCxnSpPr>
              <a:cxnSpLocks noChangeShapeType="1"/>
            </p:cNvCxnSpPr>
            <p:nvPr/>
          </p:nvCxnSpPr>
          <p:spPr bwMode="auto">
            <a:xfrm>
              <a:off x="0" y="452730"/>
              <a:ext cx="48386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组合 68"/>
          <p:cNvGrpSpPr/>
          <p:nvPr/>
        </p:nvGrpSpPr>
        <p:grpSpPr bwMode="auto">
          <a:xfrm>
            <a:off x="2400300" y="1752600"/>
            <a:ext cx="1565275" cy="884238"/>
            <a:chOff x="0" y="0"/>
            <a:chExt cx="1564847" cy="884035"/>
          </a:xfrm>
        </p:grpSpPr>
        <p:sp>
          <p:nvSpPr>
            <p:cNvPr id="20526" name="矩形 1"/>
            <p:cNvSpPr>
              <a:spLocks noChangeArrowheads="1"/>
            </p:cNvSpPr>
            <p:nvPr/>
          </p:nvSpPr>
          <p:spPr bwMode="auto">
            <a:xfrm>
              <a:off x="0" y="217849"/>
              <a:ext cx="15648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</a:t>
              </a:r>
            </a:p>
          </p:txBody>
        </p:sp>
        <p:grpSp>
          <p:nvGrpSpPr>
            <p:cNvPr id="20527" name="组合 3"/>
            <p:cNvGrpSpPr/>
            <p:nvPr/>
          </p:nvGrpSpPr>
          <p:grpSpPr bwMode="auto">
            <a:xfrm>
              <a:off x="681036" y="0"/>
              <a:ext cx="712392" cy="884035"/>
              <a:chOff x="0" y="0"/>
              <a:chExt cx="712413" cy="884809"/>
            </a:xfrm>
          </p:grpSpPr>
          <p:sp>
            <p:nvSpPr>
              <p:cNvPr id="20528" name="TextBox 8"/>
              <p:cNvSpPr txBox="1">
                <a:spLocks noChangeArrowheads="1"/>
              </p:cNvSpPr>
              <p:nvPr/>
            </p:nvSpPr>
            <p:spPr bwMode="auto">
              <a:xfrm>
                <a:off x="72632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20529" name="TextBox 8"/>
              <p:cNvSpPr txBox="1">
                <a:spLocks noChangeArrowheads="1"/>
              </p:cNvSpPr>
              <p:nvPr/>
            </p:nvSpPr>
            <p:spPr bwMode="auto">
              <a:xfrm>
                <a:off x="0" y="361131"/>
                <a:ext cx="605995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cxnSp>
            <p:nvCxnSpPr>
              <p:cNvPr id="20530" name="直接连接符 73"/>
              <p:cNvCxnSpPr>
                <a:cxnSpLocks noChangeShapeType="1"/>
              </p:cNvCxnSpPr>
              <p:nvPr/>
            </p:nvCxnSpPr>
            <p:spPr bwMode="auto">
              <a:xfrm>
                <a:off x="-184" y="452730"/>
                <a:ext cx="48248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8" name="组合 77"/>
          <p:cNvGrpSpPr/>
          <p:nvPr/>
        </p:nvGrpSpPr>
        <p:grpSpPr bwMode="auto">
          <a:xfrm>
            <a:off x="3116263" y="2828925"/>
            <a:ext cx="711200" cy="882650"/>
            <a:chOff x="0" y="0"/>
            <a:chExt cx="712392" cy="884035"/>
          </a:xfrm>
        </p:grpSpPr>
        <p:sp>
          <p:nvSpPr>
            <p:cNvPr id="20532" name="TextBox 8"/>
            <p:cNvSpPr txBox="1">
              <a:spLocks noChangeArrowheads="1"/>
            </p:cNvSpPr>
            <p:nvPr/>
          </p:nvSpPr>
          <p:spPr bwMode="auto">
            <a:xfrm>
              <a:off x="72630" y="0"/>
              <a:ext cx="639762" cy="523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533" name="TextBox 8"/>
            <p:cNvSpPr txBox="1">
              <a:spLocks noChangeArrowheads="1"/>
            </p:cNvSpPr>
            <p:nvPr/>
          </p:nvSpPr>
          <p:spPr bwMode="auto">
            <a:xfrm>
              <a:off x="0" y="360815"/>
              <a:ext cx="60597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20534" name="直接连接符 76"/>
            <p:cNvCxnSpPr>
              <a:cxnSpLocks noChangeShapeType="1"/>
            </p:cNvCxnSpPr>
            <p:nvPr/>
          </p:nvCxnSpPr>
          <p:spPr bwMode="auto">
            <a:xfrm>
              <a:off x="0" y="453147"/>
              <a:ext cx="4818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535" name="TextBox 8"/>
          <p:cNvSpPr txBox="1">
            <a:spLocks noChangeArrowheads="1"/>
          </p:cNvSpPr>
          <p:nvPr/>
        </p:nvSpPr>
        <p:spPr bwMode="auto">
          <a:xfrm>
            <a:off x="2476500" y="3025775"/>
            <a:ext cx="639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＞</a:t>
            </a:r>
          </a:p>
        </p:txBody>
      </p:sp>
      <p:sp>
        <p:nvSpPr>
          <p:cNvPr id="20536" name="矩形 36"/>
          <p:cNvSpPr>
            <a:spLocks noChangeArrowheads="1"/>
          </p:cNvSpPr>
          <p:nvPr/>
        </p:nvSpPr>
        <p:spPr bwMode="auto">
          <a:xfrm>
            <a:off x="1136650" y="5157788"/>
            <a:ext cx="7342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答：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月份修得多，多修这条公路的十分之一。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5" grpId="0"/>
      <p:bldP spid="205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组合 13"/>
          <p:cNvGrpSpPr/>
          <p:nvPr/>
        </p:nvGrpSpPr>
        <p:grpSpPr bwMode="auto">
          <a:xfrm>
            <a:off x="5414963" y="2625725"/>
            <a:ext cx="3438525" cy="811213"/>
            <a:chOff x="0" y="0"/>
            <a:chExt cx="3440077" cy="811764"/>
          </a:xfrm>
        </p:grpSpPr>
        <p:sp>
          <p:nvSpPr>
            <p:cNvPr id="21507" name="圆角矩形标注 35"/>
            <p:cNvSpPr>
              <a:spLocks noChangeArrowheads="1"/>
            </p:cNvSpPr>
            <p:nvPr/>
          </p:nvSpPr>
          <p:spPr bwMode="auto">
            <a:xfrm>
              <a:off x="144528" y="117555"/>
              <a:ext cx="2447441" cy="498814"/>
            </a:xfrm>
            <a:prstGeom prst="wedgeRoundRectCallout">
              <a:avLst>
                <a:gd name="adj1" fmla="val 59060"/>
                <a:gd name="adj2" fmla="val 19759"/>
                <a:gd name="adj3" fmla="val 16667"/>
              </a:avLst>
            </a:prstGeom>
            <a:solidFill>
              <a:srgbClr val="EDECAE"/>
            </a:solidFill>
            <a:ln w="25400">
              <a:solidFill>
                <a:srgbClr val="FFC000"/>
              </a:solidFill>
              <a:miter lim="800000"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508" name="TextBox 36"/>
            <p:cNvSpPr txBox="1">
              <a:spLocks noChangeArrowheads="1"/>
            </p:cNvSpPr>
            <p:nvPr/>
          </p:nvSpPr>
          <p:spPr bwMode="auto">
            <a:xfrm>
              <a:off x="0" y="71487"/>
              <a:ext cx="2779379" cy="524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自己试着算一算。</a:t>
              </a:r>
            </a:p>
          </p:txBody>
        </p:sp>
        <p:pic>
          <p:nvPicPr>
            <p:cNvPr id="21509" name="图片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43664" y="0"/>
              <a:ext cx="696413" cy="811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object 10"/>
          <p:cNvSpPr txBox="1">
            <a:spLocks noChangeArrowheads="1"/>
          </p:cNvSpPr>
          <p:nvPr/>
        </p:nvSpPr>
        <p:spPr bwMode="auto">
          <a:xfrm>
            <a:off x="358775" y="474663"/>
            <a:ext cx="7165975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</a:rPr>
              <a:t>例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</a:rPr>
              <a:t>：某市实施三年“退耕还林”工程，第</a:t>
            </a:r>
            <a:br>
              <a:rPr lang="zh-CN" altLang="en-US" sz="2800" b="1" dirty="0">
                <a:solidFill>
                  <a:srgbClr val="000000"/>
                </a:solidFill>
              </a:rPr>
            </a:br>
            <a:r>
              <a:rPr lang="zh-CN" altLang="en-US" sz="2800" b="1" dirty="0">
                <a:solidFill>
                  <a:srgbClr val="000000"/>
                </a:solidFill>
              </a:rPr>
              <a:t>一年完成了计划的</a:t>
            </a:r>
            <a:r>
              <a:rPr lang="en-US" sz="2800" b="1" dirty="0">
                <a:solidFill>
                  <a:srgbClr val="000000"/>
                </a:solidFill>
              </a:rPr>
              <a:t>     </a:t>
            </a:r>
            <a:r>
              <a:rPr lang="zh-CN" altLang="en-US" sz="2800" b="1" dirty="0">
                <a:solidFill>
                  <a:srgbClr val="000000"/>
                </a:solidFill>
              </a:rPr>
              <a:t>，第二年完成了</a:t>
            </a:r>
            <a:br>
              <a:rPr lang="zh-CN" altLang="en-US" sz="2800" b="1" dirty="0">
                <a:solidFill>
                  <a:srgbClr val="000000"/>
                </a:solidFill>
              </a:rPr>
            </a:br>
            <a:r>
              <a:rPr lang="zh-CN" altLang="en-US" sz="2800" b="1" dirty="0">
                <a:solidFill>
                  <a:srgbClr val="000000"/>
                </a:solidFill>
              </a:rPr>
              <a:t>计划的</a:t>
            </a:r>
            <a:r>
              <a:rPr lang="en-US" sz="2800" b="1" dirty="0">
                <a:solidFill>
                  <a:srgbClr val="000000"/>
                </a:solidFill>
              </a:rPr>
              <a:t>     </a:t>
            </a:r>
            <a:r>
              <a:rPr lang="zh-CN" altLang="en-US" sz="2800" b="1" dirty="0">
                <a:solidFill>
                  <a:srgbClr val="000000"/>
                </a:solidFill>
              </a:rPr>
              <a:t>，第三年完成了计划的</a:t>
            </a:r>
            <a:r>
              <a:rPr lang="en-US" sz="2800" b="1" dirty="0">
                <a:solidFill>
                  <a:srgbClr val="000000"/>
                </a:solidFill>
              </a:rPr>
              <a:t>      </a:t>
            </a:r>
            <a:r>
              <a:rPr lang="zh-CN" altLang="en-US" sz="2800" b="1" dirty="0">
                <a:solidFill>
                  <a:srgbClr val="000000"/>
                </a:solidFill>
              </a:rPr>
              <a:t>。</a:t>
            </a:r>
            <a:br>
              <a:rPr lang="zh-CN" altLang="en-US" sz="2800" b="1" dirty="0">
                <a:solidFill>
                  <a:srgbClr val="000000"/>
                </a:solidFill>
              </a:rPr>
            </a:br>
            <a:r>
              <a:rPr lang="zh-CN" altLang="en-US" sz="2800" b="1" dirty="0">
                <a:solidFill>
                  <a:srgbClr val="000000"/>
                </a:solidFill>
              </a:rPr>
              <a:t>三年共完成了计划的几分之几？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11" name="图片 7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854075"/>
            <a:ext cx="1760537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5784" name="组合 20"/>
          <p:cNvGrpSpPr/>
          <p:nvPr/>
        </p:nvGrpSpPr>
        <p:grpSpPr bwMode="auto">
          <a:xfrm>
            <a:off x="587375" y="2725738"/>
            <a:ext cx="4232275" cy="2266950"/>
            <a:chOff x="0" y="0"/>
            <a:chExt cx="4232033" cy="2267144"/>
          </a:xfrm>
        </p:grpSpPr>
        <p:pic>
          <p:nvPicPr>
            <p:cNvPr id="21513" name="图片 1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3585600" cy="2267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514" name="组合 6"/>
            <p:cNvGrpSpPr/>
            <p:nvPr/>
          </p:nvGrpSpPr>
          <p:grpSpPr bwMode="auto">
            <a:xfrm>
              <a:off x="946024" y="1104994"/>
              <a:ext cx="1477767" cy="512489"/>
              <a:chOff x="-220" y="266919"/>
              <a:chExt cx="1477549" cy="512615"/>
            </a:xfrm>
          </p:grpSpPr>
          <p:sp>
            <p:nvSpPr>
              <p:cNvPr id="21515" name="云形标注 14"/>
              <p:cNvSpPr>
                <a:spLocks noChangeArrowheads="1"/>
              </p:cNvSpPr>
              <p:nvPr/>
            </p:nvSpPr>
            <p:spPr bwMode="auto">
              <a:xfrm>
                <a:off x="63262" y="266919"/>
                <a:ext cx="1018890" cy="512615"/>
              </a:xfrm>
              <a:prstGeom prst="cloudCallout">
                <a:avLst>
                  <a:gd name="adj1" fmla="val -59454"/>
                  <a:gd name="adj2" fmla="val 5329"/>
                </a:avLst>
              </a:prstGeom>
              <a:solidFill>
                <a:srgbClr val="C3D69B"/>
              </a:solidFill>
              <a:ln w="25400">
                <a:solidFill>
                  <a:srgbClr val="77933C"/>
                </a:solidFill>
                <a:round/>
              </a:ln>
            </p:spPr>
            <p:txBody>
              <a:bodyPr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16" name="矩形 3"/>
              <p:cNvSpPr>
                <a:spLocks noChangeArrowheads="1"/>
              </p:cNvSpPr>
              <p:nvPr/>
            </p:nvSpPr>
            <p:spPr bwMode="auto">
              <a:xfrm>
                <a:off x="-220" y="359026"/>
                <a:ext cx="1477549" cy="304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这是我算的。</a:t>
                </a:r>
              </a:p>
            </p:txBody>
          </p:sp>
        </p:grpSp>
        <p:grpSp>
          <p:nvGrpSpPr>
            <p:cNvPr id="21517" name="组合 6"/>
            <p:cNvGrpSpPr/>
            <p:nvPr/>
          </p:nvGrpSpPr>
          <p:grpSpPr bwMode="auto">
            <a:xfrm>
              <a:off x="2944423" y="824619"/>
              <a:ext cx="1287609" cy="371506"/>
              <a:chOff x="150" y="544672"/>
              <a:chExt cx="1082882" cy="371598"/>
            </a:xfrm>
          </p:grpSpPr>
          <p:sp>
            <p:nvSpPr>
              <p:cNvPr id="21518" name="云形标注 74"/>
              <p:cNvSpPr>
                <a:spLocks noChangeArrowheads="1"/>
              </p:cNvSpPr>
              <p:nvPr/>
            </p:nvSpPr>
            <p:spPr bwMode="auto">
              <a:xfrm>
                <a:off x="150" y="544672"/>
                <a:ext cx="1082882" cy="371598"/>
              </a:xfrm>
              <a:prstGeom prst="cloudCallout">
                <a:avLst>
                  <a:gd name="adj1" fmla="val -30815"/>
                  <a:gd name="adj2" fmla="val 32625"/>
                </a:avLst>
              </a:prstGeom>
              <a:solidFill>
                <a:srgbClr val="C3D69B"/>
              </a:solidFill>
              <a:ln w="25400">
                <a:solidFill>
                  <a:srgbClr val="77933C"/>
                </a:solidFill>
                <a:round/>
              </a:ln>
            </p:spPr>
            <p:txBody>
              <a:bodyPr anchor="ctr"/>
              <a:lstStyle/>
              <a:p>
                <a:pPr algn="ctr">
                  <a:buFont typeface="Arial" panose="020B0604020202020204" pitchFamily="34" charset="0"/>
                  <a:buNone/>
                </a:pPr>
                <a:endPara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19" name="矩形 75"/>
              <p:cNvSpPr>
                <a:spLocks noChangeArrowheads="1"/>
              </p:cNvSpPr>
              <p:nvPr/>
            </p:nvSpPr>
            <p:spPr bwMode="auto">
              <a:xfrm>
                <a:off x="117622" y="591678"/>
                <a:ext cx="939245" cy="3049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1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我这样算。</a:t>
                </a:r>
              </a:p>
            </p:txBody>
          </p:sp>
        </p:grpSp>
      </p:grpSp>
      <p:grpSp>
        <p:nvGrpSpPr>
          <p:cNvPr id="75792" name="组合 5"/>
          <p:cNvGrpSpPr/>
          <p:nvPr/>
        </p:nvGrpSpPr>
        <p:grpSpPr bwMode="auto">
          <a:xfrm>
            <a:off x="4638675" y="5641975"/>
            <a:ext cx="4505325" cy="771525"/>
            <a:chOff x="0" y="0"/>
            <a:chExt cx="4505233" cy="771948"/>
          </a:xfrm>
        </p:grpSpPr>
        <p:sp>
          <p:nvSpPr>
            <p:cNvPr id="21521" name="圆角矩形标注 79"/>
            <p:cNvSpPr>
              <a:spLocks noChangeArrowheads="1"/>
            </p:cNvSpPr>
            <p:nvPr/>
          </p:nvSpPr>
          <p:spPr bwMode="auto">
            <a:xfrm>
              <a:off x="0" y="0"/>
              <a:ext cx="3552752" cy="525750"/>
            </a:xfrm>
            <a:prstGeom prst="wedgeRoundRectCallout">
              <a:avLst>
                <a:gd name="adj1" fmla="val 62755"/>
                <a:gd name="adj2" fmla="val -3616"/>
                <a:gd name="adj3" fmla="val 16667"/>
              </a:avLst>
            </a:prstGeom>
            <a:solidFill>
              <a:srgbClr val="FDEADA"/>
            </a:solidFill>
            <a:ln w="25400">
              <a:solidFill>
                <a:srgbClr val="FFC000"/>
              </a:solidFill>
              <a:miter lim="800000"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1522" name="组合 4"/>
            <p:cNvGrpSpPr/>
            <p:nvPr/>
          </p:nvGrpSpPr>
          <p:grpSpPr bwMode="auto">
            <a:xfrm>
              <a:off x="0" y="10460"/>
              <a:ext cx="4505233" cy="761488"/>
              <a:chOff x="0" y="0"/>
              <a:chExt cx="4505233" cy="761488"/>
            </a:xfrm>
          </p:grpSpPr>
          <p:sp>
            <p:nvSpPr>
              <p:cNvPr id="21523" name="TextBox 81"/>
              <p:cNvSpPr txBox="1">
                <a:spLocks noChangeArrowheads="1"/>
              </p:cNvSpPr>
              <p:nvPr/>
            </p:nvSpPr>
            <p:spPr bwMode="auto">
              <a:xfrm>
                <a:off x="0" y="16542"/>
                <a:ext cx="3811510" cy="52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就是超额完成了任务。</a:t>
                </a:r>
              </a:p>
            </p:txBody>
          </p:sp>
          <p:pic>
            <p:nvPicPr>
              <p:cNvPr id="21524" name="图片 3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091444" y="0"/>
                <a:ext cx="413789" cy="761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75797" name="组合 17"/>
          <p:cNvGrpSpPr/>
          <p:nvPr/>
        </p:nvGrpSpPr>
        <p:grpSpPr bwMode="auto">
          <a:xfrm>
            <a:off x="57150" y="5095875"/>
            <a:ext cx="4718050" cy="1268413"/>
            <a:chOff x="0" y="0"/>
            <a:chExt cx="4717533" cy="1267794"/>
          </a:xfrm>
        </p:grpSpPr>
        <p:grpSp>
          <p:nvGrpSpPr>
            <p:cNvPr id="21526" name="组合 7"/>
            <p:cNvGrpSpPr/>
            <p:nvPr/>
          </p:nvGrpSpPr>
          <p:grpSpPr bwMode="auto">
            <a:xfrm>
              <a:off x="782554" y="0"/>
              <a:ext cx="3934978" cy="1128161"/>
              <a:chOff x="-335" y="0"/>
              <a:chExt cx="2361975" cy="1128161"/>
            </a:xfrm>
          </p:grpSpPr>
          <p:grpSp>
            <p:nvGrpSpPr>
              <p:cNvPr id="21527" name="组合 17"/>
              <p:cNvGrpSpPr/>
              <p:nvPr/>
            </p:nvGrpSpPr>
            <p:grpSpPr bwMode="auto">
              <a:xfrm>
                <a:off x="-335" y="134870"/>
                <a:ext cx="2361975" cy="993291"/>
                <a:chOff x="-336" y="299"/>
                <a:chExt cx="2363405" cy="993945"/>
              </a:xfrm>
            </p:grpSpPr>
            <p:sp>
              <p:nvSpPr>
                <p:cNvPr id="21528" name="云形标注 18"/>
                <p:cNvSpPr>
                  <a:spLocks noChangeArrowheads="1"/>
                </p:cNvSpPr>
                <p:nvPr/>
              </p:nvSpPr>
              <p:spPr bwMode="auto">
                <a:xfrm>
                  <a:off x="-336" y="299"/>
                  <a:ext cx="2208014" cy="993945"/>
                </a:xfrm>
                <a:prstGeom prst="cloudCallout">
                  <a:avLst>
                    <a:gd name="adj1" fmla="val -53190"/>
                    <a:gd name="adj2" fmla="val 26718"/>
                  </a:avLst>
                </a:prstGeom>
                <a:solidFill>
                  <a:srgbClr val="C3D69B"/>
                </a:solidFill>
                <a:ln w="25400">
                  <a:solidFill>
                    <a:srgbClr val="77933C"/>
                  </a:solidFill>
                  <a:round/>
                </a:ln>
              </p:spPr>
              <p:txBody>
                <a:bodyPr anchor="ctr"/>
                <a:lstStyle/>
                <a:p>
                  <a:pPr algn="ctr">
                    <a:buFont typeface="Arial" panose="020B0604020202020204" pitchFamily="34" charset="0"/>
                    <a:buNone/>
                  </a:pPr>
                  <a:endParaRPr lang="zh-CN" altLang="en-US" sz="2800" b="1">
                    <a:solidFill>
                      <a:srgbClr val="FFFF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29" name="矩形 3"/>
                <p:cNvSpPr>
                  <a:spLocks noChangeArrowheads="1"/>
                </p:cNvSpPr>
                <p:nvPr/>
              </p:nvSpPr>
              <p:spPr bwMode="auto">
                <a:xfrm>
                  <a:off x="335243" y="70478"/>
                  <a:ext cx="2027826" cy="823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zh-CN" altLang="en-US" sz="24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完成了计划的       是</a:t>
                  </a:r>
                </a:p>
                <a:p>
                  <a:pPr>
                    <a:buFont typeface="Arial" panose="020B0604020202020204" pitchFamily="34" charset="0"/>
                    <a:buNone/>
                  </a:pPr>
                  <a:r>
                    <a:rPr lang="zh-CN" altLang="en-US" sz="24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什么意思？</a:t>
                  </a:r>
                </a:p>
              </p:txBody>
            </p:sp>
          </p:grpSp>
          <p:grpSp>
            <p:nvGrpSpPr>
              <p:cNvPr id="21530" name="组合 3"/>
              <p:cNvGrpSpPr/>
              <p:nvPr/>
            </p:nvGrpSpPr>
            <p:grpSpPr bwMode="auto">
              <a:xfrm>
                <a:off x="1508895" y="0"/>
                <a:ext cx="417438" cy="884238"/>
                <a:chOff x="4" y="0"/>
                <a:chExt cx="417450" cy="885012"/>
              </a:xfrm>
            </p:grpSpPr>
            <p:sp>
              <p:nvSpPr>
                <p:cNvPr id="21531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2218" y="0"/>
                  <a:ext cx="405236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11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532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253" y="361131"/>
                  <a:ext cx="403626" cy="5238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endParaRPr lang="zh-CN" altLang="en-US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1533" name="直接连接符 24"/>
                <p:cNvCxnSpPr>
                  <a:cxnSpLocks noChangeShapeType="1"/>
                </p:cNvCxnSpPr>
                <p:nvPr/>
              </p:nvCxnSpPr>
              <p:spPr bwMode="auto">
                <a:xfrm>
                  <a:off x="4" y="452612"/>
                  <a:ext cx="3096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pic>
          <p:nvPicPr>
            <p:cNvPr id="21534" name="图片 15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490786"/>
              <a:ext cx="596309" cy="777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组合 25"/>
          <p:cNvGrpSpPr/>
          <p:nvPr/>
        </p:nvGrpSpPr>
        <p:grpSpPr bwMode="auto">
          <a:xfrm>
            <a:off x="4568825" y="4559300"/>
            <a:ext cx="4467225" cy="884238"/>
            <a:chOff x="574144" y="0"/>
            <a:chExt cx="4467371" cy="884034"/>
          </a:xfrm>
        </p:grpSpPr>
        <p:grpSp>
          <p:nvGrpSpPr>
            <p:cNvPr id="21536" name="组合 3"/>
            <p:cNvGrpSpPr/>
            <p:nvPr/>
          </p:nvGrpSpPr>
          <p:grpSpPr bwMode="auto">
            <a:xfrm>
              <a:off x="4072258" y="0"/>
              <a:ext cx="712701" cy="884034"/>
              <a:chOff x="0" y="0"/>
              <a:chExt cx="712779" cy="884809"/>
            </a:xfrm>
          </p:grpSpPr>
          <p:sp>
            <p:nvSpPr>
              <p:cNvPr id="21537" name="TextBox 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12779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538" name="TextBox 8"/>
              <p:cNvSpPr txBox="1">
                <a:spLocks noChangeArrowheads="1"/>
              </p:cNvSpPr>
              <p:nvPr/>
            </p:nvSpPr>
            <p:spPr bwMode="auto">
              <a:xfrm>
                <a:off x="0" y="361131"/>
                <a:ext cx="606361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endParaRPr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1539" name="直接连接符 64"/>
              <p:cNvCxnSpPr>
                <a:cxnSpLocks noChangeShapeType="1"/>
              </p:cNvCxnSpPr>
              <p:nvPr/>
            </p:nvCxnSpPr>
            <p:spPr bwMode="auto">
              <a:xfrm>
                <a:off x="392" y="452730"/>
                <a:ext cx="48273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1540" name="矩形 85"/>
            <p:cNvSpPr>
              <a:spLocks noChangeArrowheads="1"/>
            </p:cNvSpPr>
            <p:nvPr/>
          </p:nvSpPr>
          <p:spPr bwMode="auto">
            <a:xfrm>
              <a:off x="574144" y="191091"/>
              <a:ext cx="4467371" cy="457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000000"/>
                  </a:solidFill>
                </a:rPr>
                <a:t>答：三年共完成了计划的       。</a:t>
              </a:r>
            </a:p>
          </p:txBody>
        </p:sp>
      </p:grpSp>
      <p:grpSp>
        <p:nvGrpSpPr>
          <p:cNvPr id="21541" name="组合 19"/>
          <p:cNvGrpSpPr/>
          <p:nvPr/>
        </p:nvGrpSpPr>
        <p:grpSpPr bwMode="auto">
          <a:xfrm>
            <a:off x="3267075" y="815975"/>
            <a:ext cx="712788" cy="882650"/>
            <a:chOff x="0" y="0"/>
            <a:chExt cx="712315" cy="883211"/>
          </a:xfrm>
        </p:grpSpPr>
        <p:sp>
          <p:nvSpPr>
            <p:cNvPr id="21542" name="TextBox 8"/>
            <p:cNvSpPr txBox="1">
              <a:spLocks noChangeArrowheads="1"/>
            </p:cNvSpPr>
            <p:nvPr/>
          </p:nvSpPr>
          <p:spPr bwMode="auto">
            <a:xfrm>
              <a:off x="72622" y="0"/>
              <a:ext cx="639693" cy="52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43" name="TextBox 8"/>
            <p:cNvSpPr txBox="1">
              <a:spLocks noChangeArrowheads="1"/>
            </p:cNvSpPr>
            <p:nvPr/>
          </p:nvSpPr>
          <p:spPr bwMode="auto">
            <a:xfrm>
              <a:off x="74232" y="360396"/>
              <a:ext cx="531680" cy="52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544" name="直接连接符 88"/>
            <p:cNvCxnSpPr>
              <a:cxnSpLocks noChangeShapeType="1"/>
            </p:cNvCxnSpPr>
            <p:nvPr/>
          </p:nvCxnSpPr>
          <p:spPr bwMode="auto">
            <a:xfrm>
              <a:off x="0" y="451137"/>
              <a:ext cx="482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545" name="组合 90"/>
          <p:cNvGrpSpPr/>
          <p:nvPr/>
        </p:nvGrpSpPr>
        <p:grpSpPr bwMode="auto">
          <a:xfrm>
            <a:off x="5588000" y="1319213"/>
            <a:ext cx="712788" cy="884237"/>
            <a:chOff x="0" y="0"/>
            <a:chExt cx="712315" cy="883211"/>
          </a:xfrm>
        </p:grpSpPr>
        <p:sp>
          <p:nvSpPr>
            <p:cNvPr id="21546" name="TextBox 8"/>
            <p:cNvSpPr txBox="1">
              <a:spLocks noChangeArrowheads="1"/>
            </p:cNvSpPr>
            <p:nvPr/>
          </p:nvSpPr>
          <p:spPr bwMode="auto">
            <a:xfrm>
              <a:off x="72622" y="0"/>
              <a:ext cx="639693" cy="52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47" name="TextBox 8"/>
            <p:cNvSpPr txBox="1">
              <a:spLocks noChangeArrowheads="1"/>
            </p:cNvSpPr>
            <p:nvPr/>
          </p:nvSpPr>
          <p:spPr bwMode="auto">
            <a:xfrm>
              <a:off x="74232" y="360396"/>
              <a:ext cx="531680" cy="52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548" name="直接连接符 93"/>
            <p:cNvCxnSpPr>
              <a:cxnSpLocks noChangeShapeType="1"/>
            </p:cNvCxnSpPr>
            <p:nvPr/>
          </p:nvCxnSpPr>
          <p:spPr bwMode="auto">
            <a:xfrm>
              <a:off x="0" y="451913"/>
              <a:ext cx="482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1549" name="组合 94"/>
          <p:cNvGrpSpPr/>
          <p:nvPr/>
        </p:nvGrpSpPr>
        <p:grpSpPr bwMode="auto">
          <a:xfrm>
            <a:off x="1419225" y="1319213"/>
            <a:ext cx="776288" cy="884237"/>
            <a:chOff x="0" y="0"/>
            <a:chExt cx="776172" cy="883616"/>
          </a:xfrm>
        </p:grpSpPr>
        <p:sp>
          <p:nvSpPr>
            <p:cNvPr id="21550" name="TextBox 8"/>
            <p:cNvSpPr txBox="1">
              <a:spLocks noChangeArrowheads="1"/>
            </p:cNvSpPr>
            <p:nvPr/>
          </p:nvSpPr>
          <p:spPr bwMode="auto">
            <a:xfrm>
              <a:off x="136479" y="0"/>
              <a:ext cx="639693" cy="522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51" name="TextBox 8"/>
            <p:cNvSpPr txBox="1">
              <a:spLocks noChangeArrowheads="1"/>
            </p:cNvSpPr>
            <p:nvPr/>
          </p:nvSpPr>
          <p:spPr bwMode="auto">
            <a:xfrm>
              <a:off x="0" y="360396"/>
              <a:ext cx="66976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552" name="直接连接符 97"/>
            <p:cNvCxnSpPr>
              <a:cxnSpLocks noChangeShapeType="1"/>
            </p:cNvCxnSpPr>
            <p:nvPr/>
          </p:nvCxnSpPr>
          <p:spPr bwMode="auto">
            <a:xfrm>
              <a:off x="63491" y="452120"/>
              <a:ext cx="482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51"/>
          <p:cNvSpPr>
            <a:spLocks noChangeArrowheads="1"/>
          </p:cNvSpPr>
          <p:nvPr/>
        </p:nvSpPr>
        <p:spPr bwMode="auto">
          <a:xfrm>
            <a:off x="323850" y="765175"/>
            <a:ext cx="856932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8064A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练一练：</a:t>
            </a:r>
            <a:r>
              <a:rPr lang="zh-CN" altLang="en-US" sz="2800" b="1" dirty="0">
                <a:solidFill>
                  <a:srgbClr val="000000"/>
                </a:solidFill>
              </a:rPr>
              <a:t>幼儿园买来一筐苹果，把总数的</a:t>
            </a:r>
            <a:r>
              <a:rPr lang="en-US" sz="2800" b="1" dirty="0">
                <a:solidFill>
                  <a:srgbClr val="000000"/>
                </a:solidFill>
              </a:rPr>
              <a:t>     </a:t>
            </a:r>
            <a:r>
              <a:rPr lang="zh-CN" altLang="en-US" sz="2800" b="1" dirty="0">
                <a:solidFill>
                  <a:srgbClr val="000000"/>
                </a:solidFill>
              </a:rPr>
              <a:t>分给大班，总数的</a:t>
            </a:r>
            <a:r>
              <a:rPr lang="en-US" sz="2800" b="1" dirty="0">
                <a:solidFill>
                  <a:srgbClr val="000000"/>
                </a:solidFill>
              </a:rPr>
              <a:t>       </a:t>
            </a:r>
            <a:r>
              <a:rPr lang="zh-CN" altLang="en-US" sz="2800" b="1" dirty="0">
                <a:solidFill>
                  <a:srgbClr val="000000"/>
                </a:solidFill>
              </a:rPr>
              <a:t>分给中班，总数的</a:t>
            </a:r>
            <a:r>
              <a:rPr lang="en-US" sz="2800" b="1" dirty="0">
                <a:solidFill>
                  <a:srgbClr val="000000"/>
                </a:solidFill>
              </a:rPr>
              <a:t>     </a:t>
            </a:r>
            <a:r>
              <a:rPr lang="zh-CN" altLang="en-US" sz="2800" b="1" dirty="0">
                <a:solidFill>
                  <a:srgbClr val="000000"/>
                </a:solidFill>
              </a:rPr>
              <a:t>分给小班。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矩形 1"/>
          <p:cNvSpPr>
            <a:spLocks noChangeArrowheads="1"/>
          </p:cNvSpPr>
          <p:nvPr/>
        </p:nvSpPr>
        <p:spPr bwMode="auto">
          <a:xfrm>
            <a:off x="277813" y="2027238"/>
            <a:ext cx="7956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800" b="1">
                <a:solidFill>
                  <a:srgbClr val="000000"/>
                </a:solidFill>
              </a:rPr>
              <a:t>分给三个班的苹果是这筐苹果的几分之几？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532" name="组合 3"/>
          <p:cNvGrpSpPr/>
          <p:nvPr/>
        </p:nvGrpSpPr>
        <p:grpSpPr bwMode="auto">
          <a:xfrm>
            <a:off x="7019925" y="692150"/>
            <a:ext cx="639763" cy="884238"/>
            <a:chOff x="0" y="0"/>
            <a:chExt cx="639144" cy="885012"/>
          </a:xfrm>
        </p:grpSpPr>
        <p:sp>
          <p:nvSpPr>
            <p:cNvPr id="22533" name="TextBox 8"/>
            <p:cNvSpPr txBox="1">
              <a:spLocks noChangeArrowheads="1"/>
            </p:cNvSpPr>
            <p:nvPr/>
          </p:nvSpPr>
          <p:spPr bwMode="auto">
            <a:xfrm>
              <a:off x="0" y="0"/>
              <a:ext cx="639144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34" name="TextBox 8"/>
            <p:cNvSpPr txBox="1">
              <a:spLocks noChangeArrowheads="1"/>
            </p:cNvSpPr>
            <p:nvPr/>
          </p:nvSpPr>
          <p:spPr bwMode="auto">
            <a:xfrm>
              <a:off x="57095" y="360678"/>
              <a:ext cx="531298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535" name="直接连接符 16"/>
            <p:cNvCxnSpPr>
              <a:cxnSpLocks noChangeShapeType="1"/>
            </p:cNvCxnSpPr>
            <p:nvPr/>
          </p:nvCxnSpPr>
          <p:spPr bwMode="auto">
            <a:xfrm>
              <a:off x="57095" y="443301"/>
              <a:ext cx="407593" cy="95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6808" name="组合 2047"/>
          <p:cNvGrpSpPr/>
          <p:nvPr/>
        </p:nvGrpSpPr>
        <p:grpSpPr bwMode="auto">
          <a:xfrm>
            <a:off x="1174750" y="4476750"/>
            <a:ext cx="1250950" cy="884238"/>
            <a:chOff x="108649" y="0"/>
            <a:chExt cx="1250999" cy="884035"/>
          </a:xfrm>
        </p:grpSpPr>
        <p:grpSp>
          <p:nvGrpSpPr>
            <p:cNvPr id="22537" name="组合 3"/>
            <p:cNvGrpSpPr/>
            <p:nvPr/>
          </p:nvGrpSpPr>
          <p:grpSpPr bwMode="auto">
            <a:xfrm>
              <a:off x="714768" y="0"/>
              <a:ext cx="644879" cy="884035"/>
              <a:chOff x="33357" y="0"/>
              <a:chExt cx="644899" cy="884809"/>
            </a:xfrm>
          </p:grpSpPr>
          <p:sp>
            <p:nvSpPr>
              <p:cNvPr id="22538" name="TextBox 8"/>
              <p:cNvSpPr txBox="1">
                <a:spLocks noChangeArrowheads="1"/>
              </p:cNvSpPr>
              <p:nvPr/>
            </p:nvSpPr>
            <p:spPr bwMode="auto">
              <a:xfrm>
                <a:off x="39711" y="0"/>
                <a:ext cx="638545" cy="5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47</a:t>
                </a:r>
              </a:p>
            </p:txBody>
          </p:sp>
          <p:sp>
            <p:nvSpPr>
              <p:cNvPr id="22539" name="TextBox 8"/>
              <p:cNvSpPr txBox="1">
                <a:spLocks noChangeArrowheads="1"/>
              </p:cNvSpPr>
              <p:nvPr/>
            </p:nvSpPr>
            <p:spPr bwMode="auto">
              <a:xfrm>
                <a:off x="33357" y="360595"/>
                <a:ext cx="571831" cy="524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</a:p>
            </p:txBody>
          </p:sp>
          <p:cxnSp>
            <p:nvCxnSpPr>
              <p:cNvPr id="22540" name="直接连接符 60"/>
              <p:cNvCxnSpPr>
                <a:cxnSpLocks noChangeShapeType="1"/>
              </p:cNvCxnSpPr>
              <p:nvPr/>
            </p:nvCxnSpPr>
            <p:spPr bwMode="auto">
              <a:xfrm>
                <a:off x="71798" y="452730"/>
                <a:ext cx="48288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2541" name="矩形 1"/>
            <p:cNvSpPr>
              <a:spLocks noChangeArrowheads="1"/>
            </p:cNvSpPr>
            <p:nvPr/>
          </p:nvSpPr>
          <p:spPr bwMode="auto">
            <a:xfrm>
              <a:off x="108649" y="191406"/>
              <a:ext cx="613113" cy="518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   </a:t>
              </a:r>
            </a:p>
          </p:txBody>
        </p:sp>
      </p:grpSp>
      <p:grpSp>
        <p:nvGrpSpPr>
          <p:cNvPr id="76814" name="组合 4"/>
          <p:cNvGrpSpPr/>
          <p:nvPr/>
        </p:nvGrpSpPr>
        <p:grpSpPr bwMode="auto">
          <a:xfrm>
            <a:off x="1284288" y="5299075"/>
            <a:ext cx="7410450" cy="882650"/>
            <a:chOff x="0" y="0"/>
            <a:chExt cx="7409616" cy="883583"/>
          </a:xfrm>
        </p:grpSpPr>
        <p:sp>
          <p:nvSpPr>
            <p:cNvPr id="22543" name="TextBox 3"/>
            <p:cNvSpPr txBox="1">
              <a:spLocks noChangeArrowheads="1"/>
            </p:cNvSpPr>
            <p:nvPr/>
          </p:nvSpPr>
          <p:spPr bwMode="auto">
            <a:xfrm>
              <a:off x="0" y="185934"/>
              <a:ext cx="7409616" cy="522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答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：</a:t>
              </a:r>
              <a:r>
                <a:rPr lang="zh-CN" altLang="en-US" sz="2800" b="1">
                  <a:solidFill>
                    <a:srgbClr val="FF0000"/>
                  </a:solidFill>
                </a:rPr>
                <a:t>分给三个班的苹果是这筐苹果的</a:t>
              </a:r>
              <a:r>
                <a:rPr lang="en-US" sz="2800" b="1">
                  <a:solidFill>
                    <a:srgbClr val="FF0000"/>
                  </a:solidFill>
                </a:rPr>
                <a:t>           </a:t>
              </a:r>
              <a:r>
                <a:rPr lang="zh-CN" altLang="en-US" sz="2800" b="1">
                  <a:solidFill>
                    <a:srgbClr val="FF0000"/>
                  </a:solidFill>
                </a:rPr>
                <a:t>。</a:t>
              </a:r>
            </a:p>
          </p:txBody>
        </p:sp>
        <p:grpSp>
          <p:nvGrpSpPr>
            <p:cNvPr id="22544" name="组合 3"/>
            <p:cNvGrpSpPr/>
            <p:nvPr/>
          </p:nvGrpSpPr>
          <p:grpSpPr bwMode="auto">
            <a:xfrm>
              <a:off x="5977852" y="0"/>
              <a:ext cx="649213" cy="883583"/>
              <a:chOff x="-227" y="0"/>
              <a:chExt cx="649232" cy="884357"/>
            </a:xfrm>
          </p:grpSpPr>
          <p:sp>
            <p:nvSpPr>
              <p:cNvPr id="22545" name="TextBox 8"/>
              <p:cNvSpPr txBox="1">
                <a:spLocks noChangeArrowheads="1"/>
              </p:cNvSpPr>
              <p:nvPr/>
            </p:nvSpPr>
            <p:spPr bwMode="auto">
              <a:xfrm>
                <a:off x="9297" y="0"/>
                <a:ext cx="639708" cy="524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47</a:t>
                </a:r>
              </a:p>
            </p:txBody>
          </p:sp>
          <p:sp>
            <p:nvSpPr>
              <p:cNvPr id="22546" name="TextBox 8"/>
              <p:cNvSpPr txBox="1">
                <a:spLocks noChangeArrowheads="1"/>
              </p:cNvSpPr>
              <p:nvPr/>
            </p:nvSpPr>
            <p:spPr bwMode="auto">
              <a:xfrm>
                <a:off x="-227" y="361060"/>
                <a:ext cx="606374" cy="523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</a:p>
            </p:txBody>
          </p:sp>
          <p:cxnSp>
            <p:nvCxnSpPr>
              <p:cNvPr id="22547" name="直接连接符 64"/>
              <p:cNvCxnSpPr>
                <a:cxnSpLocks noChangeShapeType="1"/>
              </p:cNvCxnSpPr>
              <p:nvPr/>
            </p:nvCxnSpPr>
            <p:spPr bwMode="auto">
              <a:xfrm>
                <a:off x="15011" y="453312"/>
                <a:ext cx="482559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76820" name="组合 6"/>
          <p:cNvGrpSpPr/>
          <p:nvPr/>
        </p:nvGrpSpPr>
        <p:grpSpPr bwMode="auto">
          <a:xfrm>
            <a:off x="1187450" y="3641725"/>
            <a:ext cx="3228975" cy="927100"/>
            <a:chOff x="0" y="0"/>
            <a:chExt cx="3228355" cy="927100"/>
          </a:xfrm>
        </p:grpSpPr>
        <p:grpSp>
          <p:nvGrpSpPr>
            <p:cNvPr id="22549" name="组合 10"/>
            <p:cNvGrpSpPr/>
            <p:nvPr/>
          </p:nvGrpSpPr>
          <p:grpSpPr bwMode="auto">
            <a:xfrm>
              <a:off x="0" y="38100"/>
              <a:ext cx="2609230" cy="889000"/>
              <a:chOff x="0" y="0"/>
              <a:chExt cx="2610345" cy="888242"/>
            </a:xfrm>
          </p:grpSpPr>
          <p:sp>
            <p:nvSpPr>
              <p:cNvPr id="22550" name="矩形 1"/>
              <p:cNvSpPr>
                <a:spLocks noChangeArrowheads="1"/>
              </p:cNvSpPr>
              <p:nvPr/>
            </p:nvSpPr>
            <p:spPr bwMode="auto">
              <a:xfrm>
                <a:off x="0" y="195096"/>
                <a:ext cx="2610464" cy="523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＝        ＋       ＋      </a:t>
                </a:r>
              </a:p>
            </p:txBody>
          </p:sp>
          <p:grpSp>
            <p:nvGrpSpPr>
              <p:cNvPr id="22551" name="组合 3"/>
              <p:cNvGrpSpPr/>
              <p:nvPr/>
            </p:nvGrpSpPr>
            <p:grpSpPr bwMode="auto">
              <a:xfrm>
                <a:off x="647827" y="4758"/>
                <a:ext cx="638448" cy="883484"/>
                <a:chOff x="0" y="0"/>
                <a:chExt cx="638467" cy="884258"/>
              </a:xfrm>
            </p:grpSpPr>
            <p:sp>
              <p:nvSpPr>
                <p:cNvPr id="22552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25" y="0"/>
                  <a:ext cx="638344" cy="523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20</a:t>
                  </a:r>
                </a:p>
              </p:txBody>
            </p:sp>
            <p:sp>
              <p:nvSpPr>
                <p:cNvPr id="22553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33371" y="360371"/>
                  <a:ext cx="579591" cy="523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60</a:t>
                  </a:r>
                </a:p>
              </p:txBody>
            </p:sp>
            <p:cxnSp>
              <p:nvCxnSpPr>
                <p:cNvPr id="22554" name="直接连接符 50"/>
                <p:cNvCxnSpPr>
                  <a:cxnSpLocks noChangeShapeType="1"/>
                </p:cNvCxnSpPr>
                <p:nvPr/>
              </p:nvCxnSpPr>
              <p:spPr bwMode="auto">
                <a:xfrm>
                  <a:off x="7965" y="452448"/>
                  <a:ext cx="481139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2555" name="组合 3"/>
              <p:cNvGrpSpPr/>
              <p:nvPr/>
            </p:nvGrpSpPr>
            <p:grpSpPr bwMode="auto">
              <a:xfrm>
                <a:off x="1578651" y="0"/>
                <a:ext cx="654031" cy="883483"/>
                <a:chOff x="0" y="0"/>
                <a:chExt cx="654049" cy="884257"/>
              </a:xfrm>
            </p:grpSpPr>
            <p:sp>
              <p:nvSpPr>
                <p:cNvPr id="22556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3986" y="0"/>
                  <a:ext cx="639931" cy="523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15</a:t>
                  </a:r>
                </a:p>
              </p:txBody>
            </p:sp>
            <p:sp>
              <p:nvSpPr>
                <p:cNvPr id="2255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-305" y="360370"/>
                  <a:ext cx="581178" cy="523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60</a:t>
                  </a:r>
                </a:p>
              </p:txBody>
            </p:sp>
            <p:cxnSp>
              <p:nvCxnSpPr>
                <p:cNvPr id="22558" name="直接连接符 54"/>
                <p:cNvCxnSpPr>
                  <a:cxnSpLocks noChangeShapeType="1"/>
                </p:cNvCxnSpPr>
                <p:nvPr/>
              </p:nvCxnSpPr>
              <p:spPr bwMode="auto">
                <a:xfrm>
                  <a:off x="12398" y="452448"/>
                  <a:ext cx="482727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22559" name="组合 3"/>
            <p:cNvGrpSpPr/>
            <p:nvPr/>
          </p:nvGrpSpPr>
          <p:grpSpPr bwMode="auto">
            <a:xfrm>
              <a:off x="2519759" y="0"/>
              <a:ext cx="708596" cy="882650"/>
              <a:chOff x="0" y="0"/>
              <a:chExt cx="708126" cy="884809"/>
            </a:xfrm>
          </p:grpSpPr>
          <p:sp>
            <p:nvSpPr>
              <p:cNvPr id="22560" name="TextBox 8"/>
              <p:cNvSpPr txBox="1">
                <a:spLocks noChangeArrowheads="1"/>
              </p:cNvSpPr>
              <p:nvPr/>
            </p:nvSpPr>
            <p:spPr bwMode="auto">
              <a:xfrm>
                <a:off x="706" y="0"/>
                <a:ext cx="639215" cy="5235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22561" name="TextBox 8"/>
              <p:cNvSpPr txBox="1">
                <a:spLocks noChangeArrowheads="1"/>
              </p:cNvSpPr>
              <p:nvPr/>
            </p:nvSpPr>
            <p:spPr bwMode="auto">
              <a:xfrm>
                <a:off x="21326" y="361243"/>
                <a:ext cx="686800" cy="5235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</a:p>
            </p:txBody>
          </p:sp>
          <p:cxnSp>
            <p:nvCxnSpPr>
              <p:cNvPr id="22562" name="直接连接符 76"/>
              <p:cNvCxnSpPr>
                <a:cxnSpLocks noChangeShapeType="1"/>
              </p:cNvCxnSpPr>
              <p:nvPr/>
            </p:nvCxnSpPr>
            <p:spPr bwMode="auto">
              <a:xfrm>
                <a:off x="21327" y="453545"/>
                <a:ext cx="483773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22563" name="组合 3"/>
          <p:cNvGrpSpPr/>
          <p:nvPr/>
        </p:nvGrpSpPr>
        <p:grpSpPr bwMode="auto">
          <a:xfrm>
            <a:off x="2268538" y="1052513"/>
            <a:ext cx="638175" cy="884237"/>
            <a:chOff x="0" y="0"/>
            <a:chExt cx="639144" cy="885012"/>
          </a:xfrm>
        </p:grpSpPr>
        <p:sp>
          <p:nvSpPr>
            <p:cNvPr id="22564" name="TextBox 8"/>
            <p:cNvSpPr txBox="1">
              <a:spLocks noChangeArrowheads="1"/>
            </p:cNvSpPr>
            <p:nvPr/>
          </p:nvSpPr>
          <p:spPr bwMode="auto">
            <a:xfrm>
              <a:off x="0" y="0"/>
              <a:ext cx="639144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65" name="TextBox 8"/>
            <p:cNvSpPr txBox="1">
              <a:spLocks noChangeArrowheads="1"/>
            </p:cNvSpPr>
            <p:nvPr/>
          </p:nvSpPr>
          <p:spPr bwMode="auto">
            <a:xfrm>
              <a:off x="57095" y="360678"/>
              <a:ext cx="531298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566" name="直接连接符 66"/>
            <p:cNvCxnSpPr>
              <a:cxnSpLocks noChangeShapeType="1"/>
            </p:cNvCxnSpPr>
            <p:nvPr/>
          </p:nvCxnSpPr>
          <p:spPr bwMode="auto">
            <a:xfrm>
              <a:off x="57237" y="441712"/>
              <a:ext cx="407017" cy="111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567" name="组合 3"/>
          <p:cNvGrpSpPr/>
          <p:nvPr/>
        </p:nvGrpSpPr>
        <p:grpSpPr bwMode="auto">
          <a:xfrm>
            <a:off x="5724525" y="1052513"/>
            <a:ext cx="639763" cy="884237"/>
            <a:chOff x="0" y="0"/>
            <a:chExt cx="639144" cy="885012"/>
          </a:xfrm>
        </p:grpSpPr>
        <p:sp>
          <p:nvSpPr>
            <p:cNvPr id="22568" name="TextBox 8"/>
            <p:cNvSpPr txBox="1">
              <a:spLocks noChangeArrowheads="1"/>
            </p:cNvSpPr>
            <p:nvPr/>
          </p:nvSpPr>
          <p:spPr bwMode="auto">
            <a:xfrm>
              <a:off x="0" y="0"/>
              <a:ext cx="639144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569" name="TextBox 8"/>
            <p:cNvSpPr txBox="1">
              <a:spLocks noChangeArrowheads="1"/>
            </p:cNvSpPr>
            <p:nvPr/>
          </p:nvSpPr>
          <p:spPr bwMode="auto">
            <a:xfrm>
              <a:off x="57095" y="360678"/>
              <a:ext cx="531298" cy="5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570" name="直接连接符 70"/>
            <p:cNvCxnSpPr>
              <a:cxnSpLocks noChangeShapeType="1"/>
            </p:cNvCxnSpPr>
            <p:nvPr/>
          </p:nvCxnSpPr>
          <p:spPr bwMode="auto">
            <a:xfrm>
              <a:off x="57095" y="441712"/>
              <a:ext cx="407593" cy="111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组合 5"/>
          <p:cNvGrpSpPr/>
          <p:nvPr/>
        </p:nvGrpSpPr>
        <p:grpSpPr bwMode="auto">
          <a:xfrm>
            <a:off x="1828800" y="2908300"/>
            <a:ext cx="2517775" cy="892175"/>
            <a:chOff x="0" y="0"/>
            <a:chExt cx="2518171" cy="892423"/>
          </a:xfrm>
        </p:grpSpPr>
        <p:grpSp>
          <p:nvGrpSpPr>
            <p:cNvPr id="22572" name="组合 9"/>
            <p:cNvGrpSpPr/>
            <p:nvPr/>
          </p:nvGrpSpPr>
          <p:grpSpPr bwMode="auto">
            <a:xfrm>
              <a:off x="0" y="5011"/>
              <a:ext cx="2385434" cy="887412"/>
              <a:chOff x="0" y="0"/>
              <a:chExt cx="2384914" cy="888445"/>
            </a:xfrm>
          </p:grpSpPr>
          <p:grpSp>
            <p:nvGrpSpPr>
              <p:cNvPr id="22573" name="组合 3"/>
              <p:cNvGrpSpPr/>
              <p:nvPr/>
            </p:nvGrpSpPr>
            <p:grpSpPr bwMode="auto">
              <a:xfrm>
                <a:off x="0" y="4207"/>
                <a:ext cx="712392" cy="884238"/>
                <a:chOff x="0" y="0"/>
                <a:chExt cx="712413" cy="885012"/>
              </a:xfrm>
            </p:grpSpPr>
            <p:sp>
              <p:nvSpPr>
                <p:cNvPr id="22574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3023" y="315"/>
                  <a:ext cx="639741" cy="523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257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74610" y="361513"/>
                  <a:ext cx="531796" cy="523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</a:p>
              </p:txBody>
            </p:sp>
            <p:cxnSp>
              <p:nvCxnSpPr>
                <p:cNvPr id="22576" name="直接连接符 41"/>
                <p:cNvCxnSpPr>
                  <a:cxnSpLocks noChangeShapeType="1"/>
                </p:cNvCxnSpPr>
                <p:nvPr/>
              </p:nvCxnSpPr>
              <p:spPr bwMode="auto">
                <a:xfrm>
                  <a:off x="0" y="452210"/>
                  <a:ext cx="482584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2577" name="组合 3"/>
              <p:cNvGrpSpPr/>
              <p:nvPr/>
            </p:nvGrpSpPr>
            <p:grpSpPr bwMode="auto">
              <a:xfrm>
                <a:off x="936421" y="0"/>
                <a:ext cx="725328" cy="883676"/>
                <a:chOff x="0" y="0"/>
                <a:chExt cx="725349" cy="884450"/>
              </a:xfrm>
            </p:grpSpPr>
            <p:sp>
              <p:nvSpPr>
                <p:cNvPr id="2257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5869" y="-249"/>
                  <a:ext cx="634980" cy="523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22579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7456" y="360950"/>
                  <a:ext cx="561957" cy="523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buFont typeface="Arial" panose="020B0604020202020204" pitchFamily="34" charset="0"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</a:p>
              </p:txBody>
            </p:sp>
            <p:cxnSp>
              <p:nvCxnSpPr>
                <p:cNvPr id="22580" name="直接连接符 45"/>
                <p:cNvCxnSpPr>
                  <a:cxnSpLocks noChangeShapeType="1"/>
                </p:cNvCxnSpPr>
                <p:nvPr/>
              </p:nvCxnSpPr>
              <p:spPr bwMode="auto">
                <a:xfrm>
                  <a:off x="147" y="453239"/>
                  <a:ext cx="474648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2581" name="矩形 1"/>
              <p:cNvSpPr>
                <a:spLocks noChangeArrowheads="1"/>
              </p:cNvSpPr>
              <p:nvPr/>
            </p:nvSpPr>
            <p:spPr bwMode="auto">
              <a:xfrm>
                <a:off x="423519" y="202857"/>
                <a:ext cx="1961395" cy="5189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＋       ＋      </a:t>
                </a:r>
              </a:p>
            </p:txBody>
          </p:sp>
        </p:grpSp>
        <p:grpSp>
          <p:nvGrpSpPr>
            <p:cNvPr id="22582" name="组合 3"/>
            <p:cNvGrpSpPr/>
            <p:nvPr/>
          </p:nvGrpSpPr>
          <p:grpSpPr bwMode="auto">
            <a:xfrm>
              <a:off x="1878409" y="0"/>
              <a:ext cx="639762" cy="884238"/>
              <a:chOff x="0" y="0"/>
              <a:chExt cx="639144" cy="885012"/>
            </a:xfrm>
          </p:grpSpPr>
          <p:sp>
            <p:nvSpPr>
              <p:cNvPr id="22583" name="TextBox 8"/>
              <p:cNvSpPr txBox="1">
                <a:spLocks noChangeArrowheads="1"/>
              </p:cNvSpPr>
              <p:nvPr/>
            </p:nvSpPr>
            <p:spPr bwMode="auto">
              <a:xfrm>
                <a:off x="-102" y="0"/>
                <a:ext cx="639246" cy="524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</a:p>
            </p:txBody>
          </p:sp>
          <p:sp>
            <p:nvSpPr>
              <p:cNvPr id="22584" name="TextBox 8"/>
              <p:cNvSpPr txBox="1">
                <a:spLocks noChangeArrowheads="1"/>
              </p:cNvSpPr>
              <p:nvPr/>
            </p:nvSpPr>
            <p:spPr bwMode="auto">
              <a:xfrm>
                <a:off x="57002" y="360778"/>
                <a:ext cx="531383" cy="524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</p:txBody>
          </p:sp>
          <p:cxnSp>
            <p:nvCxnSpPr>
              <p:cNvPr id="22585" name="直接连接符 78"/>
              <p:cNvCxnSpPr>
                <a:cxnSpLocks noChangeShapeType="1"/>
              </p:cNvCxnSpPr>
              <p:nvPr/>
            </p:nvCxnSpPr>
            <p:spPr bwMode="auto">
              <a:xfrm>
                <a:off x="57003" y="441835"/>
                <a:ext cx="407657" cy="11126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组合 44"/>
          <p:cNvGrpSpPr/>
          <p:nvPr/>
        </p:nvGrpSpPr>
        <p:grpSpPr bwMode="auto">
          <a:xfrm>
            <a:off x="1949450" y="2705100"/>
            <a:ext cx="1471613" cy="884238"/>
            <a:chOff x="0" y="0"/>
            <a:chExt cx="1472567" cy="884035"/>
          </a:xfrm>
        </p:grpSpPr>
        <p:grpSp>
          <p:nvGrpSpPr>
            <p:cNvPr id="23555" name="组合 3"/>
            <p:cNvGrpSpPr/>
            <p:nvPr/>
          </p:nvGrpSpPr>
          <p:grpSpPr bwMode="auto">
            <a:xfrm>
              <a:off x="832805" y="0"/>
              <a:ext cx="639762" cy="884035"/>
              <a:chOff x="0" y="0"/>
              <a:chExt cx="639781" cy="884809"/>
            </a:xfrm>
          </p:grpSpPr>
          <p:sp>
            <p:nvSpPr>
              <p:cNvPr id="23556" name="TextBox 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47</a:t>
                </a:r>
              </a:p>
            </p:txBody>
          </p:sp>
          <p:sp>
            <p:nvSpPr>
              <p:cNvPr id="23557" name="TextBox 8"/>
              <p:cNvSpPr txBox="1">
                <a:spLocks noChangeArrowheads="1"/>
              </p:cNvSpPr>
              <p:nvPr/>
            </p:nvSpPr>
            <p:spPr bwMode="auto">
              <a:xfrm>
                <a:off x="4147" y="361131"/>
                <a:ext cx="624832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</a:p>
            </p:txBody>
          </p:sp>
          <p:cxnSp>
            <p:nvCxnSpPr>
              <p:cNvPr id="23558" name="直接连接符 9"/>
              <p:cNvCxnSpPr>
                <a:cxnSpLocks noChangeShapeType="1"/>
              </p:cNvCxnSpPr>
              <p:nvPr/>
            </p:nvCxnSpPr>
            <p:spPr bwMode="auto">
              <a:xfrm>
                <a:off x="23287" y="452730"/>
                <a:ext cx="481268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3559" name="矩形 1"/>
            <p:cNvSpPr>
              <a:spLocks noChangeArrowheads="1"/>
            </p:cNvSpPr>
            <p:nvPr/>
          </p:nvSpPr>
          <p:spPr bwMode="auto">
            <a:xfrm>
              <a:off x="252300" y="218389"/>
              <a:ext cx="655013" cy="518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－      </a:t>
              </a:r>
            </a:p>
          </p:txBody>
        </p:sp>
        <p:sp>
          <p:nvSpPr>
            <p:cNvPr id="23560" name="TextBox 8"/>
            <p:cNvSpPr txBox="1">
              <a:spLocks noChangeArrowheads="1"/>
            </p:cNvSpPr>
            <p:nvPr/>
          </p:nvSpPr>
          <p:spPr bwMode="auto">
            <a:xfrm>
              <a:off x="0" y="190828"/>
              <a:ext cx="639762" cy="523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77833" name="组合 53"/>
          <p:cNvGrpSpPr/>
          <p:nvPr/>
        </p:nvGrpSpPr>
        <p:grpSpPr bwMode="auto">
          <a:xfrm>
            <a:off x="3421063" y="2686050"/>
            <a:ext cx="1565275" cy="882650"/>
            <a:chOff x="0" y="0"/>
            <a:chExt cx="1564847" cy="884035"/>
          </a:xfrm>
        </p:grpSpPr>
        <p:sp>
          <p:nvSpPr>
            <p:cNvPr id="23562" name="矩形 1"/>
            <p:cNvSpPr>
              <a:spLocks noChangeArrowheads="1"/>
            </p:cNvSpPr>
            <p:nvPr/>
          </p:nvSpPr>
          <p:spPr bwMode="auto">
            <a:xfrm>
              <a:off x="0" y="217849"/>
              <a:ext cx="15648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＝        </a:t>
              </a:r>
            </a:p>
          </p:txBody>
        </p:sp>
        <p:grpSp>
          <p:nvGrpSpPr>
            <p:cNvPr id="23563" name="组合 3"/>
            <p:cNvGrpSpPr/>
            <p:nvPr/>
          </p:nvGrpSpPr>
          <p:grpSpPr bwMode="auto">
            <a:xfrm>
              <a:off x="681034" y="0"/>
              <a:ext cx="673419" cy="884035"/>
              <a:chOff x="0" y="0"/>
              <a:chExt cx="673440" cy="884809"/>
            </a:xfrm>
          </p:grpSpPr>
          <p:sp>
            <p:nvSpPr>
              <p:cNvPr id="23564" name="TextBox 8"/>
              <p:cNvSpPr txBox="1">
                <a:spLocks noChangeArrowheads="1"/>
              </p:cNvSpPr>
              <p:nvPr/>
            </p:nvSpPr>
            <p:spPr bwMode="auto">
              <a:xfrm>
                <a:off x="33659" y="0"/>
                <a:ext cx="639781" cy="523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</a:p>
            </p:txBody>
          </p:sp>
          <p:sp>
            <p:nvSpPr>
              <p:cNvPr id="23565" name="TextBox 8"/>
              <p:cNvSpPr txBox="1">
                <a:spLocks noChangeArrowheads="1"/>
              </p:cNvSpPr>
              <p:nvPr/>
            </p:nvSpPr>
            <p:spPr bwMode="auto">
              <a:xfrm>
                <a:off x="0" y="361131"/>
                <a:ext cx="605995" cy="523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</a:p>
            </p:txBody>
          </p:sp>
          <p:cxnSp>
            <p:nvCxnSpPr>
              <p:cNvPr id="23566" name="直接连接符 5"/>
              <p:cNvCxnSpPr>
                <a:cxnSpLocks noChangeShapeType="1"/>
              </p:cNvCxnSpPr>
              <p:nvPr/>
            </p:nvCxnSpPr>
            <p:spPr bwMode="auto">
              <a:xfrm>
                <a:off x="28385" y="453545"/>
                <a:ext cx="482483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3567" name="矩形 52"/>
          <p:cNvSpPr>
            <a:spLocks noChangeArrowheads="1"/>
          </p:cNvSpPr>
          <p:nvPr/>
        </p:nvSpPr>
        <p:spPr bwMode="auto">
          <a:xfrm>
            <a:off x="827088" y="1554163"/>
            <a:ext cx="60150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zh-CN" altLang="en-US" sz="2800" b="1" dirty="0">
                <a:solidFill>
                  <a:srgbClr val="000000"/>
                </a:solidFill>
              </a:rPr>
              <a:t>还剩下这筐苹果的几分之几？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组合 2"/>
          <p:cNvGrpSpPr/>
          <p:nvPr/>
        </p:nvGrpSpPr>
        <p:grpSpPr bwMode="auto">
          <a:xfrm>
            <a:off x="2124075" y="4002088"/>
            <a:ext cx="5678488" cy="882650"/>
            <a:chOff x="0" y="0"/>
            <a:chExt cx="5678488" cy="882650"/>
          </a:xfrm>
        </p:grpSpPr>
        <p:sp>
          <p:nvSpPr>
            <p:cNvPr id="23569" name="矩形 36"/>
            <p:cNvSpPr>
              <a:spLocks noChangeArrowheads="1"/>
            </p:cNvSpPr>
            <p:nvPr/>
          </p:nvSpPr>
          <p:spPr bwMode="auto">
            <a:xfrm>
              <a:off x="0" y="216234"/>
              <a:ext cx="56784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答：</a:t>
              </a:r>
              <a:r>
                <a:rPr lang="zh-CN" altLang="en-US" sz="2800" b="1">
                  <a:solidFill>
                    <a:srgbClr val="FF0000"/>
                  </a:solidFill>
                </a:rPr>
                <a:t>还剩下这筐苹果的</a:t>
              </a:r>
              <a:r>
                <a:rPr lang="en-US" sz="2800" b="1">
                  <a:solidFill>
                    <a:srgbClr val="FF0000"/>
                  </a:solidFill>
                </a:rPr>
                <a:t>           </a:t>
              </a:r>
              <a:r>
                <a:rPr lang="zh-CN" altLang="en-US" sz="2800" b="1">
                  <a:solidFill>
                    <a:srgbClr val="FF0000"/>
                  </a:solidFill>
                </a:rPr>
                <a:t>。</a:t>
              </a:r>
            </a:p>
          </p:txBody>
        </p:sp>
        <p:grpSp>
          <p:nvGrpSpPr>
            <p:cNvPr id="23570" name="组合 1"/>
            <p:cNvGrpSpPr/>
            <p:nvPr/>
          </p:nvGrpSpPr>
          <p:grpSpPr bwMode="auto">
            <a:xfrm>
              <a:off x="3831124" y="0"/>
              <a:ext cx="673603" cy="882650"/>
              <a:chOff x="0" y="0"/>
              <a:chExt cx="673603" cy="882650"/>
            </a:xfrm>
          </p:grpSpPr>
          <p:sp>
            <p:nvSpPr>
              <p:cNvPr id="23571" name="TextBox 8"/>
              <p:cNvSpPr txBox="1">
                <a:spLocks noChangeArrowheads="1"/>
              </p:cNvSpPr>
              <p:nvPr/>
            </p:nvSpPr>
            <p:spPr bwMode="auto">
              <a:xfrm>
                <a:off x="33667" y="0"/>
                <a:ext cx="639936" cy="522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</a:t>
                </a:r>
              </a:p>
            </p:txBody>
          </p:sp>
          <p:sp>
            <p:nvSpPr>
              <p:cNvPr id="23572" name="TextBox 8"/>
              <p:cNvSpPr txBox="1">
                <a:spLocks noChangeArrowheads="1"/>
              </p:cNvSpPr>
              <p:nvPr/>
            </p:nvSpPr>
            <p:spPr bwMode="auto">
              <a:xfrm>
                <a:off x="0" y="360250"/>
                <a:ext cx="606142" cy="52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</a:p>
            </p:txBody>
          </p:sp>
          <p:cxnSp>
            <p:nvCxnSpPr>
              <p:cNvPr id="23573" name="直接连接符 58"/>
              <p:cNvCxnSpPr>
                <a:cxnSpLocks noChangeShapeType="1"/>
              </p:cNvCxnSpPr>
              <p:nvPr/>
            </p:nvCxnSpPr>
            <p:spPr bwMode="auto">
              <a:xfrm>
                <a:off x="28089" y="452437"/>
                <a:ext cx="48418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全屏显示(4:3)</PresentationFormat>
  <Paragraphs>319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 Unicode MS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</cp:revision>
  <dcterms:created xsi:type="dcterms:W3CDTF">2017-01-21T06:37:00Z</dcterms:created>
  <dcterms:modified xsi:type="dcterms:W3CDTF">2023-01-17T00:31:45Z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D9C205535D924863902DED1B47897564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