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A8680D-9C32-43BB-B71E-CFF37F27CB9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FBDF32-D591-412A-A984-C972459B154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8B458-973D-4A52-A377-53626F9785A2}" type="slidenum">
              <a:rPr lang="zh-CN" altLang="en-US">
                <a:solidFill>
                  <a:prstClr val="black"/>
                </a:solidFill>
              </a:rPr>
              <a:t>4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8C2128-381E-413D-A749-B5CC52FB671C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0901BE-4967-4DC8-8A88-245116A263AD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38925" y="274638"/>
            <a:ext cx="2058988" cy="58801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29325" cy="58801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34A75A-53AD-47D7-A400-6918C07D9D7C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D9DA7E-3B56-46FE-A077-04ED3CEC3776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932500-F5E3-4C0B-BDB8-6D7E39D9CAF0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68313" y="162877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9313" y="162877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47ABAE-E33F-4883-AF59-A68C0FAFCC32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87E04E-E31E-4320-A5CC-DC647111472E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5E6996-9769-4B9A-B68D-77D8EAD19591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E92F4C-730D-44E1-AC33-6D346B726AB2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EC7A35-C4C7-4274-A16D-956D3116E991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E2B718-33BF-44D3-A922-38E3399D25D0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628775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365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2365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2365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8C71A34-AE17-40EB-B4BD-2276F005D82A}" type="slidenum">
              <a:rPr lang="en-US" altLang="zh-CN">
                <a:solidFill>
                  <a:srgbClr val="000000"/>
                </a:solidFill>
                <a:ea typeface="宋体" panose="02010600030101010101" pitchFamily="2" charset="-122"/>
              </a:rPr>
              <a:t>‹#›</a:t>
            </a:fld>
            <a:endParaRPr lang="en-US" altLang="zh-CN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panose="020B0604020202020204" pitchFamily="34" charset="0"/>
          <a:ea typeface="黑体" panose="02010609060101010101" pitchFamily="49" charset="-122"/>
          <a:cs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panose="020B0604020202020204" pitchFamily="34" charset="0"/>
          <a:ea typeface="黑体" panose="02010609060101010101" pitchFamily="49" charset="-122"/>
          <a:cs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panose="020B0604020202020204" pitchFamily="34" charset="0"/>
          <a:ea typeface="黑体" panose="02010609060101010101" pitchFamily="49" charset="-122"/>
          <a:cs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panose="020B0604020202020204" pitchFamily="34" charset="0"/>
          <a:ea typeface="黑体" panose="02010609060101010101" pitchFamily="49" charset="-122"/>
          <a:cs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panose="020B0604020202020204" pitchFamily="34" charset="0"/>
          <a:ea typeface="黑体" panose="02010609060101010101" pitchFamily="49" charset="-122"/>
          <a:cs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panose="020B0604020202020204" pitchFamily="34" charset="0"/>
          <a:ea typeface="黑体" panose="02010609060101010101" pitchFamily="49" charset="-122"/>
          <a:cs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panose="020B0604020202020204" pitchFamily="34" charset="0"/>
          <a:ea typeface="黑体" panose="02010609060101010101" pitchFamily="49" charset="-122"/>
          <a:cs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panose="020B0604020202020204" pitchFamily="34" charset="0"/>
          <a:ea typeface="黑体" panose="02010609060101010101" pitchFamily="49" charset="-122"/>
          <a:cs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b="1">
          <a:solidFill>
            <a:srgbClr val="0000FF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F:\&#20161;&#29233;&#19971;&#24180;&#32423;&#19978;&#24050;&#25972;&#36164;&#28304;\20120704&#20837;&#24211;&#20140;&#25945;&#20161;&#29233;&#29256;&#21021;&#20013;&#33521;&#35821;&#19971;&#24180;&#32423;&#19978;\&#20161;&#29233;&#19971;&#24180;&#32423;&#19978;\unit1%20topic1\&#35838;&#20214;\Unit1%20SectionC&#21442;&#32771;&#35838;&#20214;\SectionC-2b&#37197;&#22871;&#21548;&#21147;.mp3" TargetMode="External"/><Relationship Id="rId1" Type="http://schemas.microsoft.com/office/2007/relationships/media" Target="file:///F:\&#20161;&#29233;&#19971;&#24180;&#32423;&#19978;&#24050;&#25972;&#36164;&#28304;\20120704&#20837;&#24211;&#20140;&#25945;&#20161;&#29233;&#29256;&#21021;&#20013;&#33521;&#35821;&#19971;&#24180;&#32423;&#19978;\&#20161;&#29233;&#19971;&#24180;&#32423;&#19978;\unit1%20topic1\&#35838;&#20214;\Unit1%20SectionC&#21442;&#32771;&#35838;&#20214;\SectionC-2b&#37197;&#22871;&#21548;&#21147;.mp3" TargetMode="Externa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20844" y="2276872"/>
            <a:ext cx="8229600" cy="2160240"/>
          </a:xfrm>
        </p:spPr>
        <p:txBody>
          <a:bodyPr/>
          <a:lstStyle/>
          <a:p>
            <a:r>
              <a:rPr lang="en-US" altLang="zh-CN" sz="6000" b="1" dirty="0" smtClean="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Welcome </a:t>
            </a:r>
            <a:r>
              <a:rPr lang="en-US" altLang="zh-CN" sz="6000" b="1" dirty="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China!  </a:t>
            </a:r>
            <a:r>
              <a:rPr lang="en-US" altLang="zh-CN" b="1" dirty="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CN" b="1" dirty="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3600" b="1" dirty="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Section </a:t>
            </a:r>
            <a:r>
              <a:rPr lang="en-US" altLang="zh-CN" sz="3600" b="1" dirty="0" smtClean="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altLang="zh-CN" b="1" dirty="0">
              <a:solidFill>
                <a:schemeClr val="tx1"/>
              </a:solidFill>
            </a:endParaRPr>
          </a:p>
        </p:txBody>
      </p:sp>
      <p:sp>
        <p:nvSpPr>
          <p:cNvPr id="238595" name="Text Box 4"/>
          <p:cNvSpPr txBox="1">
            <a:spLocks noChangeArrowheads="1"/>
          </p:cNvSpPr>
          <p:nvPr/>
        </p:nvSpPr>
        <p:spPr bwMode="auto">
          <a:xfrm>
            <a:off x="2483768" y="1124744"/>
            <a:ext cx="410375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4800" b="1" dirty="0">
                <a:solidFill>
                  <a:srgbClr val="990099"/>
                </a:solidFill>
                <a:ea typeface="宋体" panose="02010600030101010101" pitchFamily="2" charset="-122"/>
              </a:rPr>
              <a:t>Unit 1</a:t>
            </a:r>
            <a:r>
              <a:rPr lang="en-US" altLang="zh-CN" sz="4800" b="1" dirty="0">
                <a:solidFill>
                  <a:srgbClr val="990099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Topic 1 </a:t>
            </a:r>
            <a:endParaRPr lang="en-US" altLang="zh-CN" sz="4800" b="1" dirty="0">
              <a:solidFill>
                <a:srgbClr val="990099"/>
              </a:solidFill>
              <a:ea typeface="宋体" panose="02010600030101010101" pitchFamily="2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888398" y="5733256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wheel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I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43400" y="0"/>
            <a:ext cx="48006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3" descr="M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3434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1910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Picture 3" descr="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0"/>
            <a:ext cx="39624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4" descr="L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581400"/>
            <a:ext cx="4343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5" descr="E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95800" y="3124200"/>
            <a:ext cx="46482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1906" name="Picture 15" descr="图片4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-228600" y="-22860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190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46038"/>
            <a:ext cx="8229600" cy="1143000"/>
          </a:xfrm>
        </p:spPr>
        <p:txBody>
          <a:bodyPr/>
          <a:lstStyle/>
          <a:p>
            <a:r>
              <a:rPr lang="en-US" altLang="zh-CN" sz="4800" b="1">
                <a:solidFill>
                  <a:srgbClr val="800000"/>
                </a:solidFill>
              </a:rPr>
              <a:t>2b       Work alone </a:t>
            </a:r>
            <a:endParaRPr lang="en-US" altLang="zh-CN" sz="3200" b="1">
              <a:solidFill>
                <a:srgbClr val="800000"/>
              </a:solidFill>
            </a:endParaRPr>
          </a:p>
        </p:txBody>
      </p:sp>
      <p:sp>
        <p:nvSpPr>
          <p:cNvPr id="251908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-228600" y="1066800"/>
            <a:ext cx="9144000" cy="3352800"/>
          </a:xfrm>
        </p:spPr>
        <p:txBody>
          <a:bodyPr/>
          <a:lstStyle/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zh-CN" sz="3600"/>
              <a:t>   Listen and fill in the blank. Then listen again and pay attention to the rule of each group.</a:t>
            </a:r>
            <a:endParaRPr lang="en-US" altLang="zh-CN"/>
          </a:p>
        </p:txBody>
      </p:sp>
      <p:pic>
        <p:nvPicPr>
          <p:cNvPr id="251909" name="Picture 13" descr="tingdu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81000" y="228600"/>
            <a:ext cx="792163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1910" name="AutoShape 20"/>
          <p:cNvSpPr>
            <a:spLocks noChangeArrowheads="1"/>
          </p:cNvSpPr>
          <p:nvPr/>
        </p:nvSpPr>
        <p:spPr bwMode="auto">
          <a:xfrm>
            <a:off x="609600" y="3200400"/>
            <a:ext cx="2362200" cy="23622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>
                <a:solidFill>
                  <a:srgbClr val="FF3300"/>
                </a:solidFill>
                <a:ea typeface="宋体" panose="02010600030101010101" pitchFamily="2" charset="-122"/>
              </a:rPr>
              <a:t>Ff ___  ___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>
                <a:solidFill>
                  <a:srgbClr val="FF3300"/>
                </a:solidFill>
                <a:ea typeface="宋体" panose="02010600030101010101" pitchFamily="2" charset="-122"/>
              </a:rPr>
              <a:t>    ___  ___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>
                <a:solidFill>
                  <a:srgbClr val="FF3300"/>
                </a:solidFill>
                <a:ea typeface="宋体" panose="02010600030101010101" pitchFamily="2" charset="-122"/>
              </a:rPr>
              <a:t>    ___</a:t>
            </a:r>
          </a:p>
        </p:txBody>
      </p:sp>
      <p:sp>
        <p:nvSpPr>
          <p:cNvPr id="251911" name="AutoShape 21"/>
          <p:cNvSpPr>
            <a:spLocks noChangeArrowheads="1"/>
          </p:cNvSpPr>
          <p:nvPr/>
        </p:nvSpPr>
        <p:spPr bwMode="auto">
          <a:xfrm>
            <a:off x="3200400" y="3124200"/>
            <a:ext cx="2286000" cy="23622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>
                <a:solidFill>
                  <a:srgbClr val="FF3300"/>
                </a:solidFill>
                <a:ea typeface="宋体" panose="02010600030101010101" pitchFamily="2" charset="-122"/>
              </a:rPr>
              <a:t>Pp ___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>
                <a:solidFill>
                  <a:srgbClr val="FF3300"/>
                </a:solidFill>
                <a:ea typeface="宋体" panose="02010600030101010101" pitchFamily="2" charset="-122"/>
              </a:rPr>
              <a:t>     ___</a:t>
            </a:r>
          </a:p>
        </p:txBody>
      </p:sp>
      <p:sp>
        <p:nvSpPr>
          <p:cNvPr id="251912" name="AutoShape 22"/>
          <p:cNvSpPr>
            <a:spLocks noChangeArrowheads="1"/>
          </p:cNvSpPr>
          <p:nvPr/>
        </p:nvSpPr>
        <p:spPr bwMode="auto">
          <a:xfrm>
            <a:off x="5715000" y="3124200"/>
            <a:ext cx="2286000" cy="23622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>
                <a:solidFill>
                  <a:srgbClr val="FF3300"/>
                </a:solidFill>
                <a:ea typeface="宋体" panose="02010600030101010101" pitchFamily="2" charset="-122"/>
              </a:rPr>
              <a:t>Qq ___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>
                <a:solidFill>
                  <a:srgbClr val="FF3300"/>
                </a:solidFill>
                <a:ea typeface="宋体" panose="02010600030101010101" pitchFamily="2" charset="-122"/>
              </a:rPr>
              <a:t>     ___</a:t>
            </a:r>
          </a:p>
        </p:txBody>
      </p:sp>
      <p:pic>
        <p:nvPicPr>
          <p:cNvPr id="9" name="SectionC-2b配套听力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0480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9620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11560" y="404664"/>
            <a:ext cx="3744912" cy="1008062"/>
          </a:xfrm>
        </p:spPr>
        <p:txBody>
          <a:bodyPr/>
          <a:lstStyle/>
          <a:p>
            <a:pPr algn="l"/>
            <a:r>
              <a:rPr lang="en-US" altLang="zh-CN" b="1" dirty="0">
                <a:solidFill>
                  <a:srgbClr val="FF00FF"/>
                </a:solidFill>
              </a:rPr>
              <a:t>Play</a:t>
            </a:r>
            <a:r>
              <a:rPr lang="en-US" altLang="zh-CN" b="1" dirty="0">
                <a:solidFill>
                  <a:srgbClr val="FF00FF"/>
                </a:solidFill>
                <a:latin typeface="Times New Roman" panose="02020603050405020304" pitchFamily="18" charset="0"/>
              </a:rPr>
              <a:t> a game.</a:t>
            </a:r>
            <a:r>
              <a:rPr lang="en-US" altLang="zh-CN" dirty="0">
                <a:solidFill>
                  <a:srgbClr val="FF00FF"/>
                </a:solidFill>
              </a:rPr>
              <a:t> 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11560" y="1340768"/>
            <a:ext cx="8218487" cy="4824413"/>
          </a:xfrm>
        </p:spPr>
        <p:txBody>
          <a:bodyPr/>
          <a:lstStyle/>
          <a:p>
            <a:pPr marL="0" indent="0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3600" dirty="0"/>
              <a:t>Play the English letter game: The first student in the first team begins with “A”,  the second student follows with “B”, the third “C”, but when he/she meets with vowel first, he/she says “Bing”, the second “Bing </a:t>
            </a:r>
            <a:r>
              <a:rPr lang="en-US" altLang="zh-CN" sz="3600" dirty="0" err="1"/>
              <a:t>Bing</a:t>
            </a:r>
            <a:r>
              <a:rPr lang="en-US" altLang="zh-CN" sz="3600" dirty="0"/>
              <a:t>” and so on. (except A for the first time)</a:t>
            </a:r>
            <a:endParaRPr lang="en-US" altLang="zh-CN" sz="2800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29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29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2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1000"/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2930" grpId="0"/>
      <p:bldP spid="25293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685800" y="762000"/>
            <a:ext cx="8207375" cy="5114925"/>
          </a:xfrm>
        </p:spPr>
        <p:txBody>
          <a:bodyPr/>
          <a:lstStyle/>
          <a:p>
            <a:pPr marL="0" indent="0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3600" dirty="0"/>
              <a:t>For example: </a:t>
            </a:r>
          </a:p>
          <a:p>
            <a:pPr marL="0" indent="0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3600" dirty="0" smtClean="0"/>
              <a:t>A</a:t>
            </a:r>
            <a:r>
              <a:rPr lang="en-US" altLang="zh-CN" sz="3600" dirty="0"/>
              <a:t>, B, C, D, </a:t>
            </a:r>
            <a:r>
              <a:rPr lang="en-US" altLang="zh-CN" sz="3600" dirty="0">
                <a:solidFill>
                  <a:srgbClr val="FF0000"/>
                </a:solidFill>
              </a:rPr>
              <a:t>Bing</a:t>
            </a:r>
            <a:r>
              <a:rPr lang="en-US" altLang="zh-CN" sz="3600" dirty="0"/>
              <a:t>, F, G, H, </a:t>
            </a:r>
            <a:r>
              <a:rPr lang="en-US" altLang="zh-CN" sz="3600" dirty="0">
                <a:solidFill>
                  <a:srgbClr val="FF0000"/>
                </a:solidFill>
              </a:rPr>
              <a:t>Bing </a:t>
            </a:r>
            <a:r>
              <a:rPr lang="en-US" altLang="zh-CN" sz="3600" dirty="0" err="1">
                <a:solidFill>
                  <a:srgbClr val="FF0000"/>
                </a:solidFill>
              </a:rPr>
              <a:t>Bing</a:t>
            </a:r>
            <a:r>
              <a:rPr lang="en-US" altLang="zh-CN" sz="3600" dirty="0"/>
              <a:t>, J, K, L, M, N, </a:t>
            </a:r>
            <a:r>
              <a:rPr lang="en-US" altLang="zh-CN" sz="3600" dirty="0">
                <a:solidFill>
                  <a:srgbClr val="FF0000"/>
                </a:solidFill>
              </a:rPr>
              <a:t>Bing </a:t>
            </a:r>
            <a:r>
              <a:rPr lang="en-US" altLang="zh-CN" sz="3600" dirty="0" err="1">
                <a:solidFill>
                  <a:srgbClr val="FF0000"/>
                </a:solidFill>
              </a:rPr>
              <a:t>Bing</a:t>
            </a:r>
            <a:r>
              <a:rPr lang="en-US" altLang="zh-CN" sz="3600" dirty="0">
                <a:solidFill>
                  <a:srgbClr val="FF0000"/>
                </a:solidFill>
              </a:rPr>
              <a:t> </a:t>
            </a:r>
            <a:r>
              <a:rPr lang="en-US" altLang="zh-CN" sz="3600" dirty="0" err="1">
                <a:solidFill>
                  <a:srgbClr val="FF0000"/>
                </a:solidFill>
              </a:rPr>
              <a:t>Bing</a:t>
            </a:r>
            <a:r>
              <a:rPr lang="en-US" altLang="zh-CN" sz="3600" dirty="0"/>
              <a:t>, P, Q, R, S, T, </a:t>
            </a:r>
            <a:r>
              <a:rPr lang="en-US" altLang="zh-CN" sz="3600" dirty="0">
                <a:solidFill>
                  <a:srgbClr val="FF0000"/>
                </a:solidFill>
              </a:rPr>
              <a:t>Bing </a:t>
            </a:r>
            <a:r>
              <a:rPr lang="en-US" altLang="zh-CN" sz="3600" dirty="0" err="1">
                <a:solidFill>
                  <a:srgbClr val="FF0000"/>
                </a:solidFill>
              </a:rPr>
              <a:t>Bing</a:t>
            </a:r>
            <a:r>
              <a:rPr lang="en-US" altLang="zh-CN" sz="3600" dirty="0">
                <a:solidFill>
                  <a:srgbClr val="FF0000"/>
                </a:solidFill>
              </a:rPr>
              <a:t> </a:t>
            </a:r>
            <a:r>
              <a:rPr lang="en-US" altLang="zh-CN" sz="3600" dirty="0" err="1">
                <a:solidFill>
                  <a:srgbClr val="FF0000"/>
                </a:solidFill>
              </a:rPr>
              <a:t>Bing</a:t>
            </a:r>
            <a:r>
              <a:rPr lang="en-US" altLang="zh-CN" sz="3600" dirty="0">
                <a:solidFill>
                  <a:srgbClr val="FF0000"/>
                </a:solidFill>
              </a:rPr>
              <a:t> </a:t>
            </a:r>
            <a:r>
              <a:rPr lang="en-US" altLang="zh-CN" sz="3600" dirty="0" err="1">
                <a:solidFill>
                  <a:srgbClr val="FF0000"/>
                </a:solidFill>
              </a:rPr>
              <a:t>Bing</a:t>
            </a:r>
            <a:r>
              <a:rPr lang="en-US" altLang="zh-CN" sz="3600" dirty="0"/>
              <a:t>, V, W, X, Y, Z, </a:t>
            </a:r>
            <a:r>
              <a:rPr lang="en-US" altLang="zh-CN" sz="3600" dirty="0">
                <a:solidFill>
                  <a:srgbClr val="FF0000"/>
                </a:solidFill>
              </a:rPr>
              <a:t>Bing </a:t>
            </a:r>
            <a:r>
              <a:rPr lang="en-US" altLang="zh-CN" sz="3600" dirty="0" err="1">
                <a:solidFill>
                  <a:srgbClr val="FF0000"/>
                </a:solidFill>
              </a:rPr>
              <a:t>Bing</a:t>
            </a:r>
            <a:r>
              <a:rPr lang="en-US" altLang="zh-CN" sz="3600" dirty="0">
                <a:solidFill>
                  <a:srgbClr val="FF0000"/>
                </a:solidFill>
              </a:rPr>
              <a:t> </a:t>
            </a:r>
            <a:r>
              <a:rPr lang="en-US" altLang="zh-CN" sz="3600" dirty="0" err="1">
                <a:solidFill>
                  <a:srgbClr val="FF0000"/>
                </a:solidFill>
              </a:rPr>
              <a:t>Bing</a:t>
            </a:r>
            <a:r>
              <a:rPr lang="en-US" altLang="zh-CN" sz="3600" dirty="0">
                <a:solidFill>
                  <a:srgbClr val="FF0000"/>
                </a:solidFill>
              </a:rPr>
              <a:t> </a:t>
            </a:r>
            <a:r>
              <a:rPr lang="en-US" altLang="zh-CN" sz="3600" dirty="0" err="1">
                <a:solidFill>
                  <a:srgbClr val="FF0000"/>
                </a:solidFill>
              </a:rPr>
              <a:t>Bing</a:t>
            </a:r>
            <a:r>
              <a:rPr lang="en-US" altLang="zh-CN" sz="3600" dirty="0">
                <a:solidFill>
                  <a:srgbClr val="FF0000"/>
                </a:solidFill>
              </a:rPr>
              <a:t> </a:t>
            </a:r>
            <a:r>
              <a:rPr lang="en-US" altLang="zh-CN" sz="3600" dirty="0" err="1">
                <a:solidFill>
                  <a:srgbClr val="FF0000"/>
                </a:solidFill>
              </a:rPr>
              <a:t>Bing</a:t>
            </a:r>
            <a:r>
              <a:rPr lang="en-US" altLang="zh-CN" sz="3600" dirty="0"/>
              <a:t>, B, C ... until all the students join the game.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539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1000"/>
                                        <p:tgtEl>
                                          <p:spTgt spid="2539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95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4978" name="Picture 2" descr="铅笔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9800000">
            <a:off x="6537325" y="3826743"/>
            <a:ext cx="1704975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4979" name="Oval 3"/>
          <p:cNvSpPr>
            <a:spLocks noChangeArrowheads="1"/>
          </p:cNvSpPr>
          <p:nvPr/>
        </p:nvSpPr>
        <p:spPr bwMode="auto">
          <a:xfrm>
            <a:off x="593725" y="439738"/>
            <a:ext cx="792163" cy="5048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zh-CN" sz="4800">
              <a:solidFill>
                <a:srgbClr val="FF3300"/>
              </a:solidFill>
              <a:ea typeface="宋体" panose="02010600030101010101" pitchFamily="2" charset="-122"/>
            </a:endParaRPr>
          </a:p>
        </p:txBody>
      </p:sp>
      <p:sp>
        <p:nvSpPr>
          <p:cNvPr id="254980" name="Rectangle 4"/>
          <p:cNvSpPr>
            <a:spLocks noChangeArrowheads="1"/>
          </p:cNvSpPr>
          <p:nvPr/>
        </p:nvSpPr>
        <p:spPr bwMode="auto">
          <a:xfrm>
            <a:off x="724694" y="548679"/>
            <a:ext cx="395287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000" b="1" dirty="0">
                <a:solidFill>
                  <a:srgbClr val="000000"/>
                </a:solidFill>
                <a:ea typeface="宋体" panose="02010600030101010101" pitchFamily="2" charset="-122"/>
              </a:rPr>
              <a:t>3</a:t>
            </a:r>
          </a:p>
        </p:txBody>
      </p:sp>
      <p:sp>
        <p:nvSpPr>
          <p:cNvPr id="254981" name="Rectangle 5"/>
          <p:cNvSpPr>
            <a:spLocks noChangeArrowheads="1"/>
          </p:cNvSpPr>
          <p:nvPr/>
        </p:nvSpPr>
        <p:spPr bwMode="auto">
          <a:xfrm>
            <a:off x="2581275" y="548680"/>
            <a:ext cx="23241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>
                <a:solidFill>
                  <a:srgbClr val="000000"/>
                </a:solidFill>
                <a:ea typeface="宋体" panose="02010600030101010101" pitchFamily="2" charset="-122"/>
              </a:rPr>
              <a:t>Group work</a:t>
            </a:r>
          </a:p>
        </p:txBody>
      </p:sp>
      <p:sp>
        <p:nvSpPr>
          <p:cNvPr id="254982" name="Rectangle 6"/>
          <p:cNvSpPr>
            <a:spLocks noChangeArrowheads="1"/>
          </p:cNvSpPr>
          <p:nvPr/>
        </p:nvSpPr>
        <p:spPr bwMode="auto">
          <a:xfrm>
            <a:off x="508000" y="1978794"/>
            <a:ext cx="8024813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solidFill>
                  <a:srgbClr val="000000"/>
                </a:solidFill>
                <a:ea typeface="宋体" panose="02010600030101010101" pitchFamily="2" charset="-122"/>
              </a:rPr>
              <a:t>Make more capital letters with pens or pencils after the models and then read them out.</a:t>
            </a:r>
          </a:p>
        </p:txBody>
      </p:sp>
      <p:pic>
        <p:nvPicPr>
          <p:cNvPr id="254983" name="Picture 7" descr="活动交际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87450" y="914500"/>
            <a:ext cx="1017588" cy="83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4984" name="Picture 8" descr="铅笔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3588" y="3163168"/>
            <a:ext cx="1704975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4985" name="Picture 9" descr="铅笔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6388" y="3236193"/>
            <a:ext cx="182562" cy="170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4986" name="Picture 10" descr="铅笔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3600000">
            <a:off x="2547144" y="3746574"/>
            <a:ext cx="1704975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4987" name="Picture 11" descr="铅笔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8000000" flipH="1">
            <a:off x="3329781" y="3767213"/>
            <a:ext cx="170497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4988" name="Picture 12" descr="铅笔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3600000">
            <a:off x="4052888" y="3768006"/>
            <a:ext cx="1704975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4989" name="Picture 13" descr="铅笔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8000000" flipH="1">
            <a:off x="4833938" y="3787056"/>
            <a:ext cx="1704975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4990" name="Picture 14" descr="铅笔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65888" y="3323506"/>
            <a:ext cx="170497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4991" name="Picture 15" descr="铅笔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24638" y="4215681"/>
            <a:ext cx="170497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7026" name="Picture 4" descr="图片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7027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2971800" y="0"/>
            <a:ext cx="2324100" cy="935038"/>
          </a:xfrm>
        </p:spPr>
        <p:txBody>
          <a:bodyPr/>
          <a:lstStyle/>
          <a:p>
            <a:pPr algn="l"/>
            <a:r>
              <a:rPr lang="en-US" altLang="zh-CN" b="1" dirty="0">
                <a:solidFill>
                  <a:srgbClr val="FF3300"/>
                </a:solidFill>
              </a:rPr>
              <a:t>Sum up</a:t>
            </a:r>
            <a:r>
              <a:rPr lang="en-US" altLang="zh-CN" dirty="0"/>
              <a:t> </a:t>
            </a:r>
          </a:p>
        </p:txBody>
      </p:sp>
      <p:sp>
        <p:nvSpPr>
          <p:cNvPr id="257028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457200" y="762000"/>
            <a:ext cx="8229600" cy="513556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zh-CN" altLang="en-US" sz="3600" dirty="0"/>
              <a:t>问候</a:t>
            </a:r>
          </a:p>
          <a:p>
            <a:pPr>
              <a:lnSpc>
                <a:spcPct val="80000"/>
              </a:lnSpc>
            </a:pPr>
            <a:r>
              <a:rPr lang="en-US" altLang="zh-CN" sz="3600" dirty="0"/>
              <a:t>Good morning.</a:t>
            </a:r>
          </a:p>
          <a:p>
            <a:pPr>
              <a:lnSpc>
                <a:spcPct val="80000"/>
              </a:lnSpc>
            </a:pPr>
            <a:r>
              <a:rPr lang="en-US" altLang="zh-CN" sz="3600" dirty="0"/>
              <a:t>Good afternoon.</a:t>
            </a:r>
          </a:p>
          <a:p>
            <a:pPr>
              <a:lnSpc>
                <a:spcPct val="80000"/>
              </a:lnSpc>
            </a:pPr>
            <a:r>
              <a:rPr lang="en-US" altLang="zh-CN" sz="3600" dirty="0"/>
              <a:t>How are you</a:t>
            </a:r>
            <a:r>
              <a:rPr lang="zh-CN" altLang="en-US" sz="3600" dirty="0"/>
              <a:t>？</a:t>
            </a:r>
          </a:p>
          <a:p>
            <a:pPr>
              <a:lnSpc>
                <a:spcPct val="80000"/>
              </a:lnSpc>
            </a:pPr>
            <a:r>
              <a:rPr lang="en-US" altLang="zh-CN" sz="3600" dirty="0"/>
              <a:t>I’m fine, thank you. And you?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zh-CN" altLang="en-US" sz="3600" dirty="0"/>
              <a:t>告别</a:t>
            </a:r>
          </a:p>
          <a:p>
            <a:pPr>
              <a:lnSpc>
                <a:spcPct val="80000"/>
              </a:lnSpc>
            </a:pPr>
            <a:r>
              <a:rPr lang="en-US" altLang="zh-CN" sz="3600" dirty="0"/>
              <a:t>Goodbye. </a:t>
            </a:r>
          </a:p>
          <a:p>
            <a:pPr>
              <a:lnSpc>
                <a:spcPct val="80000"/>
              </a:lnSpc>
            </a:pPr>
            <a:r>
              <a:rPr lang="en-US" altLang="zh-CN" sz="3600" dirty="0"/>
              <a:t>Goodbye./Bye. </a:t>
            </a:r>
          </a:p>
          <a:p>
            <a:pPr>
              <a:lnSpc>
                <a:spcPct val="80000"/>
              </a:lnSpc>
            </a:pPr>
            <a:r>
              <a:rPr lang="en-US" altLang="zh-CN" sz="3600" dirty="0"/>
              <a:t>See you later.</a:t>
            </a:r>
          </a:p>
          <a:p>
            <a:pPr>
              <a:lnSpc>
                <a:spcPct val="80000"/>
              </a:lnSpc>
            </a:pPr>
            <a:r>
              <a:rPr lang="en-US" altLang="zh-CN" sz="3600" dirty="0"/>
              <a:t>See you.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7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7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7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57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57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57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257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57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257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57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257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57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257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2570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2570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0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2570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2570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0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2570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2570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0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2570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2570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0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25702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25702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02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702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FF3300"/>
                </a:solidFill>
              </a:rPr>
              <a:t>Homework</a:t>
            </a:r>
          </a:p>
        </p:txBody>
      </p:sp>
      <p:sp>
        <p:nvSpPr>
          <p:cNvPr id="25805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539552" y="2132856"/>
            <a:ext cx="8229600" cy="2736329"/>
          </a:xfrm>
        </p:spPr>
        <p:txBody>
          <a:bodyPr/>
          <a:lstStyle/>
          <a:p>
            <a:r>
              <a:rPr lang="en-US" altLang="zh-CN" sz="3600" dirty="0"/>
              <a:t>Make letter models or letter cards, and choose the best.</a:t>
            </a:r>
          </a:p>
          <a:p>
            <a:r>
              <a:rPr lang="en-US" altLang="zh-CN" sz="3600" dirty="0"/>
              <a:t>Write 26 letters.</a:t>
            </a:r>
          </a:p>
          <a:p>
            <a:r>
              <a:rPr lang="en-US" altLang="zh-CN" sz="3600" dirty="0"/>
              <a:t>Practice greeting sb</a:t>
            </a:r>
            <a:r>
              <a:rPr lang="en-US" altLang="zh-CN" sz="3600" dirty="0" smtClean="0"/>
              <a:t>. </a:t>
            </a:r>
            <a:endParaRPr lang="en-US" altLang="zh-CN" sz="36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标题 1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685800"/>
            <a:ext cx="8686800" cy="868363"/>
          </a:xfrm>
        </p:spPr>
        <p:txBody>
          <a:bodyPr/>
          <a:lstStyle/>
          <a:p>
            <a:pPr algn="l"/>
            <a:r>
              <a:rPr lang="en-US" altLang="zh-CN" sz="4000" b="1" dirty="0">
                <a:solidFill>
                  <a:srgbClr val="FF3300"/>
                </a:solidFill>
              </a:rPr>
              <a:t>Make a dialog with him/her.</a:t>
            </a:r>
            <a:r>
              <a:rPr lang="en-US" altLang="zh-CN" sz="4000" b="1" dirty="0">
                <a:solidFill>
                  <a:schemeClr val="tx1"/>
                </a:solidFill>
              </a:rPr>
              <a:t> </a:t>
            </a:r>
            <a:endParaRPr lang="en-US" altLang="zh-CN" sz="4000" dirty="0"/>
          </a:p>
        </p:txBody>
      </p:sp>
      <p:sp>
        <p:nvSpPr>
          <p:cNvPr id="239619" name="内容占位符 2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zh-CN" b="0" dirty="0"/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b="0" dirty="0"/>
              <a:t>  </a:t>
            </a:r>
            <a:r>
              <a:rPr lang="en-US" altLang="zh-CN" dirty="0"/>
              <a:t>T: Good afternoon.      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dirty="0"/>
              <a:t>  S</a:t>
            </a:r>
            <a:r>
              <a:rPr lang="zh-CN" altLang="en-US" dirty="0"/>
              <a:t>（</a:t>
            </a:r>
            <a:r>
              <a:rPr lang="en-US" altLang="zh-CN" dirty="0"/>
              <a:t>s</a:t>
            </a:r>
            <a:r>
              <a:rPr lang="zh-CN" altLang="en-US" dirty="0"/>
              <a:t>）</a:t>
            </a:r>
            <a:r>
              <a:rPr lang="en-US" altLang="zh-CN" dirty="0"/>
              <a:t>: Good afternoon.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dirty="0"/>
              <a:t>  T: I’m ..., are you ...?  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dirty="0"/>
              <a:t>  S1: Yes, I am.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dirty="0"/>
              <a:t>  T: Nice to meet you.  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dirty="0"/>
              <a:t>  S1: Nice to meet you, too.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dirty="0"/>
              <a:t>  T: How do you do? 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dirty="0"/>
              <a:t>  S2: How do you do?</a:t>
            </a:r>
          </a:p>
          <a:p>
            <a:endParaRPr lang="en-US" altLang="zh-CN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9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9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9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39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39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39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39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39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61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914400" y="1524000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CN" sz="3600" dirty="0"/>
              <a:t>S1: Good afternoon. How are you?</a:t>
            </a:r>
          </a:p>
          <a:p>
            <a:pPr>
              <a:buFontTx/>
              <a:buNone/>
            </a:pPr>
            <a:r>
              <a:rPr lang="en-US" altLang="zh-CN" sz="3600" dirty="0"/>
              <a:t>S2: Fine, thanks. And you?</a:t>
            </a:r>
          </a:p>
          <a:p>
            <a:pPr>
              <a:buFontTx/>
              <a:buNone/>
            </a:pPr>
            <a:r>
              <a:rPr lang="en-US" altLang="zh-CN" sz="3600" dirty="0"/>
              <a:t>S1: I’m fine, too.</a:t>
            </a:r>
          </a:p>
          <a:p>
            <a:pPr>
              <a:buFontTx/>
              <a:buNone/>
            </a:pPr>
            <a:r>
              <a:rPr lang="en-US" altLang="zh-CN" sz="3600" dirty="0"/>
              <a:t>S2: See you later.</a:t>
            </a:r>
          </a:p>
          <a:p>
            <a:pPr>
              <a:buFontTx/>
              <a:buNone/>
            </a:pPr>
            <a:r>
              <a:rPr lang="en-US" altLang="zh-CN" sz="3600" dirty="0"/>
              <a:t>S1: See you.</a:t>
            </a:r>
          </a:p>
        </p:txBody>
      </p:sp>
      <p:pic>
        <p:nvPicPr>
          <p:cNvPr id="240643" name="Picture 3" descr="活动交际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848600" y="228600"/>
            <a:ext cx="1017588" cy="83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06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06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06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06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06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064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2239962"/>
          </a:xfrm>
        </p:spPr>
        <p:txBody>
          <a:bodyPr/>
          <a:lstStyle/>
          <a:p>
            <a:r>
              <a:rPr lang="en-US" altLang="zh-CN" sz="6600" dirty="0"/>
              <a:t>Practice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925513" y="2085975"/>
            <a:ext cx="7696200" cy="3763963"/>
          </a:xfrm>
        </p:spPr>
        <p:txBody>
          <a:bodyPr/>
          <a:lstStyle/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zh-CN" sz="3600" b="0" dirty="0"/>
              <a:t>S: Good morning</a:t>
            </a:r>
            <a:r>
              <a:rPr lang="zh-CN" altLang="en-US" sz="3600" b="0" dirty="0"/>
              <a:t>，</a:t>
            </a:r>
            <a:r>
              <a:rPr lang="en-US" altLang="zh-CN" sz="3600" b="0" dirty="0"/>
              <a:t>Miss/ Mr. ... </a:t>
            </a:r>
          </a:p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zh-CN" sz="3600" b="0" dirty="0"/>
              <a:t>     How are you?</a:t>
            </a:r>
          </a:p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zh-CN" sz="3600" b="0" dirty="0"/>
              <a:t>T: I’m fine. Thank you. And you?</a:t>
            </a:r>
          </a:p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zh-CN" sz="3600" b="0" dirty="0"/>
              <a:t>S: I’m fine, too. Goodbye, Miss/ Mr. ...</a:t>
            </a:r>
          </a:p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zh-CN" sz="3600" b="0" dirty="0"/>
              <a:t>T: Bye</a:t>
            </a:r>
            <a:r>
              <a:rPr lang="en-US" altLang="zh-CN" sz="3600" b="0" dirty="0" smtClean="0"/>
              <a:t>.</a:t>
            </a:r>
            <a:endParaRPr lang="en-US" altLang="zh-CN" sz="3600" b="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2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2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2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2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2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2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2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2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2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2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990600"/>
            <a:ext cx="8229600" cy="990600"/>
          </a:xfrm>
        </p:spPr>
        <p:txBody>
          <a:bodyPr/>
          <a:lstStyle/>
          <a:p>
            <a:r>
              <a:rPr lang="en-US" altLang="zh-CN" sz="6600" dirty="0"/>
              <a:t>Pair work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68313" y="2162175"/>
            <a:ext cx="8229600" cy="3459163"/>
          </a:xfrm>
        </p:spPr>
        <p:txBody>
          <a:bodyPr/>
          <a:lstStyle/>
          <a:p>
            <a:pPr>
              <a:lnSpc>
                <a:spcPct val="150000"/>
              </a:lnSpc>
              <a:buFontTx/>
              <a:buNone/>
            </a:pPr>
            <a:r>
              <a:rPr lang="en-US" altLang="zh-CN" sz="3600" b="0" dirty="0"/>
              <a:t>   A: Good afternoon. How are you?</a:t>
            </a:r>
            <a:br>
              <a:rPr lang="en-US" altLang="zh-CN" sz="3600" b="0" dirty="0"/>
            </a:br>
            <a:r>
              <a:rPr lang="en-US" altLang="zh-CN" sz="3600" b="0" dirty="0"/>
              <a:t>B: Fine, thanks. And you?</a:t>
            </a:r>
            <a:br>
              <a:rPr lang="en-US" altLang="zh-CN" sz="3600" b="0" dirty="0"/>
            </a:br>
            <a:r>
              <a:rPr lang="en-US" altLang="zh-CN" sz="3600" b="0" dirty="0"/>
              <a:t>A: I’m OK, too.</a:t>
            </a:r>
            <a:br>
              <a:rPr lang="en-US" altLang="zh-CN" sz="3600" b="0" dirty="0"/>
            </a:br>
            <a:r>
              <a:rPr lang="en-US" altLang="zh-CN" sz="3600" b="0" dirty="0"/>
              <a:t>B: See you later.</a:t>
            </a:r>
            <a:br>
              <a:rPr lang="en-US" altLang="zh-CN" sz="3600" b="0" dirty="0"/>
            </a:br>
            <a:r>
              <a:rPr lang="en-US" altLang="zh-CN" sz="3600" b="0" dirty="0"/>
              <a:t>A: See you.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2437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7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762000" y="685800"/>
            <a:ext cx="8153400" cy="2209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zh-CN" b="0" dirty="0"/>
              <a:t>  1b             Practice the conversations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b="0" dirty="0"/>
              <a:t>above with your partner, using your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b="0" dirty="0"/>
              <a:t>own names. Then change partners and practice again.</a:t>
            </a:r>
          </a:p>
        </p:txBody>
      </p:sp>
      <p:pic>
        <p:nvPicPr>
          <p:cNvPr id="244739" name="Picture 3" descr="活动交际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52600" y="533400"/>
            <a:ext cx="101758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4740" name="Text Box 5"/>
          <p:cNvSpPr txBox="1">
            <a:spLocks noChangeArrowheads="1"/>
          </p:cNvSpPr>
          <p:nvPr/>
        </p:nvSpPr>
        <p:spPr bwMode="auto">
          <a:xfrm>
            <a:off x="1600200" y="2971800"/>
            <a:ext cx="5718175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EEB0E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3200">
                <a:solidFill>
                  <a:srgbClr val="FF0000"/>
                </a:solidFill>
                <a:ea typeface="宋体" panose="02010600030101010101" pitchFamily="2" charset="-122"/>
              </a:rPr>
              <a:t>A: Good afternoon/evening, …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3200">
                <a:solidFill>
                  <a:srgbClr val="FF0000"/>
                </a:solidFill>
                <a:ea typeface="宋体" panose="02010600030101010101" pitchFamily="2" charset="-122"/>
              </a:rPr>
              <a:t>B: …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3200">
                <a:solidFill>
                  <a:srgbClr val="FF0000"/>
                </a:solidFill>
                <a:ea typeface="宋体" panose="02010600030101010101" pitchFamily="2" charset="-122"/>
              </a:rPr>
              <a:t>A: How are you?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3200">
                <a:solidFill>
                  <a:srgbClr val="FF0000"/>
                </a:solidFill>
                <a:ea typeface="宋体" panose="02010600030101010101" pitchFamily="2" charset="-122"/>
              </a:rPr>
              <a:t>B: …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3200">
                <a:solidFill>
                  <a:srgbClr val="FF0000"/>
                </a:solidFill>
                <a:ea typeface="宋体" panose="02010600030101010101" pitchFamily="2" charset="-122"/>
              </a:rPr>
              <a:t>A: Goodbye, …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3200">
                <a:solidFill>
                  <a:srgbClr val="FF0000"/>
                </a:solidFill>
                <a:ea typeface="宋体" panose="02010600030101010101" pitchFamily="2" charset="-122"/>
              </a:rPr>
              <a:t>B: …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447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447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44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44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4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4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474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62" name="Picture 6" descr="图片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100"/>
            <a:ext cx="9144000" cy="681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63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1295400" y="609600"/>
            <a:ext cx="7391400" cy="1905000"/>
          </a:xfrm>
        </p:spPr>
        <p:txBody>
          <a:bodyPr/>
          <a:lstStyle/>
          <a:p>
            <a:r>
              <a:rPr lang="en-US" altLang="zh-CN" sz="3600" b="0"/>
              <a:t>Please say these letters as quickly as possible.</a:t>
            </a:r>
          </a:p>
          <a:p>
            <a:endParaRPr lang="en-US" altLang="zh-CN"/>
          </a:p>
        </p:txBody>
      </p:sp>
      <p:pic>
        <p:nvPicPr>
          <p:cNvPr id="245764" name="Picture 3" descr="717282014200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2971800"/>
            <a:ext cx="7429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765" name="Picture 7" descr="9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55575" y="2895600"/>
            <a:ext cx="4340225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766" name="Picture 9" descr="字母B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648200" y="2895600"/>
            <a:ext cx="43434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6786" name="Picture 5" descr="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45013" y="0"/>
            <a:ext cx="459898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6787" name="Picture 6" descr="N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44910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D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581400"/>
            <a:ext cx="41148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5" descr="A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1000" y="228600"/>
            <a:ext cx="49530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7812" name="Picture 6" descr="图片0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152400"/>
            <a:ext cx="3582988" cy="343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7813" name="Picture 7" descr="图片0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257800" y="3576638"/>
            <a:ext cx="2590800" cy="3281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2012版中考一轮复习化学精品课件（含2011中考真题）第15课时粒子构成物质（19ppt)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012版中考一轮复习化学精品课件（含2011中考真题）第15课时粒子构成物质（19ppt)">
      <a:majorFont>
        <a:latin typeface="Arial"/>
        <a:ea typeface="黑体"/>
        <a:cs typeface="宋体"/>
      </a:majorFont>
      <a:minorFont>
        <a:latin typeface="Arial"/>
        <a:ea typeface="楷体_GB2312"/>
        <a:cs typeface="宋体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2012版中考一轮复习化学精品课件（含2011中考真题）第15课时粒子构成物质（19ppt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2版中考一轮复习化学精品课件（含2011中考真题）第15课时粒子构成物质（19ppt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2版中考一轮复习化学精品课件（含2011中考真题）第15课时粒子构成物质（19ppt)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2版中考一轮复习化学精品课件（含2011中考真题）第15课时粒子构成物质（19ppt)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2版中考一轮复习化学精品课件（含2011中考真题）第15课时粒子构成物质（19ppt)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2版中考一轮复习化学精品课件（含2011中考真题）第15课时粒子构成物质（19ppt)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2版中考一轮复习化学精品课件（含2011中考真题）第15课时粒子构成物质（19ppt)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2版中考一轮复习化学精品课件（含2011中考真题）第15课时粒子构成物质（19ppt)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2版中考一轮复习化学精品课件（含2011中考真题）第15课时粒子构成物质（19ppt)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2版中考一轮复习化学精品课件（含2011中考真题）第15课时粒子构成物质（19ppt)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2版中考一轮复习化学精品课件（含2011中考真题）第15课时粒子构成物质（19ppt)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2版中考一轮复习化学精品课件（含2011中考真题）第15课时粒子构成物质（19ppt)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435</Words>
  <Application>Microsoft Office PowerPoint</Application>
  <PresentationFormat>全屏显示(4:3)</PresentationFormat>
  <Paragraphs>68</Paragraphs>
  <Slides>17</Slides>
  <Notes>1</Notes>
  <HiddenSlides>0</HiddenSlides>
  <MMClips>1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5" baseType="lpstr">
      <vt:lpstr>黑体</vt:lpstr>
      <vt:lpstr>楷体_GB2312</vt:lpstr>
      <vt:lpstr>宋体</vt:lpstr>
      <vt:lpstr>微软雅黑</vt:lpstr>
      <vt:lpstr>Arial</vt:lpstr>
      <vt:lpstr>Calibri</vt:lpstr>
      <vt:lpstr>Times New Roman</vt:lpstr>
      <vt:lpstr>WWW.2PPT.COM
</vt:lpstr>
      <vt:lpstr>Welcome to China!   Section C</vt:lpstr>
      <vt:lpstr>Make a dialog with him/her. </vt:lpstr>
      <vt:lpstr>PowerPoint 演示文稿</vt:lpstr>
      <vt:lpstr>Practice</vt:lpstr>
      <vt:lpstr>Pair work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2b       Work alone </vt:lpstr>
      <vt:lpstr>Play a game. </vt:lpstr>
      <vt:lpstr>PowerPoint 演示文稿</vt:lpstr>
      <vt:lpstr>PowerPoint 演示文稿</vt:lpstr>
      <vt:lpstr>Sum up 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2018-08-27T06:09:00Z</dcterms:created>
  <dcterms:modified xsi:type="dcterms:W3CDTF">2023-01-17T00:31:56Z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981D89F942B745D3BFF14E0A2869A2FB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