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2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07F549F-6C21-4A46-AD78-4CBF088B4B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09FD17-43C4-438F-94D4-A8C5C686E4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BFBFCE-1347-48EC-BB5F-673D5A0D6512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05008-EE22-4C6D-9B7D-61F98B62D30E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4499E-228E-4488-8835-DD25FE5216DB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1793E-689A-4318-986B-E6E518135F9B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C2451-F065-4910-B580-CFC768A463DE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22D412-B82A-4F20-A932-DC73988FCD5A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34D6E-4034-401F-953D-B86CD814203B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93A1A-3B19-4803-945D-D701435B0DC2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939A7E-6C47-4413-9FC1-DC5DD276525D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A77F4-0F8E-485A-85E2-FA48EF3AFC8B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9240-E513-4A4F-8925-DADA09F3D7F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D1D9-A08B-476B-A8D8-6F58DDBE03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5F78-C634-404A-A129-AFA6A6F7C7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A78A-95D7-40BF-9516-A9D1D80C25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54C1-3C23-4E69-BAFE-189C41EC6C5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A5FF5-5E61-4E55-AF6E-535C296C1B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3CA1-D4F9-4105-B4AC-828CDF318B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5943-F7F2-4655-9463-A6C05820E5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2621-6772-4917-8993-DA17728788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6D74-4F51-4BEB-B688-441E278C6D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A3E3-E632-4063-955F-BB6DE14D0C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7B7A5-D827-46A4-9B0F-6EC51ACEB6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B598-9F25-43E6-A64A-C2CA536F54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9EC31-9089-4228-9DBD-F43B797565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F47D-B29D-432A-A8BF-3DD0D689B2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1D598-7AC2-49CD-A215-82AE546B72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5069-7999-4636-813D-C1142FC07E2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2924-252F-4C57-B0AA-3B019E20ED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9E7B-425F-4A6C-80AC-282640061E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1320-8D24-41BD-A184-4AF65B8E0D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185A-A6F3-4E30-BB86-2965950E03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AEE7-ED1F-482F-AE53-1E8C0C33E4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634624-D795-4102-81BB-A3295930C7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A951F9-1C55-4581-B052-FAA51667EE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539552" y="1484784"/>
            <a:ext cx="810324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选择合适的统计图表示数据</a:t>
            </a:r>
            <a:endParaRPr lang="zh-CN" altLang="en-US" sz="7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85044" y="558924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1266" name="图片 1" descr="3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928688"/>
            <a:ext cx="224631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500063" y="2357438"/>
            <a:ext cx="821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下表是某商店一个星期每天的营业额。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3214688"/>
            <a:ext cx="8358187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857250" y="4994275"/>
            <a:ext cx="7858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自己选择合适的统计图表示上面的数据。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500063" y="928688"/>
            <a:ext cx="82153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下表是某食品厂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2012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年上半年生产</a:t>
            </a:r>
            <a:r>
              <a:rPr lang="en-US" altLang="zh-CN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r>
              <a:rPr lang="zh-CN" altLang="en-US" sz="3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克包装的火腿肠的记录</a:t>
            </a:r>
            <a:r>
              <a:rPr lang="zh-CN" altLang="en-US" sz="32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113" y="1947863"/>
            <a:ext cx="83724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3143250"/>
            <a:ext cx="65722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00213" y="62531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86063" y="62531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57625" y="625316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29188" y="62531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34088" y="62531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0" y="625316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72375" y="6253163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月份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614362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57250" y="571500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" y="5324475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" y="492918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150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5" y="4538663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200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14375" y="4143375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250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14375" y="3752850"/>
            <a:ext cx="64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300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4375" y="3357563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350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4375" y="2967038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824038" y="3128963"/>
            <a:ext cx="93662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906713" y="5083175"/>
            <a:ext cx="93662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000500" y="3849688"/>
            <a:ext cx="93663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072063" y="3217863"/>
            <a:ext cx="93662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6165850" y="3517900"/>
            <a:ext cx="93663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7253288" y="4000500"/>
            <a:ext cx="93662" cy="1238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1901825" y="3203575"/>
            <a:ext cx="1025525" cy="1927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25" idx="7"/>
          </p:cNvCxnSpPr>
          <p:nvPr/>
        </p:nvCxnSpPr>
        <p:spPr>
          <a:xfrm rot="5400000" flipH="1" flipV="1">
            <a:off x="2906713" y="4008438"/>
            <a:ext cx="1173162" cy="1014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endCxn id="27" idx="3"/>
          </p:cNvCxnSpPr>
          <p:nvPr/>
        </p:nvCxnSpPr>
        <p:spPr>
          <a:xfrm flipV="1">
            <a:off x="4057650" y="3324225"/>
            <a:ext cx="1028700" cy="5635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>
            <a:endCxn id="28" idx="2"/>
          </p:cNvCxnSpPr>
          <p:nvPr/>
        </p:nvCxnSpPr>
        <p:spPr>
          <a:xfrm>
            <a:off x="5143500" y="3278188"/>
            <a:ext cx="1022350" cy="30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>
            <a:endCxn id="29" idx="1"/>
          </p:cNvCxnSpPr>
          <p:nvPr/>
        </p:nvCxnSpPr>
        <p:spPr>
          <a:xfrm>
            <a:off x="6215063" y="3594100"/>
            <a:ext cx="1050925" cy="423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85750" y="1970774"/>
            <a:ext cx="8553450" cy="41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、结合具体事例，经历选择统计图，讨论统计图特征，并用统计图直观、有效地表示数据的过程。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、能根据需要，选择合适统计图直观、有效地表示数据。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0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、进一步了解不同的统计图在表示数据中的作用，认识到学习各种统计图的价值。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976948" y="661458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098" name="Text Box 14"/>
          <p:cNvSpPr txBox="1">
            <a:spLocks noChangeArrowheads="1"/>
          </p:cNvSpPr>
          <p:nvPr/>
        </p:nvSpPr>
        <p:spPr bwMode="auto">
          <a:xfrm>
            <a:off x="1000125" y="857250"/>
            <a:ext cx="7858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中国队在第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届至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29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届国际奥林匹克运动会上获得金牌数统计如下：</a:t>
            </a:r>
          </a:p>
        </p:txBody>
      </p:sp>
      <p:pic>
        <p:nvPicPr>
          <p:cNvPr id="4099" name="图片 8" descr="花.t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50" y="857250"/>
            <a:ext cx="6445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071688"/>
            <a:ext cx="828675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785813" y="4208463"/>
            <a:ext cx="7858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我国获得金牌数可以用哪种统计图表示？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" name="组合 50"/>
          <p:cNvGrpSpPr/>
          <p:nvPr/>
        </p:nvGrpSpPr>
        <p:grpSpPr bwMode="auto">
          <a:xfrm>
            <a:off x="736600" y="2241550"/>
            <a:ext cx="7797800" cy="4503738"/>
            <a:chOff x="917373" y="2240836"/>
            <a:chExt cx="7797999" cy="4504274"/>
          </a:xfrm>
        </p:grpSpPr>
        <p:grpSp>
          <p:nvGrpSpPr>
            <p:cNvPr id="5141" name="组合 41"/>
            <p:cNvGrpSpPr/>
            <p:nvPr/>
          </p:nvGrpSpPr>
          <p:grpSpPr bwMode="auto">
            <a:xfrm>
              <a:off x="917373" y="2240836"/>
              <a:ext cx="7797999" cy="4504274"/>
              <a:chOff x="917373" y="2240836"/>
              <a:chExt cx="7797999" cy="4504274"/>
            </a:xfrm>
          </p:grpSpPr>
          <p:cxnSp>
            <p:nvCxnSpPr>
              <p:cNvPr id="10" name="直接箭头连接符 9"/>
              <p:cNvCxnSpPr/>
              <p:nvPr/>
            </p:nvCxnSpPr>
            <p:spPr>
              <a:xfrm>
                <a:off x="1358709" y="6286267"/>
                <a:ext cx="7001054" cy="1588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/>
              <p:cNvCxnSpPr/>
              <p:nvPr/>
            </p:nvCxnSpPr>
            <p:spPr>
              <a:xfrm rot="5400000" flipH="1" flipV="1">
                <a:off x="-642572" y="4284985"/>
                <a:ext cx="4000976" cy="1587"/>
              </a:xfrm>
              <a:prstGeom prst="straightConnector1">
                <a:avLst/>
              </a:prstGeom>
              <a:ln w="1905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1357122" y="6014773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357122" y="5728989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357122" y="5443205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1357122" y="5157421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1357122" y="4871637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357122" y="4584265"/>
                <a:ext cx="6572418" cy="1588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357122" y="4300069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1357122" y="4014285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1357122" y="3728501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1357122" y="3442717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1357122" y="3156933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1357122" y="2871149"/>
                <a:ext cx="657241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 rot="5400000">
                <a:off x="6215630" y="4572358"/>
                <a:ext cx="3429408" cy="1587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64" name="TextBox 26"/>
              <p:cNvSpPr txBox="1">
                <a:spLocks noChangeArrowheads="1"/>
              </p:cNvSpPr>
              <p:nvPr/>
            </p:nvSpPr>
            <p:spPr bwMode="auto">
              <a:xfrm>
                <a:off x="7858148" y="6283445"/>
                <a:ext cx="8572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届数</a:t>
                </a:r>
              </a:p>
            </p:txBody>
          </p:sp>
          <p:sp>
            <p:nvSpPr>
              <p:cNvPr id="5165" name="TextBox 27"/>
              <p:cNvSpPr txBox="1">
                <a:spLocks noChangeArrowheads="1"/>
              </p:cNvSpPr>
              <p:nvPr/>
            </p:nvSpPr>
            <p:spPr bwMode="auto">
              <a:xfrm>
                <a:off x="1315838" y="2240836"/>
                <a:ext cx="18573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金牌数（枚）</a:t>
                </a:r>
              </a:p>
            </p:txBody>
          </p:sp>
          <p:sp>
            <p:nvSpPr>
              <p:cNvPr id="5166" name="TextBox 28"/>
              <p:cNvSpPr txBox="1">
                <a:spLocks noChangeArrowheads="1"/>
              </p:cNvSpPr>
              <p:nvPr/>
            </p:nvSpPr>
            <p:spPr bwMode="auto">
              <a:xfrm>
                <a:off x="1071538" y="6143644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67" name="TextBox 29"/>
              <p:cNvSpPr txBox="1">
                <a:spLocks noChangeArrowheads="1"/>
              </p:cNvSpPr>
              <p:nvPr/>
            </p:nvSpPr>
            <p:spPr bwMode="auto">
              <a:xfrm>
                <a:off x="1071538" y="5786454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68" name="TextBox 30"/>
              <p:cNvSpPr txBox="1">
                <a:spLocks noChangeArrowheads="1"/>
              </p:cNvSpPr>
              <p:nvPr/>
            </p:nvSpPr>
            <p:spPr bwMode="auto">
              <a:xfrm>
                <a:off x="917373" y="5500702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69" name="TextBox 31"/>
              <p:cNvSpPr txBox="1">
                <a:spLocks noChangeArrowheads="1"/>
              </p:cNvSpPr>
              <p:nvPr/>
            </p:nvSpPr>
            <p:spPr bwMode="auto">
              <a:xfrm>
                <a:off x="917373" y="5214950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15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0" name="TextBox 32"/>
              <p:cNvSpPr txBox="1">
                <a:spLocks noChangeArrowheads="1"/>
              </p:cNvSpPr>
              <p:nvPr/>
            </p:nvSpPr>
            <p:spPr bwMode="auto">
              <a:xfrm>
                <a:off x="917373" y="4929198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1" name="TextBox 33"/>
              <p:cNvSpPr txBox="1">
                <a:spLocks noChangeArrowheads="1"/>
              </p:cNvSpPr>
              <p:nvPr/>
            </p:nvSpPr>
            <p:spPr bwMode="auto">
              <a:xfrm>
                <a:off x="917373" y="4643446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25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2" name="TextBox 34"/>
              <p:cNvSpPr txBox="1">
                <a:spLocks noChangeArrowheads="1"/>
              </p:cNvSpPr>
              <p:nvPr/>
            </p:nvSpPr>
            <p:spPr bwMode="auto">
              <a:xfrm>
                <a:off x="917373" y="4357694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3" name="TextBox 35"/>
              <p:cNvSpPr txBox="1">
                <a:spLocks noChangeArrowheads="1"/>
              </p:cNvSpPr>
              <p:nvPr/>
            </p:nvSpPr>
            <p:spPr bwMode="auto">
              <a:xfrm>
                <a:off x="917373" y="4071942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4" name="TextBox 36"/>
              <p:cNvSpPr txBox="1">
                <a:spLocks noChangeArrowheads="1"/>
              </p:cNvSpPr>
              <p:nvPr/>
            </p:nvSpPr>
            <p:spPr bwMode="auto">
              <a:xfrm>
                <a:off x="917373" y="3786190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5" name="TextBox 37"/>
              <p:cNvSpPr txBox="1">
                <a:spLocks noChangeArrowheads="1"/>
              </p:cNvSpPr>
              <p:nvPr/>
            </p:nvSpPr>
            <p:spPr bwMode="auto">
              <a:xfrm>
                <a:off x="917373" y="3500438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45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6" name="TextBox 38"/>
              <p:cNvSpPr txBox="1">
                <a:spLocks noChangeArrowheads="1"/>
              </p:cNvSpPr>
              <p:nvPr/>
            </p:nvSpPr>
            <p:spPr bwMode="auto">
              <a:xfrm>
                <a:off x="917373" y="3214686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7" name="TextBox 39"/>
              <p:cNvSpPr txBox="1">
                <a:spLocks noChangeArrowheads="1"/>
              </p:cNvSpPr>
              <p:nvPr/>
            </p:nvSpPr>
            <p:spPr bwMode="auto">
              <a:xfrm>
                <a:off x="917373" y="2928934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55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5178" name="TextBox 40"/>
              <p:cNvSpPr txBox="1">
                <a:spLocks noChangeArrowheads="1"/>
              </p:cNvSpPr>
              <p:nvPr/>
            </p:nvSpPr>
            <p:spPr bwMode="auto">
              <a:xfrm>
                <a:off x="917373" y="2643182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60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5142" name="TextBox 43"/>
            <p:cNvSpPr txBox="1">
              <a:spLocks noChangeArrowheads="1"/>
            </p:cNvSpPr>
            <p:nvPr/>
          </p:nvSpPr>
          <p:spPr bwMode="auto">
            <a:xfrm>
              <a:off x="1609175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23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3" name="TextBox 44"/>
            <p:cNvSpPr txBox="1">
              <a:spLocks noChangeArrowheads="1"/>
            </p:cNvSpPr>
            <p:nvPr/>
          </p:nvSpPr>
          <p:spPr bwMode="auto">
            <a:xfrm>
              <a:off x="2323555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24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4" name="TextBox 45"/>
            <p:cNvSpPr txBox="1">
              <a:spLocks noChangeArrowheads="1"/>
            </p:cNvSpPr>
            <p:nvPr/>
          </p:nvSpPr>
          <p:spPr bwMode="auto">
            <a:xfrm>
              <a:off x="2989075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25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5" name="TextBox 46"/>
            <p:cNvSpPr txBox="1">
              <a:spLocks noChangeArrowheads="1"/>
            </p:cNvSpPr>
            <p:nvPr/>
          </p:nvSpPr>
          <p:spPr bwMode="auto">
            <a:xfrm>
              <a:off x="3718448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26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6" name="TextBox 47"/>
            <p:cNvSpPr txBox="1">
              <a:spLocks noChangeArrowheads="1"/>
            </p:cNvSpPr>
            <p:nvPr/>
          </p:nvSpPr>
          <p:spPr bwMode="auto">
            <a:xfrm>
              <a:off x="4455406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27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7" name="TextBox 48"/>
            <p:cNvSpPr txBox="1">
              <a:spLocks noChangeArrowheads="1"/>
            </p:cNvSpPr>
            <p:nvPr/>
          </p:nvSpPr>
          <p:spPr bwMode="auto">
            <a:xfrm>
              <a:off x="5181075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28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148" name="TextBox 49"/>
            <p:cNvSpPr txBox="1">
              <a:spLocks noChangeArrowheads="1"/>
            </p:cNvSpPr>
            <p:nvPr/>
          </p:nvSpPr>
          <p:spPr bwMode="auto">
            <a:xfrm>
              <a:off x="5906744" y="6253483"/>
              <a:ext cx="500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华文楷体" panose="02010600040101010101" pitchFamily="2" charset="-122"/>
                  <a:ea typeface="华文楷体" panose="02010600040101010101" pitchFamily="2" charset="-122"/>
                </a:rPr>
                <a:t>29</a:t>
              </a:r>
              <a:endParaRPr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857250"/>
            <a:ext cx="828675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矩形 42"/>
          <p:cNvSpPr/>
          <p:nvPr/>
        </p:nvSpPr>
        <p:spPr>
          <a:xfrm>
            <a:off x="1500188" y="5443538"/>
            <a:ext cx="357187" cy="831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428750" y="5057775"/>
            <a:ext cx="500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214563" y="6015038"/>
            <a:ext cx="357187" cy="260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14563" y="56102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901950" y="5402263"/>
            <a:ext cx="357188" cy="88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830513" y="50006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605213" y="5402263"/>
            <a:ext cx="357187" cy="8842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33775" y="500062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357688" y="4654550"/>
            <a:ext cx="357187" cy="1628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286250" y="4214813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083175" y="4500563"/>
            <a:ext cx="357188" cy="17716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011738" y="411003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500813" y="625316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endParaRPr lang="zh-CN" altLang="en-US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759450" y="300037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51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827713" y="3406775"/>
            <a:ext cx="357187" cy="2879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6572250" y="4098925"/>
            <a:ext cx="357188" cy="21875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500813" y="3681413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38</a:t>
            </a:r>
            <a:endParaRPr lang="zh-CN" altLang="en-US" sz="24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/>
      <p:bldP spid="65" grpId="0"/>
      <p:bldP spid="66" grpId="0" animBg="1"/>
      <p:bldP spid="67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857250"/>
            <a:ext cx="828675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78"/>
          <p:cNvGrpSpPr/>
          <p:nvPr/>
        </p:nvGrpSpPr>
        <p:grpSpPr bwMode="auto">
          <a:xfrm>
            <a:off x="736600" y="2241550"/>
            <a:ext cx="8050213" cy="4503738"/>
            <a:chOff x="736926" y="2240836"/>
            <a:chExt cx="8049916" cy="4504274"/>
          </a:xfrm>
        </p:grpSpPr>
        <p:grpSp>
          <p:nvGrpSpPr>
            <p:cNvPr id="6163" name="组合 60"/>
            <p:cNvGrpSpPr/>
            <p:nvPr/>
          </p:nvGrpSpPr>
          <p:grpSpPr bwMode="auto">
            <a:xfrm>
              <a:off x="736926" y="2240836"/>
              <a:ext cx="8049916" cy="4504274"/>
              <a:chOff x="736926" y="2240836"/>
              <a:chExt cx="8049916" cy="4504274"/>
            </a:xfrm>
          </p:grpSpPr>
          <p:grpSp>
            <p:nvGrpSpPr>
              <p:cNvPr id="6178" name="组合 3"/>
              <p:cNvGrpSpPr/>
              <p:nvPr/>
            </p:nvGrpSpPr>
            <p:grpSpPr bwMode="auto">
              <a:xfrm>
                <a:off x="736926" y="2240836"/>
                <a:ext cx="8049916" cy="4504274"/>
                <a:chOff x="917373" y="2240836"/>
                <a:chExt cx="8049916" cy="4504274"/>
              </a:xfrm>
            </p:grpSpPr>
            <p:grpSp>
              <p:nvGrpSpPr>
                <p:cNvPr id="6180" name="组合 41"/>
                <p:cNvGrpSpPr/>
                <p:nvPr/>
              </p:nvGrpSpPr>
              <p:grpSpPr bwMode="auto">
                <a:xfrm>
                  <a:off x="917373" y="2240836"/>
                  <a:ext cx="8049916" cy="4504274"/>
                  <a:chOff x="917373" y="2240836"/>
                  <a:chExt cx="8049916" cy="4504274"/>
                </a:xfrm>
              </p:grpSpPr>
              <p:cxnSp>
                <p:nvCxnSpPr>
                  <p:cNvPr id="13" name="直接箭头连接符 12"/>
                  <p:cNvCxnSpPr/>
                  <p:nvPr/>
                </p:nvCxnSpPr>
                <p:spPr>
                  <a:xfrm>
                    <a:off x="1358682" y="6286267"/>
                    <a:ext cx="7000617" cy="1588"/>
                  </a:xfrm>
                  <a:prstGeom prst="straightConnector1">
                    <a:avLst/>
                  </a:prstGeom>
                  <a:ln w="1905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接箭头连接符 13"/>
                  <p:cNvCxnSpPr/>
                  <p:nvPr/>
                </p:nvCxnSpPr>
                <p:spPr>
                  <a:xfrm rot="5400000" flipH="1" flipV="1">
                    <a:off x="-642599" y="4284985"/>
                    <a:ext cx="4000976" cy="1587"/>
                  </a:xfrm>
                  <a:prstGeom prst="straightConnector1">
                    <a:avLst/>
                  </a:prstGeom>
                  <a:ln w="19050"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接连接符 14"/>
                  <p:cNvCxnSpPr/>
                  <p:nvPr/>
                </p:nvCxnSpPr>
                <p:spPr>
                  <a:xfrm>
                    <a:off x="1357095" y="6014773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接连接符 15"/>
                  <p:cNvCxnSpPr/>
                  <p:nvPr/>
                </p:nvCxnSpPr>
                <p:spPr>
                  <a:xfrm>
                    <a:off x="1357095" y="5728989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接连接符 16"/>
                  <p:cNvCxnSpPr/>
                  <p:nvPr/>
                </p:nvCxnSpPr>
                <p:spPr>
                  <a:xfrm>
                    <a:off x="1357095" y="5443205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接连接符 17"/>
                  <p:cNvCxnSpPr/>
                  <p:nvPr/>
                </p:nvCxnSpPr>
                <p:spPr>
                  <a:xfrm>
                    <a:off x="1357095" y="5157421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接连接符 18"/>
                  <p:cNvCxnSpPr/>
                  <p:nvPr/>
                </p:nvCxnSpPr>
                <p:spPr>
                  <a:xfrm>
                    <a:off x="1357095" y="4871637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1357095" y="4584265"/>
                    <a:ext cx="6572008" cy="1588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>
                    <a:off x="1357095" y="4300069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>
                    <a:off x="1357095" y="4014285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>
                    <a:off x="1357095" y="3728501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接连接符 23"/>
                  <p:cNvCxnSpPr/>
                  <p:nvPr/>
                </p:nvCxnSpPr>
                <p:spPr>
                  <a:xfrm>
                    <a:off x="1357095" y="3442717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1357095" y="3156933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接连接符 25"/>
                  <p:cNvCxnSpPr/>
                  <p:nvPr/>
                </p:nvCxnSpPr>
                <p:spPr>
                  <a:xfrm>
                    <a:off x="1357095" y="2871149"/>
                    <a:ext cx="65720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接连接符 26"/>
                  <p:cNvCxnSpPr/>
                  <p:nvPr/>
                </p:nvCxnSpPr>
                <p:spPr>
                  <a:xfrm rot="5400000">
                    <a:off x="6215192" y="4572358"/>
                    <a:ext cx="3429408" cy="1587"/>
                  </a:xfrm>
                  <a:prstGeom prst="line">
                    <a:avLst/>
                  </a:prstGeom>
                  <a:ln w="1905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03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10065" y="6283445"/>
                    <a:ext cx="85722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届数</a:t>
                    </a:r>
                  </a:p>
                </p:txBody>
              </p:sp>
              <p:sp>
                <p:nvSpPr>
                  <p:cNvPr id="6204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5838" y="2240836"/>
                    <a:ext cx="1857388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金牌数（枚）</a:t>
                    </a:r>
                  </a:p>
                </p:txBody>
              </p:sp>
              <p:sp>
                <p:nvSpPr>
                  <p:cNvPr id="6205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1538" y="6143644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06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71538" y="5786454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07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5500702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10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08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5214950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15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09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4929198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20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0" name="Text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4643446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25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1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4357694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30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2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4071942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35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3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3786190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40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4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3500438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45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5" name="Text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3214686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50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6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2928934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55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  <p:sp>
                <p:nvSpPr>
                  <p:cNvPr id="6217" name="Text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7373" y="2643182"/>
                    <a:ext cx="500066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400" b="1">
                        <a:latin typeface="华文楷体" panose="02010600040101010101" pitchFamily="2" charset="-122"/>
                        <a:ea typeface="华文楷体" panose="02010600040101010101" pitchFamily="2" charset="-122"/>
                      </a:rPr>
                      <a:t>60</a:t>
                    </a:r>
                    <a:endParaRPr lang="zh-CN" altLang="en-US" sz="2400" b="1">
                      <a:latin typeface="华文楷体" panose="02010600040101010101" pitchFamily="2" charset="-122"/>
                      <a:ea typeface="华文楷体" panose="02010600040101010101" pitchFamily="2" charset="-122"/>
                    </a:endParaRPr>
                  </a:p>
                </p:txBody>
              </p:sp>
            </p:grpSp>
            <p:sp>
              <p:nvSpPr>
                <p:cNvPr id="6181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466299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23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2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2323555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24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3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3180811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25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4038067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26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4895323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27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6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5752579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28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6187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6681273" y="6253483"/>
                  <a:ext cx="50006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>
                      <a:latin typeface="华文楷体" panose="02010600040101010101" pitchFamily="2" charset="-122"/>
                      <a:ea typeface="华文楷体" panose="02010600040101010101" pitchFamily="2" charset="-122"/>
                    </a:rPr>
                    <a:t>29</a:t>
                  </a:r>
                  <a:endParaRPr lang="zh-CN" altLang="en-US" sz="2400" b="1"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  <p:sp>
            <p:nvSpPr>
              <p:cNvPr id="6179" name="TextBox 55"/>
              <p:cNvSpPr txBox="1">
                <a:spLocks noChangeArrowheads="1"/>
              </p:cNvSpPr>
              <p:nvPr/>
            </p:nvSpPr>
            <p:spPr bwMode="auto">
              <a:xfrm>
                <a:off x="7429520" y="6253483"/>
                <a:ext cx="5000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latin typeface="华文楷体" panose="02010600040101010101" pitchFamily="2" charset="-122"/>
                    <a:ea typeface="华文楷体" panose="02010600040101010101" pitchFamily="2" charset="-122"/>
                  </a:rPr>
                  <a:t>30</a:t>
                </a:r>
                <a:endParaRPr lang="zh-CN" altLang="en-US" sz="2400" b="1"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cxnSp>
          <p:nvCxnSpPr>
            <p:cNvPr id="62" name="直接连接符 61"/>
            <p:cNvCxnSpPr/>
            <p:nvPr/>
          </p:nvCxnSpPr>
          <p:spPr>
            <a:xfrm rot="5400000">
              <a:off x="-141990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rot="5400000">
              <a:off x="286619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5400000">
              <a:off x="715228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>
              <a:off x="1143838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5400000">
              <a:off x="1572447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 rot="5400000">
              <a:off x="1999469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5400000">
              <a:off x="2428078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rot="5400000">
              <a:off x="2856687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5400000">
              <a:off x="3285297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5400000">
              <a:off x="3713906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5400000">
              <a:off x="4142515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>
              <a:off x="4594935" y="4570769"/>
              <a:ext cx="3429408" cy="158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rot="5400000">
              <a:off x="5069581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/>
            <p:cNvCxnSpPr/>
            <p:nvPr/>
          </p:nvCxnSpPr>
          <p:spPr>
            <a:xfrm rot="5400000">
              <a:off x="5548988" y="4570769"/>
              <a:ext cx="3429408" cy="1587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椭圆 79"/>
          <p:cNvSpPr/>
          <p:nvPr/>
        </p:nvSpPr>
        <p:spPr>
          <a:xfrm>
            <a:off x="1489075" y="5357813"/>
            <a:ext cx="168275" cy="1698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2343150" y="5929313"/>
            <a:ext cx="168275" cy="1698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3211513" y="5324475"/>
            <a:ext cx="168275" cy="1682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4068763" y="5330825"/>
            <a:ext cx="168275" cy="1698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4906963" y="4572000"/>
            <a:ext cx="168275" cy="1698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>
            <a:off x="5764213" y="4443413"/>
            <a:ext cx="168275" cy="1698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6700838" y="3327400"/>
            <a:ext cx="168275" cy="1698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7666038" y="4000500"/>
            <a:ext cx="169862" cy="1698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9" name="直接连接符 88"/>
          <p:cNvCxnSpPr/>
          <p:nvPr/>
        </p:nvCxnSpPr>
        <p:spPr>
          <a:xfrm>
            <a:off x="1571625" y="5445125"/>
            <a:ext cx="857250" cy="571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V="1">
            <a:off x="2432050" y="5448300"/>
            <a:ext cx="842963" cy="522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3286125" y="5416550"/>
            <a:ext cx="8572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 flipV="1">
            <a:off x="4143375" y="4643438"/>
            <a:ext cx="857250" cy="785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>
            <a:stCxn id="84" idx="6"/>
            <a:endCxn id="85" idx="2"/>
          </p:cNvCxnSpPr>
          <p:nvPr/>
        </p:nvCxnSpPr>
        <p:spPr>
          <a:xfrm flipV="1">
            <a:off x="5075238" y="4529138"/>
            <a:ext cx="688975" cy="127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 rot="5400000" flipH="1" flipV="1">
            <a:off x="5789613" y="3541713"/>
            <a:ext cx="1062037" cy="8778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>
            <a:endCxn id="87" idx="1"/>
          </p:cNvCxnSpPr>
          <p:nvPr/>
        </p:nvCxnSpPr>
        <p:spPr>
          <a:xfrm>
            <a:off x="6805613" y="3425825"/>
            <a:ext cx="885825" cy="600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813" y="3857625"/>
            <a:ext cx="43656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图片 4" descr="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857250"/>
            <a:ext cx="32861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214313" y="2571750"/>
            <a:ext cx="8786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用条形统计图和折线统计图表示中国队获得金牌数各有什么优点？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3533775"/>
            <a:ext cx="4322762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813" y="3857625"/>
            <a:ext cx="43656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图片 4" descr="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857250"/>
            <a:ext cx="3286125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14"/>
          <p:cNvSpPr txBox="1">
            <a:spLocks noChangeArrowheads="1"/>
          </p:cNvSpPr>
          <p:nvPr/>
        </p:nvSpPr>
        <p:spPr bwMode="auto">
          <a:xfrm>
            <a:off x="214313" y="2571750"/>
            <a:ext cx="8786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条形统计图和折线统计图表示数据时，各有什么特点？</a:t>
            </a: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88" y="3533775"/>
            <a:ext cx="4322762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9218" name="组合 5"/>
          <p:cNvGrpSpPr/>
          <p:nvPr/>
        </p:nvGrpSpPr>
        <p:grpSpPr bwMode="auto">
          <a:xfrm>
            <a:off x="423863" y="928688"/>
            <a:ext cx="1862137" cy="2000250"/>
            <a:chOff x="142845" y="714357"/>
            <a:chExt cx="1861631" cy="2000263"/>
          </a:xfrm>
        </p:grpSpPr>
        <p:pic>
          <p:nvPicPr>
            <p:cNvPr id="9230" name="图片 4" descr="抠图、图片2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42845" y="714357"/>
              <a:ext cx="1861631" cy="200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Text Box 14"/>
            <p:cNvSpPr txBox="1">
              <a:spLocks noChangeArrowheads="1"/>
            </p:cNvSpPr>
            <p:nvPr/>
          </p:nvSpPr>
          <p:spPr bwMode="auto">
            <a:xfrm>
              <a:off x="428596" y="1000108"/>
              <a:ext cx="135732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归纳总结</a:t>
              </a:r>
            </a:p>
          </p:txBody>
        </p:sp>
      </p:grp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714375" y="4202113"/>
            <a:ext cx="185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统计图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2176463" y="3200400"/>
            <a:ext cx="357187" cy="264318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71750" y="292893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条形统计图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4214813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折线统计图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0" y="548798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扇形统计图</a:t>
            </a:r>
          </a:p>
        </p:txBody>
      </p:sp>
      <p:sp>
        <p:nvSpPr>
          <p:cNvPr id="12" name="左大括号 11"/>
          <p:cNvSpPr/>
          <p:nvPr/>
        </p:nvSpPr>
        <p:spPr>
          <a:xfrm>
            <a:off x="4786313" y="2819400"/>
            <a:ext cx="285750" cy="785813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72063" y="2487613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单式条形统计图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72063" y="3201988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复式条形统计图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4786313" y="4105275"/>
            <a:ext cx="285750" cy="785813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72063" y="3773488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单式折线统计图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72063" y="4487863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复式折线统计图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10242" name="图片 3" descr="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" y="857250"/>
            <a:ext cx="280035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14313" y="2571750"/>
            <a:ext cx="8786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表示下面事物中的数据用哪种统计图比较合适？说明理由。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214313" y="3565525"/>
            <a:ext cx="8786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）某城市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年至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年的小学在校生人数。</a:t>
            </a:r>
          </a:p>
        </p:txBody>
      </p: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214313" y="4202113"/>
            <a:ext cx="87868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）某商场一年中各月份空调机销售量的变化情况。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214313" y="5208588"/>
            <a:ext cx="87868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）某汽车制造厂一年中每个季度的生产量占全年生产量的百分比。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全屏显示(4:3)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2014-11-13T09:49:00Z</dcterms:created>
  <dcterms:modified xsi:type="dcterms:W3CDTF">2023-01-17T00:32:03Z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BF80099DD06944DE924F518BE6372D03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