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488" r:id="rId2"/>
    <p:sldId id="489" r:id="rId3"/>
    <p:sldId id="494" r:id="rId4"/>
    <p:sldId id="470" r:id="rId5"/>
    <p:sldId id="471" r:id="rId6"/>
    <p:sldId id="472" r:id="rId7"/>
    <p:sldId id="473" r:id="rId8"/>
    <p:sldId id="474" r:id="rId9"/>
    <p:sldId id="476" r:id="rId10"/>
    <p:sldId id="495" r:id="rId11"/>
    <p:sldId id="478" r:id="rId12"/>
    <p:sldId id="496" r:id="rId13"/>
    <p:sldId id="481" r:id="rId14"/>
    <p:sldId id="497" r:id="rId15"/>
    <p:sldId id="475" r:id="rId16"/>
    <p:sldId id="477" r:id="rId17"/>
    <p:sldId id="482" r:id="rId18"/>
    <p:sldId id="498" r:id="rId19"/>
    <p:sldId id="483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楷体" panose="02010609060101010101" pitchFamily="49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9">
          <p15:clr>
            <a:srgbClr val="A4A3A4"/>
          </p15:clr>
        </p15:guide>
        <p15:guide id="2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450"/>
    <a:srgbClr val="FFF9B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102" y="-774"/>
      </p:cViewPr>
      <p:guideLst>
        <p:guide orient="horz" pos="1529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  <a:cs typeface="+mn-ea"/>
              </a:defRPr>
            </a:lvl1pPr>
          </a:lstStyle>
          <a:p>
            <a:pPr>
              <a:defRPr/>
            </a:pPr>
            <a:fld id="{3E3B44A8-2688-4FA7-894D-82F86F3306F3}" type="datetimeFigureOut">
              <a:rPr lang="zh-CN" altLang="en-US"/>
              <a:t>2023-01-17</a:t>
            </a:fld>
            <a:endParaRPr lang="zh-CN" altLang="en-US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6628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F0B06F06-6214-401B-A1CB-25ACE4DD195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B06F06-6214-401B-A1CB-25ACE4DD1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2E2D1702-BFFE-4E66-824F-F50754CFF31A}" type="slidenum">
              <a:rPr lang="en-US" altLang="zh-CN" smtClean="0"/>
              <a:t>12</a:t>
            </a:fld>
            <a:endParaRPr lang="en-US" altLang="zh-CN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0963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40963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906094A6-BB80-4745-99F1-E408823723AD}" type="slidenum">
              <a:rPr lang="en-US" altLang="zh-CN" smtClean="0"/>
              <a:t>15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A7D70159-685C-4FE7-9DF0-4DC9F9513211}" type="slidenum">
              <a:rPr lang="en-US" altLang="zh-CN" smtClean="0"/>
              <a:t>16</a:t>
            </a:fld>
            <a:endParaRPr lang="en-US" altLang="zh-CN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0D6CBB27-E8C9-4E5B-9567-281399B5B24B}" type="slidenum">
              <a:rPr lang="en-US" altLang="zh-CN" smtClean="0"/>
              <a:t>4</a:t>
            </a:fld>
            <a:endParaRPr lang="en-US" altLang="zh-CN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D30D72E2-5C61-4A79-A236-BEE79AA3559D}" type="slidenum">
              <a:rPr lang="en-US" altLang="zh-CN" smtClean="0"/>
              <a:t>5</a:t>
            </a:fld>
            <a:endParaRPr lang="en-US" altLang="zh-CN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C4006C00-7CEC-476E-9B3B-4A17FE5A49E5}" type="slidenum">
              <a:rPr lang="en-US" altLang="zh-CN" smtClean="0"/>
              <a:t>6</a:t>
            </a:fld>
            <a:endParaRPr lang="en-US" altLang="zh-CN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4C7CE48F-B8D1-4ACA-B809-187406A2A6EA}" type="slidenum">
              <a:rPr lang="en-US" altLang="zh-CN" smtClean="0"/>
              <a:t>7</a:t>
            </a:fld>
            <a:endParaRPr lang="en-US" altLang="zh-CN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D7472FD6-5EC8-45DB-AFE1-F0F45AE344B2}" type="slidenum">
              <a:rPr lang="en-US" altLang="zh-CN" smtClean="0"/>
              <a:t>8</a:t>
            </a:fld>
            <a:endParaRPr lang="en-US" altLang="zh-CN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4EA149E6-3537-4186-82AA-1AD7D5846F13}" type="slidenum">
              <a:rPr lang="en-US" altLang="zh-CN" smtClean="0"/>
              <a:t>9</a:t>
            </a:fld>
            <a:endParaRPr lang="en-US" altLang="zh-CN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4EA149E6-3537-4186-82AA-1AD7D5846F13}" type="slidenum">
              <a:rPr lang="en-US" altLang="zh-CN" smtClean="0"/>
              <a:t>10</a:t>
            </a:fld>
            <a:endParaRPr lang="en-US" altLang="zh-CN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2E2D1702-BFFE-4E66-824F-F50754CFF31A}" type="slidenum">
              <a:rPr lang="en-US" altLang="zh-CN" smtClean="0"/>
              <a:t>11</a:t>
            </a:fld>
            <a:endParaRPr lang="en-US" altLang="zh-CN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02412" y="324000"/>
            <a:ext cx="8139178" cy="486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502412" y="972000"/>
            <a:ext cx="8139178" cy="378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文本框 2"/>
          <p:cNvSpPr txBox="1">
            <a:spLocks noChangeArrowheads="1"/>
          </p:cNvSpPr>
          <p:nvPr/>
        </p:nvSpPr>
        <p:spPr bwMode="auto">
          <a:xfrm>
            <a:off x="3282067" y="627615"/>
            <a:ext cx="2752090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24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观察物体</a:t>
            </a:r>
            <a:endParaRPr lang="zh-CN" altLang="en-US" sz="24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9" name="TextBox 5"/>
          <p:cNvSpPr txBox="1">
            <a:spLocks noChangeArrowheads="1"/>
          </p:cNvSpPr>
          <p:nvPr/>
        </p:nvSpPr>
        <p:spPr bwMode="auto">
          <a:xfrm>
            <a:off x="0" y="1563680"/>
            <a:ext cx="9144000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搭积木比赛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51493" y="3426069"/>
            <a:ext cx="4641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课堂导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新知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课堂作业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29987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1571553" y="2859770"/>
            <a:ext cx="6956629" cy="1440100"/>
          </a:xfrm>
          <a:prstGeom prst="cloudCallout">
            <a:avLst>
              <a:gd name="adj1" fmla="val -55280"/>
              <a:gd name="adj2" fmla="val 23089"/>
            </a:avLst>
          </a:prstGeom>
          <a:solidFill>
            <a:srgbClr val="FFF9B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9"/>
          <p:cNvGrpSpPr/>
          <p:nvPr/>
        </p:nvGrpSpPr>
        <p:grpSpPr bwMode="auto">
          <a:xfrm>
            <a:off x="705546" y="1203655"/>
            <a:ext cx="1612900" cy="876384"/>
            <a:chOff x="2936701" y="2109807"/>
            <a:chExt cx="1679995" cy="919155"/>
          </a:xfrm>
        </p:grpSpPr>
        <p:sp>
          <p:nvSpPr>
            <p:cNvPr id="15393" name="立方体 59"/>
            <p:cNvSpPr>
              <a:spLocks noChangeArrowheads="1"/>
            </p:cNvSpPr>
            <p:nvPr/>
          </p:nvSpPr>
          <p:spPr bwMode="auto">
            <a:xfrm>
              <a:off x="2936701" y="2509673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4" name="立方体 60"/>
            <p:cNvSpPr>
              <a:spLocks noChangeArrowheads="1"/>
            </p:cNvSpPr>
            <p:nvPr/>
          </p:nvSpPr>
          <p:spPr bwMode="auto">
            <a:xfrm>
              <a:off x="2936708" y="2109807"/>
              <a:ext cx="519290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5" name="立方体 61"/>
            <p:cNvSpPr>
              <a:spLocks noChangeArrowheads="1"/>
            </p:cNvSpPr>
            <p:nvPr/>
          </p:nvSpPr>
          <p:spPr bwMode="auto">
            <a:xfrm>
              <a:off x="3326002" y="2507959"/>
              <a:ext cx="519288" cy="511722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6" name="立方体 62"/>
            <p:cNvSpPr>
              <a:spLocks noChangeArrowheads="1"/>
            </p:cNvSpPr>
            <p:nvPr/>
          </p:nvSpPr>
          <p:spPr bwMode="auto">
            <a:xfrm>
              <a:off x="3709826" y="250795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7" name="立方体 68"/>
            <p:cNvSpPr>
              <a:spLocks noChangeArrowheads="1"/>
            </p:cNvSpPr>
            <p:nvPr/>
          </p:nvSpPr>
          <p:spPr bwMode="auto">
            <a:xfrm>
              <a:off x="4097407" y="250795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9"/>
          <p:cNvGrpSpPr/>
          <p:nvPr/>
        </p:nvGrpSpPr>
        <p:grpSpPr bwMode="auto">
          <a:xfrm>
            <a:off x="2754174" y="1226167"/>
            <a:ext cx="1645164" cy="867749"/>
            <a:chOff x="2905817" y="2131062"/>
            <a:chExt cx="1710879" cy="909783"/>
          </a:xfrm>
        </p:grpSpPr>
        <p:sp>
          <p:nvSpPr>
            <p:cNvPr id="15387" name="立方体 70"/>
            <p:cNvSpPr>
              <a:spLocks noChangeArrowheads="1"/>
            </p:cNvSpPr>
            <p:nvPr/>
          </p:nvSpPr>
          <p:spPr bwMode="auto">
            <a:xfrm>
              <a:off x="2909653" y="2521556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8" name="立方体 71"/>
            <p:cNvSpPr>
              <a:spLocks noChangeArrowheads="1"/>
            </p:cNvSpPr>
            <p:nvPr/>
          </p:nvSpPr>
          <p:spPr bwMode="auto">
            <a:xfrm>
              <a:off x="2905817" y="2131063"/>
              <a:ext cx="526311" cy="521800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9" name="立方体 72"/>
            <p:cNvSpPr>
              <a:spLocks noChangeArrowheads="1"/>
            </p:cNvSpPr>
            <p:nvPr/>
          </p:nvSpPr>
          <p:spPr bwMode="auto">
            <a:xfrm>
              <a:off x="3302222" y="2512177"/>
              <a:ext cx="519288" cy="526157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0" name="立方体 73"/>
            <p:cNvSpPr>
              <a:spLocks noChangeArrowheads="1"/>
            </p:cNvSpPr>
            <p:nvPr/>
          </p:nvSpPr>
          <p:spPr bwMode="auto">
            <a:xfrm>
              <a:off x="3697936" y="2521555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1" name="立方体 74"/>
            <p:cNvSpPr>
              <a:spLocks noChangeArrowheads="1"/>
            </p:cNvSpPr>
            <p:nvPr/>
          </p:nvSpPr>
          <p:spPr bwMode="auto">
            <a:xfrm>
              <a:off x="4097407" y="2521555"/>
              <a:ext cx="519289" cy="519290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2" name="立方体 75"/>
            <p:cNvSpPr>
              <a:spLocks noChangeArrowheads="1"/>
            </p:cNvSpPr>
            <p:nvPr/>
          </p:nvSpPr>
          <p:spPr bwMode="auto">
            <a:xfrm>
              <a:off x="3298385" y="2131062"/>
              <a:ext cx="519288" cy="519290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9"/>
          <p:cNvGrpSpPr/>
          <p:nvPr/>
        </p:nvGrpSpPr>
        <p:grpSpPr bwMode="auto">
          <a:xfrm>
            <a:off x="4889503" y="1210370"/>
            <a:ext cx="1616075" cy="869323"/>
            <a:chOff x="2936617" y="2115357"/>
            <a:chExt cx="1680079" cy="913605"/>
          </a:xfrm>
        </p:grpSpPr>
        <p:sp>
          <p:nvSpPr>
            <p:cNvPr id="15380" name="立方体 77"/>
            <p:cNvSpPr>
              <a:spLocks noChangeArrowheads="1"/>
            </p:cNvSpPr>
            <p:nvPr/>
          </p:nvSpPr>
          <p:spPr bwMode="auto">
            <a:xfrm>
              <a:off x="2936734" y="2509673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1" name="立方体 78"/>
            <p:cNvSpPr>
              <a:spLocks noChangeArrowheads="1"/>
            </p:cNvSpPr>
            <p:nvPr/>
          </p:nvSpPr>
          <p:spPr bwMode="auto">
            <a:xfrm>
              <a:off x="2936617" y="2115357"/>
              <a:ext cx="519290" cy="524304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2" name="立方体 79"/>
            <p:cNvSpPr>
              <a:spLocks noChangeArrowheads="1"/>
            </p:cNvSpPr>
            <p:nvPr/>
          </p:nvSpPr>
          <p:spPr bwMode="auto">
            <a:xfrm>
              <a:off x="3325872" y="2508980"/>
              <a:ext cx="525789" cy="518267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3" name="立方体 80"/>
            <p:cNvSpPr>
              <a:spLocks noChangeArrowheads="1"/>
            </p:cNvSpPr>
            <p:nvPr/>
          </p:nvSpPr>
          <p:spPr bwMode="auto">
            <a:xfrm>
              <a:off x="3709826" y="250795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4" name="立方体 81"/>
            <p:cNvSpPr>
              <a:spLocks noChangeArrowheads="1"/>
            </p:cNvSpPr>
            <p:nvPr/>
          </p:nvSpPr>
          <p:spPr bwMode="auto">
            <a:xfrm>
              <a:off x="4097407" y="250795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5" name="立方体 82"/>
            <p:cNvSpPr>
              <a:spLocks noChangeArrowheads="1"/>
            </p:cNvSpPr>
            <p:nvPr/>
          </p:nvSpPr>
          <p:spPr bwMode="auto">
            <a:xfrm>
              <a:off x="3318864" y="2117863"/>
              <a:ext cx="519288" cy="50359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86" name="立方体 90"/>
            <p:cNvSpPr>
              <a:spLocks noChangeArrowheads="1"/>
            </p:cNvSpPr>
            <p:nvPr/>
          </p:nvSpPr>
          <p:spPr bwMode="auto">
            <a:xfrm>
              <a:off x="3709891" y="2117863"/>
              <a:ext cx="519288" cy="519290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6940828" y="1191803"/>
            <a:ext cx="1594354" cy="880142"/>
            <a:chOff x="2958219" y="2101945"/>
            <a:chExt cx="1658542" cy="925302"/>
          </a:xfrm>
        </p:grpSpPr>
        <p:sp>
          <p:nvSpPr>
            <p:cNvPr id="15372" name="立方体 92"/>
            <p:cNvSpPr>
              <a:spLocks noChangeArrowheads="1"/>
            </p:cNvSpPr>
            <p:nvPr/>
          </p:nvSpPr>
          <p:spPr bwMode="auto">
            <a:xfrm>
              <a:off x="2958219" y="2509674"/>
              <a:ext cx="533474" cy="516780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3" name="立方体 93"/>
            <p:cNvSpPr>
              <a:spLocks noChangeArrowheads="1"/>
            </p:cNvSpPr>
            <p:nvPr/>
          </p:nvSpPr>
          <p:spPr bwMode="auto">
            <a:xfrm>
              <a:off x="2963698" y="2101945"/>
              <a:ext cx="519290" cy="525806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4" name="立方体 94"/>
            <p:cNvSpPr>
              <a:spLocks noChangeArrowheads="1"/>
            </p:cNvSpPr>
            <p:nvPr/>
          </p:nvSpPr>
          <p:spPr bwMode="auto">
            <a:xfrm>
              <a:off x="3326003" y="2512180"/>
              <a:ext cx="519288" cy="514274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5" name="立方体 95"/>
            <p:cNvSpPr>
              <a:spLocks noChangeArrowheads="1"/>
            </p:cNvSpPr>
            <p:nvPr/>
          </p:nvSpPr>
          <p:spPr bwMode="auto">
            <a:xfrm>
              <a:off x="3709826" y="250795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6" name="立方体 96"/>
            <p:cNvSpPr>
              <a:spLocks noChangeArrowheads="1"/>
            </p:cNvSpPr>
            <p:nvPr/>
          </p:nvSpPr>
          <p:spPr bwMode="auto">
            <a:xfrm>
              <a:off x="4097407" y="250795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7" name="立方体 97"/>
            <p:cNvSpPr>
              <a:spLocks noChangeArrowheads="1"/>
            </p:cNvSpPr>
            <p:nvPr/>
          </p:nvSpPr>
          <p:spPr bwMode="auto">
            <a:xfrm>
              <a:off x="3322001" y="2101946"/>
              <a:ext cx="519288" cy="541503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8" name="立方体 98"/>
            <p:cNvSpPr>
              <a:spLocks noChangeArrowheads="1"/>
            </p:cNvSpPr>
            <p:nvPr/>
          </p:nvSpPr>
          <p:spPr bwMode="auto">
            <a:xfrm>
              <a:off x="3709891" y="2105951"/>
              <a:ext cx="519288" cy="52179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79" name="立方体 99"/>
            <p:cNvSpPr>
              <a:spLocks noChangeArrowheads="1"/>
            </p:cNvSpPr>
            <p:nvPr/>
          </p:nvSpPr>
          <p:spPr bwMode="auto">
            <a:xfrm>
              <a:off x="4097473" y="2105952"/>
              <a:ext cx="519288" cy="537495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26" name="TextBox 89"/>
          <p:cNvSpPr txBox="1">
            <a:spLocks noChangeArrowheads="1"/>
          </p:cNvSpPr>
          <p:nvPr/>
        </p:nvSpPr>
        <p:spPr bwMode="auto">
          <a:xfrm>
            <a:off x="2533032" y="2869799"/>
            <a:ext cx="5381625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最少需要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个小正方体，最多可以有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个小正方体。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副标题 2"/>
          <p:cNvSpPr txBox="1">
            <a:spLocks noChangeArrowheads="1"/>
          </p:cNvSpPr>
          <p:nvPr/>
        </p:nvSpPr>
        <p:spPr bwMode="auto">
          <a:xfrm>
            <a:off x="577801" y="392960"/>
            <a:ext cx="2232125" cy="5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比赛三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17412" name="TextBox 89"/>
          <p:cNvSpPr txBox="1">
            <a:spLocks noChangeArrowheads="1"/>
          </p:cNvSpPr>
          <p:nvPr/>
        </p:nvSpPr>
        <p:spPr bwMode="auto">
          <a:xfrm>
            <a:off x="597230" y="1186196"/>
            <a:ext cx="79247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个小正方体搭一个立体图形，从上面看到的形状是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3" name="组合 12"/>
          <p:cNvGrpSpPr/>
          <p:nvPr/>
        </p:nvGrpSpPr>
        <p:grpSpPr bwMode="auto">
          <a:xfrm>
            <a:off x="1619795" y="1857779"/>
            <a:ext cx="1419225" cy="713412"/>
            <a:chOff x="4676766" y="2834742"/>
            <a:chExt cx="1148297" cy="581933"/>
          </a:xfrm>
        </p:grpSpPr>
        <p:grpSp>
          <p:nvGrpSpPr>
            <p:cNvPr id="17455" name="组合 41"/>
            <p:cNvGrpSpPr/>
            <p:nvPr/>
          </p:nvGrpSpPr>
          <p:grpSpPr bwMode="auto">
            <a:xfrm>
              <a:off x="4676766" y="2834742"/>
              <a:ext cx="572564" cy="581933"/>
              <a:chOff x="2407700" y="2795234"/>
              <a:chExt cx="959556" cy="975256"/>
            </a:xfrm>
          </p:grpSpPr>
          <p:sp>
            <p:nvSpPr>
              <p:cNvPr id="17459" name="矩形 18"/>
              <p:cNvSpPr>
                <a:spLocks noChangeArrowheads="1"/>
              </p:cNvSpPr>
              <p:nvPr/>
            </p:nvSpPr>
            <p:spPr bwMode="auto">
              <a:xfrm>
                <a:off x="2407700" y="3285068"/>
                <a:ext cx="485422" cy="485422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60" name="矩形 19"/>
              <p:cNvSpPr>
                <a:spLocks noChangeArrowheads="1"/>
              </p:cNvSpPr>
              <p:nvPr/>
            </p:nvSpPr>
            <p:spPr bwMode="auto">
              <a:xfrm>
                <a:off x="2881834" y="3285068"/>
                <a:ext cx="485422" cy="485422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61" name="矩形 20"/>
              <p:cNvSpPr>
                <a:spLocks noChangeArrowheads="1"/>
              </p:cNvSpPr>
              <p:nvPr/>
            </p:nvSpPr>
            <p:spPr bwMode="auto">
              <a:xfrm>
                <a:off x="2881834" y="2795234"/>
                <a:ext cx="485422" cy="485422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456" name="组合 42"/>
            <p:cNvGrpSpPr/>
            <p:nvPr/>
          </p:nvGrpSpPr>
          <p:grpSpPr bwMode="auto">
            <a:xfrm>
              <a:off x="5252499" y="3127024"/>
              <a:ext cx="572564" cy="289650"/>
              <a:chOff x="2407700" y="3285068"/>
              <a:chExt cx="959556" cy="485422"/>
            </a:xfrm>
          </p:grpSpPr>
          <p:sp>
            <p:nvSpPr>
              <p:cNvPr id="17457" name="矩形 16"/>
              <p:cNvSpPr>
                <a:spLocks noChangeArrowheads="1"/>
              </p:cNvSpPr>
              <p:nvPr/>
            </p:nvSpPr>
            <p:spPr bwMode="auto">
              <a:xfrm>
                <a:off x="2407700" y="3285068"/>
                <a:ext cx="485422" cy="485422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58" name="矩形 17"/>
              <p:cNvSpPr>
                <a:spLocks noChangeArrowheads="1"/>
              </p:cNvSpPr>
              <p:nvPr/>
            </p:nvSpPr>
            <p:spPr bwMode="auto">
              <a:xfrm>
                <a:off x="2881834" y="3285068"/>
                <a:ext cx="485422" cy="485422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4" name="云形标注 53"/>
          <p:cNvSpPr/>
          <p:nvPr/>
        </p:nvSpPr>
        <p:spPr>
          <a:xfrm>
            <a:off x="1937122" y="3474482"/>
            <a:ext cx="6956629" cy="936065"/>
          </a:xfrm>
          <a:prstGeom prst="cloudCallout">
            <a:avLst>
              <a:gd name="adj1" fmla="val -56753"/>
              <a:gd name="adj2" fmla="val -7227"/>
            </a:avLst>
          </a:prstGeom>
          <a:solidFill>
            <a:srgbClr val="FFF9B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Box 89"/>
          <p:cNvSpPr txBox="1">
            <a:spLocks noChangeArrowheads="1"/>
          </p:cNvSpPr>
          <p:nvPr/>
        </p:nvSpPr>
        <p:spPr bwMode="auto">
          <a:xfrm>
            <a:off x="2681031" y="3680904"/>
            <a:ext cx="5381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快来动手试试吧，我相信你能行！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3" name="组合 12"/>
          <p:cNvGrpSpPr/>
          <p:nvPr/>
        </p:nvGrpSpPr>
        <p:grpSpPr bwMode="auto">
          <a:xfrm>
            <a:off x="452081" y="665147"/>
            <a:ext cx="1419225" cy="713412"/>
            <a:chOff x="4676766" y="2834742"/>
            <a:chExt cx="1148297" cy="581933"/>
          </a:xfrm>
        </p:grpSpPr>
        <p:grpSp>
          <p:nvGrpSpPr>
            <p:cNvPr id="17455" name="组合 41"/>
            <p:cNvGrpSpPr/>
            <p:nvPr/>
          </p:nvGrpSpPr>
          <p:grpSpPr bwMode="auto">
            <a:xfrm>
              <a:off x="4676766" y="2834742"/>
              <a:ext cx="572564" cy="581933"/>
              <a:chOff x="2407700" y="2795234"/>
              <a:chExt cx="959556" cy="975256"/>
            </a:xfrm>
          </p:grpSpPr>
          <p:sp>
            <p:nvSpPr>
              <p:cNvPr id="17459" name="矩形 18"/>
              <p:cNvSpPr>
                <a:spLocks noChangeArrowheads="1"/>
              </p:cNvSpPr>
              <p:nvPr/>
            </p:nvSpPr>
            <p:spPr bwMode="auto">
              <a:xfrm>
                <a:off x="2407700" y="3285068"/>
                <a:ext cx="485422" cy="485422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60" name="矩形 19"/>
              <p:cNvSpPr>
                <a:spLocks noChangeArrowheads="1"/>
              </p:cNvSpPr>
              <p:nvPr/>
            </p:nvSpPr>
            <p:spPr bwMode="auto">
              <a:xfrm>
                <a:off x="2881834" y="3285068"/>
                <a:ext cx="485422" cy="485422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61" name="矩形 20"/>
              <p:cNvSpPr>
                <a:spLocks noChangeArrowheads="1"/>
              </p:cNvSpPr>
              <p:nvPr/>
            </p:nvSpPr>
            <p:spPr bwMode="auto">
              <a:xfrm>
                <a:off x="2881834" y="2795234"/>
                <a:ext cx="485422" cy="485422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456" name="组合 42"/>
            <p:cNvGrpSpPr/>
            <p:nvPr/>
          </p:nvGrpSpPr>
          <p:grpSpPr bwMode="auto">
            <a:xfrm>
              <a:off x="5252499" y="3127024"/>
              <a:ext cx="572564" cy="289650"/>
              <a:chOff x="2407700" y="3285068"/>
              <a:chExt cx="959556" cy="485422"/>
            </a:xfrm>
          </p:grpSpPr>
          <p:sp>
            <p:nvSpPr>
              <p:cNvPr id="17457" name="矩形 16"/>
              <p:cNvSpPr>
                <a:spLocks noChangeArrowheads="1"/>
              </p:cNvSpPr>
              <p:nvPr/>
            </p:nvSpPr>
            <p:spPr bwMode="auto">
              <a:xfrm>
                <a:off x="2407700" y="3285068"/>
                <a:ext cx="485422" cy="485422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58" name="矩形 17"/>
              <p:cNvSpPr>
                <a:spLocks noChangeArrowheads="1"/>
              </p:cNvSpPr>
              <p:nvPr/>
            </p:nvSpPr>
            <p:spPr bwMode="auto">
              <a:xfrm>
                <a:off x="2881834" y="3285068"/>
                <a:ext cx="485422" cy="485422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9"/>
          <p:cNvGrpSpPr/>
          <p:nvPr/>
        </p:nvGrpSpPr>
        <p:grpSpPr bwMode="auto">
          <a:xfrm>
            <a:off x="987957" y="1851700"/>
            <a:ext cx="1606550" cy="604690"/>
            <a:chOff x="2814705" y="2512178"/>
            <a:chExt cx="1672797" cy="634231"/>
          </a:xfrm>
        </p:grpSpPr>
        <p:sp>
          <p:nvSpPr>
            <p:cNvPr id="17450" name="立方体 23"/>
            <p:cNvSpPr>
              <a:spLocks noChangeArrowheads="1"/>
            </p:cNvSpPr>
            <p:nvPr/>
          </p:nvSpPr>
          <p:spPr bwMode="auto">
            <a:xfrm>
              <a:off x="2814705" y="2625408"/>
              <a:ext cx="519290" cy="519290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51" name="立方体 24"/>
            <p:cNvSpPr>
              <a:spLocks noChangeArrowheads="1"/>
            </p:cNvSpPr>
            <p:nvPr/>
          </p:nvSpPr>
          <p:spPr bwMode="auto">
            <a:xfrm>
              <a:off x="3326002" y="2512178"/>
              <a:ext cx="519288" cy="519290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52" name="立方体 22"/>
            <p:cNvSpPr>
              <a:spLocks noChangeArrowheads="1"/>
            </p:cNvSpPr>
            <p:nvPr/>
          </p:nvSpPr>
          <p:spPr bwMode="auto">
            <a:xfrm>
              <a:off x="3207302" y="2627120"/>
              <a:ext cx="519288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53" name="立方体 25"/>
            <p:cNvSpPr>
              <a:spLocks noChangeArrowheads="1"/>
            </p:cNvSpPr>
            <p:nvPr/>
          </p:nvSpPr>
          <p:spPr bwMode="auto">
            <a:xfrm>
              <a:off x="3592377" y="262540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54" name="立方体 31"/>
            <p:cNvSpPr>
              <a:spLocks noChangeArrowheads="1"/>
            </p:cNvSpPr>
            <p:nvPr/>
          </p:nvSpPr>
          <p:spPr bwMode="auto">
            <a:xfrm>
              <a:off x="3968213" y="2625409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9"/>
          <p:cNvGrpSpPr/>
          <p:nvPr/>
        </p:nvGrpSpPr>
        <p:grpSpPr bwMode="auto">
          <a:xfrm>
            <a:off x="3707940" y="1851700"/>
            <a:ext cx="1593143" cy="604690"/>
            <a:chOff x="2830302" y="2512178"/>
            <a:chExt cx="1657200" cy="634231"/>
          </a:xfrm>
        </p:grpSpPr>
        <p:sp>
          <p:nvSpPr>
            <p:cNvPr id="17445" name="立方体 33"/>
            <p:cNvSpPr>
              <a:spLocks noChangeArrowheads="1"/>
            </p:cNvSpPr>
            <p:nvPr/>
          </p:nvSpPr>
          <p:spPr bwMode="auto">
            <a:xfrm>
              <a:off x="2830302" y="2632138"/>
              <a:ext cx="503693" cy="512560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6" name="立方体 34"/>
            <p:cNvSpPr>
              <a:spLocks noChangeArrowheads="1"/>
            </p:cNvSpPr>
            <p:nvPr/>
          </p:nvSpPr>
          <p:spPr bwMode="auto">
            <a:xfrm>
              <a:off x="3326002" y="2512178"/>
              <a:ext cx="519288" cy="519290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7" name="立方体 35"/>
            <p:cNvSpPr>
              <a:spLocks noChangeArrowheads="1"/>
            </p:cNvSpPr>
            <p:nvPr/>
          </p:nvSpPr>
          <p:spPr bwMode="auto">
            <a:xfrm>
              <a:off x="3207302" y="2627120"/>
              <a:ext cx="519288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8" name="立方体 36"/>
            <p:cNvSpPr>
              <a:spLocks noChangeArrowheads="1"/>
            </p:cNvSpPr>
            <p:nvPr/>
          </p:nvSpPr>
          <p:spPr bwMode="auto">
            <a:xfrm>
              <a:off x="3592377" y="262540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9" name="立方体 37"/>
            <p:cNvSpPr>
              <a:spLocks noChangeArrowheads="1"/>
            </p:cNvSpPr>
            <p:nvPr/>
          </p:nvSpPr>
          <p:spPr bwMode="auto">
            <a:xfrm>
              <a:off x="3968213" y="2625409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70" name="立方体 38"/>
          <p:cNvSpPr>
            <a:spLocks noChangeArrowheads="1"/>
          </p:cNvSpPr>
          <p:nvPr/>
        </p:nvSpPr>
        <p:spPr bwMode="auto">
          <a:xfrm>
            <a:off x="3707940" y="1587122"/>
            <a:ext cx="484222" cy="494507"/>
          </a:xfrm>
          <a:prstGeom prst="cube">
            <a:avLst>
              <a:gd name="adj" fmla="val 25000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9"/>
          <p:cNvGrpSpPr/>
          <p:nvPr/>
        </p:nvGrpSpPr>
        <p:grpSpPr bwMode="auto">
          <a:xfrm>
            <a:off x="6398046" y="1889494"/>
            <a:ext cx="1608137" cy="609472"/>
            <a:chOff x="2814705" y="2512178"/>
            <a:chExt cx="1672797" cy="639247"/>
          </a:xfrm>
        </p:grpSpPr>
        <p:sp>
          <p:nvSpPr>
            <p:cNvPr id="17440" name="立方体 40"/>
            <p:cNvSpPr>
              <a:spLocks noChangeArrowheads="1"/>
            </p:cNvSpPr>
            <p:nvPr/>
          </p:nvSpPr>
          <p:spPr bwMode="auto">
            <a:xfrm>
              <a:off x="2814705" y="2632136"/>
              <a:ext cx="519290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1" name="立方体 41"/>
            <p:cNvSpPr>
              <a:spLocks noChangeArrowheads="1"/>
            </p:cNvSpPr>
            <p:nvPr/>
          </p:nvSpPr>
          <p:spPr bwMode="auto">
            <a:xfrm>
              <a:off x="3326002" y="2512178"/>
              <a:ext cx="519288" cy="519290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2" name="立方体 42"/>
            <p:cNvSpPr>
              <a:spLocks noChangeArrowheads="1"/>
            </p:cNvSpPr>
            <p:nvPr/>
          </p:nvSpPr>
          <p:spPr bwMode="auto">
            <a:xfrm>
              <a:off x="3207302" y="2627120"/>
              <a:ext cx="519288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3" name="立方体 43"/>
            <p:cNvSpPr>
              <a:spLocks noChangeArrowheads="1"/>
            </p:cNvSpPr>
            <p:nvPr/>
          </p:nvSpPr>
          <p:spPr bwMode="auto">
            <a:xfrm>
              <a:off x="3592377" y="262540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44" name="立方体 44"/>
            <p:cNvSpPr>
              <a:spLocks noChangeArrowheads="1"/>
            </p:cNvSpPr>
            <p:nvPr/>
          </p:nvSpPr>
          <p:spPr bwMode="auto">
            <a:xfrm>
              <a:off x="3968213" y="2625409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72" name="立方体 45"/>
          <p:cNvSpPr>
            <a:spLocks noChangeArrowheads="1"/>
          </p:cNvSpPr>
          <p:nvPr/>
        </p:nvSpPr>
        <p:spPr bwMode="auto">
          <a:xfrm>
            <a:off x="6767872" y="1623344"/>
            <a:ext cx="506811" cy="496081"/>
          </a:xfrm>
          <a:prstGeom prst="cube">
            <a:avLst>
              <a:gd name="adj" fmla="val 25000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9"/>
          <p:cNvGrpSpPr/>
          <p:nvPr/>
        </p:nvGrpSpPr>
        <p:grpSpPr bwMode="auto">
          <a:xfrm>
            <a:off x="995534" y="3176648"/>
            <a:ext cx="1606550" cy="604689"/>
            <a:chOff x="2814705" y="2512178"/>
            <a:chExt cx="1672797" cy="634231"/>
          </a:xfrm>
        </p:grpSpPr>
        <p:sp>
          <p:nvSpPr>
            <p:cNvPr id="17435" name="立方体 47"/>
            <p:cNvSpPr>
              <a:spLocks noChangeArrowheads="1"/>
            </p:cNvSpPr>
            <p:nvPr/>
          </p:nvSpPr>
          <p:spPr bwMode="auto">
            <a:xfrm>
              <a:off x="2814705" y="2625408"/>
              <a:ext cx="519290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6" name="立方体 48"/>
            <p:cNvSpPr>
              <a:spLocks noChangeArrowheads="1"/>
            </p:cNvSpPr>
            <p:nvPr/>
          </p:nvSpPr>
          <p:spPr bwMode="auto">
            <a:xfrm>
              <a:off x="3326002" y="2512178"/>
              <a:ext cx="519288" cy="519290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7" name="立方体 49"/>
            <p:cNvSpPr>
              <a:spLocks noChangeArrowheads="1"/>
            </p:cNvSpPr>
            <p:nvPr/>
          </p:nvSpPr>
          <p:spPr bwMode="auto">
            <a:xfrm>
              <a:off x="3207302" y="2627120"/>
              <a:ext cx="519288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8" name="立方体 50"/>
            <p:cNvSpPr>
              <a:spLocks noChangeArrowheads="1"/>
            </p:cNvSpPr>
            <p:nvPr/>
          </p:nvSpPr>
          <p:spPr bwMode="auto">
            <a:xfrm>
              <a:off x="3592377" y="262540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9" name="立方体 51"/>
            <p:cNvSpPr>
              <a:spLocks noChangeArrowheads="1"/>
            </p:cNvSpPr>
            <p:nvPr/>
          </p:nvSpPr>
          <p:spPr bwMode="auto">
            <a:xfrm>
              <a:off x="3968213" y="2625409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74" name="立方体 52"/>
          <p:cNvSpPr>
            <a:spLocks noChangeArrowheads="1"/>
          </p:cNvSpPr>
          <p:nvPr/>
        </p:nvSpPr>
        <p:spPr bwMode="auto">
          <a:xfrm>
            <a:off x="1742682" y="2923606"/>
            <a:ext cx="474678" cy="474608"/>
          </a:xfrm>
          <a:prstGeom prst="cube">
            <a:avLst>
              <a:gd name="adj" fmla="val 25000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9"/>
          <p:cNvGrpSpPr/>
          <p:nvPr/>
        </p:nvGrpSpPr>
        <p:grpSpPr bwMode="auto">
          <a:xfrm>
            <a:off x="3475455" y="3161809"/>
            <a:ext cx="1608138" cy="611162"/>
            <a:chOff x="2814705" y="2505389"/>
            <a:chExt cx="1672797" cy="641020"/>
          </a:xfrm>
        </p:grpSpPr>
        <p:sp>
          <p:nvSpPr>
            <p:cNvPr id="17430" name="立方体 54"/>
            <p:cNvSpPr>
              <a:spLocks noChangeArrowheads="1"/>
            </p:cNvSpPr>
            <p:nvPr/>
          </p:nvSpPr>
          <p:spPr bwMode="auto">
            <a:xfrm>
              <a:off x="2814705" y="2625409"/>
              <a:ext cx="519290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1" name="立方体 55"/>
            <p:cNvSpPr>
              <a:spLocks noChangeArrowheads="1"/>
            </p:cNvSpPr>
            <p:nvPr/>
          </p:nvSpPr>
          <p:spPr bwMode="auto">
            <a:xfrm>
              <a:off x="3326002" y="2505389"/>
              <a:ext cx="507150" cy="526080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2" name="立方体 56"/>
            <p:cNvSpPr>
              <a:spLocks noChangeArrowheads="1"/>
            </p:cNvSpPr>
            <p:nvPr/>
          </p:nvSpPr>
          <p:spPr bwMode="auto">
            <a:xfrm>
              <a:off x="3207302" y="2627120"/>
              <a:ext cx="519288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3" name="立方体 57"/>
            <p:cNvSpPr>
              <a:spLocks noChangeArrowheads="1"/>
            </p:cNvSpPr>
            <p:nvPr/>
          </p:nvSpPr>
          <p:spPr bwMode="auto">
            <a:xfrm>
              <a:off x="3592377" y="262540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4" name="立方体 58"/>
            <p:cNvSpPr>
              <a:spLocks noChangeArrowheads="1"/>
            </p:cNvSpPr>
            <p:nvPr/>
          </p:nvSpPr>
          <p:spPr bwMode="auto">
            <a:xfrm>
              <a:off x="3968213" y="2625409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76" name="立方体 59"/>
          <p:cNvSpPr>
            <a:spLocks noChangeArrowheads="1"/>
          </p:cNvSpPr>
          <p:nvPr/>
        </p:nvSpPr>
        <p:spPr bwMode="auto">
          <a:xfrm>
            <a:off x="4591468" y="2902132"/>
            <a:ext cx="492125" cy="496081"/>
          </a:xfrm>
          <a:prstGeom prst="cube">
            <a:avLst>
              <a:gd name="adj" fmla="val 25000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6353596" y="3119464"/>
            <a:ext cx="1608137" cy="604689"/>
            <a:chOff x="2814705" y="2512178"/>
            <a:chExt cx="1672797" cy="634231"/>
          </a:xfrm>
        </p:grpSpPr>
        <p:sp>
          <p:nvSpPr>
            <p:cNvPr id="17425" name="立方体 61"/>
            <p:cNvSpPr>
              <a:spLocks noChangeArrowheads="1"/>
            </p:cNvSpPr>
            <p:nvPr/>
          </p:nvSpPr>
          <p:spPr bwMode="auto">
            <a:xfrm>
              <a:off x="2814705" y="2622104"/>
              <a:ext cx="519290" cy="522594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6" name="立方体 62"/>
            <p:cNvSpPr>
              <a:spLocks noChangeArrowheads="1"/>
            </p:cNvSpPr>
            <p:nvPr/>
          </p:nvSpPr>
          <p:spPr bwMode="auto">
            <a:xfrm>
              <a:off x="3326002" y="2512178"/>
              <a:ext cx="519288" cy="519290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7" name="立方体 63"/>
            <p:cNvSpPr>
              <a:spLocks noChangeArrowheads="1"/>
            </p:cNvSpPr>
            <p:nvPr/>
          </p:nvSpPr>
          <p:spPr bwMode="auto">
            <a:xfrm>
              <a:off x="3207302" y="2627120"/>
              <a:ext cx="519288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8" name="立方体 64"/>
            <p:cNvSpPr>
              <a:spLocks noChangeArrowheads="1"/>
            </p:cNvSpPr>
            <p:nvPr/>
          </p:nvSpPr>
          <p:spPr bwMode="auto">
            <a:xfrm>
              <a:off x="3592377" y="262540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29" name="立方体 65"/>
            <p:cNvSpPr>
              <a:spLocks noChangeArrowheads="1"/>
            </p:cNvSpPr>
            <p:nvPr/>
          </p:nvSpPr>
          <p:spPr bwMode="auto">
            <a:xfrm>
              <a:off x="3968213" y="2625409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78" name="立方体 73"/>
          <p:cNvSpPr>
            <a:spLocks noChangeArrowheads="1"/>
          </p:cNvSpPr>
          <p:nvPr/>
        </p:nvSpPr>
        <p:spPr bwMode="auto">
          <a:xfrm>
            <a:off x="6850482" y="2730472"/>
            <a:ext cx="493863" cy="498578"/>
          </a:xfrm>
          <a:prstGeom prst="cube">
            <a:avLst>
              <a:gd name="adj" fmla="val 25000"/>
            </a:avLst>
          </a:prstGeom>
          <a:solidFill>
            <a:srgbClr val="0099FF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ldLvl="0" animBg="1"/>
      <p:bldP spid="11272" grpId="0" bldLvl="0" animBg="1"/>
      <p:bldP spid="11274" grpId="0" bldLvl="0" animBg="1"/>
      <p:bldP spid="11276" grpId="0" bldLvl="0" animBg="1"/>
      <p:bldP spid="1127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08576" y="843630"/>
            <a:ext cx="8195461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是用5个小正方体搭成的立体图形，分别画出从上面、正面和左面看到的形状。</a:t>
            </a: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2762" y="2643755"/>
            <a:ext cx="2047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771" y="1849491"/>
            <a:ext cx="7879898" cy="157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任意多边形 3"/>
          <p:cNvSpPr/>
          <p:nvPr/>
        </p:nvSpPr>
        <p:spPr>
          <a:xfrm>
            <a:off x="1731963" y="2162285"/>
            <a:ext cx="607882" cy="913499"/>
          </a:xfrm>
          <a:custGeom>
            <a:avLst/>
            <a:gdLst>
              <a:gd name="connisteX0" fmla="*/ 0 w 584835"/>
              <a:gd name="connsiteY0" fmla="*/ 0 h 826135"/>
              <a:gd name="connisteX1" fmla="*/ 584835 w 584835"/>
              <a:gd name="connsiteY1" fmla="*/ 0 h 826135"/>
              <a:gd name="connisteX2" fmla="*/ 584835 w 584835"/>
              <a:gd name="connsiteY2" fmla="*/ 550545 h 826135"/>
              <a:gd name="connisteX3" fmla="*/ 287020 w 584835"/>
              <a:gd name="connsiteY3" fmla="*/ 550545 h 826135"/>
              <a:gd name="connisteX4" fmla="*/ 287020 w 584835"/>
              <a:gd name="connsiteY4" fmla="*/ 826135 h 826135"/>
              <a:gd name="connisteX5" fmla="*/ 11430 w 584835"/>
              <a:gd name="connsiteY5" fmla="*/ 826135 h 826135"/>
              <a:gd name="connisteX6" fmla="*/ 0 w 584835"/>
              <a:gd name="connsiteY6" fmla="*/ 0 h 8261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584835" h="826135">
                <a:moveTo>
                  <a:pt x="0" y="0"/>
                </a:moveTo>
                <a:lnTo>
                  <a:pt x="584835" y="0"/>
                </a:lnTo>
                <a:lnTo>
                  <a:pt x="584835" y="550545"/>
                </a:lnTo>
                <a:lnTo>
                  <a:pt x="287020" y="550545"/>
                </a:lnTo>
                <a:lnTo>
                  <a:pt x="287020" y="826135"/>
                </a:lnTo>
                <a:lnTo>
                  <a:pt x="11430" y="826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6" name="矩形 5"/>
          <p:cNvSpPr/>
          <p:nvPr/>
        </p:nvSpPr>
        <p:spPr>
          <a:xfrm>
            <a:off x="4619895" y="2476508"/>
            <a:ext cx="600150" cy="285051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7" name="矩形 6"/>
          <p:cNvSpPr/>
          <p:nvPr/>
        </p:nvSpPr>
        <p:spPr>
          <a:xfrm>
            <a:off x="7276658" y="2476508"/>
            <a:ext cx="895592" cy="278751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745" y="570865"/>
            <a:ext cx="2047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0653" y="3647801"/>
            <a:ext cx="148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上面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8813" y="3651825"/>
            <a:ext cx="148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正面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0205" y="3647801"/>
            <a:ext cx="148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左面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09930" y="1032510"/>
            <a:ext cx="7798435" cy="2815590"/>
            <a:chOff x="1118" y="1541"/>
            <a:chExt cx="12281" cy="4434"/>
          </a:xfrm>
        </p:grpSpPr>
        <p:sp>
          <p:nvSpPr>
            <p:cNvPr id="14340" name="TextBox 89"/>
            <p:cNvSpPr txBox="1">
              <a:spLocks noChangeArrowheads="1"/>
            </p:cNvSpPr>
            <p:nvPr/>
          </p:nvSpPr>
          <p:spPr bwMode="auto">
            <a:xfrm>
              <a:off x="1235" y="1596"/>
              <a:ext cx="12164" cy="4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要想正确画出从不同方向（上面、正面、左面）观察到的立体</a:t>
              </a:r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图形的形状：</a:t>
              </a:r>
              <a:r>
                <a:rPr lang="zh-CN" altLang="en-US" sz="28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应选</a:t>
              </a:r>
              <a:r>
                <a: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好观察的方向，并确定观察到的立体图形画成平面图形后的正确位置。</a:t>
              </a:r>
            </a:p>
          </p:txBody>
        </p:sp>
        <p:sp>
          <p:nvSpPr>
            <p:cNvPr id="2" name="流程图: 可选过程 1"/>
            <p:cNvSpPr/>
            <p:nvPr/>
          </p:nvSpPr>
          <p:spPr>
            <a:xfrm>
              <a:off x="1118" y="1541"/>
              <a:ext cx="12164" cy="4434"/>
            </a:xfrm>
            <a:prstGeom prst="flowChartAlternateProcess">
              <a:avLst/>
            </a:prstGeom>
            <a:noFill/>
            <a:ln>
              <a:solidFill>
                <a:srgbClr val="A1C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7842" y="3939845"/>
            <a:ext cx="1907815" cy="109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89"/>
          <p:cNvSpPr txBox="1">
            <a:spLocks noChangeArrowheads="1"/>
          </p:cNvSpPr>
          <p:nvPr/>
        </p:nvSpPr>
        <p:spPr bwMode="auto">
          <a:xfrm>
            <a:off x="1045331" y="555610"/>
            <a:ext cx="7840471" cy="324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根据给定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的一、两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个方向观察到的平面图形，确定搭成这个立体图形所需要的小正方体的数量范围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时：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采取根据给出的平面图形还原成立体图形的方法，将可能搭成的立体图形的各种情况一一列举出来，然后数出需要的小正方体的数量。</a:t>
            </a:r>
          </a:p>
        </p:txBody>
      </p:sp>
      <p:sp>
        <p:nvSpPr>
          <p:cNvPr id="7" name="流程图: 可选过程 6"/>
          <p:cNvSpPr/>
          <p:nvPr/>
        </p:nvSpPr>
        <p:spPr>
          <a:xfrm>
            <a:off x="971750" y="555610"/>
            <a:ext cx="7868237" cy="3528245"/>
          </a:xfrm>
          <a:prstGeom prst="flowChartAlternateProcess">
            <a:avLst/>
          </a:prstGeom>
          <a:noFill/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756855" y="1275660"/>
            <a:ext cx="807376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个立体图形，从正面看到的形状是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从上面看到的形状是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从左面看到的形状是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搭一搭，你用了几个小正方体？</a:t>
            </a:r>
          </a:p>
        </p:txBody>
      </p:sp>
      <p:pic>
        <p:nvPicPr>
          <p:cNvPr id="21509" name="图片 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98460" y="1275660"/>
            <a:ext cx="864060" cy="68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30240" y="1992952"/>
            <a:ext cx="864060" cy="59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1010" y="1934954"/>
            <a:ext cx="639088" cy="68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任意多边形 8"/>
          <p:cNvSpPr/>
          <p:nvPr/>
        </p:nvSpPr>
        <p:spPr>
          <a:xfrm>
            <a:off x="35749" y="48351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550264" y="2065652"/>
            <a:ext cx="7344510" cy="936065"/>
          </a:xfrm>
          <a:prstGeom prst="cloudCallout">
            <a:avLst>
              <a:gd name="adj1" fmla="val 48609"/>
              <a:gd name="adj2" fmla="val 810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31791" y="2270985"/>
            <a:ext cx="590437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个小正方体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。你做对了吗？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9"/>
          <p:cNvGrpSpPr/>
          <p:nvPr/>
        </p:nvGrpSpPr>
        <p:grpSpPr bwMode="auto">
          <a:xfrm>
            <a:off x="3482866" y="909993"/>
            <a:ext cx="1238377" cy="861895"/>
            <a:chOff x="2822225" y="2241663"/>
            <a:chExt cx="1289441" cy="904747"/>
          </a:xfrm>
        </p:grpSpPr>
        <p:sp>
          <p:nvSpPr>
            <p:cNvPr id="21513" name="立方体 24"/>
            <p:cNvSpPr>
              <a:spLocks noChangeArrowheads="1"/>
            </p:cNvSpPr>
            <p:nvPr/>
          </p:nvSpPr>
          <p:spPr bwMode="auto">
            <a:xfrm>
              <a:off x="2952432" y="2500285"/>
              <a:ext cx="519288" cy="519290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4" name="立方体 23"/>
            <p:cNvSpPr>
              <a:spLocks noChangeArrowheads="1"/>
            </p:cNvSpPr>
            <p:nvPr/>
          </p:nvSpPr>
          <p:spPr bwMode="auto">
            <a:xfrm>
              <a:off x="2822225" y="2627121"/>
              <a:ext cx="511770" cy="517577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5" name="立方体 22"/>
            <p:cNvSpPr>
              <a:spLocks noChangeArrowheads="1"/>
            </p:cNvSpPr>
            <p:nvPr/>
          </p:nvSpPr>
          <p:spPr bwMode="auto">
            <a:xfrm>
              <a:off x="3207302" y="2627121"/>
              <a:ext cx="519288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6" name="立方体 25"/>
            <p:cNvSpPr>
              <a:spLocks noChangeArrowheads="1"/>
            </p:cNvSpPr>
            <p:nvPr/>
          </p:nvSpPr>
          <p:spPr bwMode="auto">
            <a:xfrm>
              <a:off x="3592377" y="2625512"/>
              <a:ext cx="519289" cy="517577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7" name="立方体 31"/>
            <p:cNvSpPr>
              <a:spLocks noChangeArrowheads="1"/>
            </p:cNvSpPr>
            <p:nvPr/>
          </p:nvSpPr>
          <p:spPr bwMode="auto">
            <a:xfrm>
              <a:off x="3592377" y="2241663"/>
              <a:ext cx="519289" cy="509518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任意多边形 12"/>
          <p:cNvSpPr/>
          <p:nvPr/>
        </p:nvSpPr>
        <p:spPr>
          <a:xfrm>
            <a:off x="35749" y="48351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775" y="3294230"/>
            <a:ext cx="6840475" cy="14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850005" y="466086"/>
            <a:ext cx="7920550" cy="330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个立体图形，从正面看到的形状是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从左面看到的形状是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）它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可能是下面的哪一个呢？在合适的图形下面画“√”。</a:t>
            </a:r>
          </a:p>
          <a:p>
            <a:pPr eaLnBrk="1" hangingPunct="1">
              <a:lnSpc>
                <a:spcPct val="150000"/>
              </a:lnSpc>
            </a:pP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275910" y="4239749"/>
            <a:ext cx="8016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√</a:t>
            </a:r>
          </a:p>
        </p:txBody>
      </p:sp>
      <p:pic>
        <p:nvPicPr>
          <p:cNvPr id="22534" name="图片 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835" y="538091"/>
            <a:ext cx="792055" cy="51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31742" y="1213732"/>
            <a:ext cx="648045" cy="65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任意多边形 8"/>
          <p:cNvSpPr/>
          <p:nvPr/>
        </p:nvSpPr>
        <p:spPr>
          <a:xfrm>
            <a:off x="35749" y="48351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60755" y="408305"/>
            <a:ext cx="7624445" cy="4348480"/>
            <a:chOff x="1513" y="982"/>
            <a:chExt cx="12007" cy="6665"/>
          </a:xfrm>
        </p:grpSpPr>
        <p:sp>
          <p:nvSpPr>
            <p:cNvPr id="11266" name="文本框 4"/>
            <p:cNvSpPr txBox="1">
              <a:spLocks noChangeArrowheads="1"/>
            </p:cNvSpPr>
            <p:nvPr/>
          </p:nvSpPr>
          <p:spPr bwMode="auto">
            <a:xfrm>
              <a:off x="1723" y="1240"/>
              <a:ext cx="11587" cy="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6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8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8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．通过观察、操作、想象等活动，正确辨认从不同方向（正面、左面、上面）观察到的立体图形（</a:t>
              </a:r>
              <a:r>
                <a:rPr lang="en-US" altLang="zh-CN" sz="28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8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个小正方体组合）的形状，并能画出相应的平面图形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  <a:p>
              <a:pPr>
                <a:lnSpc>
                  <a:spcPct val="100000"/>
                </a:lnSpc>
              </a:pPr>
              <a:r>
                <a:rPr lang="en-US" altLang="zh-CN" sz="2800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2</a:t>
              </a:r>
              <a:r>
                <a:rPr lang="zh-CN" altLang="en-US" sz="2800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．进一步</a:t>
              </a:r>
              <a:r>
                <a:rPr lang="zh-CN" altLang="en-US" sz="28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体会从三个方向观察就可以确定立体图形的形状；能根据给定的两个方向观察到的平面图形的形状，确定搭成这个立体图形所需要的正方体的数量范围，发展空间观念。</a:t>
              </a:r>
              <a:endPara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00000"/>
                </a:lnSpc>
              </a:pPr>
              <a:r>
                <a:rPr lang="en-US" altLang="zh-CN" sz="28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3.</a:t>
              </a:r>
              <a:r>
                <a:rPr lang="zh-CN" altLang="en-US" sz="280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在活动中增强学习兴趣。</a:t>
              </a:r>
              <a:endPara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267" name="流程图: 可选过程 5"/>
            <p:cNvSpPr>
              <a:spLocks noChangeArrowheads="1"/>
            </p:cNvSpPr>
            <p:nvPr/>
          </p:nvSpPr>
          <p:spPr bwMode="auto">
            <a:xfrm>
              <a:off x="1513" y="982"/>
              <a:ext cx="12007" cy="6665"/>
            </a:xfrm>
            <a:prstGeom prst="flowChartAlternateProcess">
              <a:avLst/>
            </a:prstGeom>
            <a:noFill/>
            <a:ln w="9525" algn="ctr">
              <a:solidFill>
                <a:srgbClr val="A1C4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500" tIns="35100" rIns="67500" bIns="35100" anchor="ctr"/>
            <a:lstStyle/>
            <a:p>
              <a:pPr algn="ctr">
                <a:buFontTx/>
                <a:buNone/>
              </a:pPr>
              <a:endParaRPr lang="zh-CN" altLang="en-US" sz="2700" b="1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00319" y="1635685"/>
            <a:ext cx="7392501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6305" y="627615"/>
            <a:ext cx="7416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你搭过积木吗？来一场比赛吧！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组合 9"/>
          <p:cNvGrpSpPr/>
          <p:nvPr/>
        </p:nvGrpSpPr>
        <p:grpSpPr bwMode="auto">
          <a:xfrm>
            <a:off x="3402611" y="2744831"/>
            <a:ext cx="1800070" cy="1770144"/>
            <a:chOff x="3454401" y="2065867"/>
            <a:chExt cx="1174043" cy="1162755"/>
          </a:xfrm>
        </p:grpSpPr>
        <p:sp>
          <p:nvSpPr>
            <p:cNvPr id="9222" name="立方体 5"/>
            <p:cNvSpPr>
              <a:spLocks noChangeArrowheads="1"/>
            </p:cNvSpPr>
            <p:nvPr/>
          </p:nvSpPr>
          <p:spPr bwMode="auto">
            <a:xfrm>
              <a:off x="3714525" y="2065867"/>
              <a:ext cx="530097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23" name="立方体 6"/>
            <p:cNvSpPr>
              <a:spLocks noChangeArrowheads="1"/>
            </p:cNvSpPr>
            <p:nvPr/>
          </p:nvSpPr>
          <p:spPr bwMode="auto">
            <a:xfrm>
              <a:off x="3589867" y="2585155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24" name="立方体 7"/>
            <p:cNvSpPr>
              <a:spLocks noChangeArrowheads="1"/>
            </p:cNvSpPr>
            <p:nvPr/>
          </p:nvSpPr>
          <p:spPr bwMode="auto">
            <a:xfrm>
              <a:off x="4109155" y="246097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25" name="立方体 8"/>
            <p:cNvSpPr>
              <a:spLocks noChangeArrowheads="1"/>
            </p:cNvSpPr>
            <p:nvPr/>
          </p:nvSpPr>
          <p:spPr bwMode="auto">
            <a:xfrm>
              <a:off x="3454401" y="2709333"/>
              <a:ext cx="530576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21" name="TextBox 89"/>
          <p:cNvSpPr txBox="1">
            <a:spLocks noChangeArrowheads="1"/>
          </p:cNvSpPr>
          <p:nvPr/>
        </p:nvSpPr>
        <p:spPr bwMode="auto">
          <a:xfrm>
            <a:off x="577166" y="987640"/>
            <a:ext cx="80552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淘气用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个小正方体搭成了一个立体图形，请分别画出从上面、正面、左面看到的形状。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7166" y="325086"/>
            <a:ext cx="252017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+mj-ea"/>
                <a:ea typeface="+mj-ea"/>
              </a:rPr>
              <a:t>比赛一：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5846" y="1919752"/>
            <a:ext cx="2406515" cy="222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4" name="组合 9"/>
          <p:cNvGrpSpPr/>
          <p:nvPr/>
        </p:nvGrpSpPr>
        <p:grpSpPr bwMode="auto">
          <a:xfrm>
            <a:off x="2009778" y="1976454"/>
            <a:ext cx="1782763" cy="1770145"/>
            <a:chOff x="3465689" y="2065867"/>
            <a:chExt cx="1162755" cy="1162756"/>
          </a:xfrm>
        </p:grpSpPr>
        <p:sp>
          <p:nvSpPr>
            <p:cNvPr id="10257" name="立方体 5"/>
            <p:cNvSpPr>
              <a:spLocks noChangeArrowheads="1"/>
            </p:cNvSpPr>
            <p:nvPr/>
          </p:nvSpPr>
          <p:spPr bwMode="auto">
            <a:xfrm>
              <a:off x="3725333" y="2065867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8" name="立方体 6"/>
            <p:cNvSpPr>
              <a:spLocks noChangeArrowheads="1"/>
            </p:cNvSpPr>
            <p:nvPr/>
          </p:nvSpPr>
          <p:spPr bwMode="auto">
            <a:xfrm>
              <a:off x="3589867" y="2585156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9" name="立方体 7"/>
            <p:cNvSpPr>
              <a:spLocks noChangeArrowheads="1"/>
            </p:cNvSpPr>
            <p:nvPr/>
          </p:nvSpPr>
          <p:spPr bwMode="auto">
            <a:xfrm>
              <a:off x="4109155" y="246097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0" name="立方体 8"/>
            <p:cNvSpPr>
              <a:spLocks noChangeArrowheads="1"/>
            </p:cNvSpPr>
            <p:nvPr/>
          </p:nvSpPr>
          <p:spPr bwMode="auto">
            <a:xfrm>
              <a:off x="3465689" y="2709334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00" name="平行四边形 11"/>
          <p:cNvSpPr>
            <a:spLocks noChangeArrowheads="1"/>
          </p:cNvSpPr>
          <p:nvPr/>
        </p:nvSpPr>
        <p:spPr bwMode="auto">
          <a:xfrm>
            <a:off x="2416179" y="1984234"/>
            <a:ext cx="787877" cy="182776"/>
          </a:xfrm>
          <a:prstGeom prst="parallelogram">
            <a:avLst>
              <a:gd name="adj" fmla="val 93465"/>
            </a:avLst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1" name="平行四边形 12"/>
          <p:cNvSpPr>
            <a:spLocks noChangeArrowheads="1"/>
          </p:cNvSpPr>
          <p:nvPr/>
        </p:nvSpPr>
        <p:spPr bwMode="auto">
          <a:xfrm>
            <a:off x="2201866" y="2760734"/>
            <a:ext cx="788987" cy="201582"/>
          </a:xfrm>
          <a:prstGeom prst="parallelogram">
            <a:avLst>
              <a:gd name="adj" fmla="val 93277"/>
            </a:avLst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2" name="平行四边形 13"/>
          <p:cNvSpPr>
            <a:spLocks noChangeArrowheads="1"/>
          </p:cNvSpPr>
          <p:nvPr/>
        </p:nvSpPr>
        <p:spPr bwMode="auto">
          <a:xfrm>
            <a:off x="2009777" y="2962316"/>
            <a:ext cx="812801" cy="190558"/>
          </a:xfrm>
          <a:prstGeom prst="parallelogram">
            <a:avLst>
              <a:gd name="adj" fmla="val 93465"/>
            </a:avLst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3" name="平行四边形 14"/>
          <p:cNvSpPr>
            <a:spLocks noChangeArrowheads="1"/>
          </p:cNvSpPr>
          <p:nvPr/>
        </p:nvSpPr>
        <p:spPr bwMode="auto">
          <a:xfrm>
            <a:off x="3003550" y="2570175"/>
            <a:ext cx="788988" cy="201582"/>
          </a:xfrm>
          <a:prstGeom prst="parallelogram">
            <a:avLst>
              <a:gd name="adj" fmla="val 93277"/>
            </a:avLst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0" name="TextBox 89"/>
          <p:cNvSpPr txBox="1">
            <a:spLocks noChangeArrowheads="1"/>
          </p:cNvSpPr>
          <p:nvPr/>
        </p:nvSpPr>
        <p:spPr bwMode="auto">
          <a:xfrm>
            <a:off x="1835810" y="762857"/>
            <a:ext cx="2834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从上面看</a:t>
            </a:r>
          </a:p>
        </p:txBody>
      </p:sp>
      <p:sp>
        <p:nvSpPr>
          <p:cNvPr id="4105" name="右箭头 16"/>
          <p:cNvSpPr>
            <a:spLocks noChangeArrowheads="1"/>
          </p:cNvSpPr>
          <p:nvPr/>
        </p:nvSpPr>
        <p:spPr bwMode="auto">
          <a:xfrm>
            <a:off x="4572000" y="2469385"/>
            <a:ext cx="869950" cy="425213"/>
          </a:xfrm>
          <a:prstGeom prst="rightArrow">
            <a:avLst>
              <a:gd name="adj1" fmla="val 50000"/>
              <a:gd name="adj2" fmla="val 50055"/>
            </a:avLst>
          </a:prstGeom>
          <a:solidFill>
            <a:srgbClr val="A1C450"/>
          </a:solidFill>
          <a:ln>
            <a:noFill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1"/>
          <p:cNvGrpSpPr/>
          <p:nvPr/>
        </p:nvGrpSpPr>
        <p:grpSpPr bwMode="auto">
          <a:xfrm>
            <a:off x="6310313" y="2000075"/>
            <a:ext cx="1016000" cy="1511868"/>
            <a:chOff x="5904088" y="3251200"/>
            <a:chExt cx="1016001" cy="1524000"/>
          </a:xfrm>
        </p:grpSpPr>
        <p:sp>
          <p:nvSpPr>
            <p:cNvPr id="10253" name="矩形 17"/>
            <p:cNvSpPr>
              <a:spLocks noChangeArrowheads="1"/>
            </p:cNvSpPr>
            <p:nvPr/>
          </p:nvSpPr>
          <p:spPr bwMode="auto">
            <a:xfrm>
              <a:off x="5904089" y="3251200"/>
              <a:ext cx="508000" cy="508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4" name="矩形 18"/>
            <p:cNvSpPr>
              <a:spLocks noChangeArrowheads="1"/>
            </p:cNvSpPr>
            <p:nvPr/>
          </p:nvSpPr>
          <p:spPr bwMode="auto">
            <a:xfrm>
              <a:off x="5904088" y="3759200"/>
              <a:ext cx="508000" cy="508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5" name="矩形 19"/>
            <p:cNvSpPr>
              <a:spLocks noChangeArrowheads="1"/>
            </p:cNvSpPr>
            <p:nvPr/>
          </p:nvSpPr>
          <p:spPr bwMode="auto">
            <a:xfrm>
              <a:off x="5904088" y="4267200"/>
              <a:ext cx="508000" cy="508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6" name="矩形 20"/>
            <p:cNvSpPr>
              <a:spLocks noChangeArrowheads="1"/>
            </p:cNvSpPr>
            <p:nvPr/>
          </p:nvSpPr>
          <p:spPr bwMode="auto">
            <a:xfrm>
              <a:off x="6412089" y="3251200"/>
              <a:ext cx="508000" cy="508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ldLvl="0" animBg="1"/>
      <p:bldP spid="4101" grpId="0" bldLvl="0" animBg="1"/>
      <p:bldP spid="4102" grpId="0" bldLvl="0" animBg="1"/>
      <p:bldP spid="4103" grpId="0" bldLvl="0" animBg="1"/>
      <p:bldP spid="410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1851" y="1951284"/>
            <a:ext cx="2407698" cy="222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组合 9"/>
          <p:cNvGrpSpPr/>
          <p:nvPr/>
        </p:nvGrpSpPr>
        <p:grpSpPr bwMode="auto">
          <a:xfrm>
            <a:off x="2063906" y="2048895"/>
            <a:ext cx="1800071" cy="1770143"/>
            <a:chOff x="3454400" y="2065867"/>
            <a:chExt cx="1174044" cy="1162755"/>
          </a:xfrm>
        </p:grpSpPr>
        <p:sp>
          <p:nvSpPr>
            <p:cNvPr id="11279" name="立方体 5"/>
            <p:cNvSpPr>
              <a:spLocks noChangeArrowheads="1"/>
            </p:cNvSpPr>
            <p:nvPr/>
          </p:nvSpPr>
          <p:spPr bwMode="auto">
            <a:xfrm>
              <a:off x="3725333" y="2065867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1280" name="立方体 6"/>
            <p:cNvSpPr>
              <a:spLocks noChangeArrowheads="1"/>
            </p:cNvSpPr>
            <p:nvPr/>
          </p:nvSpPr>
          <p:spPr bwMode="auto">
            <a:xfrm>
              <a:off x="3589867" y="2585156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1281" name="立方体 7"/>
            <p:cNvSpPr>
              <a:spLocks noChangeArrowheads="1"/>
            </p:cNvSpPr>
            <p:nvPr/>
          </p:nvSpPr>
          <p:spPr bwMode="auto">
            <a:xfrm>
              <a:off x="4109155" y="246097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1282" name="立方体 8"/>
            <p:cNvSpPr>
              <a:spLocks noChangeArrowheads="1"/>
            </p:cNvSpPr>
            <p:nvPr/>
          </p:nvSpPr>
          <p:spPr bwMode="auto">
            <a:xfrm>
              <a:off x="3454400" y="2710327"/>
              <a:ext cx="530578" cy="518295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11270" name="TextBox 89"/>
          <p:cNvSpPr txBox="1">
            <a:spLocks noChangeArrowheads="1"/>
          </p:cNvSpPr>
          <p:nvPr/>
        </p:nvSpPr>
        <p:spPr bwMode="auto">
          <a:xfrm>
            <a:off x="1835810" y="924171"/>
            <a:ext cx="25941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从正面看</a:t>
            </a:r>
          </a:p>
        </p:txBody>
      </p:sp>
      <p:sp>
        <p:nvSpPr>
          <p:cNvPr id="5125" name="右箭头 16"/>
          <p:cNvSpPr>
            <a:spLocks noChangeArrowheads="1"/>
          </p:cNvSpPr>
          <p:nvPr/>
        </p:nvSpPr>
        <p:spPr bwMode="auto">
          <a:xfrm>
            <a:off x="4643438" y="2541829"/>
            <a:ext cx="869950" cy="425213"/>
          </a:xfrm>
          <a:prstGeom prst="rightArrow">
            <a:avLst>
              <a:gd name="adj1" fmla="val 50000"/>
              <a:gd name="adj2" fmla="val 50055"/>
            </a:avLst>
          </a:prstGeom>
          <a:solidFill>
            <a:srgbClr val="A1C450"/>
          </a:solidFill>
          <a:ln>
            <a:noFill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" name="组合 21"/>
          <p:cNvGrpSpPr/>
          <p:nvPr/>
        </p:nvGrpSpPr>
        <p:grpSpPr bwMode="auto">
          <a:xfrm>
            <a:off x="6450013" y="2519779"/>
            <a:ext cx="1000233" cy="1007912"/>
            <a:chOff x="5904088" y="3251200"/>
            <a:chExt cx="1000234" cy="1016005"/>
          </a:xfrm>
        </p:grpSpPr>
        <p:sp>
          <p:nvSpPr>
            <p:cNvPr id="11276" name="矩形 17"/>
            <p:cNvSpPr>
              <a:spLocks noChangeArrowheads="1"/>
            </p:cNvSpPr>
            <p:nvPr/>
          </p:nvSpPr>
          <p:spPr bwMode="auto">
            <a:xfrm>
              <a:off x="5904089" y="3251200"/>
              <a:ext cx="508000" cy="508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1277" name="矩形 18"/>
            <p:cNvSpPr>
              <a:spLocks noChangeArrowheads="1"/>
            </p:cNvSpPr>
            <p:nvPr/>
          </p:nvSpPr>
          <p:spPr bwMode="auto">
            <a:xfrm>
              <a:off x="5904088" y="3759200"/>
              <a:ext cx="508000" cy="508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1278" name="矩形 20"/>
            <p:cNvSpPr>
              <a:spLocks noChangeArrowheads="1"/>
            </p:cNvSpPr>
            <p:nvPr/>
          </p:nvSpPr>
          <p:spPr bwMode="auto">
            <a:xfrm>
              <a:off x="6396322" y="3759205"/>
              <a:ext cx="508000" cy="508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5127" name="矩形 21"/>
          <p:cNvSpPr>
            <a:spLocks noChangeArrowheads="1"/>
          </p:cNvSpPr>
          <p:nvPr/>
        </p:nvSpPr>
        <p:spPr bwMode="auto">
          <a:xfrm>
            <a:off x="2074866" y="3225318"/>
            <a:ext cx="593725" cy="593724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128" name="矩形 22"/>
          <p:cNvSpPr>
            <a:spLocks noChangeArrowheads="1"/>
          </p:cNvSpPr>
          <p:nvPr/>
        </p:nvSpPr>
        <p:spPr bwMode="auto">
          <a:xfrm>
            <a:off x="2470150" y="2239454"/>
            <a:ext cx="592138" cy="593724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5129" name="矩形 23"/>
          <p:cNvSpPr>
            <a:spLocks noChangeArrowheads="1"/>
          </p:cNvSpPr>
          <p:nvPr/>
        </p:nvSpPr>
        <p:spPr bwMode="auto">
          <a:xfrm>
            <a:off x="3068641" y="2844201"/>
            <a:ext cx="592137" cy="593724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ldLvl="0" animBg="1"/>
      <p:bldP spid="5127" grpId="0" bldLvl="0" animBg="1"/>
      <p:bldP spid="5128" grpId="0" bldLvl="0" animBg="1"/>
      <p:bldP spid="512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7378" y="2085295"/>
            <a:ext cx="2487462" cy="222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组合 9"/>
          <p:cNvGrpSpPr/>
          <p:nvPr/>
        </p:nvGrpSpPr>
        <p:grpSpPr bwMode="auto">
          <a:xfrm>
            <a:off x="2003461" y="2190634"/>
            <a:ext cx="1789080" cy="1770143"/>
            <a:chOff x="3461569" y="2065867"/>
            <a:chExt cx="1166875" cy="1162755"/>
          </a:xfrm>
        </p:grpSpPr>
        <p:sp>
          <p:nvSpPr>
            <p:cNvPr id="12301" name="立方体 5"/>
            <p:cNvSpPr>
              <a:spLocks noChangeArrowheads="1"/>
            </p:cNvSpPr>
            <p:nvPr/>
          </p:nvSpPr>
          <p:spPr bwMode="auto">
            <a:xfrm>
              <a:off x="3725333" y="2065867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2302" name="立方体 6"/>
            <p:cNvSpPr>
              <a:spLocks noChangeArrowheads="1"/>
            </p:cNvSpPr>
            <p:nvPr/>
          </p:nvSpPr>
          <p:spPr bwMode="auto">
            <a:xfrm>
              <a:off x="3589867" y="2585156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2303" name="立方体 7"/>
            <p:cNvSpPr>
              <a:spLocks noChangeArrowheads="1"/>
            </p:cNvSpPr>
            <p:nvPr/>
          </p:nvSpPr>
          <p:spPr bwMode="auto">
            <a:xfrm>
              <a:off x="4109155" y="2460978"/>
              <a:ext cx="519289" cy="519289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2304" name="立方体 8"/>
            <p:cNvSpPr>
              <a:spLocks noChangeArrowheads="1"/>
            </p:cNvSpPr>
            <p:nvPr/>
          </p:nvSpPr>
          <p:spPr bwMode="auto">
            <a:xfrm>
              <a:off x="3461569" y="2712279"/>
              <a:ext cx="523409" cy="516343"/>
            </a:xfrm>
            <a:prstGeom prst="cube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12294" name="TextBox 89"/>
          <p:cNvSpPr txBox="1">
            <a:spLocks noChangeArrowheads="1"/>
          </p:cNvSpPr>
          <p:nvPr/>
        </p:nvSpPr>
        <p:spPr bwMode="auto">
          <a:xfrm>
            <a:off x="1763805" y="843630"/>
            <a:ext cx="3069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从左面看</a:t>
            </a:r>
          </a:p>
        </p:txBody>
      </p:sp>
      <p:sp>
        <p:nvSpPr>
          <p:cNvPr id="6149" name="右箭头 16"/>
          <p:cNvSpPr>
            <a:spLocks noChangeArrowheads="1"/>
          </p:cNvSpPr>
          <p:nvPr/>
        </p:nvSpPr>
        <p:spPr bwMode="auto">
          <a:xfrm>
            <a:off x="4572000" y="2683567"/>
            <a:ext cx="869950" cy="425213"/>
          </a:xfrm>
          <a:prstGeom prst="rightArrow">
            <a:avLst>
              <a:gd name="adj1" fmla="val 50000"/>
              <a:gd name="adj2" fmla="val 50055"/>
            </a:avLst>
          </a:prstGeom>
          <a:solidFill>
            <a:srgbClr val="A1C450"/>
          </a:solidFill>
          <a:ln>
            <a:noFill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" name="组合 21"/>
          <p:cNvGrpSpPr/>
          <p:nvPr/>
        </p:nvGrpSpPr>
        <p:grpSpPr bwMode="auto">
          <a:xfrm>
            <a:off x="6378575" y="2661517"/>
            <a:ext cx="1524000" cy="1007912"/>
            <a:chOff x="5904088" y="3251200"/>
            <a:chExt cx="1524000" cy="1016005"/>
          </a:xfrm>
        </p:grpSpPr>
        <p:sp>
          <p:nvSpPr>
            <p:cNvPr id="12297" name="矩形 17"/>
            <p:cNvSpPr>
              <a:spLocks noChangeArrowheads="1"/>
            </p:cNvSpPr>
            <p:nvPr/>
          </p:nvSpPr>
          <p:spPr bwMode="auto">
            <a:xfrm>
              <a:off x="5904089" y="3251200"/>
              <a:ext cx="508000" cy="508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2298" name="矩形 18"/>
            <p:cNvSpPr>
              <a:spLocks noChangeArrowheads="1"/>
            </p:cNvSpPr>
            <p:nvPr/>
          </p:nvSpPr>
          <p:spPr bwMode="auto">
            <a:xfrm>
              <a:off x="5904088" y="3759200"/>
              <a:ext cx="508000" cy="508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2299" name="矩形 20"/>
            <p:cNvSpPr>
              <a:spLocks noChangeArrowheads="1"/>
            </p:cNvSpPr>
            <p:nvPr/>
          </p:nvSpPr>
          <p:spPr bwMode="auto">
            <a:xfrm>
              <a:off x="6412089" y="3759205"/>
              <a:ext cx="508000" cy="508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2300" name="矩形 19"/>
            <p:cNvSpPr>
              <a:spLocks noChangeArrowheads="1"/>
            </p:cNvSpPr>
            <p:nvPr/>
          </p:nvSpPr>
          <p:spPr bwMode="auto">
            <a:xfrm>
              <a:off x="6920088" y="3759205"/>
              <a:ext cx="508000" cy="508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89"/>
          <p:cNvSpPr txBox="1">
            <a:spLocks noChangeArrowheads="1"/>
          </p:cNvSpPr>
          <p:nvPr/>
        </p:nvSpPr>
        <p:spPr bwMode="auto">
          <a:xfrm>
            <a:off x="395710" y="130812"/>
            <a:ext cx="707903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淘气用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个小正方体搭成了一个立体图形，请分别画出从上面、正面、左面看到的形状。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648078" y="2067715"/>
          <a:ext cx="2155824" cy="2083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886"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886"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886"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886"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768353" y="2080314"/>
          <a:ext cx="2155824" cy="2083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886"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886"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886"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886"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6650041" y="2067715"/>
          <a:ext cx="2155824" cy="2083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886"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886"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886"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886"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tc>
                  <a:txBody>
                    <a:bodyPr/>
                    <a:lstStyle/>
                    <a:p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25" marR="91425" marT="45368" marB="453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253" name="直接连接符 15"/>
          <p:cNvCxnSpPr>
            <a:cxnSpLocks noChangeShapeType="1"/>
          </p:cNvCxnSpPr>
          <p:nvPr/>
        </p:nvCxnSpPr>
        <p:spPr bwMode="auto">
          <a:xfrm rot="5400000">
            <a:off x="523027" y="3364609"/>
            <a:ext cx="1568563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54" name="直接连接符 17"/>
          <p:cNvCxnSpPr>
            <a:cxnSpLocks noChangeShapeType="1"/>
          </p:cNvCxnSpPr>
          <p:nvPr/>
        </p:nvCxnSpPr>
        <p:spPr bwMode="auto">
          <a:xfrm>
            <a:off x="1289053" y="2595295"/>
            <a:ext cx="1082675" cy="15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55" name="直接连接符 19"/>
          <p:cNvCxnSpPr>
            <a:cxnSpLocks noChangeShapeType="1"/>
          </p:cNvCxnSpPr>
          <p:nvPr/>
        </p:nvCxnSpPr>
        <p:spPr bwMode="auto">
          <a:xfrm rot="5400000">
            <a:off x="2097797" y="2880339"/>
            <a:ext cx="571675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56" name="直接连接符 21"/>
          <p:cNvCxnSpPr>
            <a:cxnSpLocks noChangeShapeType="1"/>
          </p:cNvCxnSpPr>
          <p:nvPr/>
        </p:nvCxnSpPr>
        <p:spPr bwMode="auto">
          <a:xfrm>
            <a:off x="1852616" y="3121299"/>
            <a:ext cx="530225" cy="15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57" name="直接连接符 23"/>
          <p:cNvCxnSpPr>
            <a:cxnSpLocks noChangeShapeType="1"/>
          </p:cNvCxnSpPr>
          <p:nvPr/>
        </p:nvCxnSpPr>
        <p:spPr bwMode="auto">
          <a:xfrm rot="5400000">
            <a:off x="1329749" y="3626818"/>
            <a:ext cx="1042559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58" name="直接连接符 25"/>
          <p:cNvCxnSpPr>
            <a:cxnSpLocks noChangeShapeType="1"/>
          </p:cNvCxnSpPr>
          <p:nvPr/>
        </p:nvCxnSpPr>
        <p:spPr bwMode="auto">
          <a:xfrm>
            <a:off x="1300163" y="4162284"/>
            <a:ext cx="552450" cy="15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59" name="直接连接符 27"/>
          <p:cNvCxnSpPr>
            <a:cxnSpLocks noChangeShapeType="1"/>
          </p:cNvCxnSpPr>
          <p:nvPr/>
        </p:nvCxnSpPr>
        <p:spPr bwMode="auto">
          <a:xfrm rot="5400000">
            <a:off x="1584893" y="2863015"/>
            <a:ext cx="537029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60" name="直接连接符 29"/>
          <p:cNvCxnSpPr>
            <a:cxnSpLocks noChangeShapeType="1"/>
          </p:cNvCxnSpPr>
          <p:nvPr/>
        </p:nvCxnSpPr>
        <p:spPr bwMode="auto">
          <a:xfrm>
            <a:off x="1311275" y="3121299"/>
            <a:ext cx="541338" cy="15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61" name="直接连接符 31"/>
          <p:cNvCxnSpPr>
            <a:cxnSpLocks noChangeShapeType="1"/>
          </p:cNvCxnSpPr>
          <p:nvPr/>
        </p:nvCxnSpPr>
        <p:spPr bwMode="auto">
          <a:xfrm>
            <a:off x="1311275" y="3636280"/>
            <a:ext cx="541338" cy="15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62" name="直接连接符 33"/>
          <p:cNvCxnSpPr>
            <a:cxnSpLocks noChangeShapeType="1"/>
          </p:cNvCxnSpPr>
          <p:nvPr/>
        </p:nvCxnSpPr>
        <p:spPr bwMode="auto">
          <a:xfrm rot="5400000">
            <a:off x="3663417" y="3110269"/>
            <a:ext cx="1053582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63" name="直接连接符 35"/>
          <p:cNvCxnSpPr>
            <a:cxnSpLocks noChangeShapeType="1"/>
          </p:cNvCxnSpPr>
          <p:nvPr/>
        </p:nvCxnSpPr>
        <p:spPr bwMode="auto">
          <a:xfrm>
            <a:off x="4178303" y="3625255"/>
            <a:ext cx="1095375" cy="15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64" name="直接连接符 37"/>
          <p:cNvCxnSpPr>
            <a:cxnSpLocks noChangeShapeType="1"/>
          </p:cNvCxnSpPr>
          <p:nvPr/>
        </p:nvCxnSpPr>
        <p:spPr bwMode="auto">
          <a:xfrm rot="5400000">
            <a:off x="4993256" y="3366970"/>
            <a:ext cx="537029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65" name="直接连接符 39"/>
          <p:cNvCxnSpPr>
            <a:cxnSpLocks noChangeShapeType="1"/>
          </p:cNvCxnSpPr>
          <p:nvPr/>
        </p:nvCxnSpPr>
        <p:spPr bwMode="auto">
          <a:xfrm>
            <a:off x="4189416" y="2584272"/>
            <a:ext cx="541337" cy="15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66" name="直接连接符 41"/>
          <p:cNvCxnSpPr>
            <a:cxnSpLocks noChangeShapeType="1"/>
          </p:cNvCxnSpPr>
          <p:nvPr/>
        </p:nvCxnSpPr>
        <p:spPr bwMode="auto">
          <a:xfrm rot="5400000">
            <a:off x="4211055" y="3103968"/>
            <a:ext cx="1040983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67" name="直接连接符 43"/>
          <p:cNvCxnSpPr>
            <a:cxnSpLocks noChangeShapeType="1"/>
          </p:cNvCxnSpPr>
          <p:nvPr/>
        </p:nvCxnSpPr>
        <p:spPr bwMode="auto">
          <a:xfrm>
            <a:off x="4200525" y="3110276"/>
            <a:ext cx="1062038" cy="15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68" name="直接连接符 44"/>
          <p:cNvCxnSpPr>
            <a:cxnSpLocks noChangeShapeType="1"/>
          </p:cNvCxnSpPr>
          <p:nvPr/>
        </p:nvCxnSpPr>
        <p:spPr bwMode="auto">
          <a:xfrm rot="5400000">
            <a:off x="6676492" y="3110269"/>
            <a:ext cx="1053582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69" name="直接连接符 46"/>
          <p:cNvCxnSpPr>
            <a:cxnSpLocks noChangeShapeType="1"/>
          </p:cNvCxnSpPr>
          <p:nvPr/>
        </p:nvCxnSpPr>
        <p:spPr bwMode="auto">
          <a:xfrm>
            <a:off x="7192966" y="3625255"/>
            <a:ext cx="1614487" cy="15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0" name="直接连接符 48"/>
          <p:cNvCxnSpPr>
            <a:cxnSpLocks noChangeShapeType="1"/>
          </p:cNvCxnSpPr>
          <p:nvPr/>
        </p:nvCxnSpPr>
        <p:spPr bwMode="auto">
          <a:xfrm rot="5400000">
            <a:off x="8552298" y="3370115"/>
            <a:ext cx="503956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" name="直接连接符 50"/>
          <p:cNvCxnSpPr>
            <a:cxnSpLocks noChangeShapeType="1"/>
          </p:cNvCxnSpPr>
          <p:nvPr/>
        </p:nvCxnSpPr>
        <p:spPr bwMode="auto">
          <a:xfrm>
            <a:off x="7215188" y="2584272"/>
            <a:ext cx="519112" cy="15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" name="直接连接符 52"/>
          <p:cNvCxnSpPr>
            <a:cxnSpLocks noChangeShapeType="1"/>
          </p:cNvCxnSpPr>
          <p:nvPr/>
        </p:nvCxnSpPr>
        <p:spPr bwMode="auto">
          <a:xfrm rot="5400000">
            <a:off x="7214605" y="3103968"/>
            <a:ext cx="1040983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3" name="直接连接符 54"/>
          <p:cNvCxnSpPr>
            <a:cxnSpLocks noChangeShapeType="1"/>
          </p:cNvCxnSpPr>
          <p:nvPr/>
        </p:nvCxnSpPr>
        <p:spPr bwMode="auto">
          <a:xfrm>
            <a:off x="7192966" y="3110276"/>
            <a:ext cx="1614487" cy="15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4" name="直接连接符 56"/>
          <p:cNvCxnSpPr>
            <a:cxnSpLocks noChangeShapeType="1"/>
          </p:cNvCxnSpPr>
          <p:nvPr/>
        </p:nvCxnSpPr>
        <p:spPr bwMode="auto">
          <a:xfrm rot="5400000">
            <a:off x="8011754" y="3370909"/>
            <a:ext cx="503956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5" name="TextBox 89"/>
          <p:cNvSpPr txBox="1">
            <a:spLocks noChangeArrowheads="1"/>
          </p:cNvSpPr>
          <p:nvPr/>
        </p:nvSpPr>
        <p:spPr bwMode="auto">
          <a:xfrm>
            <a:off x="755735" y="4299870"/>
            <a:ext cx="23939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从上面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看到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76" name="TextBox 89"/>
          <p:cNvSpPr txBox="1">
            <a:spLocks noChangeArrowheads="1"/>
          </p:cNvSpPr>
          <p:nvPr/>
        </p:nvSpPr>
        <p:spPr bwMode="auto">
          <a:xfrm>
            <a:off x="3779945" y="4306096"/>
            <a:ext cx="23923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从正面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看到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77" name="TextBox 89"/>
          <p:cNvSpPr txBox="1">
            <a:spLocks noChangeArrowheads="1"/>
          </p:cNvSpPr>
          <p:nvPr/>
        </p:nvSpPr>
        <p:spPr bwMode="auto">
          <a:xfrm>
            <a:off x="6746099" y="4302145"/>
            <a:ext cx="23939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从左面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看到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423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74744" y="696411"/>
            <a:ext cx="1006475" cy="10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" grpId="0"/>
      <p:bldP spid="7276" grpId="0"/>
      <p:bldP spid="72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副标题 2"/>
          <p:cNvSpPr txBox="1">
            <a:spLocks noChangeArrowheads="1"/>
          </p:cNvSpPr>
          <p:nvPr/>
        </p:nvSpPr>
        <p:spPr bwMode="auto">
          <a:xfrm>
            <a:off x="395710" y="555610"/>
            <a:ext cx="1694830" cy="83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875" tIns="40938" rIns="81875" bIns="40938"/>
          <a:lstStyle>
            <a:lvl1pPr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91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91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比赛二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15364" name="TextBox 89"/>
          <p:cNvSpPr txBox="1">
            <a:spLocks noChangeArrowheads="1"/>
          </p:cNvSpPr>
          <p:nvPr/>
        </p:nvSpPr>
        <p:spPr bwMode="auto">
          <a:xfrm>
            <a:off x="393776" y="1275660"/>
            <a:ext cx="833750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一个立体图形，从上面看到的形状是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从左面看到的形状是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搭这样的立体图形，最少需要几个小正方体？最多可以有几个小正方体？</a:t>
            </a:r>
          </a:p>
        </p:txBody>
      </p:sp>
      <p:grpSp>
        <p:nvGrpSpPr>
          <p:cNvPr id="15365" name="组合 45"/>
          <p:cNvGrpSpPr/>
          <p:nvPr/>
        </p:nvGrpSpPr>
        <p:grpSpPr bwMode="auto">
          <a:xfrm>
            <a:off x="6211105" y="1491675"/>
            <a:ext cx="1419225" cy="355919"/>
            <a:chOff x="4676768" y="3127024"/>
            <a:chExt cx="1148298" cy="289650"/>
          </a:xfrm>
        </p:grpSpPr>
        <p:grpSp>
          <p:nvGrpSpPr>
            <p:cNvPr id="15400" name="组合 41"/>
            <p:cNvGrpSpPr/>
            <p:nvPr/>
          </p:nvGrpSpPr>
          <p:grpSpPr bwMode="auto">
            <a:xfrm>
              <a:off x="4676768" y="3127024"/>
              <a:ext cx="572565" cy="289650"/>
              <a:chOff x="2407700" y="3285068"/>
              <a:chExt cx="959556" cy="485422"/>
            </a:xfrm>
          </p:grpSpPr>
          <p:sp>
            <p:nvSpPr>
              <p:cNvPr id="15404" name="矩形 39"/>
              <p:cNvSpPr>
                <a:spLocks noChangeArrowheads="1"/>
              </p:cNvSpPr>
              <p:nvPr/>
            </p:nvSpPr>
            <p:spPr bwMode="auto">
              <a:xfrm>
                <a:off x="2407700" y="3285068"/>
                <a:ext cx="485422" cy="485422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05" name="矩形 40"/>
              <p:cNvSpPr>
                <a:spLocks noChangeArrowheads="1"/>
              </p:cNvSpPr>
              <p:nvPr/>
            </p:nvSpPr>
            <p:spPr bwMode="auto">
              <a:xfrm>
                <a:off x="2881834" y="3285068"/>
                <a:ext cx="485422" cy="485422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401" name="组合 42"/>
            <p:cNvGrpSpPr/>
            <p:nvPr/>
          </p:nvGrpSpPr>
          <p:grpSpPr bwMode="auto">
            <a:xfrm>
              <a:off x="5252501" y="3127024"/>
              <a:ext cx="572565" cy="289650"/>
              <a:chOff x="2407700" y="3285068"/>
              <a:chExt cx="959556" cy="485422"/>
            </a:xfrm>
          </p:grpSpPr>
          <p:sp>
            <p:nvSpPr>
              <p:cNvPr id="15402" name="矩形 43"/>
              <p:cNvSpPr>
                <a:spLocks noChangeArrowheads="1"/>
              </p:cNvSpPr>
              <p:nvPr/>
            </p:nvSpPr>
            <p:spPr bwMode="auto">
              <a:xfrm>
                <a:off x="2407700" y="3285068"/>
                <a:ext cx="485422" cy="485422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03" name="矩形 44"/>
              <p:cNvSpPr>
                <a:spLocks noChangeArrowheads="1"/>
              </p:cNvSpPr>
              <p:nvPr/>
            </p:nvSpPr>
            <p:spPr bwMode="auto">
              <a:xfrm>
                <a:off x="2881834" y="3285068"/>
                <a:ext cx="485422" cy="485422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366" name="组合 47"/>
          <p:cNvGrpSpPr/>
          <p:nvPr/>
        </p:nvGrpSpPr>
        <p:grpSpPr bwMode="auto">
          <a:xfrm>
            <a:off x="3417986" y="1995710"/>
            <a:ext cx="361950" cy="702389"/>
            <a:chOff x="2407700" y="2906219"/>
            <a:chExt cx="488817" cy="961787"/>
          </a:xfrm>
        </p:grpSpPr>
        <p:sp>
          <p:nvSpPr>
            <p:cNvPr id="15398" name="矩形 51"/>
            <p:cNvSpPr>
              <a:spLocks noChangeArrowheads="1"/>
            </p:cNvSpPr>
            <p:nvPr/>
          </p:nvSpPr>
          <p:spPr bwMode="auto">
            <a:xfrm>
              <a:off x="2407700" y="3382584"/>
              <a:ext cx="485422" cy="485422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99" name="矩形 52"/>
            <p:cNvSpPr>
              <a:spLocks noChangeArrowheads="1"/>
            </p:cNvSpPr>
            <p:nvPr/>
          </p:nvSpPr>
          <p:spPr bwMode="auto">
            <a:xfrm>
              <a:off x="2411095" y="2906219"/>
              <a:ext cx="485422" cy="485422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全屏显示(16:9)</PresentationFormat>
  <Paragraphs>49</Paragraphs>
  <Slides>19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Calibri</vt:lpstr>
      <vt:lpstr>楷体</vt:lpstr>
      <vt:lpstr>微软雅黑</vt:lpstr>
      <vt:lpstr>宋体</vt:lpstr>
      <vt:lpstr>楷体_GB2312</vt:lpstr>
      <vt:lpstr>Arial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2016-08-11T08:55:00Z</dcterms:created>
  <dcterms:modified xsi:type="dcterms:W3CDTF">2023-01-17T00:32:58Z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850CA64A460E460193DDF2B790AB7E4C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