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58" r:id="rId3"/>
    <p:sldId id="259" r:id="rId4"/>
    <p:sldId id="280" r:id="rId5"/>
    <p:sldId id="282" r:id="rId6"/>
    <p:sldId id="265" r:id="rId7"/>
    <p:sldId id="274" r:id="rId8"/>
    <p:sldId id="275" r:id="rId9"/>
    <p:sldId id="283" r:id="rId10"/>
    <p:sldId id="267" r:id="rId11"/>
    <p:sldId id="268" r:id="rId12"/>
    <p:sldId id="285" r:id="rId13"/>
    <p:sldId id="279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99FF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E30E6-ADCC-4A50-9F71-4C7268B1666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62B2-E84B-4B1F-96F3-6D85BCA61E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262B2-E84B-4B1F-96F3-6D85BCA61E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B4988-1374-4028-AD29-31B41ED7E42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C8CF7-6252-4523-90DC-3E70C88406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9B6B8-D21D-4AEB-AD83-F7D5E6F3689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C3130-9C39-4A56-A359-9B3EF57DE3E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5A64C-FF58-4851-9D32-392CA02396B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2D1D4-B368-457D-B741-66299E35D04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2C9EC-DCEA-466B-B5B6-F31DEA8A35F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83DFC-C731-469B-AB65-85B894E1557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B8D94-6DCB-44BB-AA05-65246EED6B8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1971A-FCE4-4464-BA72-A79A1DDF6E0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00">
            <a:alpha val="73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fld id="{8AE556E0-7592-4FBC-B54A-7222E4868997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jpeg"/><Relationship Id="rId5" Type="http://schemas.openxmlformats.org/officeDocument/2006/relationships/image" Target="../media/image5.wmf"/><Relationship Id="rId10" Type="http://schemas.openxmlformats.org/officeDocument/2006/relationships/slide" Target="slide2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9.xml"/><Relationship Id="rId10" Type="http://schemas.openxmlformats.org/officeDocument/2006/relationships/image" Target="../media/image12.jpeg"/><Relationship Id="rId4" Type="http://schemas.openxmlformats.org/officeDocument/2006/relationships/image" Target="../media/image4.wmf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6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slide" Target="slide6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429" y="3657594"/>
            <a:ext cx="3890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百分数的综合应用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52674" y="1524050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itchFamily="49" charset="-122"/>
                <a:ea typeface="汉仪中圆简" pitchFamily="49" charset="-122"/>
              </a:rPr>
              <a:t>欢乐农家游</a:t>
            </a:r>
          </a:p>
        </p:txBody>
      </p:sp>
      <p:sp>
        <p:nvSpPr>
          <p:cNvPr id="4" name="矩形 3"/>
          <p:cNvSpPr/>
          <p:nvPr/>
        </p:nvSpPr>
        <p:spPr>
          <a:xfrm>
            <a:off x="2743794" y="5610109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        </a:t>
            </a:r>
          </a:p>
        </p:txBody>
      </p:sp>
      <p:pic>
        <p:nvPicPr>
          <p:cNvPr id="1229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504825" y="14478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1.</a:t>
            </a: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914400" y="2638425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小明：</a:t>
            </a:r>
            <a:endParaRPr 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1600200" y="4495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9600 × 30% = 2880(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字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)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914400" y="1371600"/>
            <a:ext cx="78486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一篇文章有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9600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个字。小明打了全文的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40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％，小明打了多少字？小芳来帮忙，打了全文的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％，她打了多少字？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12296" name="Text Box 15"/>
          <p:cNvSpPr txBox="1">
            <a:spLocks noChangeArrowheads="1"/>
          </p:cNvSpPr>
          <p:nvPr/>
        </p:nvSpPr>
        <p:spPr bwMode="auto">
          <a:xfrm>
            <a:off x="1600200" y="3248025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9600 × 40% = 3840(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字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)</a:t>
            </a:r>
          </a:p>
        </p:txBody>
      </p:sp>
      <p:sp>
        <p:nvSpPr>
          <p:cNvPr id="12297" name="Text Box 16"/>
          <p:cNvSpPr txBox="1">
            <a:spLocks noChangeArrowheads="1"/>
          </p:cNvSpPr>
          <p:nvPr/>
        </p:nvSpPr>
        <p:spPr bwMode="auto">
          <a:xfrm>
            <a:off x="990600" y="3933825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小芳：</a:t>
            </a:r>
            <a:endParaRPr 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514600" y="5184775"/>
            <a:ext cx="7848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答：小明打了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3840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个字；小芳打了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2880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个字。</a:t>
            </a:r>
            <a:r>
              <a:rPr lang="zh-CN" altLang="en-US" sz="2400" dirty="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296" grpId="0" autoUpdateAnimBg="0"/>
      <p:bldP spid="12297" grpId="0" autoUpdateAnimBg="0"/>
      <p:bldP spid="1229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860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        </a:t>
            </a:r>
          </a:p>
        </p:txBody>
      </p:sp>
      <p:sp>
        <p:nvSpPr>
          <p:cNvPr id="13316" name="Text Box 26"/>
          <p:cNvSpPr txBox="1">
            <a:spLocks noChangeArrowheads="1"/>
          </p:cNvSpPr>
          <p:nvPr/>
        </p:nvSpPr>
        <p:spPr bwMode="auto">
          <a:xfrm>
            <a:off x="457200" y="1144588"/>
            <a:ext cx="8077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2.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17" name="Text Box 31"/>
          <p:cNvSpPr txBox="1">
            <a:spLocks noChangeArrowheads="1"/>
          </p:cNvSpPr>
          <p:nvPr/>
        </p:nvSpPr>
        <p:spPr bwMode="auto">
          <a:xfrm>
            <a:off x="5029200" y="2822575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  10000 × (1-25%)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13318" name="Group 12"/>
          <p:cNvGrpSpPr/>
          <p:nvPr/>
        </p:nvGrpSpPr>
        <p:grpSpPr bwMode="auto">
          <a:xfrm>
            <a:off x="457200" y="6096000"/>
            <a:ext cx="488950" cy="641350"/>
            <a:chOff x="0" y="0"/>
            <a:chExt cx="308" cy="404"/>
          </a:xfrm>
        </p:grpSpPr>
        <p:pic>
          <p:nvPicPr>
            <p:cNvPr id="13319" name="Picture 34" descr="蓝色按钮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" y="13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0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zh-CN" altLang="en-US" sz="1200" b="1"/>
                <a:t>－</a:t>
              </a:r>
              <a:r>
                <a:rPr lang="en-US" sz="1200" b="1"/>
                <a:t>×</a:t>
              </a:r>
              <a:endParaRPr lang="zh-CN" altLang="en-US" sz="1200" b="1"/>
            </a:p>
          </p:txBody>
        </p:sp>
      </p:grpSp>
      <p:grpSp>
        <p:nvGrpSpPr>
          <p:cNvPr id="13321" name="Group 13"/>
          <p:cNvGrpSpPr/>
          <p:nvPr/>
        </p:nvGrpSpPr>
        <p:grpSpPr bwMode="auto">
          <a:xfrm>
            <a:off x="1335088" y="6083300"/>
            <a:ext cx="488950" cy="642938"/>
            <a:chOff x="0" y="0"/>
            <a:chExt cx="308" cy="405"/>
          </a:xfrm>
        </p:grpSpPr>
        <p:pic>
          <p:nvPicPr>
            <p:cNvPr id="13322" name="Picture 37" descr="蓝色按钮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" y="135"/>
              <a:ext cx="27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200" b="1"/>
                <a:t>×</a:t>
              </a:r>
              <a:r>
                <a:rPr lang="zh-CN" altLang="en-US" sz="1200" b="1"/>
                <a:t>－</a:t>
              </a:r>
            </a:p>
          </p:txBody>
        </p:sp>
      </p:grpSp>
      <p:sp>
        <p:nvSpPr>
          <p:cNvPr id="13324" name="Text Box 26"/>
          <p:cNvSpPr txBox="1">
            <a:spLocks noChangeArrowheads="1"/>
          </p:cNvSpPr>
          <p:nvPr/>
        </p:nvSpPr>
        <p:spPr bwMode="auto">
          <a:xfrm>
            <a:off x="838200" y="1143000"/>
            <a:ext cx="807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一种电视机原来每台的价格为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10000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元，现在比原来便宜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25%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。这种电视机现在的价格是多少元？</a:t>
            </a:r>
          </a:p>
        </p:txBody>
      </p:sp>
      <p:sp>
        <p:nvSpPr>
          <p:cNvPr id="13325" name="Text Box 31"/>
          <p:cNvSpPr txBox="1">
            <a:spLocks noChangeArrowheads="1"/>
          </p:cNvSpPr>
          <p:nvPr/>
        </p:nvSpPr>
        <p:spPr bwMode="auto">
          <a:xfrm>
            <a:off x="838200" y="4819650"/>
            <a:ext cx="32004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答：电视机现在的价格是</a:t>
            </a:r>
            <a:r>
              <a:rPr lang="en-US" sz="2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7500</a:t>
            </a: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元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。</a:t>
            </a:r>
          </a:p>
        </p:txBody>
      </p:sp>
      <p:sp>
        <p:nvSpPr>
          <p:cNvPr id="13326" name="Text Box 31"/>
          <p:cNvSpPr txBox="1">
            <a:spLocks noChangeArrowheads="1"/>
          </p:cNvSpPr>
          <p:nvPr/>
        </p:nvSpPr>
        <p:spPr bwMode="auto">
          <a:xfrm>
            <a:off x="5243513" y="4805363"/>
            <a:ext cx="2986087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答：电视机现在的价格是</a:t>
            </a:r>
            <a:r>
              <a:rPr lang="en-US" sz="22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7500</a:t>
            </a:r>
            <a:r>
              <a:rPr lang="zh-CN" altLang="en-US" sz="2200" b="1" dirty="0">
                <a:latin typeface="楷体_GB2312" pitchFamily="1" charset="-122"/>
                <a:ea typeface="楷体_GB2312" pitchFamily="1" charset="-122"/>
              </a:rPr>
              <a:t>元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。</a:t>
            </a:r>
          </a:p>
          <a:p>
            <a:pPr eaLnBrk="1" hangingPunct="1">
              <a:lnSpc>
                <a:spcPct val="125000"/>
              </a:lnSpc>
            </a:pP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27" name="Text Box 31"/>
          <p:cNvSpPr txBox="1">
            <a:spLocks noChangeArrowheads="1"/>
          </p:cNvSpPr>
          <p:nvPr/>
        </p:nvSpPr>
        <p:spPr bwMode="auto">
          <a:xfrm>
            <a:off x="4953000" y="344805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10000 × 75%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28" name="Text Box 31"/>
          <p:cNvSpPr txBox="1">
            <a:spLocks noChangeArrowheads="1"/>
          </p:cNvSpPr>
          <p:nvPr/>
        </p:nvSpPr>
        <p:spPr bwMode="auto">
          <a:xfrm>
            <a:off x="4938713" y="41148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7500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元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)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29" name="Text Box 31"/>
          <p:cNvSpPr txBox="1">
            <a:spLocks noChangeArrowheads="1"/>
          </p:cNvSpPr>
          <p:nvPr/>
        </p:nvSpPr>
        <p:spPr bwMode="auto">
          <a:xfrm>
            <a:off x="762000" y="41148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7500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元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)</a:t>
            </a:r>
          </a:p>
        </p:txBody>
      </p:sp>
      <p:sp>
        <p:nvSpPr>
          <p:cNvPr id="13330" name="Text Box 31"/>
          <p:cNvSpPr txBox="1">
            <a:spLocks noChangeArrowheads="1"/>
          </p:cNvSpPr>
          <p:nvPr/>
        </p:nvSpPr>
        <p:spPr bwMode="auto">
          <a:xfrm>
            <a:off x="685800" y="28194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  10000 – 10000 × 25%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3331" name="Text Box 31"/>
          <p:cNvSpPr txBox="1">
            <a:spLocks noChangeArrowheads="1"/>
          </p:cNvSpPr>
          <p:nvPr/>
        </p:nvSpPr>
        <p:spPr bwMode="auto">
          <a:xfrm>
            <a:off x="762000" y="34290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10000 - 2500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25" grpId="0" autoUpdateAnimBg="0"/>
      <p:bldP spid="13326" grpId="0" autoUpdateAnimBg="0"/>
      <p:bldP spid="13327" grpId="0" autoUpdateAnimBg="0"/>
      <p:bldP spid="13328" grpId="0" autoUpdateAnimBg="0"/>
      <p:bldP spid="13329" grpId="0" autoUpdateAnimBg="0"/>
      <p:bldP spid="13330" grpId="0" autoUpdateAnimBg="0"/>
      <p:bldP spid="1333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        </a:t>
            </a:r>
          </a:p>
        </p:txBody>
      </p:sp>
      <p:sp>
        <p:nvSpPr>
          <p:cNvPr id="14340" name="Text Box 26"/>
          <p:cNvSpPr txBox="1">
            <a:spLocks noChangeArrowheads="1"/>
          </p:cNvSpPr>
          <p:nvPr/>
        </p:nvSpPr>
        <p:spPr bwMode="auto">
          <a:xfrm>
            <a:off x="423863" y="1143000"/>
            <a:ext cx="807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3.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41" name="Text Box 31"/>
          <p:cNvSpPr txBox="1">
            <a:spLocks noChangeArrowheads="1"/>
          </p:cNvSpPr>
          <p:nvPr/>
        </p:nvSpPr>
        <p:spPr bwMode="auto">
          <a:xfrm>
            <a:off x="533400" y="25908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  5 - 5×70%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42" name="Text Box 31"/>
          <p:cNvSpPr txBox="1">
            <a:spLocks noChangeArrowheads="1"/>
          </p:cNvSpPr>
          <p:nvPr/>
        </p:nvSpPr>
        <p:spPr bwMode="auto">
          <a:xfrm>
            <a:off x="4648200" y="25908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    5×(1-70%)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14343" name="Group 12"/>
          <p:cNvGrpSpPr/>
          <p:nvPr/>
        </p:nvGrpSpPr>
        <p:grpSpPr bwMode="auto">
          <a:xfrm>
            <a:off x="420688" y="6083300"/>
            <a:ext cx="488950" cy="641350"/>
            <a:chOff x="0" y="0"/>
            <a:chExt cx="308" cy="404"/>
          </a:xfrm>
        </p:grpSpPr>
        <p:pic>
          <p:nvPicPr>
            <p:cNvPr id="14344" name="Picture 34" descr="蓝色按钮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" y="13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zh-CN" altLang="en-US" sz="1200" b="1"/>
                <a:t>－</a:t>
              </a:r>
              <a:r>
                <a:rPr lang="en-US" sz="1200" b="1"/>
                <a:t>×</a:t>
              </a:r>
              <a:endParaRPr lang="zh-CN" altLang="en-US" sz="1200" b="1"/>
            </a:p>
          </p:txBody>
        </p:sp>
      </p:grpSp>
      <p:grpSp>
        <p:nvGrpSpPr>
          <p:cNvPr id="14346" name="Group 13"/>
          <p:cNvGrpSpPr/>
          <p:nvPr/>
        </p:nvGrpSpPr>
        <p:grpSpPr bwMode="auto">
          <a:xfrm>
            <a:off x="1335088" y="6083300"/>
            <a:ext cx="488950" cy="642938"/>
            <a:chOff x="0" y="0"/>
            <a:chExt cx="308" cy="405"/>
          </a:xfrm>
        </p:grpSpPr>
        <p:pic>
          <p:nvPicPr>
            <p:cNvPr id="14347" name="Picture 37" descr="蓝色按钮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" y="135"/>
              <a:ext cx="27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200" b="1"/>
                <a:t>×</a:t>
              </a:r>
              <a:r>
                <a:rPr lang="zh-CN" altLang="en-US" sz="1200" b="1"/>
                <a:t>－</a:t>
              </a:r>
            </a:p>
          </p:txBody>
        </p:sp>
      </p:grpSp>
      <p:sp>
        <p:nvSpPr>
          <p:cNvPr id="14349" name="Text Box 4"/>
          <p:cNvSpPr txBox="1">
            <a:spLocks noChangeArrowheads="1"/>
          </p:cNvSpPr>
          <p:nvPr/>
        </p:nvSpPr>
        <p:spPr bwMode="auto">
          <a:xfrm>
            <a:off x="790575" y="1219200"/>
            <a:ext cx="7620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敦煌莫高窟藏经洞出土文献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5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万余件，这些珍贵的文献约有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70%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流失海外。国内大约剩下多少万件？ </a:t>
            </a:r>
          </a:p>
        </p:txBody>
      </p:sp>
      <p:sp>
        <p:nvSpPr>
          <p:cNvPr id="14350" name="Text Box 31"/>
          <p:cNvSpPr txBox="1">
            <a:spLocks noChangeArrowheads="1"/>
          </p:cNvSpPr>
          <p:nvPr/>
        </p:nvSpPr>
        <p:spPr bwMode="auto">
          <a:xfrm>
            <a:off x="609600" y="33528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5 – 3.5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51" name="Text Box 31"/>
          <p:cNvSpPr txBox="1">
            <a:spLocks noChangeArrowheads="1"/>
          </p:cNvSpPr>
          <p:nvPr/>
        </p:nvSpPr>
        <p:spPr bwMode="auto">
          <a:xfrm>
            <a:off x="533400" y="45720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答：国内大约剩下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1.5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万件。</a:t>
            </a:r>
          </a:p>
        </p:txBody>
      </p:sp>
      <p:sp>
        <p:nvSpPr>
          <p:cNvPr id="14352" name="Text Box 31"/>
          <p:cNvSpPr txBox="1">
            <a:spLocks noChangeArrowheads="1"/>
          </p:cNvSpPr>
          <p:nvPr/>
        </p:nvSpPr>
        <p:spPr bwMode="auto">
          <a:xfrm>
            <a:off x="609600" y="3884613"/>
            <a:ext cx="472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1.5 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万件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)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53" name="Text Box 31"/>
          <p:cNvSpPr txBox="1">
            <a:spLocks noChangeArrowheads="1"/>
          </p:cNvSpPr>
          <p:nvPr/>
        </p:nvSpPr>
        <p:spPr bwMode="auto">
          <a:xfrm>
            <a:off x="4648200" y="457200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答：国内大约剩下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1.5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万件。</a:t>
            </a:r>
          </a:p>
        </p:txBody>
      </p:sp>
      <p:sp>
        <p:nvSpPr>
          <p:cNvPr id="14354" name="Text Box 31"/>
          <p:cNvSpPr txBox="1">
            <a:spLocks noChangeArrowheads="1"/>
          </p:cNvSpPr>
          <p:nvPr/>
        </p:nvSpPr>
        <p:spPr bwMode="auto">
          <a:xfrm>
            <a:off x="5000625" y="3271838"/>
            <a:ext cx="472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5×0.3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4355" name="Text Box 31"/>
          <p:cNvSpPr txBox="1">
            <a:spLocks noChangeArrowheads="1"/>
          </p:cNvSpPr>
          <p:nvPr/>
        </p:nvSpPr>
        <p:spPr bwMode="auto">
          <a:xfrm>
            <a:off x="4953000" y="3943350"/>
            <a:ext cx="4724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1.5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万件）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6"/>
                  </p:tgtEl>
                </p:cond>
              </p:nextCondLst>
            </p:seq>
          </p:childTnLst>
        </p:cTn>
      </p:par>
    </p:tnLst>
    <p:bldLst>
      <p:bldP spid="14341" grpId="0" autoUpdateAnimBg="0"/>
      <p:bldP spid="14342" grpId="0" autoUpdateAnimBg="0"/>
      <p:bldP spid="14351" grpId="0" autoUpdateAnimBg="0"/>
      <p:bldP spid="14352" grpId="0" autoUpdateAnimBg="0"/>
      <p:bldP spid="14353" grpId="0" autoUpdateAnimBg="0"/>
      <p:bldP spid="14354" grpId="0" autoUpdateAnimBg="0"/>
      <p:bldP spid="143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三、自主练习       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42913" y="1219200"/>
            <a:ext cx="7620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4.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38200" y="2667000"/>
            <a:ext cx="426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300×40% - 300×30% 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533400" y="3352800"/>
            <a:ext cx="426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= 120 - 90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533400" y="3976688"/>
            <a:ext cx="4267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)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381000" y="47244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536575"/>
            <a:lvl2pPr marL="1002030"/>
            <a:lvl3pPr marL="1409700"/>
            <a:lvl4pPr marL="1818005"/>
            <a:lvl5pPr marL="2225675"/>
            <a:lvl6pPr marL="2682875"/>
            <a:lvl7pPr marL="3140075"/>
            <a:lvl8pPr marL="3597275"/>
            <a:lvl9pPr marL="4054475"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答：第一期比第二期多     修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米</a:t>
            </a:r>
            <a:r>
              <a:rPr lang="zh-CN" altLang="en-US" sz="2400" b="1" dirty="0" smtClean="0">
                <a:latin typeface="楷体_GB2312" pitchFamily="1" charset="-122"/>
                <a:ea typeface="楷体_GB2312" pitchFamily="1" charset="-122"/>
              </a:rPr>
              <a:t>。 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5369" name="Text Box 5"/>
          <p:cNvSpPr txBox="1">
            <a:spLocks noChangeArrowheads="1"/>
          </p:cNvSpPr>
          <p:nvPr/>
        </p:nvSpPr>
        <p:spPr bwMode="auto">
          <a:xfrm>
            <a:off x="4876800" y="2667000"/>
            <a:ext cx="426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300×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40% - 30% 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</a:t>
            </a:r>
          </a:p>
        </p:txBody>
      </p:sp>
      <p:sp>
        <p:nvSpPr>
          <p:cNvPr id="15370" name="Text Box 5"/>
          <p:cNvSpPr txBox="1">
            <a:spLocks noChangeArrowheads="1"/>
          </p:cNvSpPr>
          <p:nvPr/>
        </p:nvSpPr>
        <p:spPr bwMode="auto">
          <a:xfrm>
            <a:off x="4572000" y="3400425"/>
            <a:ext cx="426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= 300</a:t>
            </a:r>
            <a:r>
              <a:rPr lang="en-US" b="1"/>
              <a:t>×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 10%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4586288" y="4057650"/>
            <a:ext cx="4267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en-US" sz="2400" b="1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)</a:t>
            </a:r>
            <a:endParaRPr lang="zh-CN" altLang="en-US" sz="2400" b="1">
              <a:latin typeface="楷体_GB2312" pitchFamily="1" charset="-122"/>
              <a:ea typeface="楷体_GB2312" pitchFamily="1" charset="-122"/>
            </a:endParaRPr>
          </a:p>
        </p:txBody>
      </p:sp>
      <p:grpSp>
        <p:nvGrpSpPr>
          <p:cNvPr id="15372" name="Group 12"/>
          <p:cNvGrpSpPr/>
          <p:nvPr/>
        </p:nvGrpSpPr>
        <p:grpSpPr bwMode="auto">
          <a:xfrm>
            <a:off x="420688" y="6083300"/>
            <a:ext cx="488950" cy="641350"/>
            <a:chOff x="0" y="0"/>
            <a:chExt cx="308" cy="404"/>
          </a:xfrm>
        </p:grpSpPr>
        <p:pic>
          <p:nvPicPr>
            <p:cNvPr id="15373" name="Picture 34" descr="蓝色按钮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8" y="13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 Box 35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1200" b="1"/>
                <a:t>×</a:t>
              </a:r>
              <a:r>
                <a:rPr lang="zh-CN" altLang="en-US" sz="1200" b="1"/>
                <a:t>－</a:t>
              </a:r>
            </a:p>
          </p:txBody>
        </p:sp>
      </p:grpSp>
      <p:grpSp>
        <p:nvGrpSpPr>
          <p:cNvPr id="15375" name="Group 13"/>
          <p:cNvGrpSpPr/>
          <p:nvPr/>
        </p:nvGrpSpPr>
        <p:grpSpPr bwMode="auto">
          <a:xfrm>
            <a:off x="1335088" y="6083300"/>
            <a:ext cx="488950" cy="642938"/>
            <a:chOff x="0" y="0"/>
            <a:chExt cx="308" cy="405"/>
          </a:xfrm>
        </p:grpSpPr>
        <p:pic>
          <p:nvPicPr>
            <p:cNvPr id="15376" name="Picture 37" descr="蓝色按钮"/>
            <p:cNvPicPr preferRelativeResize="0"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" y="135"/>
              <a:ext cx="272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38"/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zh-CN" altLang="en-US" sz="1200" b="1"/>
                <a:t>－</a:t>
              </a:r>
              <a:r>
                <a:rPr lang="en-US" sz="1200" b="1"/>
                <a:t>×</a:t>
              </a:r>
              <a:endParaRPr lang="zh-CN" altLang="en-US" sz="1200" b="1"/>
            </a:p>
          </p:txBody>
        </p:sp>
      </p:grpSp>
      <p:sp>
        <p:nvSpPr>
          <p:cNvPr id="15378" name="Rectangle 28"/>
          <p:cNvSpPr>
            <a:spLocks noChangeArrowheads="1"/>
          </p:cNvSpPr>
          <p:nvPr/>
        </p:nvSpPr>
        <p:spPr bwMode="auto">
          <a:xfrm>
            <a:off x="381000" y="5943600"/>
            <a:ext cx="68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15379" name="Rectangle 29"/>
          <p:cNvSpPr>
            <a:spLocks noChangeArrowheads="1"/>
          </p:cNvSpPr>
          <p:nvPr/>
        </p:nvSpPr>
        <p:spPr bwMode="auto">
          <a:xfrm>
            <a:off x="1219200" y="5943600"/>
            <a:ext cx="68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15380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工程队修一条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300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米长的路，第一期完成了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40%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，第二期完成了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30%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，第一期比第二期多修了多少米？ </a:t>
            </a:r>
          </a:p>
        </p:txBody>
      </p:sp>
      <p:sp>
        <p:nvSpPr>
          <p:cNvPr id="15381" name="Text Box 5"/>
          <p:cNvSpPr txBox="1">
            <a:spLocks noChangeArrowheads="1"/>
          </p:cNvSpPr>
          <p:nvPr/>
        </p:nvSpPr>
        <p:spPr bwMode="auto">
          <a:xfrm>
            <a:off x="4710113" y="4727575"/>
            <a:ext cx="34432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6575" indent="-536575"/>
            <a:lvl2pPr marL="1002030"/>
            <a:lvl3pPr marL="1409700"/>
            <a:lvl4pPr marL="1818005"/>
            <a:lvl5pPr marL="2225675"/>
            <a:lvl6pPr marL="2682875"/>
            <a:lvl7pPr marL="3140075"/>
            <a:lvl8pPr marL="3597275"/>
            <a:lvl9pPr marL="4054475"/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答：第一期比第二期多修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30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9"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8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"/>
          <p:cNvSpPr txBox="1">
            <a:spLocks noChangeArrowheads="1"/>
          </p:cNvSpPr>
          <p:nvPr/>
        </p:nvSpPr>
        <p:spPr bwMode="auto">
          <a:xfrm>
            <a:off x="539750" y="5680075"/>
            <a:ext cx="7272338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从图中，你知道了哪些数学信息</a:t>
            </a:r>
            <a:r>
              <a:rPr lang="zh-CN" altLang="en-US" sz="2400" b="1" dirty="0" smtClean="0">
                <a:latin typeface="楷体_GB2312" pitchFamily="1" charset="-122"/>
                <a:ea typeface="楷体_GB2312" pitchFamily="1" charset="-122"/>
              </a:rPr>
              <a:t>？</a:t>
            </a: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099" name="Text Box 28"/>
          <p:cNvSpPr txBox="1">
            <a:spLocks noChangeArrowheads="1"/>
          </p:cNvSpPr>
          <p:nvPr/>
        </p:nvSpPr>
        <p:spPr bwMode="auto">
          <a:xfrm>
            <a:off x="6629346" y="18732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共接待游客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人</a:t>
            </a:r>
          </a:p>
        </p:txBody>
      </p:sp>
      <p:sp>
        <p:nvSpPr>
          <p:cNvPr id="4100" name="Text Box 29"/>
          <p:cNvSpPr txBox="1">
            <a:spLocks noChangeArrowheads="1"/>
          </p:cNvSpPr>
          <p:nvPr/>
        </p:nvSpPr>
        <p:spPr bwMode="auto">
          <a:xfrm>
            <a:off x="6629346" y="2305050"/>
            <a:ext cx="2841625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到苹果园采摘的占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75%</a:t>
            </a:r>
          </a:p>
        </p:txBody>
      </p:sp>
      <p:sp>
        <p:nvSpPr>
          <p:cNvPr id="4101" name="Text Box 30"/>
          <p:cNvSpPr txBox="1">
            <a:spLocks noChangeArrowheads="1"/>
          </p:cNvSpPr>
          <p:nvPr/>
        </p:nvSpPr>
        <p:spPr bwMode="auto">
          <a:xfrm>
            <a:off x="6019762" y="39766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梨园去年收入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4102" name="Text Box 31"/>
          <p:cNvSpPr txBox="1">
            <a:spLocks noChangeArrowheads="1"/>
          </p:cNvSpPr>
          <p:nvPr/>
        </p:nvSpPr>
        <p:spPr bwMode="auto">
          <a:xfrm>
            <a:off x="6337262" y="4398963"/>
            <a:ext cx="2951163" cy="36671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今年收入比去年增长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5%</a:t>
            </a:r>
          </a:p>
        </p:txBody>
      </p:sp>
      <p:sp>
        <p:nvSpPr>
          <p:cNvPr id="4103" name="Rectangle 3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一、情境导入</a:t>
            </a:r>
          </a:p>
        </p:txBody>
      </p:sp>
      <p:sp>
        <p:nvSpPr>
          <p:cNvPr id="4104" name="Text Box 36"/>
          <p:cNvSpPr txBox="1">
            <a:spLocks noChangeArrowheads="1"/>
          </p:cNvSpPr>
          <p:nvPr/>
        </p:nvSpPr>
        <p:spPr bwMode="auto">
          <a:xfrm>
            <a:off x="533400" y="6172200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sz="2400" b="1" dirty="0">
                <a:latin typeface="楷体_GB2312" pitchFamily="1" charset="-122"/>
                <a:ea typeface="楷体_GB2312" pitchFamily="1" charset="-122"/>
              </a:rPr>
              <a:t>根据这些信息，你能提出什么问题？</a:t>
            </a:r>
          </a:p>
        </p:txBody>
      </p:sp>
      <p:sp>
        <p:nvSpPr>
          <p:cNvPr id="4105" name="Text Box 39"/>
          <p:cNvSpPr txBox="1">
            <a:spLocks noChangeArrowheads="1"/>
          </p:cNvSpPr>
          <p:nvPr/>
        </p:nvSpPr>
        <p:spPr bwMode="auto">
          <a:xfrm>
            <a:off x="6637284" y="2673350"/>
            <a:ext cx="2427287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到苹果园采摘的游客有多少人？</a:t>
            </a:r>
            <a:r>
              <a:rPr lang="zh-CN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4106" name="Text Box 40"/>
          <p:cNvSpPr txBox="1">
            <a:spLocks noChangeArrowheads="1"/>
          </p:cNvSpPr>
          <p:nvPr/>
        </p:nvSpPr>
        <p:spPr bwMode="auto">
          <a:xfrm>
            <a:off x="6510300" y="4876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今年的收入是多少万元？</a:t>
            </a:r>
            <a:r>
              <a:rPr lang="zh-CN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pic>
        <p:nvPicPr>
          <p:cNvPr id="410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6930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Rectangle 46"/>
          <p:cNvSpPr>
            <a:spLocks noChangeArrowheads="1"/>
          </p:cNvSpPr>
          <p:nvPr/>
        </p:nvSpPr>
        <p:spPr bwMode="auto">
          <a:xfrm>
            <a:off x="4140200" y="0"/>
            <a:ext cx="16557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/>
          </a:p>
        </p:txBody>
      </p:sp>
      <p:pic>
        <p:nvPicPr>
          <p:cNvPr id="4109" name="Picture 28"/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371600"/>
            <a:ext cx="6019800" cy="40386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Text Box 29"/>
          <p:cNvSpPr txBox="1">
            <a:spLocks noChangeArrowheads="1"/>
          </p:cNvSpPr>
          <p:nvPr/>
        </p:nvSpPr>
        <p:spPr bwMode="auto">
          <a:xfrm>
            <a:off x="3244850" y="1597819"/>
            <a:ext cx="3308350" cy="915987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dirty="0"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采摘节期间，凤凰岭村共</a:t>
            </a:r>
          </a:p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接待游客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人，其中到苹果</a:t>
            </a:r>
          </a:p>
          <a:p>
            <a:pPr eaLnBrk="1" hangingPunct="1"/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园采摘的占</a:t>
            </a:r>
            <a:r>
              <a:rPr lang="en-US" b="1" dirty="0">
                <a:latin typeface="楷体_GB2312" pitchFamily="1" charset="-122"/>
                <a:ea typeface="楷体_GB2312" pitchFamily="1" charset="-122"/>
              </a:rPr>
              <a:t>75%</a:t>
            </a:r>
            <a:r>
              <a:rPr lang="zh-CN" altLang="en-US" b="1" dirty="0">
                <a:latin typeface="楷体_GB2312" pitchFamily="1" charset="-122"/>
                <a:ea typeface="楷体_GB2312" pitchFamily="1" charset="-122"/>
              </a:rPr>
              <a:t>。</a:t>
            </a:r>
          </a:p>
        </p:txBody>
      </p:sp>
      <p:sp>
        <p:nvSpPr>
          <p:cNvPr id="4111" name="AutoShape 26"/>
          <p:cNvSpPr>
            <a:spLocks noChangeArrowheads="1"/>
          </p:cNvSpPr>
          <p:nvPr/>
        </p:nvSpPr>
        <p:spPr bwMode="auto">
          <a:xfrm>
            <a:off x="533400" y="3138488"/>
            <a:ext cx="3733800" cy="990600"/>
          </a:xfrm>
          <a:prstGeom prst="wedgeEllipseCallout">
            <a:avLst>
              <a:gd name="adj1" fmla="val 17773"/>
              <a:gd name="adj2" fmla="val 66185"/>
            </a:avLst>
          </a:prstGeom>
          <a:solidFill>
            <a:srgbClr val="FF99CC"/>
          </a:solidFill>
          <a:ln w="9525" cmpd="sng">
            <a:solidFill>
              <a:srgbClr val="FF99CC"/>
            </a:solidFill>
            <a:miter lim="800000"/>
          </a:ln>
        </p:spPr>
        <p:txBody>
          <a:bodyPr/>
          <a:lstStyle/>
          <a:p>
            <a:pPr algn="ctr" eaLnBrk="1" hangingPunct="1"/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梨园去年收入</a:t>
            </a:r>
            <a:r>
              <a:rPr lang="en-US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万元，今年收入比去年增长</a:t>
            </a:r>
            <a:r>
              <a:rPr lang="en-US" b="1">
                <a:latin typeface="楷体_GB2312" pitchFamily="1" charset="-122"/>
                <a:ea typeface="楷体_GB2312" pitchFamily="1" charset="-122"/>
              </a:rPr>
              <a:t>5%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。</a:t>
            </a:r>
          </a:p>
        </p:txBody>
      </p:sp>
      <p:sp>
        <p:nvSpPr>
          <p:cNvPr id="4112" name="Rectangle 37"/>
          <p:cNvSpPr>
            <a:spLocks noChangeArrowheads="1"/>
          </p:cNvSpPr>
          <p:nvPr/>
        </p:nvSpPr>
        <p:spPr bwMode="auto">
          <a:xfrm>
            <a:off x="1143000" y="3048000"/>
            <a:ext cx="1981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4114" name="Rectangle 39"/>
          <p:cNvSpPr>
            <a:spLocks noChangeArrowheads="1"/>
          </p:cNvSpPr>
          <p:nvPr/>
        </p:nvSpPr>
        <p:spPr bwMode="auto">
          <a:xfrm>
            <a:off x="3429000" y="1600200"/>
            <a:ext cx="16764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4115" name="Rectangle 40"/>
          <p:cNvSpPr>
            <a:spLocks noChangeArrowheads="1"/>
          </p:cNvSpPr>
          <p:nvPr/>
        </p:nvSpPr>
        <p:spPr bwMode="auto">
          <a:xfrm>
            <a:off x="609600" y="3733800"/>
            <a:ext cx="3429000" cy="3048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8" grpId="1" autoUpdateAnimBg="0"/>
      <p:bldP spid="4099" grpId="0" build="allAtOnce" autoUpdateAnimBg="0"/>
      <p:bldP spid="4101" grpId="0" autoUpdateAnimBg="0"/>
      <p:bldP spid="41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990600" y="1333500"/>
            <a:ext cx="4732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sz="2400" b="1" dirty="0">
                <a:latin typeface="楷体_GB2312" pitchFamily="1" charset="-122"/>
                <a:ea typeface="楷体_GB2312" pitchFamily="1" charset="-122"/>
              </a:rPr>
              <a:t>到苹果园采摘的游客有多少人？</a:t>
            </a:r>
          </a:p>
        </p:txBody>
      </p:sp>
      <p:sp>
        <p:nvSpPr>
          <p:cNvPr id="5124" name="Line 24"/>
          <p:cNvSpPr>
            <a:spLocks noChangeShapeType="1"/>
          </p:cNvSpPr>
          <p:nvPr/>
        </p:nvSpPr>
        <p:spPr bwMode="auto">
          <a:xfrm>
            <a:off x="5334000" y="2971800"/>
            <a:ext cx="0" cy="1016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zh-CN" altLang="zh-CN"/>
          </a:p>
        </p:txBody>
      </p:sp>
      <p:sp>
        <p:nvSpPr>
          <p:cNvPr id="5126" name="Line 28"/>
          <p:cNvSpPr>
            <a:spLocks noChangeShapeType="1"/>
          </p:cNvSpPr>
          <p:nvPr/>
        </p:nvSpPr>
        <p:spPr bwMode="auto">
          <a:xfrm>
            <a:off x="2578100" y="3073400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29"/>
          <p:cNvSpPr>
            <a:spLocks noChangeShapeType="1"/>
          </p:cNvSpPr>
          <p:nvPr/>
        </p:nvSpPr>
        <p:spPr bwMode="auto">
          <a:xfrm flipH="1">
            <a:off x="2590800" y="2971800"/>
            <a:ext cx="0" cy="1111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30"/>
          <p:cNvSpPr>
            <a:spLocks noChangeShapeType="1"/>
          </p:cNvSpPr>
          <p:nvPr/>
        </p:nvSpPr>
        <p:spPr bwMode="auto">
          <a:xfrm>
            <a:off x="6234113" y="3000375"/>
            <a:ext cx="0" cy="76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AutoShape 31"/>
          <p:cNvSpPr/>
          <p:nvPr/>
        </p:nvSpPr>
        <p:spPr bwMode="auto">
          <a:xfrm rot="16200000">
            <a:off x="4133850" y="831850"/>
            <a:ext cx="520700" cy="3581400"/>
          </a:xfrm>
          <a:prstGeom prst="rightBrace">
            <a:avLst>
              <a:gd name="adj1" fmla="val 54547"/>
              <a:gd name="adj2" fmla="val 48801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3971925" y="2047875"/>
            <a:ext cx="1587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人</a:t>
            </a:r>
          </a:p>
        </p:txBody>
      </p:sp>
      <p:sp>
        <p:nvSpPr>
          <p:cNvPr id="5131" name="AutoShape 33"/>
          <p:cNvSpPr/>
          <p:nvPr/>
        </p:nvSpPr>
        <p:spPr bwMode="auto">
          <a:xfrm rot="5400000">
            <a:off x="3906838" y="1849437"/>
            <a:ext cx="127000" cy="2727325"/>
          </a:xfrm>
          <a:prstGeom prst="rightBrace">
            <a:avLst>
              <a:gd name="adj1" fmla="val 178958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5132" name="Text Box 34"/>
          <p:cNvSpPr txBox="1">
            <a:spLocks noChangeArrowheads="1"/>
          </p:cNvSpPr>
          <p:nvPr/>
        </p:nvSpPr>
        <p:spPr bwMode="auto">
          <a:xfrm>
            <a:off x="3733800" y="3200400"/>
            <a:ext cx="527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b="1">
                <a:latin typeface="楷体_GB2312" pitchFamily="1" charset="-122"/>
                <a:ea typeface="楷体_GB2312" pitchFamily="1" charset="-122"/>
              </a:rPr>
              <a:t>人</a:t>
            </a:r>
          </a:p>
        </p:txBody>
      </p:sp>
      <p:sp>
        <p:nvSpPr>
          <p:cNvPr id="5133" name="Text Box 41"/>
          <p:cNvSpPr txBox="1">
            <a:spLocks noChangeArrowheads="1"/>
          </p:cNvSpPr>
          <p:nvPr/>
        </p:nvSpPr>
        <p:spPr bwMode="auto">
          <a:xfrm>
            <a:off x="3305175" y="26050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人的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75%</a:t>
            </a:r>
          </a:p>
        </p:txBody>
      </p:sp>
      <p:sp>
        <p:nvSpPr>
          <p:cNvPr id="5134" name="Text Box 42"/>
          <p:cNvSpPr txBox="1">
            <a:spLocks noChangeArrowheads="1"/>
          </p:cNvSpPr>
          <p:nvPr/>
        </p:nvSpPr>
        <p:spPr bwMode="auto">
          <a:xfrm>
            <a:off x="457200" y="3870325"/>
            <a:ext cx="845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求到苹果园采摘的游客有多少人，就是求</a:t>
            </a:r>
            <a:r>
              <a:rPr lang="en-US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人的</a:t>
            </a:r>
            <a:r>
              <a:rPr lang="en-US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75%</a:t>
            </a:r>
            <a:r>
              <a:rPr lang="zh-CN" altLang="en-US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是多少。</a:t>
            </a:r>
          </a:p>
        </p:txBody>
      </p:sp>
      <p:sp>
        <p:nvSpPr>
          <p:cNvPr id="5135" name="Text Box 43"/>
          <p:cNvSpPr txBox="1">
            <a:spLocks noChangeArrowheads="1"/>
          </p:cNvSpPr>
          <p:nvPr/>
        </p:nvSpPr>
        <p:spPr bwMode="auto">
          <a:xfrm>
            <a:off x="1204913" y="4648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980×75% = 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735</a:t>
            </a:r>
            <a:r>
              <a:rPr lang="zh-CN" alt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（人）</a:t>
            </a:r>
          </a:p>
        </p:txBody>
      </p:sp>
      <p:sp>
        <p:nvSpPr>
          <p:cNvPr id="5136" name="Text Box 45"/>
          <p:cNvSpPr txBox="1">
            <a:spLocks noChangeArrowheads="1"/>
          </p:cNvSpPr>
          <p:nvPr/>
        </p:nvSpPr>
        <p:spPr bwMode="auto">
          <a:xfrm>
            <a:off x="2895600" y="5410200"/>
            <a:ext cx="493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答：到苹果园采摘的游客有</a:t>
            </a:r>
            <a:r>
              <a:rPr lang="en-US" sz="24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735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人。</a:t>
            </a:r>
          </a:p>
        </p:txBody>
      </p:sp>
      <p:pic>
        <p:nvPicPr>
          <p:cNvPr id="5137" name="Picture 19" descr="C:\Documents and Settings\pub\Desktop\新ppt\返回首页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</a:t>
            </a: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合作探索</a:t>
            </a:r>
          </a:p>
        </p:txBody>
      </p:sp>
      <p:sp>
        <p:nvSpPr>
          <p:cNvPr id="5139" name="AutoShape 33"/>
          <p:cNvSpPr/>
          <p:nvPr/>
        </p:nvSpPr>
        <p:spPr bwMode="auto">
          <a:xfrm rot="5400000" flipH="1" flipV="1">
            <a:off x="3919538" y="1562100"/>
            <a:ext cx="127000" cy="2727325"/>
          </a:xfrm>
          <a:prstGeom prst="rightBrace">
            <a:avLst>
              <a:gd name="adj1" fmla="val 178958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6" grpId="0" animBg="1"/>
      <p:bldP spid="5127" grpId="0" animBg="1"/>
      <p:bldP spid="5128" grpId="0" animBg="1"/>
      <p:bldP spid="5129" grpId="0" animBg="1" autoUpdateAnimBg="0"/>
      <p:bldP spid="5130" grpId="0" autoUpdateAnimBg="0"/>
      <p:bldP spid="5131" grpId="0" animBg="1" autoUpdateAnimBg="0"/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609600" y="1235075"/>
            <a:ext cx="769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    采摘节期间，凤凰岭村一共接待游客</a:t>
            </a:r>
            <a:r>
              <a:rPr lang="en-US" sz="2400" b="1" dirty="0"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人，其中到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400" b="1" dirty="0">
                <a:latin typeface="楷体_GB2312" pitchFamily="1" charset="-122"/>
                <a:ea typeface="楷体_GB2312" pitchFamily="1" charset="-122"/>
              </a:rPr>
              <a:t>苹果园采摘的占  ，到苹果园采摘的游客有多少人？ 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852738" y="1690688"/>
          <a:ext cx="38100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r:id="rId4" imgW="152400" imgH="394335" progId="Equation.3">
                  <p:embed/>
                </p:oleObj>
              </mc:Choice>
              <mc:Fallback>
                <p:oleObj r:id="rId4" imgW="152400" imgH="39433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690688"/>
                        <a:ext cx="38100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9"/>
          <p:cNvSpPr>
            <a:spLocks noChangeShapeType="1"/>
          </p:cNvSpPr>
          <p:nvPr/>
        </p:nvSpPr>
        <p:spPr bwMode="auto">
          <a:xfrm>
            <a:off x="2590800" y="3305175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Line 10"/>
          <p:cNvSpPr>
            <a:spLocks noChangeShapeType="1"/>
          </p:cNvSpPr>
          <p:nvPr/>
        </p:nvSpPr>
        <p:spPr bwMode="auto">
          <a:xfrm>
            <a:off x="2590800" y="3200400"/>
            <a:ext cx="6350" cy="119063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0" name="Line 11"/>
          <p:cNvSpPr>
            <a:spLocks noChangeShapeType="1"/>
          </p:cNvSpPr>
          <p:nvPr/>
        </p:nvSpPr>
        <p:spPr bwMode="auto">
          <a:xfrm flipH="1">
            <a:off x="6248400" y="3200400"/>
            <a:ext cx="0" cy="12858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51" name="AutoShape 12"/>
          <p:cNvSpPr/>
          <p:nvPr/>
        </p:nvSpPr>
        <p:spPr bwMode="auto">
          <a:xfrm rot="16200000">
            <a:off x="4371182" y="1245394"/>
            <a:ext cx="100012" cy="3581400"/>
          </a:xfrm>
          <a:prstGeom prst="rightBrace">
            <a:avLst>
              <a:gd name="adj1" fmla="val 298414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4086225" y="2605088"/>
            <a:ext cx="82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980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人</a:t>
            </a:r>
          </a:p>
        </p:txBody>
      </p:sp>
      <p:sp>
        <p:nvSpPr>
          <p:cNvPr id="6153" name="AutoShape 14"/>
          <p:cNvSpPr/>
          <p:nvPr/>
        </p:nvSpPr>
        <p:spPr bwMode="auto">
          <a:xfrm rot="5400000">
            <a:off x="3910807" y="2082006"/>
            <a:ext cx="119062" cy="2727325"/>
          </a:xfrm>
          <a:prstGeom prst="rightBrace">
            <a:avLst>
              <a:gd name="adj1" fmla="val 190890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3733800" y="3429000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人</a:t>
            </a:r>
          </a:p>
        </p:txBody>
      </p:sp>
      <p:grpSp>
        <p:nvGrpSpPr>
          <p:cNvPr id="6155" name="Group 26"/>
          <p:cNvGrpSpPr/>
          <p:nvPr/>
        </p:nvGrpSpPr>
        <p:grpSpPr bwMode="auto">
          <a:xfrm>
            <a:off x="1100138" y="4691063"/>
            <a:ext cx="3581400" cy="652462"/>
            <a:chOff x="0" y="0"/>
            <a:chExt cx="2256" cy="411"/>
          </a:xfrm>
        </p:grpSpPr>
        <p:graphicFrame>
          <p:nvGraphicFramePr>
            <p:cNvPr id="6156" name="Object 12"/>
            <p:cNvGraphicFramePr>
              <a:graphicFrameLocks noChangeAspect="1"/>
            </p:cNvGraphicFramePr>
            <p:nvPr/>
          </p:nvGraphicFramePr>
          <p:xfrm>
            <a:off x="624" y="0"/>
            <a:ext cx="240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2" r:id="rId6" imgW="152400" imgH="394335" progId="Equation.3">
                    <p:embed/>
                  </p:oleObj>
                </mc:Choice>
                <mc:Fallback>
                  <p:oleObj r:id="rId6" imgW="152400" imgH="394335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0"/>
                          <a:ext cx="240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7" name="Text Box 18"/>
            <p:cNvSpPr txBox="1">
              <a:spLocks noChangeArrowheads="1"/>
            </p:cNvSpPr>
            <p:nvPr/>
          </p:nvSpPr>
          <p:spPr bwMode="auto">
            <a:xfrm>
              <a:off x="0" y="72"/>
              <a:ext cx="225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en-US" sz="2400" b="1">
                  <a:latin typeface="楷体_GB2312" pitchFamily="1" charset="-122"/>
                  <a:ea typeface="楷体_GB2312" pitchFamily="1" charset="-122"/>
                </a:rPr>
                <a:t>980×</a:t>
              </a:r>
              <a:r>
                <a:rPr lang="en-US" sz="2400" b="1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    = 735</a:t>
              </a:r>
              <a:r>
                <a:rPr lang="zh-CN" altLang="en-US" sz="2400" b="1">
                  <a:solidFill>
                    <a:srgbClr val="FF0000"/>
                  </a:solidFill>
                  <a:latin typeface="楷体_GB2312" pitchFamily="1" charset="-122"/>
                  <a:ea typeface="楷体_GB2312" pitchFamily="1" charset="-122"/>
                </a:rPr>
                <a:t>（人）</a:t>
              </a:r>
            </a:p>
          </p:txBody>
        </p:sp>
      </p:grpSp>
      <p:grpSp>
        <p:nvGrpSpPr>
          <p:cNvPr id="6158" name="Group 26"/>
          <p:cNvGrpSpPr/>
          <p:nvPr/>
        </p:nvGrpSpPr>
        <p:grpSpPr bwMode="auto">
          <a:xfrm>
            <a:off x="344488" y="3962400"/>
            <a:ext cx="8613775" cy="652463"/>
            <a:chOff x="0" y="0"/>
            <a:chExt cx="5426" cy="411"/>
          </a:xfrm>
        </p:grpSpPr>
        <p:sp>
          <p:nvSpPr>
            <p:cNvPr id="6159" name="Text Box 16"/>
            <p:cNvSpPr txBox="1">
              <a:spLocks noChangeArrowheads="1"/>
            </p:cNvSpPr>
            <p:nvPr/>
          </p:nvSpPr>
          <p:spPr bwMode="auto">
            <a:xfrm>
              <a:off x="0" y="52"/>
              <a:ext cx="54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eaLnBrk="1" hangingPunct="1"/>
              <a:r>
                <a:rPr lang="zh-CN" altLang="en-US" sz="2400" b="1">
                  <a:solidFill>
                    <a:schemeClr val="hlink"/>
                  </a:solidFill>
                  <a:latin typeface="楷体_GB2312" pitchFamily="1" charset="-122"/>
                  <a:ea typeface="楷体_GB2312" pitchFamily="1" charset="-122"/>
                </a:rPr>
                <a:t>求到苹果园采摘的游客有多少人，也就是求</a:t>
              </a:r>
              <a:r>
                <a:rPr lang="en-US" sz="2400" b="1">
                  <a:solidFill>
                    <a:schemeClr val="hlink"/>
                  </a:solidFill>
                  <a:latin typeface="楷体_GB2312" pitchFamily="1" charset="-122"/>
                  <a:ea typeface="楷体_GB2312" pitchFamily="1" charset="-122"/>
                </a:rPr>
                <a:t>980</a:t>
              </a:r>
              <a:r>
                <a:rPr lang="zh-CN" altLang="en-US" sz="2400" b="1">
                  <a:solidFill>
                    <a:schemeClr val="hlink"/>
                  </a:solidFill>
                  <a:latin typeface="楷体_GB2312" pitchFamily="1" charset="-122"/>
                  <a:ea typeface="楷体_GB2312" pitchFamily="1" charset="-122"/>
                </a:rPr>
                <a:t>人的  是多少。</a:t>
              </a:r>
            </a:p>
          </p:txBody>
        </p:sp>
        <p:graphicFrame>
          <p:nvGraphicFramePr>
            <p:cNvPr id="6160" name="Object 16"/>
            <p:cNvGraphicFramePr>
              <a:graphicFrameLocks noChangeAspect="1"/>
            </p:cNvGraphicFramePr>
            <p:nvPr/>
          </p:nvGraphicFramePr>
          <p:xfrm>
            <a:off x="4368" y="0"/>
            <a:ext cx="240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83" r:id="rId8" imgW="317500" imgH="863600" progId="Equation.3">
                    <p:embed/>
                  </p:oleObj>
                </mc:Choice>
                <mc:Fallback>
                  <p:oleObj r:id="rId8" imgW="317500" imgH="863600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0"/>
                          <a:ext cx="240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61" name="Text Box 20"/>
          <p:cNvSpPr txBox="1">
            <a:spLocks noChangeArrowheads="1"/>
          </p:cNvSpPr>
          <p:nvPr/>
        </p:nvSpPr>
        <p:spPr bwMode="auto">
          <a:xfrm>
            <a:off x="3276600" y="5638800"/>
            <a:ext cx="4935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答：到苹果园采摘的游客有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735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人。</a:t>
            </a:r>
          </a:p>
        </p:txBody>
      </p:sp>
      <p:pic>
        <p:nvPicPr>
          <p:cNvPr id="6162" name="Picture 19" descr="C:\Documents and Settings\pub\Desktop\新ppt\返回首页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44550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合作探索</a:t>
            </a:r>
          </a:p>
        </p:txBody>
      </p:sp>
      <p:sp>
        <p:nvSpPr>
          <p:cNvPr id="6164" name="Rectangle 27"/>
          <p:cNvSpPr>
            <a:spLocks noChangeArrowheads="1"/>
          </p:cNvSpPr>
          <p:nvPr/>
        </p:nvSpPr>
        <p:spPr bwMode="auto">
          <a:xfrm>
            <a:off x="3338513" y="2757488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sz="4000">
                <a:solidFill>
                  <a:srgbClr val="FF0000"/>
                </a:solidFill>
              </a:rPr>
              <a:t>．</a:t>
            </a:r>
          </a:p>
        </p:txBody>
      </p:sp>
      <p:sp>
        <p:nvSpPr>
          <p:cNvPr id="6165" name="Rectangle 31"/>
          <p:cNvSpPr>
            <a:spLocks noChangeArrowheads="1"/>
          </p:cNvSpPr>
          <p:nvPr/>
        </p:nvSpPr>
        <p:spPr bwMode="auto">
          <a:xfrm>
            <a:off x="4233863" y="27622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sz="4000">
                <a:solidFill>
                  <a:srgbClr val="FF0000"/>
                </a:solidFill>
              </a:rPr>
              <a:t>．</a:t>
            </a:r>
          </a:p>
        </p:txBody>
      </p:sp>
      <p:sp>
        <p:nvSpPr>
          <p:cNvPr id="6166" name="Rectangle 32"/>
          <p:cNvSpPr>
            <a:spLocks noChangeArrowheads="1"/>
          </p:cNvSpPr>
          <p:nvPr/>
        </p:nvSpPr>
        <p:spPr bwMode="auto">
          <a:xfrm>
            <a:off x="5143500" y="2762250"/>
            <a:ext cx="45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sz="4000">
                <a:solidFill>
                  <a:srgbClr val="FF0000"/>
                </a:solidFill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  <p:bldP spid="6151" grpId="0" animBg="1" autoUpdateAnimBg="0"/>
      <p:bldP spid="6152" grpId="0" autoUpdateAnimBg="0"/>
      <p:bldP spid="6153" grpId="0" animBg="1" autoUpdateAnimBg="0"/>
      <p:bldP spid="6154" grpId="0" autoUpdateAnimBg="0"/>
      <p:bldP spid="6161" grpId="0" autoUpdateAnimBg="0"/>
      <p:bldP spid="6164" grpId="0" autoUpdateAnimBg="0"/>
      <p:bldP spid="6165" grpId="0" autoUpdateAnimBg="0"/>
      <p:bldP spid="616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4550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22"/>
          <p:cNvSpPr txBox="1">
            <a:spLocks noChangeArrowheads="1"/>
          </p:cNvSpPr>
          <p:nvPr/>
        </p:nvSpPr>
        <p:spPr bwMode="auto">
          <a:xfrm>
            <a:off x="1600200" y="4648200"/>
            <a:ext cx="631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b="1">
                <a:ea typeface="楷体_GB2312" pitchFamily="1" charset="-122"/>
              </a:rPr>
              <a:t>想一想，百分数问题与分数问题有什么联系？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合作探索</a:t>
            </a:r>
          </a:p>
        </p:txBody>
      </p:sp>
      <p:pic>
        <p:nvPicPr>
          <p:cNvPr id="7173" name="Picture 2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4800" y="1447800"/>
            <a:ext cx="4114800" cy="2743200"/>
          </a:xfrm>
          <a:prstGeom prst="rect">
            <a:avLst/>
          </a:prstGeom>
          <a:noFill/>
          <a:ln w="9525" cmpd="sng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5800" y="1447800"/>
            <a:ext cx="4419600" cy="2771775"/>
          </a:xfrm>
          <a:prstGeom prst="rect">
            <a:avLst/>
          </a:prstGeom>
          <a:noFill/>
          <a:ln w="9525" cmpd="sng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62"/>
          <p:cNvSpPr>
            <a:spLocks noChangeShapeType="1"/>
          </p:cNvSpPr>
          <p:nvPr/>
        </p:nvSpPr>
        <p:spPr bwMode="auto">
          <a:xfrm>
            <a:off x="6226175" y="3581400"/>
            <a:ext cx="0" cy="15240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5" name="Line 72"/>
          <p:cNvSpPr>
            <a:spLocks noChangeShapeType="1"/>
          </p:cNvSpPr>
          <p:nvPr/>
        </p:nvSpPr>
        <p:spPr bwMode="auto">
          <a:xfrm>
            <a:off x="6229350" y="2679700"/>
            <a:ext cx="0" cy="1066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sz="2400" b="1">
                <a:latin typeface="楷体_GB2312" pitchFamily="1" charset="-122"/>
                <a:ea typeface="楷体_GB2312" pitchFamily="1" charset="-122"/>
              </a:rPr>
              <a:t>梨园今年的收入是多少万元？</a:t>
            </a:r>
          </a:p>
        </p:txBody>
      </p:sp>
      <p:pic>
        <p:nvPicPr>
          <p:cNvPr id="819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29540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55"/>
          <p:cNvSpPr txBox="1">
            <a:spLocks noChangeArrowheads="1"/>
          </p:cNvSpPr>
          <p:nvPr/>
        </p:nvSpPr>
        <p:spPr bwMode="auto">
          <a:xfrm>
            <a:off x="1550988" y="234950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去年：</a:t>
            </a:r>
          </a:p>
        </p:txBody>
      </p:sp>
      <p:sp>
        <p:nvSpPr>
          <p:cNvPr id="8200" name="Text Box 56"/>
          <p:cNvSpPr txBox="1">
            <a:spLocks noChangeArrowheads="1"/>
          </p:cNvSpPr>
          <p:nvPr/>
        </p:nvSpPr>
        <p:spPr bwMode="auto">
          <a:xfrm>
            <a:off x="1566863" y="34036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今年：</a:t>
            </a:r>
          </a:p>
        </p:txBody>
      </p:sp>
      <p:sp>
        <p:nvSpPr>
          <p:cNvPr id="8201" name="Line 60"/>
          <p:cNvSpPr>
            <a:spLocks noChangeShapeType="1"/>
          </p:cNvSpPr>
          <p:nvPr/>
        </p:nvSpPr>
        <p:spPr bwMode="auto">
          <a:xfrm>
            <a:off x="2590800" y="3733800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2" name="Line 61"/>
          <p:cNvSpPr>
            <a:spLocks noChangeShapeType="1"/>
          </p:cNvSpPr>
          <p:nvPr/>
        </p:nvSpPr>
        <p:spPr bwMode="auto">
          <a:xfrm flipH="1">
            <a:off x="2587625" y="3657600"/>
            <a:ext cx="3175" cy="857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AutoShape 63"/>
          <p:cNvSpPr/>
          <p:nvPr/>
        </p:nvSpPr>
        <p:spPr bwMode="auto">
          <a:xfrm rot="16200000">
            <a:off x="4284662" y="541338"/>
            <a:ext cx="244475" cy="3581400"/>
          </a:xfrm>
          <a:prstGeom prst="rightBrace">
            <a:avLst>
              <a:gd name="adj1" fmla="val 116177"/>
              <a:gd name="adj2" fmla="val 48801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8204" name="Text Box 64"/>
          <p:cNvSpPr txBox="1">
            <a:spLocks noChangeArrowheads="1"/>
          </p:cNvSpPr>
          <p:nvPr/>
        </p:nvSpPr>
        <p:spPr bwMode="auto">
          <a:xfrm>
            <a:off x="3949700" y="1814513"/>
            <a:ext cx="82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8205" name="AutoShape 65"/>
          <p:cNvSpPr/>
          <p:nvPr/>
        </p:nvSpPr>
        <p:spPr bwMode="auto">
          <a:xfrm rot="16200000">
            <a:off x="4419600" y="1524000"/>
            <a:ext cx="228600" cy="38862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8206" name="Text Box 66"/>
          <p:cNvSpPr txBox="1">
            <a:spLocks noChangeArrowheads="1"/>
          </p:cNvSpPr>
          <p:nvPr/>
        </p:nvSpPr>
        <p:spPr bwMode="auto">
          <a:xfrm>
            <a:off x="4233863" y="2897188"/>
            <a:ext cx="823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8207" name="AutoShape 67"/>
          <p:cNvSpPr/>
          <p:nvPr/>
        </p:nvSpPr>
        <p:spPr bwMode="auto">
          <a:xfrm rot="5400000">
            <a:off x="6292850" y="3765550"/>
            <a:ext cx="139700" cy="228600"/>
          </a:xfrm>
          <a:prstGeom prst="rightBrace">
            <a:avLst>
              <a:gd name="adj1" fmla="val 13636"/>
              <a:gd name="adj2" fmla="val 50000"/>
            </a:avLst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8208" name="Text Box 68"/>
          <p:cNvSpPr txBox="1">
            <a:spLocks noChangeArrowheads="1"/>
          </p:cNvSpPr>
          <p:nvPr/>
        </p:nvSpPr>
        <p:spPr bwMode="auto">
          <a:xfrm>
            <a:off x="5562600" y="3962400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sz="20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比去年增长</a:t>
            </a:r>
            <a:r>
              <a:rPr lang="en-US" sz="20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5%</a:t>
            </a:r>
          </a:p>
        </p:txBody>
      </p:sp>
      <p:sp>
        <p:nvSpPr>
          <p:cNvPr id="8209" name="Line 69"/>
          <p:cNvSpPr>
            <a:spLocks noChangeShapeType="1"/>
          </p:cNvSpPr>
          <p:nvPr/>
        </p:nvSpPr>
        <p:spPr bwMode="auto">
          <a:xfrm>
            <a:off x="2590800" y="2667000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0" name="Line 70"/>
          <p:cNvSpPr>
            <a:spLocks noChangeShapeType="1"/>
          </p:cNvSpPr>
          <p:nvPr/>
        </p:nvSpPr>
        <p:spPr bwMode="auto">
          <a:xfrm>
            <a:off x="2590800" y="2590800"/>
            <a:ext cx="6350" cy="825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Line 71"/>
          <p:cNvSpPr>
            <a:spLocks noChangeShapeType="1"/>
          </p:cNvSpPr>
          <p:nvPr/>
        </p:nvSpPr>
        <p:spPr bwMode="auto">
          <a:xfrm>
            <a:off x="6229350" y="2589213"/>
            <a:ext cx="0" cy="9207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Line 73"/>
          <p:cNvSpPr>
            <a:spLocks noChangeShapeType="1"/>
          </p:cNvSpPr>
          <p:nvPr/>
        </p:nvSpPr>
        <p:spPr bwMode="auto">
          <a:xfrm>
            <a:off x="6248400" y="3733800"/>
            <a:ext cx="215900" cy="0"/>
          </a:xfrm>
          <a:prstGeom prst="line">
            <a:avLst/>
          </a:prstGeom>
          <a:noFill/>
          <a:ln w="28575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3" name="Line 57"/>
          <p:cNvSpPr>
            <a:spLocks noChangeShapeType="1"/>
          </p:cNvSpPr>
          <p:nvPr/>
        </p:nvSpPr>
        <p:spPr bwMode="auto">
          <a:xfrm>
            <a:off x="6477000" y="3657600"/>
            <a:ext cx="0" cy="857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4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</a:t>
            </a:r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ea typeface="楷体_GB2312" pitchFamily="1" charset="-122"/>
              </a:rPr>
              <a:t>合作探索</a:t>
            </a:r>
          </a:p>
        </p:txBody>
      </p:sp>
      <p:pic>
        <p:nvPicPr>
          <p:cNvPr id="8215" name="Picture 53" descr="蓝色按钮">
            <a:hlinkClick r:id="rId5" action="ppaction://hlinksldjump"/>
          </p:cNvPr>
          <p:cNvPicPr preferRelativeResize="0"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41550" y="6286500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6" name="Text Box 5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81200" y="6002338"/>
            <a:ext cx="74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b="1">
                <a:ea typeface="楷体_GB2312" pitchFamily="1" charset="-122"/>
              </a:rPr>
              <a:t>    </a:t>
            </a:r>
            <a:r>
              <a:rPr lang="zh-CN" altLang="en-US" sz="1200" b="1">
                <a:ea typeface="楷体_GB2312" pitchFamily="1" charset="-122"/>
              </a:rPr>
              <a:t>继续</a:t>
            </a:r>
          </a:p>
        </p:txBody>
      </p:sp>
      <p:pic>
        <p:nvPicPr>
          <p:cNvPr id="8217" name="Picture 34" descr="蓝色按钮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263" y="6297613"/>
            <a:ext cx="43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8" name="Text Box 3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266700" y="6083300"/>
            <a:ext cx="793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1200" b="1">
                <a:ea typeface="楷体_GB2312" pitchFamily="1" charset="-122"/>
              </a:rPr>
              <a:t>先求数量</a:t>
            </a:r>
          </a:p>
        </p:txBody>
      </p:sp>
      <p:pic>
        <p:nvPicPr>
          <p:cNvPr id="8219" name="Picture 37" descr="蓝色按钮">
            <a:hlinkClick r:id="rId9" action="ppaction://hlinksldjump"/>
          </p:cNvPr>
          <p:cNvPicPr preferRelativeResize="0">
            <a:picLocks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349375" y="6297613"/>
            <a:ext cx="431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Text Box 38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1181100" y="6083300"/>
            <a:ext cx="793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ctr" eaLnBrk="1" hangingPunct="1"/>
            <a:r>
              <a:rPr lang="zh-CN" sz="1200" b="1">
                <a:ea typeface="楷体_GB2312" pitchFamily="1" charset="-122"/>
              </a:rPr>
              <a:t>先求分率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9" grpId="0" autoUpdateAnimBg="0"/>
      <p:bldP spid="8200" grpId="0" autoUpdateAnimBg="0"/>
      <p:bldP spid="8201" grpId="0" animBg="1"/>
      <p:bldP spid="8202" grpId="0" animBg="1"/>
      <p:bldP spid="8203" grpId="0" animBg="1" autoUpdateAnimBg="0"/>
      <p:bldP spid="8204" grpId="0" autoUpdateAnimBg="0"/>
      <p:bldP spid="8205" grpId="0" animBg="1" autoUpdateAnimBg="0"/>
      <p:bldP spid="8206" grpId="0" autoUpdateAnimBg="0"/>
      <p:bldP spid="8207" grpId="0" animBg="1" autoUpdateAnimBg="0"/>
      <p:bldP spid="8208" grpId="0" autoUpdateAnimBg="0"/>
      <p:bldP spid="8209" grpId="0" animBg="1"/>
      <p:bldP spid="8210" grpId="0" animBg="1"/>
      <p:bldP spid="8211" grpId="0" animBg="1"/>
      <p:bldP spid="8212" grpId="0" animBg="1"/>
      <p:bldP spid="8212" grpId="1" animBg="1"/>
      <p:bldP spid="8213" grpId="0" animBg="1"/>
      <p:bldP spid="8216" grpId="0" autoUpdateAnimBg="0"/>
      <p:bldP spid="8218" grpId="0" autoUpdateAnimBg="0"/>
      <p:bldP spid="822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219825" y="3233738"/>
            <a:ext cx="0" cy="762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6200775" y="1828800"/>
            <a:ext cx="42863" cy="1862138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90600" y="129540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sz="2400" b="1">
                <a:latin typeface="楷体_GB2312" pitchFamily="1" charset="-122"/>
                <a:ea typeface="楷体_GB2312" pitchFamily="1" charset="-122"/>
              </a:rPr>
              <a:t>梨园今年的收入是多少万元？</a:t>
            </a:r>
          </a:p>
        </p:txBody>
      </p:sp>
      <p:pic>
        <p:nvPicPr>
          <p:cNvPr id="9221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29540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1584325" y="2192338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去年：</a:t>
            </a: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1600200" y="2979738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今年：</a:t>
            </a:r>
          </a:p>
        </p:txBody>
      </p:sp>
      <p:sp>
        <p:nvSpPr>
          <p:cNvPr id="9225" name="Line 20"/>
          <p:cNvSpPr>
            <a:spLocks noChangeShapeType="1"/>
          </p:cNvSpPr>
          <p:nvPr/>
        </p:nvSpPr>
        <p:spPr bwMode="auto">
          <a:xfrm>
            <a:off x="2578100" y="3309938"/>
            <a:ext cx="3657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21"/>
          <p:cNvSpPr>
            <a:spLocks noChangeShapeType="1"/>
          </p:cNvSpPr>
          <p:nvPr/>
        </p:nvSpPr>
        <p:spPr bwMode="auto">
          <a:xfrm>
            <a:off x="2590800" y="3233738"/>
            <a:ext cx="6350" cy="857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AutoShape 22"/>
          <p:cNvSpPr/>
          <p:nvPr/>
        </p:nvSpPr>
        <p:spPr bwMode="auto">
          <a:xfrm rot="16200000">
            <a:off x="4375150" y="474663"/>
            <a:ext cx="92075" cy="3581400"/>
          </a:xfrm>
          <a:prstGeom prst="rightBrace">
            <a:avLst>
              <a:gd name="adj1" fmla="val 308471"/>
              <a:gd name="adj2" fmla="val 48801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9228" name="Text Box 23"/>
          <p:cNvSpPr txBox="1">
            <a:spLocks noChangeArrowheads="1"/>
          </p:cNvSpPr>
          <p:nvPr/>
        </p:nvSpPr>
        <p:spPr bwMode="auto">
          <a:xfrm>
            <a:off x="4067175" y="1836738"/>
            <a:ext cx="82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9229" name="AutoShape 24"/>
          <p:cNvSpPr/>
          <p:nvPr/>
        </p:nvSpPr>
        <p:spPr bwMode="auto">
          <a:xfrm rot="16200000">
            <a:off x="4565650" y="1055688"/>
            <a:ext cx="165100" cy="4114800"/>
          </a:xfrm>
          <a:prstGeom prst="rightBrace">
            <a:avLst>
              <a:gd name="adj1" fmla="val 207692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9230" name="Text Box 25"/>
          <p:cNvSpPr txBox="1">
            <a:spLocks noChangeArrowheads="1"/>
          </p:cNvSpPr>
          <p:nvPr/>
        </p:nvSpPr>
        <p:spPr bwMode="auto">
          <a:xfrm>
            <a:off x="4254500" y="2608263"/>
            <a:ext cx="82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9231" name="AutoShape 26"/>
          <p:cNvSpPr/>
          <p:nvPr/>
        </p:nvSpPr>
        <p:spPr bwMode="auto">
          <a:xfrm rot="5400000">
            <a:off x="6343650" y="3278188"/>
            <a:ext cx="215900" cy="457200"/>
          </a:xfrm>
          <a:prstGeom prst="rightBrace">
            <a:avLst>
              <a:gd name="adj1" fmla="val 17647"/>
              <a:gd name="adj2" fmla="val 50000"/>
            </a:avLst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9232" name="Text Box 27"/>
          <p:cNvSpPr txBox="1">
            <a:spLocks noChangeArrowheads="1"/>
          </p:cNvSpPr>
          <p:nvPr/>
        </p:nvSpPr>
        <p:spPr bwMode="auto">
          <a:xfrm>
            <a:off x="5562600" y="3614738"/>
            <a:ext cx="156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比去年增长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5%</a:t>
            </a:r>
          </a:p>
        </p:txBody>
      </p:sp>
      <p:sp>
        <p:nvSpPr>
          <p:cNvPr id="9233" name="Line 28"/>
          <p:cNvSpPr>
            <a:spLocks noChangeShapeType="1"/>
          </p:cNvSpPr>
          <p:nvPr/>
        </p:nvSpPr>
        <p:spPr bwMode="auto">
          <a:xfrm>
            <a:off x="2578100" y="2506663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4" name="Line 29"/>
          <p:cNvSpPr>
            <a:spLocks noChangeShapeType="1"/>
          </p:cNvSpPr>
          <p:nvPr/>
        </p:nvSpPr>
        <p:spPr bwMode="auto">
          <a:xfrm>
            <a:off x="2590800" y="2433638"/>
            <a:ext cx="6350" cy="825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5" name="Line 30"/>
          <p:cNvSpPr>
            <a:spLocks noChangeShapeType="1"/>
          </p:cNvSpPr>
          <p:nvPr/>
        </p:nvSpPr>
        <p:spPr bwMode="auto">
          <a:xfrm>
            <a:off x="6234113" y="2433638"/>
            <a:ext cx="0" cy="76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6" name="Line 31"/>
          <p:cNvSpPr>
            <a:spLocks noChangeShapeType="1"/>
          </p:cNvSpPr>
          <p:nvPr/>
        </p:nvSpPr>
        <p:spPr bwMode="auto">
          <a:xfrm>
            <a:off x="6210300" y="3309938"/>
            <a:ext cx="53340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7" name="Line 32"/>
          <p:cNvSpPr>
            <a:spLocks noChangeShapeType="1"/>
          </p:cNvSpPr>
          <p:nvPr/>
        </p:nvSpPr>
        <p:spPr bwMode="auto">
          <a:xfrm flipH="1">
            <a:off x="6738938" y="3233738"/>
            <a:ext cx="0" cy="76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38" name="AutoShape 45"/>
          <p:cNvSpPr/>
          <p:nvPr/>
        </p:nvSpPr>
        <p:spPr bwMode="auto">
          <a:xfrm rot="16200000">
            <a:off x="6335713" y="2886075"/>
            <a:ext cx="228600" cy="457200"/>
          </a:xfrm>
          <a:prstGeom prst="rightBrace">
            <a:avLst>
              <a:gd name="adj1" fmla="val 16667"/>
              <a:gd name="adj2" fmla="val 52778"/>
            </a:avLst>
          </a:prstGeom>
          <a:noFill/>
          <a:ln w="127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9239" name="AutoShape 46"/>
          <p:cNvSpPr>
            <a:spLocks noChangeArrowheads="1"/>
          </p:cNvSpPr>
          <p:nvPr/>
        </p:nvSpPr>
        <p:spPr bwMode="auto">
          <a:xfrm rot="20509387">
            <a:off x="6503988" y="2898775"/>
            <a:ext cx="381000" cy="74613"/>
          </a:xfrm>
          <a:prstGeom prst="rightArrow">
            <a:avLst>
              <a:gd name="adj1" fmla="val 50000"/>
              <a:gd name="adj2" fmla="val 127659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9240" name="Text Box 47"/>
          <p:cNvSpPr txBox="1">
            <a:spLocks noChangeArrowheads="1"/>
          </p:cNvSpPr>
          <p:nvPr/>
        </p:nvSpPr>
        <p:spPr bwMode="auto">
          <a:xfrm>
            <a:off x="6838950" y="2609850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比去年多几万元？</a:t>
            </a:r>
          </a:p>
        </p:txBody>
      </p:sp>
      <p:sp>
        <p:nvSpPr>
          <p:cNvPr id="9241" name="Rectangle 48"/>
          <p:cNvSpPr>
            <a:spLocks noChangeArrowheads="1"/>
          </p:cNvSpPr>
          <p:nvPr/>
        </p:nvSpPr>
        <p:spPr bwMode="auto">
          <a:xfrm>
            <a:off x="1752600" y="4008438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CN" sz="2400" b="1" dirty="0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先算今年比去年多几万元。</a:t>
            </a:r>
          </a:p>
        </p:txBody>
      </p:sp>
      <p:sp>
        <p:nvSpPr>
          <p:cNvPr id="9242" name="Text Box 49"/>
          <p:cNvSpPr txBox="1">
            <a:spLocks noChangeArrowheads="1"/>
          </p:cNvSpPr>
          <p:nvPr/>
        </p:nvSpPr>
        <p:spPr bwMode="auto">
          <a:xfrm>
            <a:off x="1733550" y="5014913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再算今年的收入是几万元。</a:t>
            </a:r>
          </a:p>
        </p:txBody>
      </p:sp>
      <p:sp>
        <p:nvSpPr>
          <p:cNvPr id="9243" name="Rectangle 50"/>
          <p:cNvSpPr>
            <a:spLocks noChangeArrowheads="1"/>
          </p:cNvSpPr>
          <p:nvPr/>
        </p:nvSpPr>
        <p:spPr bwMode="auto">
          <a:xfrm>
            <a:off x="1795463" y="4495800"/>
            <a:ext cx="356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4 × 5% = 0.2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（万元）</a:t>
            </a: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9244" name="Text Box 51"/>
          <p:cNvSpPr txBox="1">
            <a:spLocks noChangeArrowheads="1"/>
          </p:cNvSpPr>
          <p:nvPr/>
        </p:nvSpPr>
        <p:spPr bwMode="auto">
          <a:xfrm>
            <a:off x="1828800" y="554831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4 + 0.2 = 4.2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（万元） </a:t>
            </a:r>
          </a:p>
        </p:txBody>
      </p:sp>
      <p:sp>
        <p:nvSpPr>
          <p:cNvPr id="9245" name="Text Box 7"/>
          <p:cNvSpPr txBox="1">
            <a:spLocks noChangeArrowheads="1"/>
          </p:cNvSpPr>
          <p:nvPr/>
        </p:nvSpPr>
        <p:spPr bwMode="auto">
          <a:xfrm>
            <a:off x="3276600" y="609600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答：梨园今年的收入是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4.2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万元。</a:t>
            </a:r>
          </a:p>
        </p:txBody>
      </p:sp>
      <p:sp>
        <p:nvSpPr>
          <p:cNvPr id="924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</a:p>
        </p:txBody>
      </p:sp>
      <p:grpSp>
        <p:nvGrpSpPr>
          <p:cNvPr id="9247" name="Group 54"/>
          <p:cNvGrpSpPr/>
          <p:nvPr/>
        </p:nvGrpSpPr>
        <p:grpSpPr bwMode="auto">
          <a:xfrm>
            <a:off x="390525" y="6083300"/>
            <a:ext cx="488950" cy="641350"/>
            <a:chOff x="0" y="0"/>
            <a:chExt cx="308" cy="404"/>
          </a:xfrm>
        </p:grpSpPr>
        <p:pic>
          <p:nvPicPr>
            <p:cNvPr id="9248" name="Picture 34" descr="蓝色按钮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" y="13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Text Box 3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zh-CN" sz="1200" b="1">
                  <a:latin typeface="楷体_GB2312" pitchFamily="1" charset="-122"/>
                  <a:ea typeface="楷体_GB2312" pitchFamily="1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 autoUpdateAnimBg="0"/>
      <p:bldP spid="9239" grpId="0" animBg="1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914400" y="1295400"/>
            <a:ext cx="528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sz="2400" b="1">
                <a:latin typeface="楷体_GB2312" pitchFamily="1" charset="-122"/>
                <a:ea typeface="楷体_GB2312" pitchFamily="1" charset="-122"/>
              </a:rPr>
              <a:t>梨园今年的收入是多少万元？</a:t>
            </a:r>
          </a:p>
        </p:txBody>
      </p:sp>
      <p:pic>
        <p:nvPicPr>
          <p:cNvPr id="10243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129540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36"/>
          <p:cNvGrpSpPr/>
          <p:nvPr/>
        </p:nvGrpSpPr>
        <p:grpSpPr bwMode="auto">
          <a:xfrm>
            <a:off x="419100" y="6083300"/>
            <a:ext cx="488950" cy="641350"/>
            <a:chOff x="0" y="0"/>
            <a:chExt cx="308" cy="404"/>
          </a:xfrm>
        </p:grpSpPr>
        <p:pic>
          <p:nvPicPr>
            <p:cNvPr id="10246" name="Picture 34" descr="蓝色按钮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" y="135"/>
              <a:ext cx="27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3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3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zh-CN" sz="1200" b="1">
                  <a:latin typeface="楷体_GB2312" pitchFamily="1" charset="-122"/>
                  <a:ea typeface="楷体_GB2312" pitchFamily="1" charset="-122"/>
                </a:rPr>
                <a:t>返回</a:t>
              </a:r>
            </a:p>
          </p:txBody>
        </p:sp>
      </p:grpSp>
      <p:sp>
        <p:nvSpPr>
          <p:cNvPr id="10248" name="Rectangle 46"/>
          <p:cNvSpPr>
            <a:spLocks noChangeArrowheads="1"/>
          </p:cNvSpPr>
          <p:nvPr/>
        </p:nvSpPr>
        <p:spPr bwMode="auto">
          <a:xfrm>
            <a:off x="609600" y="39624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zh-CN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先算今年是去年的百分之几，再算今年的收入是几万元。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3429000" y="5867400"/>
            <a:ext cx="518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答：梨园今年的收入是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4.2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万元。</a:t>
            </a: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二、合作探索</a:t>
            </a:r>
          </a:p>
        </p:txBody>
      </p:sp>
      <p:sp>
        <p:nvSpPr>
          <p:cNvPr id="10251" name="Line 2"/>
          <p:cNvSpPr>
            <a:spLocks noChangeShapeType="1"/>
          </p:cNvSpPr>
          <p:nvPr/>
        </p:nvSpPr>
        <p:spPr bwMode="auto">
          <a:xfrm>
            <a:off x="6219825" y="3233738"/>
            <a:ext cx="0" cy="7620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3"/>
          <p:cNvSpPr>
            <a:spLocks noChangeShapeType="1"/>
          </p:cNvSpPr>
          <p:nvPr/>
        </p:nvSpPr>
        <p:spPr bwMode="auto">
          <a:xfrm flipH="1">
            <a:off x="6200775" y="1828800"/>
            <a:ext cx="42863" cy="1862138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3" name="Text Box 18"/>
          <p:cNvSpPr txBox="1">
            <a:spLocks noChangeArrowheads="1"/>
          </p:cNvSpPr>
          <p:nvPr/>
        </p:nvSpPr>
        <p:spPr bwMode="auto">
          <a:xfrm>
            <a:off x="1584325" y="2192338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去年：</a:t>
            </a:r>
          </a:p>
        </p:txBody>
      </p:sp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1600200" y="2979738"/>
            <a:ext cx="2057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000" b="1">
                <a:latin typeface="楷体_GB2312" pitchFamily="1" charset="-122"/>
                <a:ea typeface="楷体_GB2312" pitchFamily="1" charset="-122"/>
              </a:rPr>
              <a:t>今年：</a:t>
            </a:r>
          </a:p>
        </p:txBody>
      </p:sp>
      <p:sp>
        <p:nvSpPr>
          <p:cNvPr id="10255" name="Line 20"/>
          <p:cNvSpPr>
            <a:spLocks noChangeShapeType="1"/>
          </p:cNvSpPr>
          <p:nvPr/>
        </p:nvSpPr>
        <p:spPr bwMode="auto">
          <a:xfrm>
            <a:off x="2578100" y="3309938"/>
            <a:ext cx="3657600" cy="0"/>
          </a:xfrm>
          <a:prstGeom prst="line">
            <a:avLst/>
          </a:prstGeom>
          <a:noFill/>
          <a:ln w="3810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6" name="Line 21"/>
          <p:cNvSpPr>
            <a:spLocks noChangeShapeType="1"/>
          </p:cNvSpPr>
          <p:nvPr/>
        </p:nvSpPr>
        <p:spPr bwMode="auto">
          <a:xfrm>
            <a:off x="2590800" y="3233738"/>
            <a:ext cx="6350" cy="85725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57" name="AutoShape 22"/>
          <p:cNvSpPr/>
          <p:nvPr/>
        </p:nvSpPr>
        <p:spPr bwMode="auto">
          <a:xfrm rot="16200000">
            <a:off x="4375150" y="474663"/>
            <a:ext cx="92075" cy="3581400"/>
          </a:xfrm>
          <a:prstGeom prst="rightBrace">
            <a:avLst>
              <a:gd name="adj1" fmla="val 308471"/>
              <a:gd name="adj2" fmla="val 48801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10258" name="Text Box 23"/>
          <p:cNvSpPr txBox="1">
            <a:spLocks noChangeArrowheads="1"/>
          </p:cNvSpPr>
          <p:nvPr/>
        </p:nvSpPr>
        <p:spPr bwMode="auto">
          <a:xfrm>
            <a:off x="4067175" y="1836738"/>
            <a:ext cx="82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4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10259" name="AutoShape 24"/>
          <p:cNvSpPr/>
          <p:nvPr/>
        </p:nvSpPr>
        <p:spPr bwMode="auto">
          <a:xfrm rot="16200000">
            <a:off x="4565650" y="1055688"/>
            <a:ext cx="165100" cy="4114800"/>
          </a:xfrm>
          <a:prstGeom prst="rightBrace">
            <a:avLst>
              <a:gd name="adj1" fmla="val 207692"/>
              <a:gd name="adj2" fmla="val 50000"/>
            </a:avLst>
          </a:prstGeom>
          <a:noFill/>
          <a:ln w="31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10260" name="Text Box 25"/>
          <p:cNvSpPr txBox="1">
            <a:spLocks noChangeArrowheads="1"/>
          </p:cNvSpPr>
          <p:nvPr/>
        </p:nvSpPr>
        <p:spPr bwMode="auto">
          <a:xfrm>
            <a:off x="4254500" y="2608263"/>
            <a:ext cx="823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000" b="1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万元</a:t>
            </a:r>
          </a:p>
        </p:txBody>
      </p:sp>
      <p:sp>
        <p:nvSpPr>
          <p:cNvPr id="10261" name="AutoShape 26"/>
          <p:cNvSpPr/>
          <p:nvPr/>
        </p:nvSpPr>
        <p:spPr bwMode="auto">
          <a:xfrm rot="5400000">
            <a:off x="6343650" y="3278188"/>
            <a:ext cx="215900" cy="457200"/>
          </a:xfrm>
          <a:prstGeom prst="rightBrace">
            <a:avLst>
              <a:gd name="adj1" fmla="val 17647"/>
              <a:gd name="adj2" fmla="val 50000"/>
            </a:avLst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CN" altLang="zh-CN"/>
          </a:p>
        </p:txBody>
      </p:sp>
      <p:sp>
        <p:nvSpPr>
          <p:cNvPr id="10262" name="Text Box 27"/>
          <p:cNvSpPr txBox="1">
            <a:spLocks noChangeArrowheads="1"/>
          </p:cNvSpPr>
          <p:nvPr/>
        </p:nvSpPr>
        <p:spPr bwMode="auto">
          <a:xfrm>
            <a:off x="5562600" y="3614738"/>
            <a:ext cx="1566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比去年增长</a:t>
            </a:r>
            <a:r>
              <a:rPr lang="en-US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5%</a:t>
            </a:r>
          </a:p>
        </p:txBody>
      </p:sp>
      <p:sp>
        <p:nvSpPr>
          <p:cNvPr id="10263" name="Line 28"/>
          <p:cNvSpPr>
            <a:spLocks noChangeShapeType="1"/>
          </p:cNvSpPr>
          <p:nvPr/>
        </p:nvSpPr>
        <p:spPr bwMode="auto">
          <a:xfrm>
            <a:off x="2578100" y="2506663"/>
            <a:ext cx="3657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4" name="Line 29"/>
          <p:cNvSpPr>
            <a:spLocks noChangeShapeType="1"/>
          </p:cNvSpPr>
          <p:nvPr/>
        </p:nvSpPr>
        <p:spPr bwMode="auto">
          <a:xfrm>
            <a:off x="2590800" y="2433638"/>
            <a:ext cx="6350" cy="8255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5" name="Line 30"/>
          <p:cNvSpPr>
            <a:spLocks noChangeShapeType="1"/>
          </p:cNvSpPr>
          <p:nvPr/>
        </p:nvSpPr>
        <p:spPr bwMode="auto">
          <a:xfrm>
            <a:off x="6234113" y="2433638"/>
            <a:ext cx="0" cy="76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6" name="Line 31"/>
          <p:cNvSpPr>
            <a:spLocks noChangeShapeType="1"/>
          </p:cNvSpPr>
          <p:nvPr/>
        </p:nvSpPr>
        <p:spPr bwMode="auto">
          <a:xfrm>
            <a:off x="6210300" y="3309938"/>
            <a:ext cx="533400" cy="0"/>
          </a:xfrm>
          <a:prstGeom prst="line">
            <a:avLst/>
          </a:prstGeom>
          <a:noFill/>
          <a:ln w="38100" cmpd="sng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7" name="Line 32"/>
          <p:cNvSpPr>
            <a:spLocks noChangeShapeType="1"/>
          </p:cNvSpPr>
          <p:nvPr/>
        </p:nvSpPr>
        <p:spPr bwMode="auto">
          <a:xfrm flipH="1">
            <a:off x="6738938" y="3233738"/>
            <a:ext cx="0" cy="76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68" name="Text Box 49"/>
          <p:cNvSpPr txBox="1">
            <a:spLocks noChangeArrowheads="1"/>
          </p:cNvSpPr>
          <p:nvPr/>
        </p:nvSpPr>
        <p:spPr bwMode="auto">
          <a:xfrm>
            <a:off x="2590800" y="44053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4 ×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1+5%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</a:t>
            </a: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269" name="Text Box 49"/>
          <p:cNvSpPr txBox="1">
            <a:spLocks noChangeArrowheads="1"/>
          </p:cNvSpPr>
          <p:nvPr/>
        </p:nvSpPr>
        <p:spPr bwMode="auto">
          <a:xfrm>
            <a:off x="2362200" y="4862513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= 4 × 1.05</a:t>
            </a:r>
            <a:endParaRPr lang="zh-CN" altLang="en-US" sz="240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10270" name="Text Box 49"/>
          <p:cNvSpPr txBox="1">
            <a:spLocks noChangeArrowheads="1"/>
          </p:cNvSpPr>
          <p:nvPr/>
        </p:nvSpPr>
        <p:spPr bwMode="auto">
          <a:xfrm>
            <a:off x="2411413" y="5348288"/>
            <a:ext cx="2332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= </a:t>
            </a:r>
            <a:r>
              <a:rPr lang="en-US" sz="24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4.2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（万元）</a:t>
            </a:r>
            <a:r>
              <a:rPr lang="zh-CN" altLang="en-US" sz="2400">
                <a:latin typeface="楷体_GB2312" pitchFamily="1" charset="-122"/>
                <a:ea typeface="楷体_GB2312" pitchFamily="1" charset="-122"/>
              </a:rPr>
              <a:t> </a:t>
            </a:r>
          </a:p>
        </p:txBody>
      </p:sp>
      <p:sp>
        <p:nvSpPr>
          <p:cNvPr id="10271" name="Text Box 56"/>
          <p:cNvSpPr txBox="1">
            <a:spLocks noChangeArrowheads="1"/>
          </p:cNvSpPr>
          <p:nvPr/>
        </p:nvSpPr>
        <p:spPr bwMode="auto">
          <a:xfrm>
            <a:off x="4495800" y="4648200"/>
            <a:ext cx="2590800" cy="10350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把去年的收入看作单位</a:t>
            </a:r>
            <a:r>
              <a:rPr lang="zh-CN" altLang="en-US" sz="2000" b="1">
                <a:ea typeface="楷体_GB2312" pitchFamily="1" charset="-122"/>
              </a:rPr>
              <a:t>“</a:t>
            </a:r>
            <a:r>
              <a:rPr lang="en-US" sz="2000" b="1">
                <a:latin typeface="楷体_GB2312" pitchFamily="1" charset="-122"/>
                <a:ea typeface="楷体_GB2312" pitchFamily="1" charset="-122"/>
              </a:rPr>
              <a:t>1</a:t>
            </a:r>
            <a:r>
              <a:rPr lang="en-US" sz="2000" b="1">
                <a:ea typeface="楷体_GB2312" pitchFamily="1" charset="-122"/>
              </a:rPr>
              <a:t>”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，今年收入是去年的（</a:t>
            </a:r>
            <a:r>
              <a:rPr lang="en-US" sz="2000" b="1">
                <a:latin typeface="楷体_GB2312" pitchFamily="1" charset="-122"/>
                <a:ea typeface="楷体_GB2312" pitchFamily="1" charset="-122"/>
              </a:rPr>
              <a:t>1+5%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）。</a:t>
            </a:r>
          </a:p>
        </p:txBody>
      </p:sp>
      <p:sp>
        <p:nvSpPr>
          <p:cNvPr id="10272" name="Line 57"/>
          <p:cNvSpPr>
            <a:spLocks noChangeShapeType="1"/>
          </p:cNvSpPr>
          <p:nvPr/>
        </p:nvSpPr>
        <p:spPr bwMode="auto">
          <a:xfrm flipH="1" flipV="1">
            <a:off x="3962400" y="4800600"/>
            <a:ext cx="609600" cy="304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3" name="Text Box 58"/>
          <p:cNvSpPr txBox="1">
            <a:spLocks noChangeArrowheads="1"/>
          </p:cNvSpPr>
          <p:nvPr/>
        </p:nvSpPr>
        <p:spPr bwMode="auto">
          <a:xfrm>
            <a:off x="4572000" y="4876800"/>
            <a:ext cx="3200400" cy="4000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sz="2000" b="1">
                <a:latin typeface="楷体_GB2312" pitchFamily="1" charset="-122"/>
                <a:ea typeface="楷体_GB2312" pitchFamily="1" charset="-122"/>
              </a:rPr>
              <a:t>1+5%</a:t>
            </a:r>
            <a:r>
              <a:rPr lang="zh-CN" altLang="en-US" sz="2000" b="1">
                <a:latin typeface="楷体_GB2312" pitchFamily="1" charset="-122"/>
                <a:ea typeface="楷体_GB2312" pitchFamily="1" charset="-122"/>
              </a:rPr>
              <a:t>）是什么意思？</a:t>
            </a:r>
          </a:p>
        </p:txBody>
      </p:sp>
      <p:sp>
        <p:nvSpPr>
          <p:cNvPr id="10274" name="Line 59"/>
          <p:cNvSpPr>
            <a:spLocks noChangeShapeType="1"/>
          </p:cNvSpPr>
          <p:nvPr/>
        </p:nvSpPr>
        <p:spPr bwMode="auto">
          <a:xfrm flipH="1" flipV="1">
            <a:off x="3971925" y="4814888"/>
            <a:ext cx="609600" cy="304800"/>
          </a:xfrm>
          <a:prstGeom prst="line">
            <a:avLst/>
          </a:prstGeom>
          <a:noFill/>
          <a:ln w="28575" cmpd="sng">
            <a:solidFill>
              <a:srgbClr val="FF0000"/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utoUpdateAnimBg="0"/>
      <p:bldP spid="10268" grpId="0" autoUpdateAnimBg="0"/>
      <p:bldP spid="10269" grpId="0" autoUpdateAnimBg="0"/>
      <p:bldP spid="10270" grpId="0" autoUpdateAnimBg="0"/>
      <p:bldP spid="10271" grpId="0" animBg="1" autoUpdateAnimBg="0"/>
      <p:bldP spid="10272" grpId="0" animBg="1"/>
      <p:bldP spid="10272" grpId="1" animBg="1"/>
      <p:bldP spid="10273" grpId="0" animBg="1" autoUpdateAnimBg="0"/>
      <p:bldP spid="10273" grpId="1" animBg="1" autoUpdateAnimBg="0"/>
      <p:bldP spid="102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750" y="539750"/>
            <a:ext cx="32385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zh-CN" alt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1" charset="-122"/>
                <a:ea typeface="楷体_GB2312" pitchFamily="1" charset="-122"/>
              </a:rPr>
              <a:t>试一试        </a:t>
            </a:r>
          </a:p>
        </p:txBody>
      </p:sp>
      <p:pic>
        <p:nvPicPr>
          <p:cNvPr id="11267" name="Picture 19" descr="C:\Documents and Settings\pub\Desktop\新ppt\返回首页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8350" y="6556375"/>
            <a:ext cx="7556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533400" y="1314450"/>
            <a:ext cx="248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zh-CN" sz="2400" b="1">
                <a:latin typeface="楷体_GB2312" pitchFamily="1" charset="-122"/>
                <a:ea typeface="楷体_GB2312" pitchFamily="1" charset="-122"/>
              </a:rPr>
              <a:t>看图列式计算。 </a:t>
            </a:r>
          </a:p>
        </p:txBody>
      </p:sp>
      <p:sp>
        <p:nvSpPr>
          <p:cNvPr id="11269" name="Text Box 15"/>
          <p:cNvSpPr txBox="1">
            <a:spLocks noChangeArrowheads="1"/>
          </p:cNvSpPr>
          <p:nvPr/>
        </p:nvSpPr>
        <p:spPr bwMode="auto">
          <a:xfrm>
            <a:off x="1828800" y="5105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/>
            <a:r>
              <a:rPr lang="en-US" sz="2400" b="1">
                <a:latin typeface="楷体_GB2312" pitchFamily="1" charset="-122"/>
                <a:ea typeface="楷体_GB2312" pitchFamily="1" charset="-122"/>
              </a:rPr>
              <a:t>150×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1+20%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 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= 180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（</a:t>
            </a:r>
            <a:r>
              <a:rPr lang="en-US" sz="2400" b="1">
                <a:latin typeface="楷体_GB2312" pitchFamily="1" charset="-122"/>
                <a:ea typeface="楷体_GB2312" pitchFamily="1" charset="-122"/>
              </a:rPr>
              <a:t>cm</a:t>
            </a:r>
            <a:r>
              <a:rPr lang="zh-CN" altLang="en-US" sz="2400" b="1">
                <a:latin typeface="楷体_GB2312" pitchFamily="1" charset="-122"/>
                <a:ea typeface="楷体_GB2312" pitchFamily="1" charset="-122"/>
              </a:rPr>
              <a:t>）</a:t>
            </a:r>
          </a:p>
        </p:txBody>
      </p:sp>
      <p:grpSp>
        <p:nvGrpSpPr>
          <p:cNvPr id="11270" name="Group 17"/>
          <p:cNvGrpSpPr/>
          <p:nvPr/>
        </p:nvGrpSpPr>
        <p:grpSpPr bwMode="auto">
          <a:xfrm>
            <a:off x="1600200" y="1752600"/>
            <a:ext cx="5275263" cy="2052638"/>
            <a:chOff x="0" y="0"/>
            <a:chExt cx="3323" cy="1293"/>
          </a:xfrm>
        </p:grpSpPr>
        <p:pic>
          <p:nvPicPr>
            <p:cNvPr id="1127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96"/>
              <a:ext cx="3323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Rectangle 16"/>
            <p:cNvSpPr>
              <a:spLocks noChangeArrowheads="1"/>
            </p:cNvSpPr>
            <p:nvPr/>
          </p:nvSpPr>
          <p:spPr bwMode="auto">
            <a:xfrm>
              <a:off x="96" y="0"/>
              <a:ext cx="576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zh-CN"/>
            </a:p>
          </p:txBody>
        </p:sp>
      </p:grpSp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914400" y="3657600"/>
            <a:ext cx="7162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lnSpc>
                <a:spcPct val="125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    把儿子的身高看作单位“</a:t>
            </a:r>
            <a:r>
              <a:rPr lang="en-US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1”</a:t>
            </a:r>
            <a:r>
              <a:rPr lang="zh-CN" altLang="en-US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，爸爸的身高是儿子的（</a:t>
            </a:r>
            <a:r>
              <a:rPr lang="en-US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1+20%</a:t>
            </a:r>
            <a:r>
              <a:rPr lang="zh-CN" altLang="en-US" sz="2400" b="1">
                <a:solidFill>
                  <a:schemeClr val="hlink"/>
                </a:solidFill>
                <a:latin typeface="楷体_GB2312" pitchFamily="1" charset="-122"/>
                <a:ea typeface="楷体_GB2312" pitchFamily="1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  <p:bldP spid="11273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全屏显示(4:3)</PresentationFormat>
  <Paragraphs>128</Paragraphs>
  <Slides>13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汉仪中圆简</vt:lpstr>
      <vt:lpstr>楷体_GB2312</vt:lpstr>
      <vt:lpstr>宋体</vt:lpstr>
      <vt:lpstr>微软雅黑</vt:lpstr>
      <vt:lpstr>Arial</vt:lpstr>
      <vt:lpstr>Calibri</vt:lpstr>
      <vt:lpstr>WWW.2PPT.COM
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2021-12-31T02:40:00Z</dcterms:created>
  <dcterms:modified xsi:type="dcterms:W3CDTF">2023-01-17T00:33:13Z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2052-11.1.0.11194</vt:lpwstr>
  </property>
  <property fmtid="{D5CDD505-2E9C-101B-9397-08002B2CF9AE}" pid="4" name="ICV">
    <vt:lpwstr>AD4A1ADCACC9487DBB73D8778D9B9DAC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