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FFF3A9C-1540-4A68-A7DC-4D9E388E8D5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F3A9C-1540-4A68-A7DC-4D9E388E8D5C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FA400D2-E026-404B-963C-B47CE1636010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A7BA2612-FBBF-4DB0-A7AE-ECC59805ED6D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3AC31E-973A-48AC-A75A-A0B4372DBF58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536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536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DB0183B-3705-4D4A-BB63-9916990FFDE3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CE88-219A-43F8-AFA9-9282FDE4E1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517FA-D00A-4CDB-B04B-B808FF8F86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8DCB4-9FEB-427C-8912-6CDCF527C7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1E97B-1B7F-4527-BA93-F8C52AA8F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AC9DD-D6F1-4568-B9A2-FE3038A954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29FEB-3C1F-432B-A793-E3A10AFB53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EB175-B166-4410-832F-ADEE652478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9005E-725C-4AD6-8DEE-07ACD7DA29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38F6-8D9C-43FA-8FBD-D63E7123E5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EF7C-9A97-4439-99F6-41D9EDBBE0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D095833-A39E-4C01-9983-DE30A87A0E8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35" y="2132856"/>
            <a:ext cx="91690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12.2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分式的乘除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6224" y="1052736"/>
            <a:ext cx="9131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第十二章 分式和分式方程</a:t>
            </a:r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639210" y="3562562"/>
            <a:ext cx="18405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350" y="5589240"/>
            <a:ext cx="912286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609600" y="833438"/>
            <a:ext cx="5041900" cy="954087"/>
            <a:chOff x="961" y="1312"/>
            <a:chExt cx="7938" cy="1504"/>
          </a:xfrm>
        </p:grpSpPr>
        <p:sp>
          <p:nvSpPr>
            <p:cNvPr id="13315" name="文本框 1"/>
            <p:cNvSpPr txBox="1">
              <a:spLocks noChangeArrowheads="1"/>
            </p:cNvSpPr>
            <p:nvPr/>
          </p:nvSpPr>
          <p:spPr bwMode="auto">
            <a:xfrm>
              <a:off x="961" y="1459"/>
              <a:ext cx="793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计算：                    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13316" name="组合 9219"/>
            <p:cNvGrpSpPr/>
            <p:nvPr/>
          </p:nvGrpSpPr>
          <p:grpSpPr bwMode="auto">
            <a:xfrm>
              <a:off x="3230" y="1312"/>
              <a:ext cx="2736" cy="1504"/>
              <a:chOff x="1248" y="0"/>
              <a:chExt cx="2735" cy="1505"/>
            </a:xfrm>
          </p:grpSpPr>
          <p:sp>
            <p:nvSpPr>
              <p:cNvPr id="13317" name="文本框 9221"/>
              <p:cNvSpPr txBox="1">
                <a:spLocks noChangeArrowheads="1"/>
              </p:cNvSpPr>
              <p:nvPr/>
            </p:nvSpPr>
            <p:spPr bwMode="auto">
              <a:xfrm>
                <a:off x="2724" y="685"/>
                <a:ext cx="1259" cy="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800" b="1" baseline="30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800">
                    <a:solidFill>
                      <a:srgbClr val="000000"/>
                    </a:solidFill>
                  </a:rPr>
                  <a:t>-1</a:t>
                </a:r>
              </a:p>
            </p:txBody>
          </p:sp>
          <p:sp>
            <p:nvSpPr>
              <p:cNvPr id="13318" name="文本框 9222"/>
              <p:cNvSpPr txBox="1">
                <a:spLocks noChangeArrowheads="1"/>
              </p:cNvSpPr>
              <p:nvPr/>
            </p:nvSpPr>
            <p:spPr bwMode="auto">
              <a:xfrm>
                <a:off x="1362" y="688"/>
                <a:ext cx="849" cy="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2</a:t>
                </a:r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3319" name="文本框 9223"/>
              <p:cNvSpPr txBox="1">
                <a:spLocks noChangeArrowheads="1"/>
              </p:cNvSpPr>
              <p:nvPr/>
            </p:nvSpPr>
            <p:spPr bwMode="auto">
              <a:xfrm>
                <a:off x="2836" y="0"/>
                <a:ext cx="1062" cy="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800" baseline="30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3320" name="文本框 9224"/>
              <p:cNvSpPr txBox="1">
                <a:spLocks noChangeArrowheads="1"/>
              </p:cNvSpPr>
              <p:nvPr/>
            </p:nvSpPr>
            <p:spPr bwMode="auto">
              <a:xfrm>
                <a:off x="1248" y="6"/>
                <a:ext cx="1208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800">
                    <a:solidFill>
                      <a:srgbClr val="000000"/>
                    </a:solidFill>
                  </a:rPr>
                  <a:t>+1</a:t>
                </a:r>
              </a:p>
            </p:txBody>
          </p:sp>
          <p:sp>
            <p:nvSpPr>
              <p:cNvPr id="13321" name="直接连接符 9225"/>
              <p:cNvSpPr>
                <a:spLocks noChangeShapeType="1"/>
              </p:cNvSpPr>
              <p:nvPr/>
            </p:nvSpPr>
            <p:spPr bwMode="auto">
              <a:xfrm>
                <a:off x="1248" y="799"/>
                <a:ext cx="1134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22" name="文本框 9226"/>
              <p:cNvSpPr txBox="1">
                <a:spLocks noChangeArrowheads="1"/>
              </p:cNvSpPr>
              <p:nvPr/>
            </p:nvSpPr>
            <p:spPr bwMode="auto">
              <a:xfrm>
                <a:off x="2381" y="390"/>
                <a:ext cx="470" cy="1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600">
                    <a:solidFill>
                      <a:srgbClr val="000000"/>
                    </a:solidFill>
                    <a:sym typeface="宋体" panose="02010600030101010101" pitchFamily="2" charset="-122"/>
                  </a:rPr>
                  <a:t>∙</a:t>
                </a:r>
              </a:p>
            </p:txBody>
          </p:sp>
          <p:sp>
            <p:nvSpPr>
              <p:cNvPr id="13323" name="直接连接符 9227"/>
              <p:cNvSpPr>
                <a:spLocks noChangeShapeType="1"/>
              </p:cNvSpPr>
              <p:nvPr/>
            </p:nvSpPr>
            <p:spPr bwMode="auto">
              <a:xfrm>
                <a:off x="2836" y="845"/>
                <a:ext cx="102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</p:grpSp>
      <p:grpSp>
        <p:nvGrpSpPr>
          <p:cNvPr id="9230" name="组合 9229"/>
          <p:cNvGrpSpPr/>
          <p:nvPr/>
        </p:nvGrpSpPr>
        <p:grpSpPr bwMode="auto">
          <a:xfrm>
            <a:off x="1662113" y="1892300"/>
            <a:ext cx="2520950" cy="1163638"/>
            <a:chOff x="0" y="0"/>
            <a:chExt cx="3969" cy="1835"/>
          </a:xfrm>
        </p:grpSpPr>
        <p:sp>
          <p:nvSpPr>
            <p:cNvPr id="13325" name="文本框 9230"/>
            <p:cNvSpPr txBox="1">
              <a:spLocks noChangeArrowheads="1"/>
            </p:cNvSpPr>
            <p:nvPr/>
          </p:nvSpPr>
          <p:spPr bwMode="auto">
            <a:xfrm rot="10920000" flipV="1">
              <a:off x="0" y="346"/>
              <a:ext cx="136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endPara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6" name="文本框 9231"/>
            <p:cNvSpPr txBox="1">
              <a:spLocks noChangeArrowheads="1"/>
            </p:cNvSpPr>
            <p:nvPr/>
          </p:nvSpPr>
          <p:spPr bwMode="auto">
            <a:xfrm>
              <a:off x="2722" y="686"/>
              <a:ext cx="124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13327" name="文本框 9232"/>
            <p:cNvSpPr txBox="1">
              <a:spLocks noChangeArrowheads="1"/>
            </p:cNvSpPr>
            <p:nvPr/>
          </p:nvSpPr>
          <p:spPr bwMode="auto">
            <a:xfrm>
              <a:off x="1360" y="688"/>
              <a:ext cx="848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2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28" name="文本框 9233"/>
            <p:cNvSpPr txBox="1">
              <a:spLocks noChangeArrowheads="1"/>
            </p:cNvSpPr>
            <p:nvPr/>
          </p:nvSpPr>
          <p:spPr bwMode="auto">
            <a:xfrm>
              <a:off x="2835" y="0"/>
              <a:ext cx="105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29" name="文本框 9234"/>
            <p:cNvSpPr txBox="1">
              <a:spLocks noChangeArrowheads="1"/>
            </p:cNvSpPr>
            <p:nvPr/>
          </p:nvSpPr>
          <p:spPr bwMode="auto">
            <a:xfrm>
              <a:off x="1247" y="6"/>
              <a:ext cx="1206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+1</a:t>
              </a:r>
            </a:p>
          </p:txBody>
        </p:sp>
        <p:sp>
          <p:nvSpPr>
            <p:cNvPr id="13330" name="直接连接符 9235"/>
            <p:cNvSpPr>
              <a:spLocks noChangeShapeType="1"/>
            </p:cNvSpPr>
            <p:nvPr/>
          </p:nvSpPr>
          <p:spPr bwMode="auto">
            <a:xfrm>
              <a:off x="1247" y="799"/>
              <a:ext cx="1134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1" name="文本框 9236"/>
            <p:cNvSpPr txBox="1">
              <a:spLocks noChangeArrowheads="1"/>
            </p:cNvSpPr>
            <p:nvPr/>
          </p:nvSpPr>
          <p:spPr bwMode="auto">
            <a:xfrm>
              <a:off x="2382" y="390"/>
              <a:ext cx="48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0000"/>
                  </a:solidFill>
                  <a:sym typeface="宋体" panose="02010600030101010101" pitchFamily="2" charset="-122"/>
                </a:rPr>
                <a:t>∙</a:t>
              </a:r>
            </a:p>
          </p:txBody>
        </p:sp>
        <p:sp>
          <p:nvSpPr>
            <p:cNvPr id="13332" name="直接连接符 9237"/>
            <p:cNvSpPr>
              <a:spLocks noChangeShapeType="1"/>
            </p:cNvSpPr>
            <p:nvPr/>
          </p:nvSpPr>
          <p:spPr bwMode="auto">
            <a:xfrm>
              <a:off x="2835" y="845"/>
              <a:ext cx="1021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9239" name="组合 9238"/>
          <p:cNvGrpSpPr/>
          <p:nvPr/>
        </p:nvGrpSpPr>
        <p:grpSpPr bwMode="auto">
          <a:xfrm>
            <a:off x="2043113" y="2730500"/>
            <a:ext cx="2108200" cy="1108075"/>
            <a:chOff x="0" y="0"/>
            <a:chExt cx="3320" cy="1747"/>
          </a:xfrm>
        </p:grpSpPr>
        <p:sp>
          <p:nvSpPr>
            <p:cNvPr id="13334" name="文本框 9239"/>
            <p:cNvSpPr txBox="1">
              <a:spLocks noChangeArrowheads="1"/>
            </p:cNvSpPr>
            <p:nvPr/>
          </p:nvSpPr>
          <p:spPr bwMode="auto">
            <a:xfrm>
              <a:off x="1701" y="806"/>
              <a:ext cx="1619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</a:rPr>
                <a:t>-1)</a:t>
              </a:r>
            </a:p>
          </p:txBody>
        </p:sp>
        <p:sp>
          <p:nvSpPr>
            <p:cNvPr id="13335" name="文本框 9240"/>
            <p:cNvSpPr txBox="1">
              <a:spLocks noChangeArrowheads="1"/>
            </p:cNvSpPr>
            <p:nvPr/>
          </p:nvSpPr>
          <p:spPr bwMode="auto">
            <a:xfrm>
              <a:off x="680" y="801"/>
              <a:ext cx="848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2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36" name="文本框 9241"/>
            <p:cNvSpPr txBox="1">
              <a:spLocks noChangeArrowheads="1"/>
            </p:cNvSpPr>
            <p:nvPr/>
          </p:nvSpPr>
          <p:spPr bwMode="auto">
            <a:xfrm>
              <a:off x="2156" y="103"/>
              <a:ext cx="105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37" name="文本框 9242"/>
            <p:cNvSpPr txBox="1">
              <a:spLocks noChangeArrowheads="1"/>
            </p:cNvSpPr>
            <p:nvPr/>
          </p:nvSpPr>
          <p:spPr bwMode="auto">
            <a:xfrm>
              <a:off x="567" y="119"/>
              <a:ext cx="1578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+1)</a:t>
              </a:r>
            </a:p>
          </p:txBody>
        </p:sp>
        <p:sp>
          <p:nvSpPr>
            <p:cNvPr id="13338" name="直接连接符 9243"/>
            <p:cNvSpPr>
              <a:spLocks noChangeShapeType="1"/>
            </p:cNvSpPr>
            <p:nvPr/>
          </p:nvSpPr>
          <p:spPr bwMode="auto">
            <a:xfrm flipV="1">
              <a:off x="567" y="908"/>
              <a:ext cx="2608" cy="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9" name="文本框 9244"/>
            <p:cNvSpPr txBox="1">
              <a:spLocks noChangeArrowheads="1"/>
            </p:cNvSpPr>
            <p:nvPr/>
          </p:nvSpPr>
          <p:spPr bwMode="auto">
            <a:xfrm>
              <a:off x="0" y="499"/>
              <a:ext cx="615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3340" name="文本框 9245"/>
            <p:cNvSpPr txBox="1">
              <a:spLocks noChangeArrowheads="1"/>
            </p:cNvSpPr>
            <p:nvPr/>
          </p:nvSpPr>
          <p:spPr bwMode="auto">
            <a:xfrm>
              <a:off x="1360" y="738"/>
              <a:ext cx="48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0000"/>
                  </a:solidFill>
                  <a:sym typeface="宋体" panose="02010600030101010101" pitchFamily="2" charset="-122"/>
                </a:rPr>
                <a:t>∙</a:t>
              </a:r>
            </a:p>
          </p:txBody>
        </p:sp>
        <p:sp>
          <p:nvSpPr>
            <p:cNvPr id="13341" name="文本框 9246"/>
            <p:cNvSpPr txBox="1">
              <a:spLocks noChangeArrowheads="1"/>
            </p:cNvSpPr>
            <p:nvPr/>
          </p:nvSpPr>
          <p:spPr bwMode="auto">
            <a:xfrm>
              <a:off x="1928" y="0"/>
              <a:ext cx="48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0000"/>
                  </a:solidFill>
                  <a:sym typeface="宋体" panose="02010600030101010101" pitchFamily="2" charset="-122"/>
                </a:rPr>
                <a:t>∙</a:t>
              </a:r>
            </a:p>
          </p:txBody>
        </p:sp>
      </p:grpSp>
      <p:grpSp>
        <p:nvGrpSpPr>
          <p:cNvPr id="9248" name="组合 9247"/>
          <p:cNvGrpSpPr/>
          <p:nvPr/>
        </p:nvGrpSpPr>
        <p:grpSpPr bwMode="auto">
          <a:xfrm>
            <a:off x="2051050" y="3860800"/>
            <a:ext cx="2794000" cy="1109663"/>
            <a:chOff x="0" y="0"/>
            <a:chExt cx="4397" cy="1747"/>
          </a:xfrm>
        </p:grpSpPr>
        <p:sp>
          <p:nvSpPr>
            <p:cNvPr id="13343" name="文本框 9248"/>
            <p:cNvSpPr txBox="1">
              <a:spLocks noChangeArrowheads="1"/>
            </p:cNvSpPr>
            <p:nvPr/>
          </p:nvSpPr>
          <p:spPr bwMode="auto">
            <a:xfrm>
              <a:off x="1702" y="806"/>
              <a:ext cx="2695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+1)(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-1)</a:t>
              </a:r>
            </a:p>
          </p:txBody>
        </p:sp>
        <p:sp>
          <p:nvSpPr>
            <p:cNvPr id="13344" name="文本框 9249"/>
            <p:cNvSpPr txBox="1">
              <a:spLocks noChangeArrowheads="1"/>
            </p:cNvSpPr>
            <p:nvPr/>
          </p:nvSpPr>
          <p:spPr bwMode="auto">
            <a:xfrm>
              <a:off x="680" y="801"/>
              <a:ext cx="848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2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45" name="文本框 9250"/>
            <p:cNvSpPr txBox="1">
              <a:spLocks noChangeArrowheads="1"/>
            </p:cNvSpPr>
            <p:nvPr/>
          </p:nvSpPr>
          <p:spPr bwMode="auto">
            <a:xfrm>
              <a:off x="2722" y="115"/>
              <a:ext cx="105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46" name="文本框 9251"/>
            <p:cNvSpPr txBox="1">
              <a:spLocks noChangeArrowheads="1"/>
            </p:cNvSpPr>
            <p:nvPr/>
          </p:nvSpPr>
          <p:spPr bwMode="auto">
            <a:xfrm>
              <a:off x="1134" y="114"/>
              <a:ext cx="1578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+1)</a:t>
              </a:r>
            </a:p>
          </p:txBody>
        </p:sp>
        <p:sp>
          <p:nvSpPr>
            <p:cNvPr id="13347" name="直接连接符 9252"/>
            <p:cNvSpPr>
              <a:spLocks noChangeShapeType="1"/>
            </p:cNvSpPr>
            <p:nvPr/>
          </p:nvSpPr>
          <p:spPr bwMode="auto">
            <a:xfrm flipV="1">
              <a:off x="567" y="907"/>
              <a:ext cx="3742" cy="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48" name="文本框 9253"/>
            <p:cNvSpPr txBox="1">
              <a:spLocks noChangeArrowheads="1"/>
            </p:cNvSpPr>
            <p:nvPr/>
          </p:nvSpPr>
          <p:spPr bwMode="auto">
            <a:xfrm>
              <a:off x="0" y="499"/>
              <a:ext cx="615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3349" name="文本框 9254"/>
            <p:cNvSpPr txBox="1">
              <a:spLocks noChangeArrowheads="1"/>
            </p:cNvSpPr>
            <p:nvPr/>
          </p:nvSpPr>
          <p:spPr bwMode="auto">
            <a:xfrm>
              <a:off x="1362" y="738"/>
              <a:ext cx="48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0000"/>
                  </a:solidFill>
                  <a:sym typeface="宋体" panose="02010600030101010101" pitchFamily="2" charset="-122"/>
                </a:rPr>
                <a:t>∙</a:t>
              </a:r>
            </a:p>
          </p:txBody>
        </p:sp>
        <p:sp>
          <p:nvSpPr>
            <p:cNvPr id="13350" name="文本框 9255"/>
            <p:cNvSpPr txBox="1">
              <a:spLocks noChangeArrowheads="1"/>
            </p:cNvSpPr>
            <p:nvPr/>
          </p:nvSpPr>
          <p:spPr bwMode="auto">
            <a:xfrm>
              <a:off x="2382" y="0"/>
              <a:ext cx="48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0000"/>
                  </a:solidFill>
                  <a:sym typeface="宋体" panose="02010600030101010101" pitchFamily="2" charset="-122"/>
                </a:rPr>
                <a:t>∙</a:t>
              </a:r>
            </a:p>
          </p:txBody>
        </p:sp>
      </p:grpSp>
      <p:grpSp>
        <p:nvGrpSpPr>
          <p:cNvPr id="9257" name="组合 9256"/>
          <p:cNvGrpSpPr/>
          <p:nvPr/>
        </p:nvGrpSpPr>
        <p:grpSpPr bwMode="auto">
          <a:xfrm>
            <a:off x="2124075" y="5086350"/>
            <a:ext cx="1152525" cy="877888"/>
            <a:chOff x="0" y="0"/>
            <a:chExt cx="1815" cy="1383"/>
          </a:xfrm>
        </p:grpSpPr>
        <p:sp>
          <p:nvSpPr>
            <p:cNvPr id="13352" name="文本框 9257"/>
            <p:cNvSpPr txBox="1">
              <a:spLocks noChangeArrowheads="1"/>
            </p:cNvSpPr>
            <p:nvPr/>
          </p:nvSpPr>
          <p:spPr bwMode="auto">
            <a:xfrm>
              <a:off x="680" y="567"/>
              <a:ext cx="103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13353" name="文本框 9258"/>
            <p:cNvSpPr txBox="1">
              <a:spLocks noChangeArrowheads="1"/>
            </p:cNvSpPr>
            <p:nvPr/>
          </p:nvSpPr>
          <p:spPr bwMode="auto">
            <a:xfrm>
              <a:off x="794" y="0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800" b="1" i="1" baseline="30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4" name="直接连接符 9259"/>
            <p:cNvSpPr>
              <a:spLocks noChangeShapeType="1"/>
            </p:cNvSpPr>
            <p:nvPr/>
          </p:nvSpPr>
          <p:spPr bwMode="auto">
            <a:xfrm flipV="1">
              <a:off x="568" y="680"/>
              <a:ext cx="1247" cy="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55" name="文本框 9260"/>
            <p:cNvSpPr txBox="1">
              <a:spLocks noChangeArrowheads="1"/>
            </p:cNvSpPr>
            <p:nvPr/>
          </p:nvSpPr>
          <p:spPr bwMode="auto">
            <a:xfrm>
              <a:off x="0" y="272"/>
              <a:ext cx="61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5126" name="Rectangle 22"/>
          <p:cNvSpPr/>
          <p:nvPr/>
        </p:nvSpPr>
        <p:spPr>
          <a:xfrm>
            <a:off x="898525" y="2060575"/>
            <a:ext cx="942975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609600" y="620713"/>
            <a:ext cx="5041900" cy="1054100"/>
            <a:chOff x="961" y="978"/>
            <a:chExt cx="7938" cy="1660"/>
          </a:xfrm>
        </p:grpSpPr>
        <p:sp>
          <p:nvSpPr>
            <p:cNvPr id="14338" name="文本框 1"/>
            <p:cNvSpPr txBox="1">
              <a:spLocks noChangeArrowheads="1"/>
            </p:cNvSpPr>
            <p:nvPr/>
          </p:nvSpPr>
          <p:spPr bwMode="auto">
            <a:xfrm>
              <a:off x="961" y="1459"/>
              <a:ext cx="793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计算：</a:t>
              </a:r>
            </a:p>
          </p:txBody>
        </p:sp>
        <p:graphicFrame>
          <p:nvGraphicFramePr>
            <p:cNvPr id="14339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004" y="978"/>
            <a:ext cx="5394" cy="1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0" r:id="rId4" imgW="1651000" imgH="508000" progId="Equation.KSEE3">
                    <p:embed/>
                  </p:oleObj>
                </mc:Choice>
                <mc:Fallback>
                  <p:oleObj r:id="rId4" imgW="1651000" imgH="5080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4" y="978"/>
                          <a:ext cx="5394" cy="1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22"/>
          <p:cNvSpPr/>
          <p:nvPr/>
        </p:nvSpPr>
        <p:spPr>
          <a:xfrm>
            <a:off x="898525" y="2060575"/>
            <a:ext cx="942975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390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63713" y="2060575"/>
          <a:ext cx="6508750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6" imgW="3136900" imgH="1409700" progId="Equation.KSEE3">
                  <p:embed/>
                </p:oleObj>
              </mc:Choice>
              <mc:Fallback>
                <p:oleObj r:id="rId6" imgW="3136900" imgH="1409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060575"/>
                        <a:ext cx="6508750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9750" y="1557338"/>
            <a:ext cx="78628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两个分式相乘，用分子的积作为积的分子，用分母的积作为积的分母.</a:t>
            </a:r>
            <a:r>
              <a:rPr lang="zh-CN" altLang="en-US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endParaRPr lang="zh-CN" altLang="en-US" dirty="0"/>
          </a:p>
        </p:txBody>
      </p:sp>
      <p:sp>
        <p:nvSpPr>
          <p:cNvPr id="12291" name="TextBox 3"/>
          <p:cNvSpPr txBox="1"/>
          <p:nvPr/>
        </p:nvSpPr>
        <p:spPr>
          <a:xfrm>
            <a:off x="466725" y="981075"/>
            <a:ext cx="2770188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分式的乘法法则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endParaRPr lang="zh-CN" altLang="en-US" sz="2400" noProof="1"/>
          </a:p>
        </p:txBody>
      </p:sp>
      <p:graphicFrame>
        <p:nvGraphicFramePr>
          <p:cNvPr id="18437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82850" y="2133600"/>
          <a:ext cx="19050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r:id="rId3" imgW="864235" imgH="393700" progId="Equation.KSEE3">
                  <p:embed/>
                </p:oleObj>
              </mc:Choice>
              <mc:Fallback>
                <p:oleObj r:id="rId3" imgW="864235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2133600"/>
                        <a:ext cx="19050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288" y="3068638"/>
            <a:ext cx="2006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分式的乘方</a:t>
            </a:r>
            <a:endParaRPr lang="zh-CN" altLang="en-US" sz="2400" noProof="1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5650" y="3717925"/>
            <a:ext cx="521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分式的乘方就是分子、分母分别乘方.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40" name="对象 15364"/>
          <p:cNvGraphicFramePr>
            <a:graphicFrameLocks noChangeAspect="1"/>
          </p:cNvGraphicFramePr>
          <p:nvPr/>
        </p:nvGraphicFramePr>
        <p:xfrm>
          <a:off x="2555875" y="4221163"/>
          <a:ext cx="17907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r:id="rId5" imgW="686435" imgH="419735" progId="Equation.DSMT4">
                  <p:embed/>
                </p:oleObj>
              </mc:Choice>
              <mc:Fallback>
                <p:oleObj r:id="rId5" imgW="686435" imgH="419735" progId="Equation.DSMT4">
                  <p:embed/>
                  <p:pic>
                    <p:nvPicPr>
                      <p:cNvPr id="0" name="对象 15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21163"/>
                        <a:ext cx="179070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6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82391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理通过类比分数的乘法法则，探索分式的乘法法则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能够运用分式的乘法法则进行计算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重点）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理通过类比整式的乘方法则，探索分式的乘方法则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2625" y="3644900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回顾分数乘法的运算法则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576263" y="1627188"/>
            <a:ext cx="8388350" cy="1387475"/>
            <a:chOff x="908" y="2563"/>
            <a:chExt cx="13210" cy="2184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907" y="2562"/>
              <a:ext cx="13210" cy="2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一个长方体容器的容积为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V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,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底面的长为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,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宽为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b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,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当容器的水占容积的     时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,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求水的高为</a:t>
              </a:r>
              <a:r>
                <a:rPr lang="zh-CN" altLang="en-US" sz="2400" u="sng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                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5126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004" y="3699"/>
            <a:ext cx="472" cy="10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r:id="rId3" imgW="177800" imgH="394335" progId="Equation.KSEE3">
                    <p:embed/>
                  </p:oleObj>
                </mc:Choice>
                <mc:Fallback>
                  <p:oleObj r:id="rId3" imgW="177800" imgH="394335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4" y="3699"/>
                          <a:ext cx="472" cy="10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对象 4099"/>
          <p:cNvGraphicFramePr>
            <a:graphicFrameLocks noChangeAspect="1"/>
          </p:cNvGraphicFramePr>
          <p:nvPr/>
        </p:nvGraphicFramePr>
        <p:xfrm>
          <a:off x="4500563" y="2106613"/>
          <a:ext cx="7921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5" imgW="407035" imgH="394335" progId="Equation.3">
                  <p:embed/>
                </p:oleObj>
              </mc:Choice>
              <mc:Fallback>
                <p:oleObj r:id="rId5" imgW="407035" imgH="394335" progId="Equation.3">
                  <p:embed/>
                  <p:pic>
                    <p:nvPicPr>
                      <p:cNvPr id="0" name="对象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106613"/>
                        <a:ext cx="7921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82625" y="4652963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回顾整式乘方的运算法则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3850" y="333375"/>
            <a:ext cx="2517775" cy="806450"/>
            <a:chOff x="0" y="0"/>
            <a:chExt cx="3965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分式的乘法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196975"/>
            <a:ext cx="830738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请你认真完成下列运算：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7178" name="对象 5135"/>
          <p:cNvGraphicFramePr>
            <a:graphicFrameLocks noChangeAspect="1"/>
          </p:cNvGraphicFramePr>
          <p:nvPr/>
        </p:nvGraphicFramePr>
        <p:xfrm>
          <a:off x="4057650" y="2070100"/>
          <a:ext cx="1800225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3" imgW="584835" imgH="1003935" progId="Equation.3">
                  <p:embed/>
                </p:oleObj>
              </mc:Choice>
              <mc:Fallback>
                <p:oleObj r:id="rId3" imgW="584835" imgH="1003935" progId="Equation.3">
                  <p:embed/>
                  <p:pic>
                    <p:nvPicPr>
                      <p:cNvPr id="0" name="对象 5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2070100"/>
                        <a:ext cx="1800225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对象 5137"/>
          <p:cNvGraphicFramePr>
            <a:graphicFrameLocks noChangeAspect="1"/>
          </p:cNvGraphicFramePr>
          <p:nvPr/>
        </p:nvGraphicFramePr>
        <p:xfrm>
          <a:off x="5929313" y="2070100"/>
          <a:ext cx="15351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5" imgW="509270" imgH="394335" progId="Equation.3">
                  <p:embed/>
                </p:oleObj>
              </mc:Choice>
              <mc:Fallback>
                <p:oleObj r:id="rId5" imgW="509270" imgH="394335" progId="Equation.3">
                  <p:embed/>
                  <p:pic>
                    <p:nvPicPr>
                      <p:cNvPr id="0" name="对象 5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070100"/>
                        <a:ext cx="15351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对象 5139"/>
          <p:cNvGraphicFramePr>
            <a:graphicFrameLocks noChangeAspect="1"/>
          </p:cNvGraphicFramePr>
          <p:nvPr/>
        </p:nvGraphicFramePr>
        <p:xfrm>
          <a:off x="6073775" y="2932113"/>
          <a:ext cx="13938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7" imgW="495935" imgH="394335" progId="Equation.3">
                  <p:embed/>
                </p:oleObj>
              </mc:Choice>
              <mc:Fallback>
                <p:oleObj r:id="rId7" imgW="495935" imgH="394335" progId="Equation.3">
                  <p:embed/>
                  <p:pic>
                    <p:nvPicPr>
                      <p:cNvPr id="0" name="对象 5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2932113"/>
                        <a:ext cx="13938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对象 1"/>
          <p:cNvGraphicFramePr>
            <a:graphicFrameLocks noChangeAspect="1"/>
          </p:cNvGraphicFramePr>
          <p:nvPr/>
        </p:nvGraphicFramePr>
        <p:xfrm>
          <a:off x="898525" y="2205038"/>
          <a:ext cx="1919288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9" imgW="622935" imgH="1003935" progId="Equation.3">
                  <p:embed/>
                </p:oleObj>
              </mc:Choice>
              <mc:Fallback>
                <p:oleObj r:id="rId9" imgW="622935" imgH="1003935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2205038"/>
                        <a:ext cx="1919288" cy="194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539750" y="4076700"/>
            <a:ext cx="8351838" cy="11890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你能用字母表示上面的运算吗？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7183" name="对象 3"/>
          <p:cNvGraphicFramePr>
            <a:graphicFrameLocks noGrp="1" noChangeAspect="1"/>
          </p:cNvGraphicFramePr>
          <p:nvPr/>
        </p:nvGraphicFramePr>
        <p:xfrm>
          <a:off x="898525" y="4725988"/>
          <a:ext cx="50800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11" imgW="2438400" imgH="393700" progId="Equation.DSMT4">
                  <p:embed/>
                </p:oleObj>
              </mc:Choice>
              <mc:Fallback>
                <p:oleObj r:id="rId11" imgW="2438400" imgH="393700" progId="Equation.DSMT4">
                  <p:embed/>
                  <p:pic>
                    <p:nvPicPr>
                      <p:cNvPr id="0" name="对象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4725988"/>
                        <a:ext cx="508000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对象 4"/>
          <p:cNvGraphicFramePr>
            <a:graphicFrameLocks noChangeAspect="1"/>
          </p:cNvGraphicFramePr>
          <p:nvPr/>
        </p:nvGraphicFramePr>
        <p:xfrm>
          <a:off x="6011863" y="4652963"/>
          <a:ext cx="144145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r:id="rId13" imgW="724535" imgH="393700" progId="Equation.DSMT4">
                  <p:embed/>
                </p:oleObj>
              </mc:Choice>
              <mc:Fallback>
                <p:oleObj r:id="rId13" imgW="724535" imgH="3937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652963"/>
                        <a:ext cx="144145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文本框 6"/>
          <p:cNvSpPr txBox="1">
            <a:spLocks noChangeArrowheads="1"/>
          </p:cNvSpPr>
          <p:nvPr/>
        </p:nvSpPr>
        <p:spPr bwMode="auto">
          <a:xfrm>
            <a:off x="898525" y="5661025"/>
            <a:ext cx="6986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这里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都是整数，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都不为零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5126" grpId="0"/>
      <p:bldP spid="71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/>
          <p:nvPr/>
        </p:nvSpPr>
        <p:spPr>
          <a:xfrm>
            <a:off x="539750" y="765175"/>
            <a:ext cx="2768600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分式的乘法法则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  <a:p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17525" y="1498600"/>
            <a:ext cx="831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分数乘分数，用分子的积做积的分子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分母的积做积的分母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819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19475" y="2133600"/>
          <a:ext cx="19050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4" imgW="864235" imgH="393700" progId="Equation.KSEE3">
                  <p:embed/>
                </p:oleObj>
              </mc:Choice>
              <mc:Fallback>
                <p:oleObj r:id="rId4" imgW="864235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133600"/>
                        <a:ext cx="19050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15"/>
          <p:cNvGrpSpPr/>
          <p:nvPr/>
        </p:nvGrpSpPr>
        <p:grpSpPr bwMode="auto">
          <a:xfrm>
            <a:off x="777875" y="3171825"/>
            <a:ext cx="7827963" cy="2982913"/>
            <a:chOff x="1137196" y="5373216"/>
            <a:chExt cx="7827292" cy="2983711"/>
          </a:xfrm>
        </p:grpSpPr>
        <p:sp>
          <p:nvSpPr>
            <p:cNvPr id="7173" name="TextBox 9"/>
            <p:cNvSpPr txBox="1">
              <a:spLocks noChangeArrowheads="1"/>
            </p:cNvSpPr>
            <p:nvPr/>
          </p:nvSpPr>
          <p:spPr bwMode="auto">
            <a:xfrm>
              <a:off x="1835025" y="5415607"/>
              <a:ext cx="7129463" cy="294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）分式与分式相乘时，若分子和分母都是多项式，则先分解因式，能约分的则约分，然后再乘，运算结果一般要化成最简分式或整式；</a:t>
              </a:r>
            </a:p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）整式与分式相乘，可以直接把整式（整式的分母是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）和分式的分子相乘作为积的分子，分母不变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当整式是多项式时，同样要先分解因式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7174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7175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7176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7177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7178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圆角矩形 31"/>
          <p:cNvSpPr>
            <a:spLocks noChangeArrowheads="1"/>
          </p:cNvSpPr>
          <p:nvPr/>
        </p:nvSpPr>
        <p:spPr bwMode="auto">
          <a:xfrm>
            <a:off x="523875" y="10493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704850" y="4051300"/>
            <a:ext cx="7754938" cy="1754188"/>
            <a:chOff x="561975" y="4941168"/>
            <a:chExt cx="7754441" cy="1754221"/>
          </a:xfrm>
        </p:grpSpPr>
        <p:grpSp>
          <p:nvGrpSpPr>
            <p:cNvPr id="9219" name="组合 38"/>
            <p:cNvGrpSpPr/>
            <p:nvPr/>
          </p:nvGrpSpPr>
          <p:grpSpPr bwMode="auto">
            <a:xfrm>
              <a:off x="561975" y="5013176"/>
              <a:ext cx="692860" cy="649287"/>
              <a:chOff x="579589" y="5301208"/>
              <a:chExt cx="693570" cy="648072"/>
            </a:xfrm>
          </p:grpSpPr>
          <p:grpSp>
            <p:nvGrpSpPr>
              <p:cNvPr id="9220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9221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9222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9223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589"/>
                <a:ext cx="693570" cy="39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9224" name="TextBox 17"/>
            <p:cNvSpPr txBox="1">
              <a:spLocks noChangeArrowheads="1"/>
            </p:cNvSpPr>
            <p:nvPr/>
          </p:nvSpPr>
          <p:spPr bwMode="auto">
            <a:xfrm>
              <a:off x="611184" y="4941168"/>
              <a:ext cx="7705232" cy="17542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计算分式的乘法，要按照分式的乘法法则进行运算，注意约去分子、分母中的公因式，同时还要注意分解因式和约分，计算的结果一定要化成最简形式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706438" y="1531938"/>
            <a:ext cx="3201987" cy="901700"/>
            <a:chOff x="737" y="1771"/>
            <a:chExt cx="5043" cy="1420"/>
          </a:xfrm>
        </p:grpSpPr>
        <p:sp>
          <p:nvSpPr>
            <p:cNvPr id="7" name="TextBox 6"/>
            <p:cNvSpPr txBox="1"/>
            <p:nvPr/>
          </p:nvSpPr>
          <p:spPr>
            <a:xfrm>
              <a:off x="737" y="1996"/>
              <a:ext cx="2688" cy="7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zh-CN" altLang="en-US" sz="2400" b="1" kern="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计算：</a:t>
              </a:r>
              <a:endParaRPr lang="zh-CN" altLang="en-US" dirty="0"/>
            </a:p>
          </p:txBody>
        </p:sp>
        <p:graphicFrame>
          <p:nvGraphicFramePr>
            <p:cNvPr id="9227" name="对象 8194"/>
            <p:cNvGraphicFramePr>
              <a:graphicFrameLocks noChangeAspect="1"/>
            </p:cNvGraphicFramePr>
            <p:nvPr/>
          </p:nvGraphicFramePr>
          <p:xfrm>
            <a:off x="3344" y="1771"/>
            <a:ext cx="2436" cy="1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r:id="rId3" imgW="762635" imgH="444500" progId="Equation.DSMT4">
                    <p:embed/>
                  </p:oleObj>
                </mc:Choice>
                <mc:Fallback>
                  <p:oleObj r:id="rId3" imgW="762635" imgH="444500" progId="Equation.DSMT4">
                    <p:embed/>
                    <p:pic>
                      <p:nvPicPr>
                        <p:cNvPr id="0" name="对象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1771"/>
                          <a:ext cx="2436" cy="1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7" name="对象 8196"/>
          <p:cNvGraphicFramePr>
            <a:graphicFrameLocks noChangeAspect="1"/>
          </p:cNvGraphicFramePr>
          <p:nvPr/>
        </p:nvGraphicFramePr>
        <p:xfrm>
          <a:off x="1497013" y="2755900"/>
          <a:ext cx="14652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5" imgW="724535" imgH="444500" progId="Equation.DSMT4">
                  <p:embed/>
                </p:oleObj>
              </mc:Choice>
              <mc:Fallback>
                <p:oleObj r:id="rId5" imgW="724535" imgH="444500" progId="Equation.DSMT4">
                  <p:embed/>
                  <p:pic>
                    <p:nvPicPr>
                      <p:cNvPr id="0" name="对象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755900"/>
                        <a:ext cx="1465262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对象 8197"/>
          <p:cNvGraphicFramePr>
            <a:graphicFrameLocks noChangeAspect="1"/>
          </p:cNvGraphicFramePr>
          <p:nvPr/>
        </p:nvGraphicFramePr>
        <p:xfrm>
          <a:off x="3152775" y="2754313"/>
          <a:ext cx="19431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7" imgW="915670" imgH="444500" progId="Equation.DSMT4">
                  <p:embed/>
                </p:oleObj>
              </mc:Choice>
              <mc:Fallback>
                <p:oleObj r:id="rId7" imgW="915670" imgH="444500" progId="Equation.DSMT4">
                  <p:embed/>
                  <p:pic>
                    <p:nvPicPr>
                      <p:cNvPr id="0" name="对象 8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2754313"/>
                        <a:ext cx="19431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对象 8198"/>
          <p:cNvGraphicFramePr>
            <a:graphicFrameLocks noChangeAspect="1"/>
          </p:cNvGraphicFramePr>
          <p:nvPr/>
        </p:nvGraphicFramePr>
        <p:xfrm>
          <a:off x="5313363" y="2755900"/>
          <a:ext cx="11191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9" imgW="509270" imgH="394335" progId="Equation.DSMT4">
                  <p:embed/>
                </p:oleObj>
              </mc:Choice>
              <mc:Fallback>
                <p:oleObj r:id="rId9" imgW="509270" imgH="394335" progId="Equation.DSMT4">
                  <p:embed/>
                  <p:pic>
                    <p:nvPicPr>
                      <p:cNvPr id="0" name="对象 8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2755900"/>
                        <a:ext cx="11191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633413" y="28273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036638" y="1058863"/>
            <a:ext cx="3965575" cy="919162"/>
            <a:chOff x="735" y="1048"/>
            <a:chExt cx="6245" cy="1448"/>
          </a:xfrm>
        </p:grpSpPr>
        <p:sp>
          <p:nvSpPr>
            <p:cNvPr id="7" name="TextBox 6"/>
            <p:cNvSpPr txBox="1"/>
            <p:nvPr/>
          </p:nvSpPr>
          <p:spPr>
            <a:xfrm>
              <a:off x="735" y="1431"/>
              <a:ext cx="2687" cy="7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400" b="1" kern="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计算：</a:t>
              </a:r>
              <a:endParaRPr lang="zh-CN" altLang="en-US" dirty="0"/>
            </a:p>
          </p:txBody>
        </p:sp>
        <p:graphicFrame>
          <p:nvGraphicFramePr>
            <p:cNvPr id="10243" name="对象 9217"/>
            <p:cNvGraphicFramePr>
              <a:graphicFrameLocks noChangeAspect="1"/>
            </p:cNvGraphicFramePr>
            <p:nvPr/>
          </p:nvGraphicFramePr>
          <p:xfrm>
            <a:off x="3213" y="1048"/>
            <a:ext cx="3767" cy="1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r:id="rId3" imgW="1219200" imgH="419100" progId="Equation.DSMT4">
                    <p:embed/>
                  </p:oleObj>
                </mc:Choice>
                <mc:Fallback>
                  <p:oleObj r:id="rId3" imgW="1219200" imgH="419100" progId="Equation.DSMT4">
                    <p:embed/>
                    <p:pic>
                      <p:nvPicPr>
                        <p:cNvPr id="0" name="对象 9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3" y="1048"/>
                          <a:ext cx="3767" cy="1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3" name="对象 9221"/>
          <p:cNvGraphicFramePr>
            <a:graphicFrameLocks noChangeAspect="1"/>
          </p:cNvGraphicFramePr>
          <p:nvPr/>
        </p:nvGraphicFramePr>
        <p:xfrm>
          <a:off x="1828800" y="2166938"/>
          <a:ext cx="24447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r:id="rId5" imgW="1169670" imgH="419735" progId="Equation.DSMT4">
                  <p:embed/>
                </p:oleObj>
              </mc:Choice>
              <mc:Fallback>
                <p:oleObj r:id="rId5" imgW="1169670" imgH="419735" progId="Equation.DSMT4">
                  <p:embed/>
                  <p:pic>
                    <p:nvPicPr>
                      <p:cNvPr id="0" name="对象 9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66938"/>
                        <a:ext cx="24447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对象 9222"/>
          <p:cNvGraphicFramePr>
            <a:graphicFrameLocks noChangeAspect="1"/>
          </p:cNvGraphicFramePr>
          <p:nvPr/>
        </p:nvGraphicFramePr>
        <p:xfrm>
          <a:off x="4637088" y="2166938"/>
          <a:ext cx="2959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7" imgW="1538605" imgH="444500" progId="Equation.DSMT4">
                  <p:embed/>
                </p:oleObj>
              </mc:Choice>
              <mc:Fallback>
                <p:oleObj r:id="rId7" imgW="1538605" imgH="444500" progId="Equation.DSMT4">
                  <p:embed/>
                  <p:pic>
                    <p:nvPicPr>
                      <p:cNvPr id="0" name="对象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2166938"/>
                        <a:ext cx="2959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对象 9223"/>
          <p:cNvGraphicFramePr>
            <a:graphicFrameLocks noChangeAspect="1"/>
          </p:cNvGraphicFramePr>
          <p:nvPr/>
        </p:nvGraphicFramePr>
        <p:xfrm>
          <a:off x="4781550" y="3390900"/>
          <a:ext cx="20113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9" imgW="1055370" imgH="419735" progId="Equation.DSMT4">
                  <p:embed/>
                </p:oleObj>
              </mc:Choice>
              <mc:Fallback>
                <p:oleObj r:id="rId9" imgW="1055370" imgH="419735" progId="Equation.DSMT4">
                  <p:embed/>
                  <p:pic>
                    <p:nvPicPr>
                      <p:cNvPr id="0" name="对象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3390900"/>
                        <a:ext cx="201136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对象 9224"/>
          <p:cNvGraphicFramePr>
            <a:graphicFrameLocks noChangeAspect="1"/>
          </p:cNvGraphicFramePr>
          <p:nvPr/>
        </p:nvGraphicFramePr>
        <p:xfrm>
          <a:off x="4924425" y="4541838"/>
          <a:ext cx="15128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11" imgW="800735" imgH="393700" progId="Equation.DSMT4">
                  <p:embed/>
                </p:oleObj>
              </mc:Choice>
              <mc:Fallback>
                <p:oleObj r:id="rId11" imgW="800735" imgH="393700" progId="Equation.DSMT4">
                  <p:embed/>
                  <p:pic>
                    <p:nvPicPr>
                      <p:cNvPr id="0" name="对象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541838"/>
                        <a:ext cx="15128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1036638" y="2311400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8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6147"/>
          <p:cNvGrpSpPr/>
          <p:nvPr/>
        </p:nvGrpSpPr>
        <p:grpSpPr bwMode="auto">
          <a:xfrm>
            <a:off x="469900" y="809625"/>
            <a:ext cx="2517775" cy="806450"/>
            <a:chOff x="0" y="0"/>
            <a:chExt cx="3964" cy="1269"/>
          </a:xfrm>
        </p:grpSpPr>
        <p:sp>
          <p:nvSpPr>
            <p:cNvPr id="1126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6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7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分式的乘方</a:t>
              </a:r>
            </a:p>
          </p:txBody>
        </p:sp>
        <p:sp>
          <p:nvSpPr>
            <p:cNvPr id="1127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468313" y="1760538"/>
            <a:ext cx="8307387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类比：</a:t>
            </a:r>
            <a:r>
              <a:rPr lang="zh-CN" altLang="en-US" sz="2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400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(</a:t>
            </a:r>
            <a:r>
              <a:rPr lang="en-US" altLang="x-none" sz="2400" i="1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ab</a:t>
            </a:r>
            <a:r>
              <a:rPr lang="en-US" altLang="x-none" sz="2400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)</a:t>
            </a:r>
            <a:r>
              <a:rPr lang="en-US" altLang="x-none" sz="2400" i="1" baseline="30000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n</a:t>
            </a:r>
            <a:r>
              <a:rPr lang="en-US" altLang="x-none" sz="2400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=</a:t>
            </a:r>
            <a:r>
              <a:rPr lang="en-US" altLang="x-none" sz="2400" i="1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a</a:t>
            </a:r>
            <a:r>
              <a:rPr lang="en-US" altLang="x-none" sz="2400" i="1" baseline="30000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n</a:t>
            </a:r>
            <a:r>
              <a:rPr lang="en-US" altLang="x-none" sz="2400" i="1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b</a:t>
            </a:r>
            <a:r>
              <a:rPr lang="en-US" altLang="x-none" sz="2400" i="1" baseline="30000" noProof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n</a:t>
            </a:r>
            <a:r>
              <a:rPr lang="zh-CN" altLang="en-US" sz="2400" noProof="1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，那么</a:t>
            </a:r>
            <a:endParaRPr lang="zh-CN" altLang="en-US" sz="2400" noProof="1">
              <a:solidFill>
                <a:srgbClr val="00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13321" name="对象 11268"/>
          <p:cNvGraphicFramePr>
            <a:graphicFrameLocks noChangeAspect="1"/>
          </p:cNvGraphicFramePr>
          <p:nvPr/>
        </p:nvGraphicFramePr>
        <p:xfrm>
          <a:off x="4716463" y="1689100"/>
          <a:ext cx="11509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3" imgW="534035" imgH="394335" progId="Equation.DSMT4">
                  <p:embed/>
                </p:oleObj>
              </mc:Choice>
              <mc:Fallback>
                <p:oleObj r:id="rId3" imgW="534035" imgH="394335" progId="Equation.DSMT4">
                  <p:embed/>
                  <p:pic>
                    <p:nvPicPr>
                      <p:cNvPr id="0" name="对象 1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689100"/>
                        <a:ext cx="115093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Box 3"/>
          <p:cNvSpPr txBox="1"/>
          <p:nvPr/>
        </p:nvSpPr>
        <p:spPr>
          <a:xfrm>
            <a:off x="684213" y="2697163"/>
            <a:ext cx="27813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分式的乘方法则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5650" y="3416300"/>
            <a:ext cx="552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分式的乘方就是分子、分母分别乘方.</a:t>
            </a:r>
          </a:p>
        </p:txBody>
      </p:sp>
      <p:graphicFrame>
        <p:nvGraphicFramePr>
          <p:cNvPr id="13324" name="对象 11272"/>
          <p:cNvGraphicFramePr>
            <a:graphicFrameLocks noChangeAspect="1"/>
          </p:cNvGraphicFramePr>
          <p:nvPr/>
        </p:nvGraphicFramePr>
        <p:xfrm>
          <a:off x="2627313" y="4137025"/>
          <a:ext cx="19050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5" imgW="686435" imgH="419735" progId="Equation.DSMT4">
                  <p:embed/>
                </p:oleObj>
              </mc:Choice>
              <mc:Fallback>
                <p:oleObj r:id="rId5" imgW="686435" imgH="419735" progId="Equation.DSMT4">
                  <p:embed/>
                  <p:pic>
                    <p:nvPicPr>
                      <p:cNvPr id="0" name="对象 11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137025"/>
                        <a:ext cx="19050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4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2291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755650" y="692150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611188" y="1341438"/>
            <a:ext cx="2814637" cy="946150"/>
            <a:chOff x="736" y="1658"/>
            <a:chExt cx="4431" cy="1490"/>
          </a:xfrm>
        </p:grpSpPr>
        <p:sp>
          <p:nvSpPr>
            <p:cNvPr id="7" name="TextBox 6"/>
            <p:cNvSpPr txBox="1"/>
            <p:nvPr/>
          </p:nvSpPr>
          <p:spPr>
            <a:xfrm>
              <a:off x="736" y="2110"/>
              <a:ext cx="2687" cy="7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400" b="1" kern="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计算：</a:t>
              </a:r>
              <a:endParaRPr lang="zh-CN" altLang="en-US" dirty="0"/>
            </a:p>
          </p:txBody>
        </p:sp>
        <p:graphicFrame>
          <p:nvGraphicFramePr>
            <p:cNvPr id="12293" name="对象 1"/>
            <p:cNvGraphicFramePr>
              <a:graphicFrameLocks noChangeAspect="1"/>
            </p:cNvGraphicFramePr>
            <p:nvPr/>
          </p:nvGraphicFramePr>
          <p:xfrm>
            <a:off x="3117" y="1658"/>
            <a:ext cx="2051" cy="1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r:id="rId3" imgW="699135" imgH="508635" progId="Equation.3">
                    <p:embed/>
                  </p:oleObj>
                </mc:Choice>
                <mc:Fallback>
                  <p:oleObj r:id="rId3" imgW="699135" imgH="508635" progId="Equation.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7" y="1658"/>
                          <a:ext cx="2051" cy="1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 bwMode="auto">
          <a:xfrm>
            <a:off x="684213" y="2636838"/>
            <a:ext cx="5784850" cy="1844675"/>
            <a:chOff x="1075" y="3585"/>
            <a:chExt cx="9109" cy="2904"/>
          </a:xfrm>
        </p:grpSpPr>
        <p:graphicFrame>
          <p:nvGraphicFramePr>
            <p:cNvPr id="12295" name="对象 2"/>
            <p:cNvGraphicFramePr>
              <a:graphicFrameLocks noChangeAspect="1"/>
            </p:cNvGraphicFramePr>
            <p:nvPr/>
          </p:nvGraphicFramePr>
          <p:xfrm>
            <a:off x="2550" y="3925"/>
            <a:ext cx="1900" cy="1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4" r:id="rId5" imgW="648335" imgH="508635" progId="Equation.3">
                    <p:embed/>
                  </p:oleObj>
                </mc:Choice>
                <mc:Fallback>
                  <p:oleObj r:id="rId5" imgW="648335" imgH="508635" progId="Equation.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0" y="3925"/>
                          <a:ext cx="1900" cy="1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Rectangle 22"/>
            <p:cNvSpPr/>
            <p:nvPr/>
          </p:nvSpPr>
          <p:spPr>
            <a:xfrm>
              <a:off x="1075" y="4040"/>
              <a:ext cx="1485" cy="100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解：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2297" name="对象 12290"/>
            <p:cNvGraphicFramePr>
              <a:graphicFrameLocks noChangeAspect="1"/>
            </p:cNvGraphicFramePr>
            <p:nvPr/>
          </p:nvGraphicFramePr>
          <p:xfrm>
            <a:off x="4705" y="3585"/>
            <a:ext cx="2760" cy="2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r:id="rId7" imgW="724535" imgH="762635" progId="Equation.DSMT4">
                    <p:embed/>
                  </p:oleObj>
                </mc:Choice>
                <mc:Fallback>
                  <p:oleObj r:id="rId7" imgW="724535" imgH="762635" progId="Equation.DSMT4">
                    <p:embed/>
                    <p:pic>
                      <p:nvPicPr>
                        <p:cNvPr id="0" name="对象 12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5" y="3585"/>
                          <a:ext cx="2760" cy="29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对象 12292"/>
            <p:cNvGraphicFramePr>
              <a:graphicFrameLocks noChangeAspect="1"/>
            </p:cNvGraphicFramePr>
            <p:nvPr/>
          </p:nvGraphicFramePr>
          <p:xfrm>
            <a:off x="7880" y="3812"/>
            <a:ext cx="2305" cy="1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6" r:id="rId9" imgW="584835" imgH="419735" progId="Equation.DSMT4">
                    <p:embed/>
                  </p:oleObj>
                </mc:Choice>
                <mc:Fallback>
                  <p:oleObj r:id="rId9" imgW="584835" imgH="419735" progId="Equation.DSMT4">
                    <p:embed/>
                    <p:pic>
                      <p:nvPicPr>
                        <p:cNvPr id="0" name="对象 12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0" y="3812"/>
                          <a:ext cx="2305" cy="16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全屏显示(4:3)</PresentationFormat>
  <Paragraphs>81</Paragraphs>
  <Slides>12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2023-01-17T00:33:19Z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5E39B2F624F44D6C971286FCCBABF28E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