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0" r:id="rId3"/>
    <p:sldId id="262" r:id="rId4"/>
    <p:sldId id="264" r:id="rId5"/>
    <p:sldId id="265" r:id="rId6"/>
    <p:sldId id="279" r:id="rId7"/>
    <p:sldId id="266" r:id="rId8"/>
    <p:sldId id="267" r:id="rId9"/>
    <p:sldId id="280" r:id="rId10"/>
    <p:sldId id="270" r:id="rId11"/>
    <p:sldId id="309" r:id="rId12"/>
    <p:sldId id="272" r:id="rId13"/>
    <p:sldId id="273" r:id="rId14"/>
    <p:sldId id="271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-540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226004" y="1615323"/>
            <a:ext cx="10184879" cy="2694648"/>
            <a:chOff x="3885" y="1599"/>
            <a:chExt cx="11852" cy="3920"/>
          </a:xfrm>
        </p:grpSpPr>
        <p:sp>
          <p:nvSpPr>
            <p:cNvPr id="3" name="Rectangle 5"/>
            <p:cNvSpPr/>
            <p:nvPr/>
          </p:nvSpPr>
          <p:spPr>
            <a:xfrm>
              <a:off x="3885" y="4400"/>
              <a:ext cx="11852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400" b="1" dirty="0" smtClean="0">
                  <a:solidFill>
                    <a:srgbClr val="C00000"/>
                  </a:solidFill>
                  <a:ea typeface="仿宋" panose="02010609060101010101" charset="-122"/>
                </a:rPr>
                <a:t>Welcome to the unit</a:t>
              </a:r>
              <a:endParaRPr lang="zh-CN" altLang="zh-CN" sz="44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885" y="1599"/>
              <a:ext cx="11718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2  School life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5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73581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1458" y="113017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65956" y="1023752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73008" y="3788708"/>
            <a:ext cx="11591778" cy="1476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fewer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的比较级，其最高级为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few</a:t>
            </a:r>
            <a:r>
              <a:rPr lang="zh-CN" altLang="zh-CN" sz="3000" b="1" dirty="0" smtClean="0"/>
              <a:t>修饰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635" y="1847502"/>
            <a:ext cx="1155337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 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It's like watching TV, but there are fewer advertisements.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它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上学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就像看电视，只不过广告少一些。</a:t>
            </a:r>
            <a:r>
              <a:rPr lang="en-US" altLang="zh-CN" sz="3000" b="1" dirty="0" smtClean="0"/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01568" y="401421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few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613648" y="3968496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fewest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7307" y="4700016"/>
            <a:ext cx="1673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可数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7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59246" y="162806"/>
            <a:ext cx="942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 to the unit</a:t>
            </a:r>
            <a:endParaRPr lang="zh-CN" altLang="zh-CN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878" y="1160584"/>
            <a:ext cx="5276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few, a few, little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a little</a:t>
            </a:r>
            <a:endParaRPr lang="zh-CN" altLang="zh-CN" sz="3000" b="1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41374" y="1902654"/>
          <a:ext cx="11208434" cy="3823200"/>
        </p:xfrm>
        <a:graphic>
          <a:graphicData uri="http://schemas.openxmlformats.org/drawingml/2006/table">
            <a:tbl>
              <a:tblPr/>
              <a:tblGrid>
                <a:gridCol w="1176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1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含义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few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几乎没有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表</a:t>
                      </a: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意义，修饰可数名词</a:t>
                      </a: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a few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几个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表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意义，修饰可数名词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little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几乎没有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表</a:t>
                      </a: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意义，修饰</a:t>
                      </a: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名词。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a little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一点儿；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少量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表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意义，修饰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名词。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10912" y="273405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否定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21240" y="267919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复数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93208" y="332841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肯定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18776" y="332536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复数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400202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否定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833104" y="408736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不可数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09616" y="487070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肯定</a:t>
            </a:r>
            <a:endParaRPr lang="zh-CN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793480" y="4943856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不可数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8461" y="1094562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2670" y="127108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4524740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331" y="1696916"/>
            <a:ext cx="11310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来宾</a:t>
            </a:r>
            <a:r>
              <a:rPr lang="en-US" altLang="zh-CN" sz="3000" b="1" dirty="0" smtClean="0"/>
              <a:t>  If we want to be thinner and healthier, we should eat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________ food and take ________ exercise.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less; more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more; less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more; fewer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fewer; more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1692" y="4475284"/>
            <a:ext cx="1166739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考查形容词比较等级。句意：如果我们想变得更加苗条和健康，我们应该吃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食物，做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________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运动。</a:t>
            </a:r>
            <a:r>
              <a:rPr lang="en-US" altLang="zh-CN" sz="2600" b="1" dirty="0" smtClean="0">
                <a:ea typeface="仿宋" panose="02010609060101010101" charset="-122"/>
              </a:rPr>
              <a:t>food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为不可数名词，用</a:t>
            </a:r>
            <a:r>
              <a:rPr lang="en-US" altLang="zh-CN" sz="2600" b="1" dirty="0" smtClean="0">
                <a:ea typeface="仿宋" panose="02010609060101010101" charset="-122"/>
              </a:rPr>
              <a:t>little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修饰，其比较级为</a:t>
            </a:r>
            <a:r>
              <a:rPr lang="en-US" altLang="zh-CN" sz="2600" b="1" dirty="0" smtClean="0">
                <a:ea typeface="仿宋" panose="02010609060101010101" charset="-122"/>
              </a:rPr>
              <a:t>less, exercise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为不可数名词，用</a:t>
            </a:r>
            <a:r>
              <a:rPr lang="en-US" altLang="zh-CN" sz="2600" b="1" dirty="0" smtClean="0">
                <a:ea typeface="仿宋" panose="02010609060101010101" charset="-122"/>
              </a:rPr>
              <a:t>much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修饰，其比较级为</a:t>
            </a:r>
            <a:r>
              <a:rPr lang="en-US" altLang="zh-CN" sz="2600" b="1" dirty="0" smtClean="0">
                <a:ea typeface="仿宋" panose="02010609060101010101" charset="-122"/>
              </a:rPr>
              <a:t>more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，故选</a:t>
            </a:r>
            <a:r>
              <a:rPr lang="en-US" altLang="zh-CN" sz="2600" b="1" dirty="0" smtClean="0">
                <a:ea typeface="仿宋" panose="02010609060101010101" charset="-122"/>
              </a:rPr>
              <a:t>A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4289" y="253640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77339" y="5246649"/>
            <a:ext cx="11786616" cy="737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err="1" smtClean="0"/>
              <a:t>practise</a:t>
            </a:r>
            <a:r>
              <a:rPr lang="en-US" altLang="zh-CN" sz="3000" b="1" dirty="0" smtClean="0"/>
              <a:t> doing </a:t>
            </a:r>
            <a:r>
              <a:rPr lang="en-US" altLang="zh-CN" sz="3000" b="1" dirty="0" err="1" smtClean="0"/>
              <a:t>sth</a:t>
            </a:r>
            <a:r>
              <a:rPr lang="en-US" altLang="zh-CN" sz="3000" b="1" dirty="0" smtClean="0"/>
              <a:t> </a:t>
            </a:r>
            <a:r>
              <a:rPr lang="zh-CN" altLang="zh-CN" sz="3000" b="1" dirty="0" smtClean="0"/>
              <a:t>练习做某事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030" y="941205"/>
            <a:ext cx="105524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  </a:t>
            </a:r>
            <a:r>
              <a:rPr lang="en-US" altLang="zh-CN" sz="3000" b="1" dirty="0" smtClean="0"/>
              <a:t>I'd love to, but the school football team will </a:t>
            </a:r>
            <a:r>
              <a:rPr lang="en-US" altLang="zh-CN" sz="3000" b="1" dirty="0" err="1" smtClean="0"/>
              <a:t>practise</a:t>
            </a:r>
            <a:r>
              <a:rPr lang="en-US" altLang="zh-CN" sz="3000" b="1" dirty="0" smtClean="0"/>
              <a:t> this Saturday.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我想去，但是这周六校足球队要训练。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254" y="3126296"/>
            <a:ext cx="1105193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/>
              <a:t>在英式英语中，</a:t>
            </a:r>
            <a:r>
              <a:rPr lang="en-US" altLang="zh-CN" sz="3000" b="1" dirty="0" err="1" smtClean="0"/>
              <a:t>practise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练习；实习；训练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，其名词形式为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。在美式英语中，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既可以作名词，又可以作动词，意为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练习；实习；训练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0" y="3959352"/>
            <a:ext cx="146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practice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3232" y="3983736"/>
            <a:ext cx="1264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practice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0968" y="3313176"/>
            <a:ext cx="115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330" y="4062046"/>
            <a:ext cx="1049801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考查非谓语动词的用法。句意：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鲍勃，我不擅长英语，我该怎么办呢？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为什么不参加英语俱乐部练习一下说英语呢？</a:t>
            </a:r>
            <a:r>
              <a:rPr lang="en-US" altLang="zh-CN" sz="2600" b="1" dirty="0" smtClean="0"/>
              <a:t>”“Why not do </a:t>
            </a:r>
            <a:r>
              <a:rPr lang="en-US" altLang="zh-CN" sz="2600" b="1" dirty="0" err="1" smtClean="0"/>
              <a:t>sth</a:t>
            </a:r>
            <a:r>
              <a:rPr lang="zh-CN" altLang="zh-CN" sz="2600" b="1" dirty="0" smtClean="0"/>
              <a:t>？</a:t>
            </a:r>
            <a:r>
              <a:rPr lang="en-US" altLang="zh-CN" sz="2600" b="1" dirty="0" smtClean="0"/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意为“……为什么不……呢？”，排除选项</a:t>
            </a:r>
            <a:r>
              <a:rPr lang="en-US" altLang="zh-CN" sz="2600" b="1" dirty="0" smtClean="0"/>
              <a:t>A</a:t>
            </a:r>
            <a:r>
              <a:rPr lang="zh-CN" altLang="zh-CN" sz="2600" b="1" dirty="0" smtClean="0"/>
              <a:t>、</a:t>
            </a:r>
            <a:r>
              <a:rPr lang="en-US" altLang="zh-CN" sz="2600" b="1" dirty="0" smtClean="0"/>
              <a:t>C</a:t>
            </a:r>
            <a:r>
              <a:rPr lang="zh-CN" altLang="zh-CN" sz="2600" b="1" dirty="0" smtClean="0"/>
              <a:t>；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而动词短语</a:t>
            </a:r>
            <a:r>
              <a:rPr lang="en-US" altLang="zh-CN" sz="2600" b="1" dirty="0" err="1" smtClean="0"/>
              <a:t>practise</a:t>
            </a:r>
            <a:r>
              <a:rPr lang="en-US" altLang="zh-CN" sz="2600" b="1" dirty="0" smtClean="0"/>
              <a:t> doing </a:t>
            </a:r>
            <a:r>
              <a:rPr lang="en-US" altLang="zh-CN" sz="2600" b="1" dirty="0" err="1" smtClean="0"/>
              <a:t>sth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练习做某事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/>
              <a:t>D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9085" y="1195754"/>
            <a:ext cx="110695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2.2017·</a:t>
            </a:r>
            <a:r>
              <a:rPr lang="zh-CN" altLang="zh-CN" sz="3000" b="1" dirty="0" smtClean="0"/>
              <a:t>眉山</a:t>
            </a:r>
            <a:r>
              <a:rPr lang="en-US" altLang="zh-CN" sz="3000" b="1" dirty="0" smtClean="0"/>
              <a:t>—Bob, I'm not good at English. What should I do?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—Why not ______ an English club to </a:t>
            </a:r>
            <a:r>
              <a:rPr lang="en-US" altLang="zh-CN" sz="3000" b="1" dirty="0" err="1" smtClean="0"/>
              <a:t>practise</a:t>
            </a:r>
            <a:r>
              <a:rPr lang="en-US" altLang="zh-CN" sz="3000" b="1" dirty="0" smtClean="0"/>
              <a:t> ______ English?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join; speaking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join; to speak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join; to speak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join; speaking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95828" y="205529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36097" y="1696915"/>
          <a:ext cx="11152165" cy="4800600"/>
        </p:xfrm>
        <a:graphic>
          <a:graphicData uri="http://schemas.openxmlformats.org/drawingml/2006/table">
            <a:tbl>
              <a:tblPr/>
              <a:tblGrid>
                <a:gridCol w="74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6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英国的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                  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〈英〉饼干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〈英〉橡皮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             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〈美〉橡皮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〈美〉假期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              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〈美〉饼干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〈美〉秋天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              8.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〈美〉商店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〈美〉卡车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             10.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〈美〉院子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〈美〉电影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美国的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美国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81092" y="592601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America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64169" y="1881554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British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196754" y="1837592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biscuit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68616" y="2540978"/>
            <a:ext cx="1107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rubber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67092" y="2558561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eraser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33447" y="323557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vacation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398977" y="3182815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cookie</a:t>
            </a:r>
            <a:endParaRPr lang="zh-CN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035670" y="3921369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fall</a:t>
            </a:r>
            <a:endParaRPr lang="zh-CN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355015" y="3938954"/>
            <a:ext cx="828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store</a:t>
            </a:r>
            <a:endParaRPr lang="zh-CN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44462" y="4633546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truck</a:t>
            </a:r>
            <a:endParaRPr lang="zh-CN" alt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2070" y="458958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yard</a:t>
            </a:r>
            <a:endParaRPr lang="zh-CN" alt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141177" y="529296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movie</a:t>
            </a:r>
            <a:endParaRPr lang="zh-CN" alt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7261" y="5917223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American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49837" y="1751406"/>
          <a:ext cx="8966579" cy="4114800"/>
        </p:xfrm>
        <a:graphic>
          <a:graphicData uri="http://schemas.openxmlformats.org/drawingml/2006/table">
            <a:tbl>
              <a:tblPr/>
              <a:tblGrid>
                <a:gridCol w="77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3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不得不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更加努力地工作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理想的学校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4.be like…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5.buy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6.see a film 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33088" y="5285232"/>
            <a:ext cx="1453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看电影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160" y="1956816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have to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72" y="2633472"/>
            <a:ext cx="185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work harder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42816" y="3337560"/>
            <a:ext cx="175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ideal school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76472" y="3931920"/>
            <a:ext cx="193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像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72584" y="4663440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为某人买某物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50818" y="1023835"/>
          <a:ext cx="11291248" cy="5078027"/>
        </p:xfrm>
        <a:graphic>
          <a:graphicData uri="http://schemas.openxmlformats.org/drawingml/2006/table">
            <a:tbl>
              <a:tblPr/>
              <a:tblGrid>
                <a:gridCol w="76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80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埃迪，狗为什么不去上学呢？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 dogs ____________ school, Eddie?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它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上学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就像看电视，只不过广告少一些。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It's like 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but_______________ advertisements.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我想去，但是这周六校足球队要训练。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I'd love to, but the school football team will ________ this Saturday.</a:t>
                      </a:r>
                      <a:endParaRPr lang="en-US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94192" y="4718304"/>
            <a:ext cx="1316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</a:rPr>
              <a:t>practise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3392" y="1993392"/>
            <a:ext cx="1579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Why don't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53328" y="2039112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 to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944368" y="3310128"/>
            <a:ext cx="1881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watching TV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01384" y="3383280"/>
            <a:ext cx="217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there are fewer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00025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746443" y="1901825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8226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36728" y="2321972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67286" y="4548882"/>
            <a:ext cx="11987284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/>
              <a:t> </a:t>
            </a:r>
            <a:r>
              <a:rPr lang="en-US" altLang="zh-CN" sz="3000" b="1" dirty="0" smtClean="0"/>
              <a:t>fall</a:t>
            </a:r>
            <a:r>
              <a:rPr lang="zh-CN" altLang="zh-CN" sz="3000" b="1" dirty="0" smtClean="0"/>
              <a:t>作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秋天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讲时，是美式英语；而在英式英语中，通常用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971" y="2467429"/>
            <a:ext cx="1110342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3000" b="1" dirty="0" smtClean="0"/>
              <a:t>fall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．〈美〉秋天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5086" y="3120574"/>
            <a:ext cx="1091474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Usually leaves </a:t>
            </a:r>
            <a:r>
              <a:rPr lang="en-US" altLang="zh-CN" sz="3000" b="1" i="1" dirty="0" smtClean="0"/>
              <a:t>fall</a:t>
            </a:r>
            <a:r>
              <a:rPr lang="en-US" altLang="zh-CN" sz="3000" b="1" dirty="0" smtClean="0"/>
              <a:t> down from the trees in </a:t>
            </a:r>
            <a:r>
              <a:rPr lang="en-US" altLang="zh-CN" sz="3000" b="1" i="1" dirty="0" smtClean="0"/>
              <a:t>fall</a:t>
            </a:r>
            <a:r>
              <a:rPr lang="en-US" altLang="zh-CN" sz="3000" b="1" dirty="0" smtClean="0"/>
              <a:t>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通常树叶在秋天从树上落下。</a:t>
            </a:r>
            <a:endParaRPr lang="zh-CN" altLang="zh-CN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47831" y="537621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autumn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53" grpId="0"/>
      <p:bldP spid="1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297" y="1270993"/>
            <a:ext cx="11219543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fall</a:t>
            </a:r>
            <a:r>
              <a:rPr lang="zh-CN" altLang="zh-CN" sz="3000" b="1" dirty="0" smtClean="0"/>
              <a:t>还可以作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落下，掉下，降落”；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dirty="0" smtClean="0"/>
              <a:t>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时，后接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进入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某状态</a:t>
            </a:r>
            <a:r>
              <a:rPr lang="en-US" altLang="zh-CN" sz="3000" b="1" dirty="0" smtClean="0"/>
              <a:t>)”</a:t>
            </a:r>
            <a:r>
              <a:rPr lang="zh-CN" altLang="zh-CN" sz="3000" b="1" dirty="0" smtClean="0"/>
              <a:t>。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008" y="3253154"/>
            <a:ext cx="11087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fall down</a:t>
            </a:r>
            <a:r>
              <a:rPr lang="zh-CN" altLang="zh-CN" sz="3000" b="1" dirty="0" smtClean="0"/>
              <a:t>落下，跌倒　</a:t>
            </a:r>
            <a:r>
              <a:rPr lang="en-US" altLang="zh-CN" sz="3000" b="1" dirty="0" smtClean="0"/>
              <a:t> fall behind </a:t>
            </a:r>
            <a:r>
              <a:rPr lang="zh-CN" altLang="zh-CN" sz="3000" b="1" dirty="0" smtClean="0"/>
              <a:t>落后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fall off</a:t>
            </a:r>
            <a:r>
              <a:rPr lang="zh-CN" altLang="zh-CN" sz="3000" b="1" dirty="0" smtClean="0"/>
              <a:t>从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上摔下来　</a:t>
            </a:r>
            <a:r>
              <a:rPr lang="en-US" altLang="zh-CN" sz="3000" b="1" dirty="0" smtClean="0"/>
              <a:t>  fall ill</a:t>
            </a:r>
            <a:r>
              <a:rPr lang="zh-CN" altLang="zh-CN" sz="3000" b="1" dirty="0" smtClean="0"/>
              <a:t>生病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33409" y="2180575"/>
            <a:ext cx="150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系动词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177" y="2199580"/>
            <a:ext cx="130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5552" y="1466088"/>
            <a:ext cx="1267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921434" y="1122771"/>
            <a:ext cx="190969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00A6AD"/>
                </a:solidFill>
              </a:rPr>
              <a:t>   活学活用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9457" y="12071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06669" y="1855177"/>
            <a:ext cx="109552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3000" b="1" dirty="0" smtClean="0"/>
              <a:t>(1)People in England say “autumn” and people in the USA say      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3000" b="1" dirty="0" smtClean="0"/>
              <a:t>          “________”. In fact, they mean the same thing.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hall</a:t>
            </a:r>
            <a:r>
              <a:rPr lang="zh-CN" altLang="zh-CN" sz="3000" b="1" dirty="0" smtClean="0"/>
              <a:t>　　　　</a:t>
            </a:r>
            <a:r>
              <a:rPr lang="en-US" altLang="zh-CN" sz="3000" b="1" dirty="0" smtClean="0"/>
              <a:t>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fall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vacation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yard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(2)The old man ________________(</a:t>
            </a:r>
            <a:r>
              <a:rPr lang="zh-CN" altLang="zh-CN" sz="3000" b="1" dirty="0" smtClean="0"/>
              <a:t>跌倒</a:t>
            </a:r>
            <a:r>
              <a:rPr lang="en-US" altLang="zh-CN" sz="3000" b="1" dirty="0" smtClean="0"/>
              <a:t>) in the street and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broke his leg.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40280" y="2715768"/>
            <a:ext cx="484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3504" y="4733544"/>
            <a:ext cx="1392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fell down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53611" y="1331797"/>
            <a:ext cx="5415265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   </a:t>
            </a:r>
            <a:r>
              <a:rPr lang="en-US" altLang="zh-CN" sz="3000" b="1" dirty="0" smtClean="0"/>
              <a:t>movie 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．〈美〉电影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5456" y="2301207"/>
            <a:ext cx="1114697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 want to see a </a:t>
            </a:r>
            <a:r>
              <a:rPr lang="en-US" altLang="zh-CN" sz="3000" b="1" i="1" dirty="0" smtClean="0"/>
              <a:t>movie</a:t>
            </a:r>
            <a:r>
              <a:rPr lang="en-US" altLang="zh-CN" sz="3000" b="1" dirty="0" smtClean="0"/>
              <a:t>. </a:t>
            </a:r>
            <a:r>
              <a:rPr lang="zh-CN" altLang="zh-CN" sz="3000" b="1" dirty="0" smtClean="0"/>
              <a:t>我想去看一部电影。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860" y="3174670"/>
            <a:ext cx="11205028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movie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名词，其复数形式为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，是美式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dirty="0" smtClean="0"/>
              <a:t>英语；在英式英语中，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电影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通常用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表示。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586" y="4625001"/>
            <a:ext cx="11219543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go to the movies</a:t>
            </a:r>
            <a:r>
              <a:rPr lang="zh-CN" altLang="zh-CN" sz="3000" b="1" dirty="0" smtClean="0"/>
              <a:t>＝</a:t>
            </a:r>
            <a:r>
              <a:rPr lang="en-US" altLang="zh-CN" sz="3000" b="1" dirty="0" smtClean="0"/>
              <a:t>go to see a movie/film</a:t>
            </a:r>
            <a:r>
              <a:rPr lang="zh-CN" altLang="zh-CN" sz="3000" b="1" dirty="0" smtClean="0"/>
              <a:t>＝</a:t>
            </a:r>
            <a:r>
              <a:rPr lang="en-US" altLang="zh-CN" sz="3000" b="1" dirty="0" smtClean="0"/>
              <a:t>go to the cinema </a:t>
            </a:r>
            <a:r>
              <a:rPr lang="zh-CN" altLang="zh-CN" sz="3000" b="1" dirty="0" smtClean="0"/>
              <a:t>去看电影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0040" y="3340250"/>
            <a:ext cx="126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movies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9930" y="4090775"/>
            <a:ext cx="89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film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7896" y="3352442"/>
            <a:ext cx="92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2497" y="1173515"/>
            <a:ext cx="109815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In my spare time, I often </a:t>
            </a:r>
            <a:r>
              <a:rPr lang="en-US" altLang="zh-CN" sz="3000" b="1" u="sng" dirty="0" smtClean="0"/>
              <a:t>go to the cinema</a:t>
            </a:r>
            <a:r>
              <a:rPr lang="zh-CN" altLang="zh-CN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go to see a movie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take part in films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enjoy myself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go to see a play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9065" y="4889040"/>
            <a:ext cx="111310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考查动词短语辨析。</a:t>
            </a:r>
            <a:r>
              <a:rPr lang="en-US" altLang="zh-CN" sz="2600" b="1" dirty="0" smtClean="0"/>
              <a:t>go to the cinema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去看电影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，相当于</a:t>
            </a:r>
            <a:r>
              <a:rPr lang="en-US" altLang="zh-CN" sz="2600" b="1" dirty="0" smtClean="0"/>
              <a:t>go to see a movie/film</a:t>
            </a:r>
            <a:r>
              <a:rPr lang="zh-CN" altLang="zh-CN" sz="2600" b="1" dirty="0" smtClean="0"/>
              <a:t>。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故选</a:t>
            </a:r>
            <a:r>
              <a:rPr lang="en-US" altLang="zh-CN" sz="2600" b="1" dirty="0" smtClean="0"/>
              <a:t>A</a:t>
            </a:r>
            <a:r>
              <a:rPr lang="zh-CN" altLang="zh-CN" sz="2600" b="1" dirty="0" smtClean="0"/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162" y="13414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1013</Words>
  <Application>Microsoft Office PowerPoint</Application>
  <PresentationFormat>宽屏</PresentationFormat>
  <Paragraphs>145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4228CDB9BD0B4793A6E499C54BC764E8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