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7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62D6E-3058-4813-8C73-CF1AE765968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9108-AE94-46EF-B5BC-A345AC3F74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9108-AE94-46EF-B5BC-A345AC3F74C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5190" y="1114167"/>
            <a:ext cx="46730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唯一的听众</a:t>
            </a:r>
            <a:endParaRPr lang="zh-CN" altLang="en-US" sz="7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2554" y="2244229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人教版小学语文四年级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上册公开课教案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3782" y="2582783"/>
            <a:ext cx="151378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教师：</a:t>
            </a:r>
            <a:r>
              <a:rPr lang="en-US" altLang="zh-CN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5196" y="2582783"/>
            <a:ext cx="1641806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传网\PPT\课件PPT\唯一的听众1\3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514349" y="866775"/>
            <a:ext cx="1520047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传网\PPT\课件PPT\唯一的听众1\4.pn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6707470" y="1028700"/>
            <a:ext cx="2447642" cy="41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平面素材\课件元素\png图片\7511500ce7f53b698a24d7e90cc3464b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261574">
            <a:off x="1570278" y="2598386"/>
            <a:ext cx="2845421" cy="13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传网\PPT\同学录PPT\12\386014783061043602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4633" y="2548364"/>
            <a:ext cx="2808708" cy="20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2555776" y="1203598"/>
            <a:ext cx="3642546" cy="361729"/>
          </a:xfrm>
        </p:spPr>
        <p:txBody>
          <a:bodyPr>
            <a:norm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通读全文，画出体现我心理活动的语句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35697" y="2765673"/>
            <a:ext cx="7651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林子里静极了。沙沙的足音，听起来像一曲悠悠的小令。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这段环境描写有什么作用？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475656" y="1708557"/>
            <a:ext cx="6552728" cy="791185"/>
          </a:xfrm>
          <a:prstGeom prst="roundRect">
            <a:avLst/>
          </a:prstGeom>
          <a:solidFill>
            <a:schemeClr val="bg1">
              <a:alpha val="76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25706" y="1736085"/>
            <a:ext cx="5652628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一天早晨，我蹑手蹑脚地走出家门，心里充满了神圣感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仿佛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要去干一件非常伟大的事情。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475656" y="3291830"/>
            <a:ext cx="6552728" cy="1224136"/>
          </a:xfrm>
          <a:prstGeom prst="roundRect">
            <a:avLst/>
          </a:prstGeom>
          <a:solidFill>
            <a:schemeClr val="bg1">
              <a:alpha val="76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41377" y="3363838"/>
            <a:ext cx="6342992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环境描写，这句话写出了早晨树林的安静，以及“我”为能找到这样安静的练琴环境的兴奋心情。沙沙的足音在“我”听来，竟成了一曲悠悠的小令，形象地说明“我”重新找回了自信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99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5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 animBg="1"/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 txBox="1"/>
          <p:nvPr/>
        </p:nvSpPr>
        <p:spPr>
          <a:xfrm>
            <a:off x="3615538" y="1707654"/>
            <a:ext cx="1728192" cy="323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“白痴”、沮丧</a:t>
            </a:r>
          </a:p>
        </p:txBody>
      </p:sp>
      <p:sp>
        <p:nvSpPr>
          <p:cNvPr id="2" name="矩形 1"/>
          <p:cNvSpPr/>
          <p:nvPr/>
        </p:nvSpPr>
        <p:spPr>
          <a:xfrm>
            <a:off x="1619672" y="1223463"/>
            <a:ext cx="629531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通看全文，从文中找出相关的词语，说说我在音乐方面发生的变化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 txBox="1"/>
          <p:nvPr/>
        </p:nvSpPr>
        <p:spPr>
          <a:xfrm>
            <a:off x="4839674" y="2459393"/>
            <a:ext cx="12241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羞愧、兴奋</a:t>
            </a:r>
          </a:p>
        </p:txBody>
      </p:sp>
      <p:sp>
        <p:nvSpPr>
          <p:cNvPr id="9" name="Rectangle 5"/>
          <p:cNvSpPr txBox="1"/>
          <p:nvPr/>
        </p:nvSpPr>
        <p:spPr>
          <a:xfrm>
            <a:off x="4206826" y="2085234"/>
            <a:ext cx="227380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充满了神圣感、沮丧</a:t>
            </a:r>
          </a:p>
        </p:txBody>
      </p:sp>
      <p:sp>
        <p:nvSpPr>
          <p:cNvPr id="10" name="Rectangle 5"/>
          <p:cNvSpPr txBox="1"/>
          <p:nvPr/>
        </p:nvSpPr>
        <p:spPr>
          <a:xfrm>
            <a:off x="5961181" y="3723878"/>
            <a:ext cx="1686805" cy="251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无法割舍、熟练</a:t>
            </a:r>
          </a:p>
        </p:txBody>
      </p:sp>
      <p:sp>
        <p:nvSpPr>
          <p:cNvPr id="11" name="Rectangle 5"/>
          <p:cNvSpPr txBox="1"/>
          <p:nvPr/>
        </p:nvSpPr>
        <p:spPr>
          <a:xfrm>
            <a:off x="5251000" y="2842244"/>
            <a:ext cx="165618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重拾自信、勤奋</a:t>
            </a:r>
          </a:p>
        </p:txBody>
      </p:sp>
      <p:sp>
        <p:nvSpPr>
          <p:cNvPr id="12" name="Rectangle 5"/>
          <p:cNvSpPr txBox="1"/>
          <p:nvPr/>
        </p:nvSpPr>
        <p:spPr>
          <a:xfrm>
            <a:off x="5612365" y="3291831"/>
            <a:ext cx="1656184" cy="30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让人大吃一惊</a:t>
            </a:r>
          </a:p>
        </p:txBody>
      </p:sp>
      <p:pic>
        <p:nvPicPr>
          <p:cNvPr id="8194" name="Picture 2" descr="E:\平面素材\课件元素\png图片\1bf30e5f322c72745c254a54027f02a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2106153"/>
            <a:ext cx="3945638" cy="24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5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5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 descr="E:\平面素材\课件元素\png图片\d31fe0622a9cefb222314b27c2bbed6a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043608" y="1203598"/>
            <a:ext cx="6840760" cy="37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3149527" y="1779662"/>
            <a:ext cx="2646609" cy="437183"/>
          </a:xfrm>
        </p:spPr>
        <p:txBody>
          <a:bodyPr>
            <a:no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为什么会有如此大的变化？</a:t>
            </a:r>
          </a:p>
        </p:txBody>
      </p:sp>
      <p:sp>
        <p:nvSpPr>
          <p:cNvPr id="2" name="矩形 1"/>
          <p:cNvSpPr/>
          <p:nvPr/>
        </p:nvSpPr>
        <p:spPr>
          <a:xfrm>
            <a:off x="2885728" y="2283718"/>
            <a:ext cx="2982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这都是老教授真诚鼓励和无私帮助的结果。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81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99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3059832" y="1193596"/>
            <a:ext cx="3168352" cy="33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描写老人神态的关键词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共几次？</a:t>
            </a:r>
          </a:p>
        </p:txBody>
      </p:sp>
      <p:sp>
        <p:nvSpPr>
          <p:cNvPr id="2" name="矩形 1"/>
          <p:cNvSpPr/>
          <p:nvPr/>
        </p:nvSpPr>
        <p:spPr>
          <a:xfrm>
            <a:off x="3821472" y="1635646"/>
            <a:ext cx="15121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平静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共出现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三次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43608" y="2499742"/>
            <a:ext cx="7272808" cy="1944216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1661232" y="2726174"/>
            <a:ext cx="6120680" cy="14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一位极瘦极瘦的老妇人静静地坐在木椅上，平静地望着我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她一直很平静的望着我。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3，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她慈祥的眼神平静地望着我，像深深的潭水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942293" y="1203598"/>
            <a:ext cx="4104456" cy="504959"/>
          </a:xfrm>
        </p:spPr>
        <p:txBody>
          <a:bodyPr>
            <a:no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划出描写老教授的语言的词句，读一读</a:t>
            </a:r>
            <a:b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 txBox="1"/>
          <p:nvPr/>
        </p:nvSpPr>
        <p:spPr>
          <a:xfrm>
            <a:off x="3203848" y="1935882"/>
            <a:ext cx="5256584" cy="251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“是我打扰了你吗，小伙子？不过，我每天早晨都在这儿坐一会儿。”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“我想你一定拉得非常好，可惜我的耳朵聋了。如果不介意我在场，请继续吧。”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“也许我会用心去感受这音乐。我能做你的听众吗，每天早晨？”</a:t>
            </a:r>
          </a:p>
        </p:txBody>
      </p:sp>
      <p:pic>
        <p:nvPicPr>
          <p:cNvPr id="10242" name="Picture 2" descr="E:\平面素材\课件元素\png图片\ceaaf2ae4a2f1009877689fc80e8a86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935882"/>
            <a:ext cx="1690122" cy="26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9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656" y="1203598"/>
            <a:ext cx="6264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我想你一定拉得非常好，可惜我的耳朵聋了。如果不介意我在场，请继续吧。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老人真的“耳朵聋了”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吗？她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为什么要这样说？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403648" y="2355726"/>
            <a:ext cx="6336704" cy="1944216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35696" y="2643758"/>
            <a:ext cx="547260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，她知道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拉得不好，又不想让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失去信心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以此来合理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鼓励。而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我听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了也很高兴。终于有人不说他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音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白痴，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心中体会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到快乐。使以后我为老人拉琴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有勇气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99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99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1115616" y="1203598"/>
            <a:ext cx="7692026" cy="8298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“我想你一定拉得非常好，可惜我的耳朵聋了。如果不介意我在场，请继续吧。”</a:t>
            </a:r>
            <a:b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01845" y="2137792"/>
            <a:ext cx="6812315" cy="209014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/>
          <p:nvPr/>
        </p:nvSpPr>
        <p:spPr>
          <a:xfrm>
            <a:off x="1979712" y="2281808"/>
            <a:ext cx="5458387" cy="194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这是老妇人在鼓励“我”，让“我”不要再懊恼，灰心，并打消我的顾虑不要在意她在场，拉好拉坏她都听不见，对她不会造成任何干忧，让“我”毫无顾忌地大胆练习。老妇人给了“我”勇气和力量。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41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79853" y="1716946"/>
            <a:ext cx="4572000" cy="22648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里用“唯一”来修饰限制“听众”，有“独一无二”的意思。这个“唯一”表明老人在“我”心目中有着崇高的地位。表达了我对老教授无限钦佩，敬仰之情。是她的循循善诱，积极鼓励，真诚无私的帮助，使我树立了信心，刻苦练习，最终获得成功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13476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你就是我的“唯一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pic>
        <p:nvPicPr>
          <p:cNvPr id="4098" name="Picture 2" descr="E:\平面素材\课件元素\png图片\de8c2ede272bc7aaa52028b952cb57f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1049953"/>
            <a:ext cx="2240726" cy="35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课文主旨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 descr="E:\平面素材\课件元素\png图片\a85a5a156a3a50a8fd1db0e0032498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732" y="2660038"/>
            <a:ext cx="4896544" cy="248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1547664" y="1097097"/>
            <a:ext cx="5832648" cy="1603323"/>
          </a:xfrm>
          <a:prstGeom prst="cloudCallout">
            <a:avLst/>
          </a:prstGeom>
          <a:solidFill>
            <a:srgbClr val="FFC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 txBox="1"/>
          <p:nvPr/>
        </p:nvSpPr>
        <p:spPr>
          <a:xfrm>
            <a:off x="2413459" y="1353534"/>
            <a:ext cx="4174765" cy="1650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本文赞扬了老教授爱护、鼓励年轻人成才的美德，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表达了“我”对德高望重的老教授的敬佩、感激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拓展训练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1331640" y="1923678"/>
            <a:ext cx="6780236" cy="15901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当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我沮丧地想离开小树林时，她平静地望着我，仿佛在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说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……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当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我每天去小树林拉琴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时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…….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当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我渐渐奏出真正的音乐时，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她</a:t>
            </a:r>
            <a:r>
              <a: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…….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33194" y="1200726"/>
            <a:ext cx="364715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平静的背后，老人在想些什么呢？</a:t>
            </a:r>
          </a:p>
        </p:txBody>
      </p:sp>
      <p:pic>
        <p:nvPicPr>
          <p:cNvPr id="12290" name="Picture 2" descr="E:\平面素材\课件元素\png图片\f502adff3d2d80530455799ec46480d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28589" y="2476102"/>
            <a:ext cx="3661420" cy="24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课文流程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E:\平面素材\课件元素\png图片\0dc50df419ff628048fcfe264824b8e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88146" y="1131590"/>
            <a:ext cx="3378820" cy="32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2033262"/>
            <a:ext cx="18261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 smtClean="0">
                <a:latin typeface="方正隶书简体" pitchFamily="2" charset="-122"/>
                <a:ea typeface="方正隶书简体" pitchFamily="2" charset="-122"/>
              </a:rPr>
              <a:t>老人善意</a:t>
            </a:r>
            <a:endParaRPr lang="en-US" altLang="zh-CN" sz="3200" dirty="0" smtClean="0">
              <a:latin typeface="方正隶书简体" pitchFamily="2" charset="-122"/>
              <a:ea typeface="方正隶书简体" pitchFamily="2" charset="-122"/>
            </a:endParaRPr>
          </a:p>
          <a:p>
            <a:pPr algn="ctr"/>
            <a:r>
              <a:rPr lang="zh-CN" altLang="en-US" sz="3200" dirty="0" smtClean="0">
                <a:latin typeface="方正隶书简体" pitchFamily="2" charset="-122"/>
                <a:ea typeface="方正隶书简体" pitchFamily="2" charset="-122"/>
              </a:rPr>
              <a:t>的谎言</a:t>
            </a:r>
            <a:endParaRPr lang="zh-CN" altLang="en-US" sz="3200" dirty="0">
              <a:latin typeface="方正隶书简体" pitchFamily="2" charset="-122"/>
              <a:ea typeface="方正隶书简体" pitchFamily="2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1771819" y="1218406"/>
            <a:ext cx="927973" cy="5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1600" y="9875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沮丧</a:t>
            </a:r>
            <a:endParaRPr lang="zh-CN" altLang="en-US" sz="2400" dirty="0">
              <a:latin typeface="方正隶书简体" pitchFamily="2" charset="-122"/>
              <a:ea typeface="方正隶书简体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051720" y="2398238"/>
            <a:ext cx="64807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2110206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不敢在</a:t>
            </a:r>
            <a:endParaRPr lang="en-US" altLang="zh-CN" sz="2400" dirty="0" smtClean="0">
              <a:latin typeface="方正隶书简体" pitchFamily="2" charset="-122"/>
              <a:ea typeface="方正隶书简体" pitchFamily="2" charset="-122"/>
            </a:endParaRPr>
          </a:p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家练琴</a:t>
            </a:r>
            <a:endParaRPr lang="zh-CN" altLang="en-US" sz="2400" dirty="0">
              <a:latin typeface="方正隶书简体" pitchFamily="2" charset="-122"/>
              <a:ea typeface="方正隶书简体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051720" y="3110480"/>
            <a:ext cx="792088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1600" y="311048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抱歉</a:t>
            </a:r>
            <a:endParaRPr lang="en-US" altLang="zh-CN" sz="2400" dirty="0" smtClean="0">
              <a:latin typeface="方正隶书简体" pitchFamily="2" charset="-122"/>
              <a:ea typeface="方正隶书简体" pitchFamily="2" charset="-122"/>
            </a:endParaRPr>
          </a:p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溜走</a:t>
            </a:r>
            <a:endParaRPr lang="zh-CN" altLang="en-US" sz="2400" dirty="0">
              <a:latin typeface="方正隶书简体" pitchFamily="2" charset="-122"/>
              <a:ea typeface="方正隶书简体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6156176" y="1218406"/>
            <a:ext cx="1152128" cy="2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80312" y="9875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隶书简体" pitchFamily="2" charset="-122"/>
                <a:ea typeface="方正隶书简体" pitchFamily="2" charset="-122"/>
              </a:rPr>
              <a:t>兴奋</a:t>
            </a: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6300192" y="223880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80312" y="1879374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又在家</a:t>
            </a:r>
            <a:endParaRPr lang="en-US" altLang="zh-CN" sz="2400" dirty="0" smtClean="0">
              <a:latin typeface="方正隶书简体" pitchFamily="2" charset="-122"/>
              <a:ea typeface="方正隶书简体" pitchFamily="2" charset="-122"/>
            </a:endParaRPr>
          </a:p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  练</a:t>
            </a:r>
            <a:r>
              <a:rPr lang="zh-CN" altLang="en-US" sz="2400" dirty="0">
                <a:latin typeface="方正隶书简体" pitchFamily="2" charset="-122"/>
                <a:ea typeface="方正隶书简体" pitchFamily="2" charset="-122"/>
              </a:rPr>
              <a:t>琴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6012160" y="2941203"/>
            <a:ext cx="1224136" cy="2243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16197" y="280609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尽心</a:t>
            </a:r>
            <a:endParaRPr lang="en-US" altLang="zh-CN" sz="2400" dirty="0" smtClean="0">
              <a:latin typeface="方正隶书简体" pitchFamily="2" charset="-122"/>
              <a:ea typeface="方正隶书简体" pitchFamily="2" charset="-122"/>
            </a:endParaRPr>
          </a:p>
          <a:p>
            <a:r>
              <a:rPr lang="zh-CN" altLang="en-US" sz="2400" dirty="0" smtClean="0">
                <a:latin typeface="方正隶书简体" pitchFamily="2" charset="-122"/>
                <a:ea typeface="方正隶书简体" pitchFamily="2" charset="-122"/>
              </a:rPr>
              <a:t>尽力</a:t>
            </a:r>
            <a:endParaRPr lang="zh-CN" altLang="en-US" sz="2400" dirty="0">
              <a:latin typeface="方正隶书简体" pitchFamily="2" charset="-122"/>
              <a:ea typeface="方正隶书简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0823" y="39517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方正隶书简体" pitchFamily="2" charset="-122"/>
                <a:ea typeface="方正隶书简体" pitchFamily="2" charset="-122"/>
              </a:rPr>
              <a:t>自卑</a:t>
            </a:r>
            <a:endParaRPr lang="zh-CN" altLang="en-US" b="1" dirty="0">
              <a:solidFill>
                <a:srgbClr val="FFC000"/>
              </a:solidFill>
              <a:latin typeface="方正隶书简体" pitchFamily="2" charset="-122"/>
              <a:ea typeface="方正隶书简体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2056" y="395170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C000"/>
                </a:solidFill>
                <a:latin typeface="方正隶书简体" pitchFamily="2" charset="-122"/>
                <a:ea typeface="方正隶书简体" pitchFamily="2" charset="-122"/>
              </a:rPr>
              <a:t>自信</a:t>
            </a:r>
            <a:endParaRPr lang="zh-CN" altLang="en-US" b="1" dirty="0">
              <a:solidFill>
                <a:srgbClr val="FFC000"/>
              </a:solidFill>
              <a:latin typeface="方正隶书简体" pitchFamily="2" charset="-122"/>
              <a:ea typeface="方正隶书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11" grpId="0"/>
      <p:bldP spid="16" grpId="0"/>
      <p:bldP spid="20" grpId="0"/>
      <p:bldP spid="23" grpId="0"/>
      <p:bldP spid="27" grpId="0"/>
      <p:bldP spid="31" grpId="0"/>
      <p:bldP spid="29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7653" y="1143514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谢谢欣赏！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认识字词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01726" y="1520205"/>
            <a:ext cx="754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悠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89263" y="1521793"/>
            <a:ext cx="1293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悠悠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18063" y="1532905"/>
            <a:ext cx="798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77038" y="1521793"/>
            <a:ext cx="1292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仪式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01726" y="2415555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歉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14663" y="2377455"/>
            <a:ext cx="1247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抱歉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18063" y="2375868"/>
            <a:ext cx="66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溜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77038" y="2340943"/>
            <a:ext cx="123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溜走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101726" y="3342655"/>
            <a:ext cx="81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嘿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990851" y="3288680"/>
            <a:ext cx="181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嘿嘿笑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818063" y="3326780"/>
            <a:ext cx="769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割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777038" y="3266455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割舍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912938" y="1491630"/>
            <a:ext cx="103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yōu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841501" y="2363168"/>
            <a:ext cx="1350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qiàn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85963" y="3302968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hēi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89613" y="1491630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yí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758085" y="2363168"/>
            <a:ext cx="104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liū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80088" y="3266455"/>
            <a:ext cx="98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gē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词语解释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1387946" y="1115072"/>
            <a:ext cx="720080" cy="3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懊恼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51435" y="1180084"/>
            <a:ext cx="1727399" cy="2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心里别扭、烦恼。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51435" y="1679575"/>
            <a:ext cx="1699841" cy="26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灰心失望的意思。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51435" y="2139702"/>
            <a:ext cx="1827240" cy="32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配合得适当和匀称。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51435" y="2715766"/>
            <a:ext cx="2727574" cy="27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充分流露出一种情绪或气氛。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151435" y="3255963"/>
            <a:ext cx="350068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言行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错误到使人觉得奇怪程度。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84437" y="4289227"/>
            <a:ext cx="5759971" cy="29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书名，即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一千零一夜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。指  信口开河，讲些不着 边际的话。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151435" y="3748956"/>
            <a:ext cx="208801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为众人所仰望的名声。</a:t>
            </a:r>
          </a:p>
        </p:txBody>
      </p:sp>
      <p:sp>
        <p:nvSpPr>
          <p:cNvPr id="18" name="Rectangle 3"/>
          <p:cNvSpPr txBox="1">
            <a:spLocks noRot="1" noChangeArrowheads="1"/>
          </p:cNvSpPr>
          <p:nvPr/>
        </p:nvSpPr>
        <p:spPr bwMode="auto">
          <a:xfrm>
            <a:off x="1387946" y="1597870"/>
            <a:ext cx="720080" cy="3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沮丧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3"/>
          <p:cNvSpPr txBox="1">
            <a:spLocks noRot="1" noChangeArrowheads="1"/>
          </p:cNvSpPr>
          <p:nvPr/>
        </p:nvSpPr>
        <p:spPr bwMode="auto">
          <a:xfrm>
            <a:off x="1387946" y="2086819"/>
            <a:ext cx="720080" cy="3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和谐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3"/>
          <p:cNvSpPr txBox="1">
            <a:spLocks noRot="1" noChangeArrowheads="1"/>
          </p:cNvSpPr>
          <p:nvPr/>
        </p:nvSpPr>
        <p:spPr bwMode="auto">
          <a:xfrm>
            <a:off x="1387946" y="2638526"/>
            <a:ext cx="720080" cy="3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洋溢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3"/>
          <p:cNvSpPr txBox="1">
            <a:spLocks noRot="1" noChangeArrowheads="1"/>
          </p:cNvSpPr>
          <p:nvPr/>
        </p:nvSpPr>
        <p:spPr bwMode="auto">
          <a:xfrm>
            <a:off x="1387946" y="3213125"/>
            <a:ext cx="720080" cy="3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荒唐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3"/>
          <p:cNvSpPr txBox="1">
            <a:spLocks noRot="1" noChangeArrowheads="1"/>
          </p:cNvSpPr>
          <p:nvPr/>
        </p:nvSpPr>
        <p:spPr bwMode="auto">
          <a:xfrm>
            <a:off x="1387946" y="3708450"/>
            <a:ext cx="720080" cy="3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声望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3"/>
          <p:cNvSpPr txBox="1">
            <a:spLocks noRot="1" noChangeArrowheads="1"/>
          </p:cNvSpPr>
          <p:nvPr/>
        </p:nvSpPr>
        <p:spPr bwMode="auto">
          <a:xfrm>
            <a:off x="1387946" y="4217219"/>
            <a:ext cx="1239838" cy="3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天方夜谭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E:\平面素材\课件元素\png图片\053559ac0a287a9b654c82a28ebe9d7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520955"/>
            <a:ext cx="2307295" cy="24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99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99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99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99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99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99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 descr="E:\平面素材\课件元素\png图片\5770f2134866c73c9a7825be772661d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227" y="534040"/>
            <a:ext cx="6402661" cy="4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/>
          <p:nvPr/>
        </p:nvSpPr>
        <p:spPr>
          <a:xfrm>
            <a:off x="2012851" y="3083158"/>
            <a:ext cx="4415569" cy="846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文章通过一个音乐白痴通过一位老音乐教授的鼓励下，找回自信，成长为能奏出真正音乐的小提琴手的故事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</a:p>
        </p:txBody>
      </p:sp>
      <p:sp>
        <p:nvSpPr>
          <p:cNvPr id="2" name="矩形 1"/>
          <p:cNvSpPr/>
          <p:nvPr/>
        </p:nvSpPr>
        <p:spPr>
          <a:xfrm>
            <a:off x="2484376" y="2607191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说一说文章主要讲了一个什么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故事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/>
          <p:nvPr/>
        </p:nvSpPr>
        <p:spPr>
          <a:xfrm>
            <a:off x="2062505" y="939320"/>
            <a:ext cx="5400600" cy="708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第一部分（第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小节）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写“我”由于不忍心让家人再受“折磨”，决定去小树林练琴。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505" y="1779662"/>
            <a:ext cx="62391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第二部分（第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2-----8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老教授谎称自己“耳聋”，在“我”练琴时，给予“我”无私的帮助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62505" y="2715766"/>
            <a:ext cx="53531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第三部分（第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9—10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“我”从妹妹那里知道老妇人的真实身份后，心灵受到震撼。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62505" y="3561278"/>
            <a:ext cx="68651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第四部分（第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11\12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后来小提琴成了“我”无法割舍的爱好，每次演出时总会想起这位德高望重的老人。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695" y="240103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唯一的听众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390100" y="1056715"/>
            <a:ext cx="648072" cy="3027203"/>
          </a:xfrm>
          <a:prstGeom prst="leftBrace">
            <a:avLst>
              <a:gd name="adj1" fmla="val 3919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1475656" y="1275766"/>
            <a:ext cx="6264696" cy="432047"/>
          </a:xfrm>
        </p:spPr>
        <p:txBody>
          <a:bodyPr>
            <a:normAutofit fontScale="90000"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在遇到老妇人之前，别人对“男孩”的评价是怎样的？男孩的心情有是怎样的？</a:t>
            </a:r>
          </a:p>
        </p:txBody>
      </p:sp>
      <p:pic>
        <p:nvPicPr>
          <p:cNvPr id="5122" name="Picture 2" descr="E:\平面素材\课件元素\png图片\318f35a8209220e41caf68334584bf55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611560" y="1851670"/>
            <a:ext cx="1959818" cy="27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771800" y="1995686"/>
            <a:ext cx="5040560" cy="1872208"/>
          </a:xfrm>
          <a:prstGeom prst="wedgeRoundRectCallout">
            <a:avLst>
              <a:gd name="adj1" fmla="val -31982"/>
              <a:gd name="adj2" fmla="val 62500"/>
              <a:gd name="adj3" fmla="val 16667"/>
            </a:avLst>
          </a:prstGeom>
          <a:solidFill>
            <a:schemeClr val="bg1">
              <a:alpha val="4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3"/>
          <p:cNvSpPr txBox="1"/>
          <p:nvPr/>
        </p:nvSpPr>
        <p:spPr>
          <a:xfrm>
            <a:off x="3322315" y="1995686"/>
            <a:ext cx="4114800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用父亲和妹妹的话来说，我在音乐方面简直是一个白痴。这是他们在经受了我数次“折磨”之后下的结论。在他们听来，我拉小夜曲就像在锯床腿。这些话使我感到十分沮丧，我不敢在家里练琴了。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E:\平面素材\课件元素\png图片\aa7d678ae7d4109943257078fb26968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971303"/>
            <a:ext cx="1944216" cy="225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971600" y="1203598"/>
            <a:ext cx="4356485" cy="54120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后来我拉小提琴的水平如何？</a:t>
            </a:r>
          </a:p>
        </p:txBody>
      </p:sp>
      <p:sp>
        <p:nvSpPr>
          <p:cNvPr id="8" name="Rectangle 3"/>
          <p:cNvSpPr txBox="1"/>
          <p:nvPr/>
        </p:nvSpPr>
        <p:spPr>
          <a:xfrm>
            <a:off x="3527884" y="2067694"/>
            <a:ext cx="500455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后来，拉小提琴成了我无法割舍的爱好，我能熟练地拉许多曲子。在各种文艺晚会上，我有机会面对成千上万的观众演奏小提琴曲。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9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39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平面素材\课件元素\png图片\6a44667a0ba53ecc776cf091bc7665ef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11510"/>
            <a:ext cx="1944216" cy="6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5302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理解课文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6"/>
          <p:cNvSpPr txBox="1"/>
          <p:nvPr/>
        </p:nvSpPr>
        <p:spPr>
          <a:xfrm>
            <a:off x="5436096" y="1851670"/>
            <a:ext cx="2948136" cy="18185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后来，拉小提琴成了我无法割舍的爱好，我能熟练地拉许多曲子。在各种文艺晚会上，我有机会面对成千上万的观众演奏小提琴曲。</a:t>
            </a:r>
          </a:p>
        </p:txBody>
      </p:sp>
      <p:pic>
        <p:nvPicPr>
          <p:cNvPr id="7170" name="Picture 2" descr="E:\平面素材\课件元素\png图片\7c45cccbf5994bf4baad510bd1d5bfd2.pn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3563888" y="1228782"/>
            <a:ext cx="2465810" cy="27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4823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4823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后来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 txBox="1"/>
          <p:nvPr/>
        </p:nvSpPr>
        <p:spPr>
          <a:xfrm>
            <a:off x="683568" y="1851670"/>
            <a:ext cx="266429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用父亲和妹妹的话来说，我在音乐方面简直是一个白痴。这是他们在经受了我数次“折磨”之后下的结论。在他们听来，我拉小夜曲就像在锯床腿。这些话使我感到十分沮丧，我不敢在家里练琴了。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767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99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439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9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1231</Words>
  <Application>Microsoft Office PowerPoint</Application>
  <PresentationFormat>全屏显示(16:9)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方正隶书简体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在遇到老妇人之前，别人对“男孩”的评价是怎样的？男孩的心情有是怎样的？</vt:lpstr>
      <vt:lpstr>后来我拉小提琴的水平如何？</vt:lpstr>
      <vt:lpstr>PowerPoint 演示文稿</vt:lpstr>
      <vt:lpstr>通读全文，画出体现我心理活动的语句</vt:lpstr>
      <vt:lpstr>PowerPoint 演示文稿</vt:lpstr>
      <vt:lpstr>为什么会有如此大的变化？</vt:lpstr>
      <vt:lpstr>PowerPoint 演示文稿</vt:lpstr>
      <vt:lpstr>划出描写老教授的语言的词句，读一读 </vt:lpstr>
      <vt:lpstr>PowerPoint 演示文稿</vt:lpstr>
      <vt:lpstr>“我想你一定拉得非常好，可惜我的耳朵聋了。如果不介意我在场，请继续吧。”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2021-07-05T02:20:04Z</dcterms:created>
  <dcterms:modified xsi:type="dcterms:W3CDTF">2023-01-11T01:35:30Z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68CDC6352E2D45EE959C3A39BC1C733D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