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77993-6D80-4595-976E-350D6DC016E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B9673-3BB4-4CA5-90FA-C3D219F69E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dirty="0">
              <a:solidFill>
                <a:srgbClr val="EEECE1">
                  <a:lumMod val="2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B9673-3BB4-4CA5-90FA-C3D219F69E8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PPT&#35838;&#20214;&#20061;&#24180;&#32423;20160408\&#33521;&#35821;2\&#12298;&#25945;&#24072;&#29992;&#20070;&#12299;&#35838;&#26102;&#35838;&#20214;\Unit%205\&#20864;&#25945;&#33521;&#35821;&#20061;&#24180;&#32423;&#19978;&#31532;&#20116;&#21333;&#20803;&#31532;&#19968;&#35838;&#26102;\Lesson25&#65306;Let&#8217;s_Do_It&#65281;&#8212;4.mp3" TargetMode="External"/><Relationship Id="rId1" Type="http://schemas.microsoft.com/office/2007/relationships/media" Target="file:///D:\PPT&#35838;&#20214;&#20061;&#24180;&#32423;20160408\&#33521;&#35821;2\&#12298;&#25945;&#24072;&#29992;&#20070;&#12299;&#35838;&#26102;&#35838;&#20214;\Unit%205\&#20864;&#25945;&#33521;&#35821;&#20061;&#24180;&#32423;&#19978;&#31532;&#20116;&#21333;&#20803;&#31532;&#19968;&#35838;&#26102;\Lesson25&#65306;Let&#8217;s_Do_It&#65281;&#8212;4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PPT&#35838;&#20214;&#20061;&#24180;&#32423;20160408\&#33521;&#35821;2\&#12298;&#25945;&#24072;&#29992;&#20070;&#12299;&#35838;&#26102;&#35838;&#20214;\Unit%205\&#20864;&#25945;&#33521;&#35821;&#20061;&#24180;&#32423;&#19978;&#31532;&#20116;&#21333;&#20803;&#31532;&#19968;&#35838;&#26102;\Lesson25.mp3" TargetMode="External"/><Relationship Id="rId1" Type="http://schemas.microsoft.com/office/2007/relationships/media" Target="file:///D:\PPT&#35838;&#20214;&#20061;&#24180;&#32423;20160408\&#33521;&#35821;2\&#12298;&#25945;&#24072;&#29992;&#20070;&#12299;&#35838;&#26102;&#35838;&#20214;\Unit%205\&#20864;&#25945;&#33521;&#35821;&#20061;&#24180;&#32423;&#19978;&#31532;&#20116;&#21333;&#20803;&#31532;&#19968;&#35838;&#26102;\Lesson25.mp3" TargetMode="Externa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1052736"/>
            <a:ext cx="9144000" cy="11795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Unit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5 Look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into Science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" y="2636912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5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Let’s </a:t>
            </a:r>
            <a:r>
              <a:rPr lang="en-US" altLang="zh-CN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Do an Experiment!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" y="268884"/>
            <a:ext cx="52562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九年级英语上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新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课标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[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冀教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]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24753" y="551723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99"/>
          <p:cNvSpPr txBox="1">
            <a:spLocks noChangeArrowheads="1"/>
          </p:cNvSpPr>
          <p:nvPr/>
        </p:nvSpPr>
        <p:spPr bwMode="auto">
          <a:xfrm>
            <a:off x="899592" y="1124744"/>
            <a:ext cx="6859587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3.We should do this experiment  outside,Brian. </a:t>
            </a:r>
            <a:endParaRPr lang="zh-CN" altLang="en-US" sz="2400" b="1" dirty="0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experiment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为可数名词,意为“实验”。do experiments/do an experiment意为“做实验”。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拓展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】　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experiment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作动词,意为“做实验,进行试验”。</a:t>
            </a:r>
          </a:p>
          <a:p>
            <a:r>
              <a:rPr lang="zh-CN" altLang="en-US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4.You think the water will pour out,Danny.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</a:p>
          <a:p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pour out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意为“倒出,使流出,涌出”。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pour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在本句中表示“涌流”。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拓展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】　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pour…into…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意为“把……倒进……”。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本框 99"/>
          <p:cNvSpPr txBox="1">
            <a:spLocks noChangeArrowheads="1"/>
          </p:cNvSpPr>
          <p:nvPr/>
        </p:nvSpPr>
        <p:spPr bwMode="auto">
          <a:xfrm>
            <a:off x="683568" y="1124744"/>
            <a:ext cx="7427913" cy="451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5.That’s called the scientific method. </a:t>
            </a:r>
            <a:endParaRPr lang="zh-CN" altLang="en-US" sz="2400" b="1" dirty="0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◆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be called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意为“被叫作”,是被动语态。被动语态是由“be+及物动词的过去分词”构成,其中be动词可随句子时态的变化而变化。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◆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scientific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为形容词,意为“科学的”。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scientist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为可数名词,意为“科学家”,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science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为不可数名词,意为“自然科学”。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◆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method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为可数名词,意为“方法,办法”。</a:t>
            </a:r>
          </a:p>
          <a:p>
            <a:r>
              <a:rPr lang="zh-CN" altLang="en-US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6.I am so sure of my theory that Brian can do the experiment over your head and I know you won’t get wet. </a:t>
            </a:r>
            <a:endParaRPr lang="zh-CN" altLang="en-US" sz="2400" b="1" dirty="0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本句中的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be sure of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意为“对……有把握”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框 99"/>
          <p:cNvSpPr txBox="1">
            <a:spLocks noChangeArrowheads="1"/>
          </p:cNvSpPr>
          <p:nvPr/>
        </p:nvSpPr>
        <p:spPr bwMode="auto">
          <a:xfrm>
            <a:off x="827584" y="1052736"/>
            <a:ext cx="7223125" cy="484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7.He puts on a raincoat and sits down. </a:t>
            </a:r>
          </a:p>
          <a:p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put on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意为“穿上”,为“动词+副词”构成的短语,代词作其宾语必须放在动词和副词之间。</a:t>
            </a:r>
          </a:p>
          <a:p>
            <a:r>
              <a:rPr lang="zh-CN" altLang="en-US" sz="2400" b="1" u="sng" dirty="0" smtClean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8.How </a:t>
            </a:r>
            <a:r>
              <a:rPr lang="zh-CN" altLang="en-US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is that possible? </a:t>
            </a:r>
            <a:endParaRPr lang="zh-CN" altLang="en-US" sz="2400" b="1" dirty="0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possible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为形容词,意为“可能的,合适的”,其反义词为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impossible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,意为“不可能的”,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possibly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为副词,意为“可能地”。</a:t>
            </a:r>
          </a:p>
          <a:p>
            <a:r>
              <a:rPr lang="zh-CN" altLang="en-US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9.It is strong enough to hold the water. 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“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It is+形容词+enough to do sth.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”意为“做某事是足够……的”,常用来表述某人或某物的能力或特征。在此句型中,当不定式的逻辑主语与句子的主语不相同时,常用for引出不定式的逻辑主语。该句型可以和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too…to…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及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so…that…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句型相互转换。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99"/>
          <p:cNvSpPr txBox="1">
            <a:spLocks noChangeArrowheads="1"/>
          </p:cNvSpPr>
          <p:nvPr/>
        </p:nvSpPr>
        <p:spPr bwMode="auto">
          <a:xfrm>
            <a:off x="359321" y="1196752"/>
            <a:ext cx="8064896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10.So what have we discovered?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</a:p>
          <a:p>
            <a:r>
              <a:rPr lang="zh-CN" altLang="en-US" sz="20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discover</a:t>
            </a:r>
            <a:r>
              <a:rPr lang="zh-CN" altLang="en-US" sz="20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为动词,意为“发现”,是指发现或找出某种自然界本来已存在,但以前未被人类发现或认识的事物。</a:t>
            </a:r>
          </a:p>
          <a:p>
            <a:r>
              <a:rPr lang="zh-CN" altLang="en-US" sz="20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【</a:t>
            </a:r>
            <a:r>
              <a:rPr lang="zh-CN" altLang="en-US" sz="20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辨析</a:t>
            </a:r>
            <a:r>
              <a:rPr lang="zh-CN" altLang="en-US" sz="20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】　</a:t>
            </a:r>
            <a:r>
              <a:rPr lang="zh-CN" altLang="en-US" sz="20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find,find out,discover,invent</a:t>
            </a:r>
          </a:p>
          <a:p>
            <a:r>
              <a:rPr lang="zh-CN" altLang="en-US" sz="20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(1)</a:t>
            </a:r>
            <a:r>
              <a:rPr lang="zh-CN" altLang="en-US" sz="20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find</a:t>
            </a:r>
            <a:r>
              <a:rPr lang="zh-CN" altLang="en-US" sz="20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意为“找到,发现”,强调“找”的结果,也可指偶然发现、碰到,其后可接名词、复合结构或that从句。</a:t>
            </a:r>
          </a:p>
          <a:p>
            <a:r>
              <a:rPr lang="zh-CN" altLang="en-US" sz="20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(2)</a:t>
            </a:r>
            <a:r>
              <a:rPr lang="zh-CN" altLang="en-US" sz="20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find out</a:t>
            </a:r>
            <a:r>
              <a:rPr lang="zh-CN" altLang="en-US" sz="20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指“弄清楚,查明”。着重表示通过调查、分析、思考等得出结果。</a:t>
            </a:r>
          </a:p>
          <a:p>
            <a:r>
              <a:rPr lang="zh-CN" altLang="en-US" sz="20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(3)</a:t>
            </a:r>
            <a:r>
              <a:rPr lang="zh-CN" altLang="en-US" sz="20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discover</a:t>
            </a:r>
            <a:r>
              <a:rPr lang="zh-CN" altLang="en-US" sz="20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意为“发现”,指发现已存在但不为人所知的事物。</a:t>
            </a:r>
          </a:p>
          <a:p>
            <a:r>
              <a:rPr lang="zh-CN" altLang="en-US" sz="20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(4)</a:t>
            </a:r>
            <a:r>
              <a:rPr lang="zh-CN" altLang="en-US" sz="20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invent</a:t>
            </a:r>
            <a:r>
              <a:rPr lang="zh-CN" altLang="en-US" sz="20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意为“发明”,指发明原来不存在的东西。</a:t>
            </a:r>
          </a:p>
          <a:p>
            <a:r>
              <a:rPr lang="zh-CN" altLang="en-US" sz="20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11.What do you conclude,Danny?</a:t>
            </a:r>
            <a:r>
              <a:rPr lang="zh-CN" altLang="en-US" sz="20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</a:p>
          <a:p>
            <a:r>
              <a:rPr lang="zh-CN" altLang="en-US" sz="20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conclude</a:t>
            </a:r>
            <a:r>
              <a:rPr lang="zh-CN" altLang="en-US" sz="20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为动词,意为“断定,推断出”,其后可接由that引导的宾语从句。</a:t>
            </a:r>
          </a:p>
          <a:p>
            <a:r>
              <a:rPr lang="zh-CN" altLang="en-US" sz="20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【</a:t>
            </a:r>
            <a:r>
              <a:rPr lang="zh-CN" altLang="en-US" sz="20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拓展</a:t>
            </a:r>
            <a:r>
              <a:rPr lang="zh-CN" altLang="en-US" sz="20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】　</a:t>
            </a:r>
            <a:r>
              <a:rPr lang="zh-CN" altLang="en-US" sz="20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conclude from</a:t>
            </a:r>
            <a:r>
              <a:rPr lang="zh-CN" altLang="en-US" sz="20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意为“从……推断,从……中得出”。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99"/>
          <p:cNvSpPr txBox="1">
            <a:spLocks noChangeArrowheads="1"/>
          </p:cNvSpPr>
          <p:nvPr/>
        </p:nvSpPr>
        <p:spPr bwMode="auto">
          <a:xfrm>
            <a:off x="467544" y="1100138"/>
            <a:ext cx="6418263" cy="538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  <a:sym typeface="宋体" panose="02010600030101010101" pitchFamily="2" charset="-122"/>
              </a:rPr>
              <a:t>What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  <a:sym typeface="宋体" panose="02010600030101010101" pitchFamily="2" charset="-122"/>
              </a:rPr>
              <a:t>is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  <a:sym typeface="宋体" panose="02010600030101010101" pitchFamily="2" charset="-122"/>
              </a:rPr>
              <a:t>science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?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What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science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  <a:endParaRPr lang="en-US" altLang="zh-CN" sz="24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Can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you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explain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  <a:endParaRPr lang="en-US" altLang="zh-CN" sz="24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Please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make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it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easy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for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my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brain.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It’s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about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making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observations.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Why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do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onions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make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me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cry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  <a:endParaRPr lang="en-US" altLang="zh-CN" sz="24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Why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do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clouds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go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by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  <a:endParaRPr lang="en-US" altLang="zh-CN" sz="24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What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keeps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birds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sky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?</a:t>
            </a:r>
            <a:endParaRPr lang="en-US" altLang="zh-CN" sz="2400" dirty="0">
              <a:solidFill>
                <a:srgbClr val="000000"/>
              </a:solidFill>
              <a:latin typeface="Aharoni" pitchFamily="2" charset="-79"/>
              <a:sym typeface="宋体" panose="02010600030101010101" pitchFamily="2" charset="-122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That’s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just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science.</a:t>
            </a:r>
          </a:p>
          <a:p>
            <a:pPr algn="ctr"/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It’s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about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matter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—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universe.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Why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does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car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stay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on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road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  <a:endParaRPr lang="en-US" altLang="zh-CN" sz="24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Why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there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green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all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over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toad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  <a:endParaRPr lang="en-US" altLang="zh-CN" sz="24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Why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can’t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I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carry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heavy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load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  <a:endParaRPr lang="en-US" altLang="zh-CN" sz="24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That’s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just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science.</a:t>
            </a:r>
            <a:endParaRPr lang="zh-CN" altLang="en-US" sz="2400" dirty="0">
              <a:latin typeface="Aharoni" pitchFamily="2" charset="-79"/>
            </a:endParaRPr>
          </a:p>
        </p:txBody>
      </p:sp>
      <p:sp>
        <p:nvSpPr>
          <p:cNvPr id="16386" name="文本框 1"/>
          <p:cNvSpPr txBox="1">
            <a:spLocks noChangeArrowheads="1"/>
          </p:cNvSpPr>
          <p:nvPr/>
        </p:nvSpPr>
        <p:spPr bwMode="auto">
          <a:xfrm>
            <a:off x="1168400" y="231775"/>
            <a:ext cx="47879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</a:rPr>
              <a:t>Listen and sing a song.</a:t>
            </a:r>
          </a:p>
        </p:txBody>
      </p:sp>
      <p:pic>
        <p:nvPicPr>
          <p:cNvPr id="16387" name="图片 2" descr="123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45250" y="3860800"/>
            <a:ext cx="2378075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Lesson25：Let’s_Do_It！—4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447675"/>
            <a:ext cx="6429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62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框 99"/>
          <p:cNvSpPr txBox="1">
            <a:spLocks noChangeArrowheads="1"/>
          </p:cNvSpPr>
          <p:nvPr/>
        </p:nvSpPr>
        <p:spPr bwMode="auto">
          <a:xfrm>
            <a:off x="1260475" y="2711450"/>
            <a:ext cx="56689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Task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tips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: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What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happens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when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you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use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less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water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more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water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wet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cardboard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or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different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kinds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and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sizes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jars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  <a:endParaRPr lang="zh-CN" altLang="en-US" sz="2800" dirty="0">
              <a:latin typeface="Aharoni" pitchFamily="2" charset="-79"/>
            </a:endParaRPr>
          </a:p>
        </p:txBody>
      </p:sp>
      <p:sp>
        <p:nvSpPr>
          <p:cNvPr id="17410" name="文本框 1"/>
          <p:cNvSpPr txBox="1">
            <a:spLocks noChangeArrowheads="1"/>
          </p:cNvSpPr>
          <p:nvPr/>
        </p:nvSpPr>
        <p:spPr bwMode="auto">
          <a:xfrm>
            <a:off x="899592" y="1196752"/>
            <a:ext cx="68389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Try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to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do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experiment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in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this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lesson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yourself</a:t>
            </a:r>
            <a:r>
              <a:rPr lang="en-US" altLang="zh-CN" sz="3200" dirty="0" smtClean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.</a:t>
            </a:r>
            <a:endParaRPr lang="en-US" altLang="zh-CN" sz="3200" dirty="0">
              <a:solidFill>
                <a:srgbClr val="902086"/>
              </a:solidFill>
              <a:latin typeface="Aharoni" pitchFamily="2" charset="-79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本框 99"/>
          <p:cNvSpPr txBox="1">
            <a:spLocks noChangeArrowheads="1"/>
          </p:cNvSpPr>
          <p:nvPr/>
        </p:nvSpPr>
        <p:spPr bwMode="auto">
          <a:xfrm>
            <a:off x="899592" y="2032099"/>
            <a:ext cx="6821488" cy="341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</a:rPr>
              <a:t>Ⅰ.</a:t>
            </a:r>
            <a:r>
              <a:rPr lang="zh-CN" altLang="en-US" sz="2400" b="1" dirty="0">
                <a:solidFill>
                  <a:srgbClr val="902086"/>
                </a:solidFill>
                <a:latin typeface="Aharoni" pitchFamily="2" charset="-79"/>
              </a:rPr>
              <a:t>用适当的介词填空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1.The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box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covered</a:t>
            </a:r>
            <a:r>
              <a:rPr lang="zh-CN" altLang="en-US" sz="2400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piece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red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paper. 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2.A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strange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thing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happened</a:t>
            </a:r>
            <a:r>
              <a:rPr lang="zh-CN" altLang="en-US" sz="2400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him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last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week. 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3.TV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another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way</a:t>
            </a:r>
            <a:r>
              <a:rPr lang="zh-CN" altLang="en-US" sz="2400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saying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television. 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4.Dave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please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fill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jar</a:t>
            </a:r>
            <a:r>
              <a:rPr lang="zh-CN" altLang="en-US" sz="2400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water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first. 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5.Have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you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read</a:t>
            </a:r>
            <a:r>
              <a:rPr lang="zh-CN" altLang="en-US" sz="2400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earthquake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newspaper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 </a:t>
            </a:r>
            <a:endParaRPr lang="zh-CN" altLang="en-US" sz="2400" dirty="0">
              <a:latin typeface="Aharoni" pitchFamily="2" charset="-79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971405" y="2389287"/>
            <a:ext cx="820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with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042967" y="3103662"/>
            <a:ext cx="471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to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971405" y="3889474"/>
            <a:ext cx="476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of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400030" y="4246662"/>
            <a:ext cx="820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with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328467" y="4603849"/>
            <a:ext cx="1030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about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8439" name="矩形 7"/>
          <p:cNvSpPr>
            <a:spLocks noChangeArrowheads="1"/>
          </p:cNvSpPr>
          <p:nvPr/>
        </p:nvSpPr>
        <p:spPr bwMode="auto">
          <a:xfrm>
            <a:off x="971030" y="1016099"/>
            <a:ext cx="30003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6000" dirty="0">
                <a:solidFill>
                  <a:srgbClr val="FF00FF"/>
                </a:solidFill>
                <a:latin typeface="Aharoni" pitchFamily="2" charset="-79"/>
              </a:rPr>
              <a:t>Practice</a:t>
            </a:r>
            <a:endParaRPr lang="en-US" altLang="zh-CN" sz="6000" dirty="0">
              <a:solidFill>
                <a:srgbClr val="000000"/>
              </a:solidFill>
              <a:latin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文本框 99"/>
          <p:cNvSpPr txBox="1">
            <a:spLocks noChangeArrowheads="1"/>
          </p:cNvSpPr>
          <p:nvPr/>
        </p:nvSpPr>
        <p:spPr bwMode="auto">
          <a:xfrm>
            <a:off x="828675" y="1002059"/>
            <a:ext cx="7629525" cy="48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902086"/>
                </a:solidFill>
                <a:latin typeface="Aharoni" pitchFamily="2" charset="-79"/>
              </a:rPr>
              <a:t>Ⅱ.</a:t>
            </a:r>
            <a:r>
              <a:rPr lang="zh-CN" altLang="en-US" sz="2400" b="1" dirty="0">
                <a:solidFill>
                  <a:srgbClr val="902086"/>
                </a:solidFill>
                <a:latin typeface="Aharoni" pitchFamily="2" charset="-79"/>
              </a:rPr>
              <a:t>单项填空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1.Let’s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do</a:t>
            </a:r>
            <a:r>
              <a:rPr lang="zh-CN" altLang="en-US" sz="2400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experiment. </a:t>
            </a:r>
          </a:p>
          <a:p>
            <a:r>
              <a:rPr lang="zh-CN" altLang="en-US" sz="2400" dirty="0">
                <a:solidFill>
                  <a:srgbClr val="000000"/>
                </a:solidFill>
                <a:latin typeface="Aharoni" pitchFamily="2" charset="-79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A.an 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B.a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C.the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D./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2.The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streets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were</a:t>
            </a:r>
            <a:r>
              <a:rPr lang="zh-CN" altLang="en-US" sz="2400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cheering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people. </a:t>
            </a:r>
          </a:p>
          <a:p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A.full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with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B.filled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of</a:t>
            </a:r>
          </a:p>
          <a:p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C.filled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with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D.fulled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of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3.The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cardboard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can</a:t>
            </a:r>
            <a:r>
              <a:rPr lang="zh-CN" altLang="en-US" sz="2400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water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jar. </a:t>
            </a:r>
          </a:p>
          <a:p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A.close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B.keep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C.held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D.kept</a:t>
            </a:r>
            <a:endParaRPr lang="en-US" altLang="zh-CN" sz="24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4.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—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What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made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you</a:t>
            </a:r>
            <a:r>
              <a:rPr lang="zh-CN" altLang="en-US" sz="2400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 </a:t>
            </a: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—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novel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written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by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Lao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She.</a:t>
            </a:r>
          </a:p>
          <a:p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A.cry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B.to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cry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C.crying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D.cried</a:t>
            </a:r>
            <a:endParaRPr lang="en-US" altLang="zh-CN" sz="24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5.Let’s</a:t>
            </a:r>
            <a:r>
              <a:rPr lang="zh-CN" altLang="en-US" sz="2400" u="sng" dirty="0">
                <a:solidFill>
                  <a:srgbClr val="000000"/>
                </a:solidFill>
                <a:latin typeface="Aharoni" pitchFamily="2" charset="-79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party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tonight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! </a:t>
            </a:r>
            <a:endParaRPr lang="en-US" altLang="zh-CN" sz="24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A.has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B.have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C.having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D.had</a:t>
            </a:r>
            <a:endParaRPr lang="zh-CN" altLang="en-US" sz="2400" dirty="0">
              <a:latin typeface="Aharoni" pitchFamily="2" charset="-79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484438" y="1362422"/>
            <a:ext cx="398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A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708400" y="2081559"/>
            <a:ext cx="66675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C</a:t>
            </a:r>
            <a:r>
              <a:rPr lang="zh-CN" altLang="en-US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　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068763" y="3162647"/>
            <a:ext cx="37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B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995738" y="3881784"/>
            <a:ext cx="400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A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195513" y="4962872"/>
            <a:ext cx="37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B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文本框 99"/>
          <p:cNvSpPr txBox="1">
            <a:spLocks noChangeArrowheads="1"/>
          </p:cNvSpPr>
          <p:nvPr/>
        </p:nvSpPr>
        <p:spPr bwMode="auto">
          <a:xfrm>
            <a:off x="683568" y="1052736"/>
            <a:ext cx="7529512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902086"/>
                </a:solidFill>
                <a:latin typeface="Aharoni" pitchFamily="2" charset="-79"/>
              </a:rPr>
              <a:t>Ⅲ.</a:t>
            </a:r>
            <a:r>
              <a:rPr lang="zh-CN" altLang="en-US" sz="2400" b="1">
                <a:solidFill>
                  <a:srgbClr val="902086"/>
                </a:solidFill>
                <a:latin typeface="Aharoni" pitchFamily="2" charset="-79"/>
              </a:rPr>
              <a:t>连词成句</a:t>
            </a:r>
          </a:p>
          <a:p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1.is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to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enough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hold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it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strong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water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(?)</a:t>
            </a:r>
            <a:endParaRPr lang="en-US" altLang="zh-CN" sz="2400" b="1" u="sng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u="sng">
                <a:solidFill>
                  <a:srgbClr val="000000"/>
                </a:solidFill>
                <a:latin typeface="Aharoni" pitchFamily="2" charset="-79"/>
              </a:rPr>
              <a:t> </a:t>
            </a:r>
            <a:endParaRPr lang="en-US" altLang="zh-CN" sz="2400" b="1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2.did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physics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experiment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they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their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an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class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.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  <a:endParaRPr lang="en-US" altLang="zh-CN" sz="2400" b="1" u="sng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u="sng">
                <a:solidFill>
                  <a:srgbClr val="000000"/>
                </a:solidFill>
                <a:latin typeface="Aharoni" pitchFamily="2" charset="-79"/>
              </a:rPr>
              <a:t> </a:t>
            </a:r>
            <a:endParaRPr lang="en-US" altLang="zh-CN" sz="2400" b="1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3.Let’s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what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do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happens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experiment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see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and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.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  <a:endParaRPr lang="en-US" altLang="zh-CN" sz="2400" b="1" u="sng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u="sng">
                <a:solidFill>
                  <a:srgbClr val="000000"/>
                </a:solidFill>
                <a:latin typeface="Aharoni" pitchFamily="2" charset="-79"/>
              </a:rPr>
              <a:t> </a:t>
            </a:r>
            <a:endParaRPr lang="en-US" altLang="zh-CN" sz="2400" b="1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4.fill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water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I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with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jar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.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  <a:endParaRPr lang="en-US" altLang="zh-CN" sz="2400" b="1" u="sng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u="sng">
                <a:solidFill>
                  <a:srgbClr val="000000"/>
                </a:solidFill>
                <a:latin typeface="Aharoni" pitchFamily="2" charset="-79"/>
              </a:rPr>
              <a:t> </a:t>
            </a:r>
            <a:endParaRPr lang="en-US" altLang="zh-CN" sz="2400" b="1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5.called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method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that’s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scientific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(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</a:rPr>
              <a:t>.</a:t>
            </a:r>
            <a:r>
              <a:rPr lang="en-US" altLang="zh-CN" sz="2400" b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</a:p>
          <a:p>
            <a:endParaRPr lang="zh-CN" altLang="en-US" sz="2400" b="1">
              <a:latin typeface="Aharoni" pitchFamily="2" charset="-79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29618" y="4724623"/>
            <a:ext cx="5954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Aharoni" pitchFamily="2" charset="-79"/>
              </a:rPr>
              <a:t>That’s called the scientific method.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901055" y="1773461"/>
            <a:ext cx="558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Is it strong enough to hold the water?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758180" y="2492598"/>
            <a:ext cx="6661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They did an experiment in their physics class.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829618" y="3284761"/>
            <a:ext cx="7332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Let’s do the experiment and see what happens.　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045518" y="4003898"/>
            <a:ext cx="3208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I fill a jar with water.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本框 99"/>
          <p:cNvSpPr txBox="1">
            <a:spLocks noChangeArrowheads="1"/>
          </p:cNvSpPr>
          <p:nvPr/>
        </p:nvSpPr>
        <p:spPr bwMode="auto">
          <a:xfrm>
            <a:off x="683568" y="1268760"/>
            <a:ext cx="7848872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6000" dirty="0">
                <a:solidFill>
                  <a:srgbClr val="FF00FF"/>
                </a:solidFill>
                <a:latin typeface="Aharoni" pitchFamily="2" charset="-79"/>
              </a:rPr>
              <a:t>Homework</a:t>
            </a:r>
            <a:endParaRPr lang="en-US" altLang="zh-CN" sz="60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1.Finish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off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exercises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activity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book.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2.Preview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Lesson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26.</a:t>
            </a:r>
            <a:endParaRPr lang="zh-CN" altLang="en-US" sz="2800" dirty="0">
              <a:latin typeface="Aharoni" pitchFamily="2" charset="-79"/>
            </a:endParaRPr>
          </a:p>
        </p:txBody>
      </p:sp>
      <p:pic>
        <p:nvPicPr>
          <p:cNvPr id="21506" name="图片 1" descr="zuoy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664" y="4005064"/>
            <a:ext cx="20669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动作按钮: 后退或前一项 2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164388" y="4940300"/>
            <a:ext cx="647700" cy="720725"/>
          </a:xfrm>
          <a:prstGeom prst="actionButtonBackPreviou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5"/>
          <p:cNvSpPr>
            <a:spLocks noChangeArrowheads="1"/>
          </p:cNvSpPr>
          <p:nvPr/>
        </p:nvSpPr>
        <p:spPr bwMode="auto">
          <a:xfrm>
            <a:off x="2146300" y="927100"/>
            <a:ext cx="4532313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5000" b="1" dirty="0">
                <a:solidFill>
                  <a:schemeClr val="tx2"/>
                </a:solidFill>
                <a:latin typeface="Aharoni" pitchFamily="2" charset="-79"/>
              </a:rPr>
              <a:t>Think About It!</a:t>
            </a: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323850" y="2141538"/>
            <a:ext cx="8496300" cy="326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dirty="0">
                <a:latin typeface="Aharoni" pitchFamily="2" charset="-79"/>
              </a:rPr>
              <a:t>◆Do you like to do experiments? </a:t>
            </a:r>
          </a:p>
          <a:p>
            <a:pPr>
              <a:lnSpc>
                <a:spcPct val="130000"/>
              </a:lnSpc>
            </a:pPr>
            <a:r>
              <a:rPr lang="en-US" altLang="zh-CN" sz="3200" dirty="0">
                <a:latin typeface="Aharoni" pitchFamily="2" charset="-79"/>
              </a:rPr>
              <a:t>   What experiments have done?</a:t>
            </a:r>
          </a:p>
          <a:p>
            <a:pPr>
              <a:lnSpc>
                <a:spcPct val="130000"/>
              </a:lnSpc>
            </a:pPr>
            <a:r>
              <a:rPr lang="en-US" altLang="zh-CN" sz="3200" dirty="0">
                <a:latin typeface="Aharoni" pitchFamily="2" charset="-79"/>
              </a:rPr>
              <a:t>◆ What experiment is Brian going to do?</a:t>
            </a:r>
          </a:p>
          <a:p>
            <a:pPr>
              <a:lnSpc>
                <a:spcPct val="130000"/>
              </a:lnSpc>
            </a:pPr>
            <a:r>
              <a:rPr lang="en-US" altLang="zh-CN" sz="3200" dirty="0">
                <a:latin typeface="Aharoni" pitchFamily="2" charset="-79"/>
              </a:rPr>
              <a:t>◆ What’s Danny's theory about what will happen?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132138" y="2997200"/>
            <a:ext cx="2220912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 dirty="0">
                <a:solidFill>
                  <a:srgbClr val="0000E2"/>
                </a:solidFill>
                <a:latin typeface="Aharoni" pitchFamily="2" charset="-79"/>
              </a:rPr>
              <a:t>correct</a:t>
            </a:r>
            <a:endParaRPr lang="en-US" altLang="zh-CN" sz="5000" b="1" dirty="0">
              <a:solidFill>
                <a:srgbClr val="0000E2"/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55650" y="1773238"/>
            <a:ext cx="36544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 dirty="0">
                <a:solidFill>
                  <a:srgbClr val="0000E2"/>
                </a:solidFill>
                <a:latin typeface="Aharoni" pitchFamily="2" charset="-79"/>
              </a:rPr>
              <a:t>experiment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011863" y="2997200"/>
            <a:ext cx="269875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 dirty="0">
                <a:solidFill>
                  <a:srgbClr val="0000E2"/>
                </a:solidFill>
                <a:latin typeface="Aharoni" pitchFamily="2" charset="-79"/>
              </a:rPr>
              <a:t>scientific</a:t>
            </a:r>
            <a:endParaRPr lang="en-US" altLang="zh-CN" sz="5000" b="1" dirty="0">
              <a:solidFill>
                <a:srgbClr val="0000E2"/>
              </a:solidFill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900113" y="2924175"/>
            <a:ext cx="1655762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 dirty="0">
                <a:solidFill>
                  <a:srgbClr val="0000E2"/>
                </a:solidFill>
                <a:latin typeface="Aharoni" pitchFamily="2" charset="-79"/>
              </a:rPr>
              <a:t>pour</a:t>
            </a:r>
            <a:endParaRPr lang="en-US" altLang="zh-CN" sz="5000" b="1" dirty="0">
              <a:solidFill>
                <a:srgbClr val="0000E2"/>
              </a:solidFill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076825" y="1844675"/>
            <a:ext cx="100965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 dirty="0">
                <a:solidFill>
                  <a:srgbClr val="0000E2"/>
                </a:solidFill>
                <a:latin typeface="Aharoni" pitchFamily="2" charset="-79"/>
              </a:rPr>
              <a:t>jar</a:t>
            </a:r>
            <a:endParaRPr lang="en-US" altLang="zh-CN" sz="5000" b="1" dirty="0">
              <a:solidFill>
                <a:srgbClr val="0000E2"/>
              </a:solidFill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588125" y="1773238"/>
            <a:ext cx="21669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 dirty="0">
                <a:solidFill>
                  <a:srgbClr val="0000E2"/>
                </a:solidFill>
                <a:latin typeface="Aharoni" pitchFamily="2" charset="-79"/>
              </a:rPr>
              <a:t>upside</a:t>
            </a:r>
            <a:endParaRPr lang="en-US" altLang="zh-CN" sz="5000" b="1" dirty="0">
              <a:solidFill>
                <a:srgbClr val="0000E2"/>
              </a:solidFill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971550" y="4076700"/>
            <a:ext cx="24717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 dirty="0">
                <a:solidFill>
                  <a:srgbClr val="0000E2"/>
                </a:solidFill>
                <a:latin typeface="Aharoni" pitchFamily="2" charset="-79"/>
              </a:rPr>
              <a:t>method</a:t>
            </a:r>
            <a:endParaRPr lang="en-US" altLang="zh-CN" sz="5000" b="1" dirty="0">
              <a:solidFill>
                <a:srgbClr val="0000E2"/>
              </a:solidFill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995738" y="4076700"/>
            <a:ext cx="2652712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 dirty="0">
                <a:solidFill>
                  <a:srgbClr val="0000E2"/>
                </a:solidFill>
                <a:latin typeface="Aharoni" pitchFamily="2" charset="-79"/>
              </a:rPr>
              <a:t>raincoat</a:t>
            </a:r>
            <a:endParaRPr lang="en-US" altLang="zh-CN" sz="5000" b="1" dirty="0">
              <a:solidFill>
                <a:srgbClr val="0000E2"/>
              </a:solidFill>
            </a:endParaRP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1331913" y="620713"/>
            <a:ext cx="6119812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lang="en-US" altLang="zh-CN" sz="7000" b="1" i="1" dirty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New Words</a:t>
            </a: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7092950" y="4005263"/>
            <a:ext cx="169545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 dirty="0">
                <a:solidFill>
                  <a:srgbClr val="0000E2"/>
                </a:solidFill>
                <a:latin typeface="Aharoni" pitchFamily="2" charset="-79"/>
              </a:rPr>
              <a:t>force</a:t>
            </a: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1476375" y="5157788"/>
            <a:ext cx="27717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 dirty="0">
                <a:solidFill>
                  <a:srgbClr val="0000E2"/>
                </a:solidFill>
                <a:latin typeface="Aharoni" pitchFamily="2" charset="-79"/>
              </a:rPr>
              <a:t>pressure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5076825" y="5157788"/>
            <a:ext cx="28035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000" b="1" dirty="0">
                <a:solidFill>
                  <a:srgbClr val="0000E2"/>
                </a:solidFill>
                <a:latin typeface="Aharoni" pitchFamily="2" charset="-79"/>
              </a:rPr>
              <a:t>conclude</a:t>
            </a:r>
            <a:endParaRPr lang="en-US" altLang="zh-CN" sz="5000" b="1" dirty="0">
              <a:solidFill>
                <a:srgbClr val="0000E2"/>
              </a:solidFill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5" grpId="0"/>
      <p:bldP spid="10246" grpId="0"/>
      <p:bldP spid="10247" grpId="0"/>
      <p:bldP spid="10248" grpId="0"/>
      <p:bldP spid="10249" grpId="0"/>
      <p:bldP spid="10250" grpId="0"/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99"/>
          <p:cNvSpPr txBox="1">
            <a:spLocks noChangeArrowheads="1"/>
          </p:cNvSpPr>
          <p:nvPr/>
        </p:nvSpPr>
        <p:spPr bwMode="auto">
          <a:xfrm>
            <a:off x="1000125" y="1076325"/>
            <a:ext cx="7500938" cy="49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①Where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does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Danny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think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should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do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experiment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</a:p>
          <a:p>
            <a:endParaRPr lang="en-US" altLang="zh-CN" sz="24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②What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keeps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water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jar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</a:p>
          <a:p>
            <a:endParaRPr lang="en-US" altLang="zh-CN" sz="24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③Is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Jenny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sure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her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theory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  <a:r>
              <a:rPr lang="en-US" altLang="zh-CN" sz="2400" dirty="0" err="1">
                <a:solidFill>
                  <a:srgbClr val="000000"/>
                </a:solidFill>
                <a:latin typeface="Aharoni" pitchFamily="2" charset="-79"/>
              </a:rPr>
              <a:t>How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do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you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know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</a:p>
          <a:p>
            <a:endParaRPr lang="en-US" altLang="zh-CN" sz="2400" dirty="0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endParaRPr lang="en-US" altLang="zh-CN" sz="2400" dirty="0">
              <a:solidFill>
                <a:srgbClr val="000000"/>
              </a:solidFill>
              <a:latin typeface="Aharoni" pitchFamily="2" charset="-79"/>
              <a:ea typeface="方正书宋_GBK" pitchFamily="65" charset="-122"/>
            </a:endParaRPr>
          </a:p>
          <a:p>
            <a:endParaRPr lang="en-US" altLang="zh-CN" sz="24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④Why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does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Danny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put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on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his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raincoat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</a:p>
          <a:p>
            <a:endParaRPr lang="en-US" altLang="zh-CN" sz="24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⑤What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does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Danny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</a:rPr>
              <a:t>conclude</a:t>
            </a:r>
            <a:r>
              <a:rPr lang="en-US" altLang="zh-CN" sz="24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</a:p>
          <a:p>
            <a:endParaRPr lang="en-US" altLang="zh-CN" sz="2800" dirty="0">
              <a:solidFill>
                <a:srgbClr val="FF0000"/>
              </a:solidFill>
              <a:latin typeface="Aharoni" pitchFamily="2" charset="-79"/>
            </a:endParaRPr>
          </a:p>
        </p:txBody>
      </p:sp>
      <p:sp>
        <p:nvSpPr>
          <p:cNvPr id="6146" name="文本框 1"/>
          <p:cNvSpPr txBox="1">
            <a:spLocks noChangeArrowheads="1"/>
          </p:cNvSpPr>
          <p:nvPr/>
        </p:nvSpPr>
        <p:spPr bwMode="auto">
          <a:xfrm>
            <a:off x="928688" y="428625"/>
            <a:ext cx="7400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Read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lesson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and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answer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questions.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455738" y="1454150"/>
            <a:ext cx="59245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                      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Danny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thinks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that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</a:p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they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should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do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experiment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outside.</a:t>
            </a:r>
            <a:endParaRPr lang="zh-CN" altLang="en-US" sz="2400"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098550" y="2525713"/>
            <a:ext cx="5480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The force of the air./The air pressure.</a:t>
            </a:r>
            <a:endParaRPr lang="zh-CN" altLang="en-US" sz="2400">
              <a:solidFill>
                <a:srgbClr val="FF0000"/>
              </a:solidFill>
              <a:latin typeface="Aharoni" pitchFamily="2" charset="-79"/>
              <a:sym typeface="宋体" panose="02010600030101010101" pitchFamily="2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027113" y="3240088"/>
            <a:ext cx="7459662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Yes,she is.She is so sure of her theory that Brian can do the experiment over Danny’s head and he won’t get wet.</a:t>
            </a:r>
            <a:endParaRPr lang="zh-CN" altLang="en-US" sz="2400">
              <a:solidFill>
                <a:srgbClr val="FF0000"/>
              </a:solidFill>
              <a:latin typeface="Aharoni" pitchFamily="2" charset="-79"/>
              <a:sym typeface="宋体" panose="02010600030101010101" pitchFamily="2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312863" y="4740275"/>
            <a:ext cx="5092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Because he thinks he will get wet.</a:t>
            </a:r>
            <a:endParaRPr lang="zh-CN" altLang="en-US" sz="2400">
              <a:solidFill>
                <a:srgbClr val="FF0000"/>
              </a:solidFill>
              <a:latin typeface="Aharoni" pitchFamily="2" charset="-79"/>
              <a:sym typeface="宋体" panose="02010600030101010101" pitchFamily="2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169988" y="5526088"/>
            <a:ext cx="49260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Air is stronger than he thought.</a:t>
            </a:r>
            <a:endParaRPr lang="zh-CN" altLang="en-US" sz="2400" dirty="0">
              <a:solidFill>
                <a:srgbClr val="FF0000"/>
              </a:solidFill>
              <a:latin typeface="Aharoni" pitchFamily="2" charset="-79"/>
              <a:sym typeface="宋体" panose="02010600030101010101" pitchFamily="2" charset="-122"/>
            </a:endParaRPr>
          </a:p>
        </p:txBody>
      </p:sp>
      <p:pic>
        <p:nvPicPr>
          <p:cNvPr id="10" name="Lesson25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00063"/>
            <a:ext cx="5191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23998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文本框 99"/>
          <p:cNvSpPr txBox="1">
            <a:spLocks noChangeArrowheads="1"/>
          </p:cNvSpPr>
          <p:nvPr/>
        </p:nvSpPr>
        <p:spPr bwMode="auto">
          <a:xfrm>
            <a:off x="395536" y="1484313"/>
            <a:ext cx="8196262" cy="523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dirty="0">
                <a:solidFill>
                  <a:srgbClr val="000000"/>
                </a:solidFill>
                <a:latin typeface="Aharoni" pitchFamily="2" charset="-79"/>
              </a:rPr>
              <a:t>　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Put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piece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cardboard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over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jar.</a:t>
            </a:r>
          </a:p>
          <a:p>
            <a:r>
              <a:rPr lang="zh-CN" altLang="en-US" sz="2800" dirty="0">
                <a:solidFill>
                  <a:srgbClr val="000000"/>
                </a:solidFill>
                <a:latin typeface="Aharoni" pitchFamily="2" charset="-79"/>
              </a:rPr>
              <a:t>　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jar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water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upside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down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but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water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stays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jar.This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because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air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pressure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pushes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cardboard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onto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jar.</a:t>
            </a:r>
          </a:p>
          <a:p>
            <a:r>
              <a:rPr lang="zh-CN" altLang="en-US" sz="2800" dirty="0">
                <a:solidFill>
                  <a:srgbClr val="000000"/>
                </a:solidFill>
                <a:latin typeface="Aharoni" pitchFamily="2" charset="-79"/>
              </a:rPr>
              <a:t>　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Fill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glass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jar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with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water.</a:t>
            </a:r>
          </a:p>
          <a:p>
            <a:r>
              <a:rPr lang="zh-CN" altLang="en-US" sz="2800" dirty="0">
                <a:solidFill>
                  <a:srgbClr val="000000"/>
                </a:solidFill>
                <a:latin typeface="Aharoni" pitchFamily="2" charset="-79"/>
              </a:rPr>
              <a:t>　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Turn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glass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jar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over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quickly.Hold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your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hand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cardboard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for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few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seconds.</a:t>
            </a:r>
          </a:p>
          <a:p>
            <a:r>
              <a:rPr lang="zh-CN" altLang="en-US" sz="2800" dirty="0">
                <a:solidFill>
                  <a:srgbClr val="000000"/>
                </a:solidFill>
                <a:latin typeface="Aharoni" pitchFamily="2" charset="-79"/>
              </a:rPr>
              <a:t>　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Remove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your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hand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from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underneath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jar.What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happens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  <a:endParaRPr lang="en-US" altLang="zh-CN" sz="28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zh-CN" altLang="en-US" sz="2800" dirty="0">
                <a:solidFill>
                  <a:srgbClr val="000000"/>
                </a:solidFill>
                <a:latin typeface="Aharoni" pitchFamily="2" charset="-79"/>
              </a:rPr>
              <a:t>　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There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more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air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outside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jar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than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inside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so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there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more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air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pressure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outside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than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inside</a:t>
            </a:r>
            <a:r>
              <a:rPr lang="en-US" altLang="zh-CN" sz="2800" dirty="0" smtClean="0">
                <a:solidFill>
                  <a:srgbClr val="000000"/>
                </a:solidFill>
                <a:latin typeface="Aharoni" pitchFamily="2" charset="-79"/>
              </a:rPr>
              <a:t>.</a:t>
            </a:r>
            <a:endParaRPr lang="en-US" altLang="zh-CN" sz="2800" dirty="0">
              <a:solidFill>
                <a:srgbClr val="FF0000"/>
              </a:solidFill>
              <a:latin typeface="Aharoni" pitchFamily="2" charset="-79"/>
            </a:endParaRPr>
          </a:p>
        </p:txBody>
      </p:sp>
      <p:sp>
        <p:nvSpPr>
          <p:cNvPr id="7170" name="文本框 1"/>
          <p:cNvSpPr txBox="1">
            <a:spLocks noChangeArrowheads="1"/>
          </p:cNvSpPr>
          <p:nvPr/>
        </p:nvSpPr>
        <p:spPr bwMode="auto">
          <a:xfrm>
            <a:off x="251520" y="0"/>
            <a:ext cx="6913562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Read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experiment.Put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sentences</a:t>
            </a:r>
          </a:p>
          <a:p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in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correct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order.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3" name="图文框 2"/>
          <p:cNvSpPr/>
          <p:nvPr/>
        </p:nvSpPr>
        <p:spPr>
          <a:xfrm>
            <a:off x="611436" y="1555751"/>
            <a:ext cx="360362" cy="36036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solidFill>
                <a:schemeClr val="tx1"/>
              </a:solidFill>
            </a:endParaRPr>
          </a:p>
        </p:txBody>
      </p:sp>
      <p:sp>
        <p:nvSpPr>
          <p:cNvPr id="4" name="图文框 3"/>
          <p:cNvSpPr/>
          <p:nvPr/>
        </p:nvSpPr>
        <p:spPr>
          <a:xfrm>
            <a:off x="611436" y="1987551"/>
            <a:ext cx="360362" cy="36036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solidFill>
                <a:schemeClr val="tx1"/>
              </a:solidFill>
            </a:endParaRPr>
          </a:p>
        </p:txBody>
      </p:sp>
      <p:sp>
        <p:nvSpPr>
          <p:cNvPr id="6" name="图文框 5"/>
          <p:cNvSpPr/>
          <p:nvPr/>
        </p:nvSpPr>
        <p:spPr>
          <a:xfrm>
            <a:off x="611436" y="3211513"/>
            <a:ext cx="360362" cy="360363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solidFill>
                <a:schemeClr val="tx1"/>
              </a:solidFill>
            </a:endParaRPr>
          </a:p>
        </p:txBody>
      </p:sp>
      <p:sp>
        <p:nvSpPr>
          <p:cNvPr id="7" name="图文框 6"/>
          <p:cNvSpPr/>
          <p:nvPr/>
        </p:nvSpPr>
        <p:spPr>
          <a:xfrm>
            <a:off x="611436" y="3787776"/>
            <a:ext cx="360362" cy="36036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solidFill>
                <a:schemeClr val="tx1"/>
              </a:solidFill>
            </a:endParaRPr>
          </a:p>
        </p:txBody>
      </p:sp>
      <p:sp>
        <p:nvSpPr>
          <p:cNvPr id="8" name="图文框 7"/>
          <p:cNvSpPr/>
          <p:nvPr/>
        </p:nvSpPr>
        <p:spPr>
          <a:xfrm>
            <a:off x="611436" y="4579938"/>
            <a:ext cx="360362" cy="360363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solidFill>
                <a:schemeClr val="tx1"/>
              </a:solidFill>
            </a:endParaRPr>
          </a:p>
        </p:txBody>
      </p:sp>
      <p:sp>
        <p:nvSpPr>
          <p:cNvPr id="9" name="图文框 8"/>
          <p:cNvSpPr/>
          <p:nvPr/>
        </p:nvSpPr>
        <p:spPr>
          <a:xfrm>
            <a:off x="611436" y="5443538"/>
            <a:ext cx="360362" cy="360363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611436" y="1339851"/>
            <a:ext cx="3937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2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611436" y="1771651"/>
            <a:ext cx="3937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5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611436" y="2995613"/>
            <a:ext cx="3937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1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611436" y="3571876"/>
            <a:ext cx="3937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3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611436" y="4364038"/>
            <a:ext cx="3937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4</a:t>
            </a:r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395536" y="5227638"/>
            <a:ext cx="622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6</a:t>
            </a:r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本框 99"/>
          <p:cNvSpPr txBox="1">
            <a:spLocks noChangeArrowheads="1"/>
          </p:cNvSpPr>
          <p:nvPr/>
        </p:nvSpPr>
        <p:spPr bwMode="auto">
          <a:xfrm>
            <a:off x="1476375" y="2205038"/>
            <a:ext cx="5661025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</a:rPr>
              <a:t>Main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</a:rPr>
              <a:t>phrases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: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·turn</a:t>
            </a:r>
            <a:r>
              <a:rPr lang="en-US" altLang="zh-CN" sz="3200" baseline="-250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…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upside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down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·pour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out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·scientific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method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·take</a:t>
            </a:r>
            <a:r>
              <a:rPr lang="en-US" altLang="zh-CN" sz="3200" baseline="-250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…</a:t>
            </a:r>
            <a:r>
              <a:rPr lang="en-US" altLang="zh-CN" sz="3200" dirty="0">
                <a:solidFill>
                  <a:srgbClr val="000000"/>
                </a:solidFill>
                <a:latin typeface="Aharoni" pitchFamily="2" charset="-79"/>
              </a:rPr>
              <a:t>off</a:t>
            </a:r>
            <a:endParaRPr lang="zh-CN" altLang="en-US" sz="3200" dirty="0">
              <a:latin typeface="Aharoni" pitchFamily="2" charset="-79"/>
            </a:endParaRPr>
          </a:p>
        </p:txBody>
      </p:sp>
      <p:sp>
        <p:nvSpPr>
          <p:cNvPr id="8194" name="文本框 2"/>
          <p:cNvSpPr txBox="1">
            <a:spLocks noChangeArrowheads="1"/>
          </p:cNvSpPr>
          <p:nvPr/>
        </p:nvSpPr>
        <p:spPr bwMode="auto">
          <a:xfrm>
            <a:off x="1331913" y="981075"/>
            <a:ext cx="7223125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Read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the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text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and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find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out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main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phrases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and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3200">
                <a:solidFill>
                  <a:srgbClr val="902086"/>
                </a:solidFill>
                <a:latin typeface="Aharoni" pitchFamily="2" charset="-79"/>
                <a:sym typeface="宋体" panose="02010600030101010101" pitchFamily="2" charset="-122"/>
              </a:rPr>
              <a:t>sentences.</a:t>
            </a:r>
          </a:p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99"/>
          <p:cNvSpPr txBox="1">
            <a:spLocks noChangeArrowheads="1"/>
          </p:cNvSpPr>
          <p:nvPr/>
        </p:nvSpPr>
        <p:spPr bwMode="auto">
          <a:xfrm>
            <a:off x="611560" y="908720"/>
            <a:ext cx="792088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</a:rPr>
              <a:t>Main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</a:rPr>
              <a:t>sentences</a:t>
            </a:r>
            <a:r>
              <a:rPr lang="en-US" altLang="zh-CN" sz="3200" dirty="0">
                <a:solidFill>
                  <a:srgbClr val="C00000"/>
                </a:solidFill>
                <a:latin typeface="Aharoni" pitchFamily="2" charset="-79"/>
                <a:ea typeface="方正书宋_GBK" pitchFamily="65" charset="-122"/>
              </a:rPr>
              <a:t>: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·I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think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floor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will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get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wet.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·We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should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do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this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experiment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outside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Brian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·That’s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called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scientific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method.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·I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am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so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sure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of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my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theory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that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Brian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can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do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experiment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over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your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head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and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know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you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won’t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get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wet.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puts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on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raincoat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and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sits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down.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·How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that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possible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  <a:endParaRPr lang="en-US" altLang="zh-CN" sz="28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·It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is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strong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enough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to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hold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the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water.</a:t>
            </a: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·So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what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have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we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discovered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  <a:endParaRPr lang="en-US" altLang="zh-CN" sz="2800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·What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do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</a:rPr>
              <a:t>you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conclude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en-US" altLang="zh-CN" sz="2800" dirty="0" err="1">
                <a:solidFill>
                  <a:srgbClr val="000000"/>
                </a:solidFill>
                <a:latin typeface="Aharoni" pitchFamily="2" charset="-79"/>
              </a:rPr>
              <a:t>Danny</a:t>
            </a:r>
            <a:r>
              <a:rPr lang="en-US" altLang="zh-CN" sz="28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?</a:t>
            </a:r>
            <a:endParaRPr lang="zh-CN" altLang="en-US" sz="2800" dirty="0">
              <a:latin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文本框 99"/>
          <p:cNvSpPr txBox="1">
            <a:spLocks noChangeArrowheads="1"/>
          </p:cNvSpPr>
          <p:nvPr/>
        </p:nvSpPr>
        <p:spPr bwMode="auto">
          <a:xfrm>
            <a:off x="1042988" y="1125538"/>
            <a:ext cx="7177087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</a:rPr>
              <a:t>☆教材解读☆</a:t>
            </a:r>
          </a:p>
          <a:p>
            <a:r>
              <a:rPr lang="zh-CN" altLang="en-US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</a:rPr>
              <a:t>1.Then I turn the jar upside down and take my hand off the cardboard. </a:t>
            </a: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◆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turn</a:t>
            </a:r>
            <a:r>
              <a:rPr lang="en-US" altLang="zh-CN" sz="2400" b="1" baseline="-250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…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upside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down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意为“把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翻转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/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倒过来”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相当于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turn over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。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upside down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意为“正面朝下”。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right side up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意为“正面朝上”。</a:t>
            </a:r>
            <a:endParaRPr lang="zh-CN" altLang="en-US" sz="2400" b="1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◆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take…off</a:t>
            </a:r>
            <a:r>
              <a:rPr lang="en-US" altLang="zh-CN" sz="2400" b="1" baseline="-25000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…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在本句中意为“使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离开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</a:rPr>
              <a:t>/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脱离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……”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或“把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从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……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拿开”。</a:t>
            </a:r>
          </a:p>
          <a:p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拓展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】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</a:rPr>
              <a:t>　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take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</a:rPr>
              <a:t>off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意为“摘掉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,(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飞机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起飞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</a:rPr>
              <a:t>脱掉”。</a:t>
            </a:r>
            <a:endParaRPr lang="zh-CN" altLang="en-US" sz="2400" b="1" u="sng" dirty="0">
              <a:solidFill>
                <a:srgbClr val="000000"/>
              </a:solidFill>
              <a:latin typeface="Aharoni" pitchFamily="2" charset="-79"/>
            </a:endParaRPr>
          </a:p>
          <a:p>
            <a:endParaRPr lang="zh-CN" altLang="en-US" sz="2400" b="1" dirty="0">
              <a:latin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1"/>
          <p:cNvSpPr txBox="1">
            <a:spLocks noChangeArrowheads="1"/>
          </p:cNvSpPr>
          <p:nvPr/>
        </p:nvSpPr>
        <p:spPr bwMode="auto">
          <a:xfrm>
            <a:off x="1260475" y="1339850"/>
            <a:ext cx="655796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u="sng" dirty="0">
                <a:solidFill>
                  <a:srgbClr val="902086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2.I think the floor will get wet. </a:t>
            </a:r>
            <a:endParaRPr lang="en-US" altLang="zh-CN" sz="2400" b="1" dirty="0">
              <a:solidFill>
                <a:srgbClr val="000000"/>
              </a:solidFill>
              <a:latin typeface="Aharoni" pitchFamily="2" charset="-79"/>
              <a:sym typeface="宋体" panose="02010600030101010101" pitchFamily="2" charset="-122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◆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I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think</a:t>
            </a:r>
            <a:r>
              <a:rPr lang="en-US" altLang="zh-CN" sz="2400" b="1" baseline="-25000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…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意为“我认为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……”,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其后可接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that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引导的宾语从句。在使用时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应遵循“否主反从”的规律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即否定主句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反问从句。</a:t>
            </a:r>
            <a:endParaRPr lang="zh-CN" altLang="en-US" sz="2400" b="1" dirty="0">
              <a:solidFill>
                <a:srgbClr val="000000"/>
              </a:solidFill>
              <a:latin typeface="Aharoni" pitchFamily="2" charset="-79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sym typeface="宋体" panose="02010600030101010101" pitchFamily="2" charset="-122"/>
              </a:rPr>
              <a:t>◆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get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wet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意为“变湿”。</a:t>
            </a:r>
            <a:r>
              <a:rPr lang="en-US" altLang="zh-CN" sz="2400" b="1" dirty="0">
                <a:solidFill>
                  <a:srgbClr val="FF0000"/>
                </a:solidFill>
                <a:latin typeface="Aharoni" pitchFamily="2" charset="-79"/>
                <a:sym typeface="宋体" panose="02010600030101010101" pitchFamily="2" charset="-122"/>
              </a:rPr>
              <a:t>get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在本句中为系动词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意为“变得</a:t>
            </a:r>
            <a:r>
              <a:rPr lang="en-US" altLang="zh-CN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……”,</a:t>
            </a:r>
            <a:r>
              <a:rPr lang="zh-CN" altLang="en-US" sz="2400" b="1" dirty="0">
                <a:solidFill>
                  <a:srgbClr val="000000"/>
                </a:solidFill>
                <a:latin typeface="Aharoni" pitchFamily="2" charset="-79"/>
                <a:ea typeface="方正书宋_GBK" pitchFamily="65" charset="-122"/>
                <a:sym typeface="宋体" panose="02010600030101010101" pitchFamily="2" charset="-122"/>
              </a:rPr>
              <a:t>后接形容词作表语。</a:t>
            </a:r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1045</Words>
  <Application>Microsoft Office PowerPoint</Application>
  <PresentationFormat>全屏显示(4:3)</PresentationFormat>
  <Paragraphs>172</Paragraphs>
  <Slides>19</Slides>
  <Notes>1</Notes>
  <HiddenSlides>0</HiddenSlides>
  <MMClips>2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Aharoni</vt:lpstr>
      <vt:lpstr>方正书宋_GBK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2017-03-15T04:23:00Z</dcterms:created>
  <dcterms:modified xsi:type="dcterms:W3CDTF">2023-01-17T00:33:46Z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59ECFCC633684B618D5BF05DC8AA7804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