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60" r:id="rId4"/>
    <p:sldId id="288" r:id="rId5"/>
    <p:sldId id="289" r:id="rId6"/>
    <p:sldId id="273" r:id="rId7"/>
    <p:sldId id="274" r:id="rId8"/>
    <p:sldId id="275" r:id="rId9"/>
    <p:sldId id="286" r:id="rId10"/>
    <p:sldId id="276" r:id="rId11"/>
    <p:sldId id="281" r:id="rId12"/>
    <p:sldId id="291" r:id="rId13"/>
    <p:sldId id="261" r:id="rId14"/>
    <p:sldId id="284" r:id="rId15"/>
    <p:sldId id="28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文本占位符 20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DD091AD-4D91-4611-90E5-8550E3D553D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4097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文本占位符 409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文本占位符 2560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71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文本占位符 717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921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文本占位符 921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12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文本占位符 1126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3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文本占位符 13314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53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文本占位符 1536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文本占位符 1741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文本占位符 1945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150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文本占位符 2150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2A229-5F41-42E4-ABFB-C1D3EF1F13D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3E609-8A0C-41D3-A80C-FDF7ED336EA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DFAD-2412-4241-B224-309E3B4B51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7477A-6BD9-4F49-868C-252E5C3F1B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8E46B-E79F-4698-AABB-78CEEF077C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B17CB-990F-4672-AEDF-00C5F9409C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5572C-2A46-4EA3-B891-843694D7E4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51A5-37D8-4836-941A-07A13A3B00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493D2-A9FF-4BFB-B57A-861CFDDE72F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6A4BA-E71D-4AB4-BFBD-94354288A40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152FC-EA65-4AC5-8EB0-023063D5440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7D2CA60-6F21-4807-95CD-4FDD008D656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074"/>
          <p:cNvSpPr>
            <a:spLocks noGrp="1" noChangeArrowheads="1"/>
          </p:cNvSpPr>
          <p:nvPr/>
        </p:nvSpPr>
        <p:spPr bwMode="auto">
          <a:xfrm>
            <a:off x="4398963" y="1265777"/>
            <a:ext cx="3803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8800" dirty="0" smtClean="0">
                <a:solidFill>
                  <a:srgbClr val="09255F"/>
                </a:solidFill>
              </a:rPr>
              <a:t>Crafts</a:t>
            </a:r>
            <a:endParaRPr lang="en-US" sz="8800" dirty="0">
              <a:solidFill>
                <a:srgbClr val="09255F"/>
              </a:solidFill>
            </a:endParaRPr>
          </a:p>
        </p:txBody>
      </p:sp>
      <p:sp>
        <p:nvSpPr>
          <p:cNvPr id="3076" name="矩形 3075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800" dirty="0" smtClean="0">
                <a:solidFill>
                  <a:srgbClr val="09255F"/>
                </a:solidFill>
              </a:rPr>
              <a:t>第二课时</a:t>
            </a:r>
            <a:endParaRPr lang="en-US" sz="4800" dirty="0">
              <a:solidFill>
                <a:srgbClr val="09255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1163" y="4757442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048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Discussion </a:t>
            </a:r>
          </a:p>
        </p:txBody>
      </p:sp>
      <p:sp>
        <p:nvSpPr>
          <p:cNvPr id="20482" name="文本框 20482"/>
          <p:cNvSpPr txBox="1">
            <a:spLocks noChangeArrowheads="1"/>
          </p:cNvSpPr>
          <p:nvPr/>
        </p:nvSpPr>
        <p:spPr bwMode="auto">
          <a:xfrm>
            <a:off x="457200" y="1006475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Complete the summary of this story.</a:t>
            </a:r>
          </a:p>
        </p:txBody>
      </p:sp>
      <p:sp>
        <p:nvSpPr>
          <p:cNvPr id="20484" name="文本框 20483"/>
          <p:cNvSpPr txBox="1">
            <a:spLocks noChangeArrowheads="1"/>
          </p:cNvSpPr>
          <p:nvPr/>
        </p:nvSpPr>
        <p:spPr bwMode="auto">
          <a:xfrm>
            <a:off x="704850" y="1973263"/>
            <a:ext cx="76025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Lu Ban ______ a craftsman. One day, a leaf _____ his finger. He saw _____________ on the leaf. Lu Ban then made___________.</a:t>
            </a:r>
            <a:endParaRPr lang="en-US" sz="2800" b="1" dirty="0">
              <a:solidFill>
                <a:srgbClr val="E937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文本框 20484"/>
          <p:cNvSpPr txBox="1">
            <a:spLocks noChangeArrowheads="1"/>
          </p:cNvSpPr>
          <p:nvPr/>
        </p:nvSpPr>
        <p:spPr bwMode="auto">
          <a:xfrm>
            <a:off x="2038350" y="1973263"/>
            <a:ext cx="1017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901700" y="2492375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cut</a:t>
            </a:r>
          </a:p>
        </p:txBody>
      </p:sp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4597400" y="2492375"/>
            <a:ext cx="2312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many teeth</a:t>
            </a:r>
          </a:p>
        </p:txBody>
      </p:sp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4362450" y="2827338"/>
            <a:ext cx="1843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a 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Work in pairs</a:t>
            </a:r>
            <a:r>
              <a:rPr lang="en-US" sz="2800" b="1" dirty="0">
                <a:solidFill>
                  <a:srgbClr val="E93750"/>
                </a:solidFill>
                <a:sym typeface="Arial" panose="020B0604020202020204" pitchFamily="34" charset="0"/>
              </a:rPr>
              <a:t>  </a:t>
            </a:r>
          </a:p>
        </p:txBody>
      </p:sp>
      <p:pic>
        <p:nvPicPr>
          <p:cNvPr id="22530" name="图片 4" descr="QQ图片20150127202633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916238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5" descr="QQ图片20150127204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916238"/>
            <a:ext cx="16398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矩形标注 6"/>
          <p:cNvSpPr>
            <a:spLocks noChangeArrowheads="1"/>
          </p:cNvSpPr>
          <p:nvPr/>
        </p:nvSpPr>
        <p:spPr bwMode="auto">
          <a:xfrm>
            <a:off x="2560638" y="2068513"/>
            <a:ext cx="2428875" cy="1341437"/>
          </a:xfrm>
          <a:prstGeom prst="wedgeRectCallout">
            <a:avLst>
              <a:gd name="adj1" fmla="val -42417"/>
              <a:gd name="adj2" fmla="val 7177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Who made the first saw in the world?</a:t>
            </a:r>
            <a:endParaRPr lang="zh-CN" altLang="en-US" dirty="0"/>
          </a:p>
        </p:txBody>
      </p:sp>
      <p:sp>
        <p:nvSpPr>
          <p:cNvPr id="22534" name="圆角矩形标注 4"/>
          <p:cNvSpPr>
            <a:spLocks noChangeArrowheads="1"/>
          </p:cNvSpPr>
          <p:nvPr/>
        </p:nvSpPr>
        <p:spPr bwMode="auto">
          <a:xfrm>
            <a:off x="6310313" y="1633538"/>
            <a:ext cx="2598737" cy="704850"/>
          </a:xfrm>
          <a:prstGeom prst="wedgeRoundRectCallout">
            <a:avLst>
              <a:gd name="adj1" fmla="val -37722"/>
              <a:gd name="adj2" fmla="val 19819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Lu Ban.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文本框 22534"/>
          <p:cNvSpPr txBox="1">
            <a:spLocks noChangeArrowheads="1"/>
          </p:cNvSpPr>
          <p:nvPr/>
        </p:nvSpPr>
        <p:spPr bwMode="auto">
          <a:xfrm>
            <a:off x="457200" y="814388"/>
            <a:ext cx="802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According the passage, ask and answer in pairs.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nimBg="1"/>
      <p:bldP spid="2253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Work in pairs</a:t>
            </a:r>
            <a:r>
              <a:rPr lang="en-US" sz="2800" b="1">
                <a:solidFill>
                  <a:srgbClr val="E93750"/>
                </a:solidFill>
                <a:sym typeface="Arial" panose="020B0604020202020204" pitchFamily="34" charset="0"/>
              </a:rPr>
              <a:t>  </a:t>
            </a:r>
          </a:p>
        </p:txBody>
      </p:sp>
      <p:pic>
        <p:nvPicPr>
          <p:cNvPr id="23554" name="图片 4" descr="QQ图片20150127202633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916238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5" descr="QQ图片201501272049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2916238"/>
            <a:ext cx="16398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标注 6"/>
          <p:cNvSpPr>
            <a:spLocks noChangeArrowheads="1"/>
          </p:cNvSpPr>
          <p:nvPr/>
        </p:nvSpPr>
        <p:spPr bwMode="auto">
          <a:xfrm>
            <a:off x="1633538" y="1227138"/>
            <a:ext cx="2428875" cy="1254125"/>
          </a:xfrm>
          <a:prstGeom prst="wedgeRectCallout">
            <a:avLst>
              <a:gd name="adj1" fmla="val -29542"/>
              <a:gd name="adj2" fmla="val 9734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How did he find the saw?</a:t>
            </a:r>
            <a:endParaRPr lang="zh-CN" altLang="en-US" dirty="0"/>
          </a:p>
        </p:txBody>
      </p:sp>
      <p:sp>
        <p:nvSpPr>
          <p:cNvPr id="23558" name="圆角矩形标注 4"/>
          <p:cNvSpPr>
            <a:spLocks noChangeArrowheads="1"/>
          </p:cNvSpPr>
          <p:nvPr/>
        </p:nvSpPr>
        <p:spPr bwMode="auto">
          <a:xfrm>
            <a:off x="6310313" y="1633538"/>
            <a:ext cx="2598737" cy="704850"/>
          </a:xfrm>
          <a:prstGeom prst="wedgeRoundRectCallout">
            <a:avLst>
              <a:gd name="adj1" fmla="val -37722"/>
              <a:gd name="adj2" fmla="val 19819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One day….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559" name="圆角矩形标注 4"/>
          <p:cNvSpPr>
            <a:spLocks noChangeArrowheads="1"/>
          </p:cNvSpPr>
          <p:nvPr/>
        </p:nvSpPr>
        <p:spPr bwMode="auto">
          <a:xfrm>
            <a:off x="3217863" y="2563813"/>
            <a:ext cx="1984375" cy="704850"/>
          </a:xfrm>
          <a:prstGeom prst="wedgeRoundRectCallout">
            <a:avLst>
              <a:gd name="adj1" fmla="val -74926"/>
              <a:gd name="adj2" fmla="val 8153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….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 animBg="1"/>
      <p:bldP spid="23558" grpId="0" bldLvl="0" animBg="1"/>
      <p:bldP spid="2355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457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Practice in groups. </a:t>
            </a:r>
          </a:p>
        </p:txBody>
      </p:sp>
      <p:sp>
        <p:nvSpPr>
          <p:cNvPr id="24578" name="文本框 24578"/>
          <p:cNvSpPr txBox="1">
            <a:spLocks noChangeArrowheads="1"/>
          </p:cNvSpPr>
          <p:nvPr/>
        </p:nvSpPr>
        <p:spPr bwMode="auto">
          <a:xfrm>
            <a:off x="652463" y="1279525"/>
            <a:ext cx="803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Do you know them? Talk about them in groups.</a:t>
            </a:r>
          </a:p>
        </p:txBody>
      </p:sp>
      <p:pic>
        <p:nvPicPr>
          <p:cNvPr id="24580" name="图片 24579" descr="KZE7`S@FI09VKH_ZTFT0R8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1998663"/>
            <a:ext cx="726281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6627" name="TextBox 2"/>
          <p:cNvSpPr>
            <a:spLocks noChangeArrowheads="1"/>
          </p:cNvSpPr>
          <p:nvPr/>
        </p:nvSpPr>
        <p:spPr bwMode="auto">
          <a:xfrm>
            <a:off x="957263" y="1371600"/>
            <a:ext cx="727233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本课重点句型：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One day, a leaf cut his finger.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There were many teeth on the leaf and the teeth were sharp.</a:t>
            </a:r>
          </a:p>
          <a:p>
            <a:r>
              <a:rPr lang="en-US" sz="2800" b="1" dirty="0">
                <a:latin typeface="Times New Roman" panose="02020603050405020304" pitchFamily="18" charset="0"/>
              </a:rPr>
              <a:t>Soon Lu Ban made a saw. It was the first saw in the world.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 eaLnBrk="0" hangingPunct="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Make and say.</a:t>
            </a:r>
          </a:p>
        </p:txBody>
      </p:sp>
      <p:pic>
        <p:nvPicPr>
          <p:cNvPr id="28675" name="图片 28674" descr="E~GIMM9SWLQAG63%L8]ND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238250"/>
            <a:ext cx="707548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Warming </a:t>
            </a:r>
          </a:p>
        </p:txBody>
      </p:sp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654050" y="107315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Do you know who invented the saw?</a:t>
            </a:r>
          </a:p>
        </p:txBody>
      </p:sp>
      <p:pic>
        <p:nvPicPr>
          <p:cNvPr id="5124" name="图片 5123" descr="0ZSKF7WYP9J1E`2RE{M@AO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824038"/>
            <a:ext cx="377507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5124" descr="XV[39RGH116EQR1@5$NGL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824038"/>
            <a:ext cx="3252787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6570663" y="1073150"/>
            <a:ext cx="1646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Lu 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 uiExpand="1" build="allAtOnce"/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14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1595438" y="4741863"/>
            <a:ext cx="61912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What’s this?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  It’s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saw</a:t>
            </a:r>
            <a:r>
              <a:rPr lang="en-US" sz="2800" b="1" dirty="0">
                <a:latin typeface="Times New Roman" panose="02020603050405020304" pitchFamily="18" charset="0"/>
              </a:rPr>
              <a:t>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61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矩形 614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49" name="图片 6149" descr="OK8X{BXHFQ{OMX[$QSQ5%]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1058863"/>
            <a:ext cx="61912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819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595438" y="4741863"/>
            <a:ext cx="61912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What are they?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They are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craftsmen</a:t>
            </a:r>
            <a:r>
              <a:rPr lang="en-US" sz="2800" b="1" dirty="0">
                <a:latin typeface="Times New Roman" panose="02020603050405020304" pitchFamily="18" charset="0"/>
              </a:rPr>
              <a:t>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819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矩形 819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197" name="图片 8197" descr="KWSEN]C]%ZZ6BK]VK}90$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1071563"/>
            <a:ext cx="6754813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5" descr="}[%CC]RT$7%{SVKSNDWFXQ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058863"/>
            <a:ext cx="65182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标题 102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1595438" y="4741863"/>
            <a:ext cx="61912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What’re they?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They are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tools</a:t>
            </a:r>
            <a:r>
              <a:rPr lang="en-US" sz="2800" b="1" dirty="0">
                <a:latin typeface="Times New Roman" panose="02020603050405020304" pitchFamily="18" charset="0"/>
              </a:rPr>
              <a:t>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024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矩形 1024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228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862013" y="4703763"/>
            <a:ext cx="7680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A long time ago, there was a craftsman. His name was Lu Ban.</a:t>
            </a:r>
          </a:p>
        </p:txBody>
      </p:sp>
      <p:pic>
        <p:nvPicPr>
          <p:cNvPr id="2" name="图片 12291" descr="XV[39RGH116EQR1@5$NGL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814388"/>
            <a:ext cx="503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43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4339" name="文本框 14338"/>
          <p:cNvSpPr txBox="1">
            <a:spLocks noChangeArrowheads="1"/>
          </p:cNvSpPr>
          <p:nvPr/>
        </p:nvSpPr>
        <p:spPr bwMode="auto">
          <a:xfrm>
            <a:off x="457200" y="5000625"/>
            <a:ext cx="7837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One day, a leaf cut his finger. He thought, “ How could such a small leaf hurt my finger?”</a:t>
            </a:r>
            <a:endParaRPr lang="en-US" sz="2800" b="1">
              <a:solidFill>
                <a:srgbClr val="E937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4339" descr="9FA6CD%[~`8)HSC1RKOUO[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814388"/>
            <a:ext cx="576103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781050" y="4999038"/>
            <a:ext cx="7446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He looked at the leaf carefully. There were many teeth on the leaf and the teeth were sharp.</a:t>
            </a:r>
          </a:p>
        </p:txBody>
      </p:sp>
      <p:pic>
        <p:nvPicPr>
          <p:cNvPr id="2" name="图片 16387" descr="$$C`OQM61PWWH1H_AI~{I[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814388"/>
            <a:ext cx="58070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843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457200" y="4754563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Soon Lu Ban made a saw. It was the first saw in the world. People are still using this tool today.</a:t>
            </a:r>
          </a:p>
        </p:txBody>
      </p:sp>
      <p:pic>
        <p:nvPicPr>
          <p:cNvPr id="2" name="图片 18435" descr="Y502M%[Z{XEUJ_6B81X8YY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25" y="814388"/>
            <a:ext cx="61531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全屏显示(4:3)</PresentationFormat>
  <Paragraphs>47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    Presentation  </vt:lpstr>
      <vt:lpstr>    Presentation  </vt:lpstr>
      <vt:lpstr>    Presentation  </vt:lpstr>
      <vt:lpstr>    Presentation</vt:lpstr>
      <vt:lpstr>    Presentation</vt:lpstr>
      <vt:lpstr>    Presentation</vt:lpstr>
      <vt:lpstr>    Presentation</vt:lpstr>
      <vt:lpstr>    Discussion </vt:lpstr>
      <vt:lpstr>PowerPoint 演示文稿</vt:lpstr>
      <vt:lpstr>PowerPoint 演示文稿</vt:lpstr>
      <vt:lpstr>    Practice in groups. 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2022-01-22T03:18:38Z</dcterms:created>
  <dcterms:modified xsi:type="dcterms:W3CDTF">2023-01-17T00:33:53Z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4AFD83395B624036B7253229EF6CD9B5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