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0" r:id="rId2"/>
    <p:sldId id="341" r:id="rId3"/>
    <p:sldId id="345" r:id="rId4"/>
    <p:sldId id="317" r:id="rId5"/>
    <p:sldId id="296" r:id="rId6"/>
    <p:sldId id="297" r:id="rId7"/>
    <p:sldId id="298" r:id="rId8"/>
    <p:sldId id="300" r:id="rId9"/>
    <p:sldId id="352" r:id="rId10"/>
    <p:sldId id="320" r:id="rId11"/>
    <p:sldId id="351" r:id="rId12"/>
    <p:sldId id="311" r:id="rId13"/>
    <p:sldId id="321" r:id="rId14"/>
    <p:sldId id="265" r:id="rId15"/>
    <p:sldId id="267" r:id="rId16"/>
    <p:sldId id="285" r:id="rId17"/>
    <p:sldId id="286" r:id="rId18"/>
    <p:sldId id="304" r:id="rId19"/>
    <p:sldId id="343" r:id="rId2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FFE7"/>
    <a:srgbClr val="D2F6FE"/>
    <a:srgbClr val="FFFFD5"/>
    <a:srgbClr val="B6FF9F"/>
    <a:srgbClr val="0033CC"/>
    <a:srgbClr val="FF0000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4" autoAdjust="0"/>
    <p:restoredTop sz="94660"/>
  </p:normalViewPr>
  <p:slideViewPr>
    <p:cSldViewPr>
      <p:cViewPr>
        <p:scale>
          <a:sx n="100" d="100"/>
          <a:sy n="100" d="100"/>
        </p:scale>
        <p:origin x="-51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027890-36CE-4E4D-9CAA-C486BA92E0E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27890-36CE-4E4D-9CAA-C486BA92E0E7}" type="slidenum">
              <a:rPr lang="zh-CN" altLang="en-US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A3EDFF"/>
            </a:gs>
            <a:gs pos="100000">
              <a:srgbClr val="B6FF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1"/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26" Type="http://schemas.openxmlformats.org/officeDocument/2006/relationships/image" Target="../media/image43.jpeg"/><Relationship Id="rId3" Type="http://schemas.openxmlformats.org/officeDocument/2006/relationships/image" Target="../media/image20.jpeg"/><Relationship Id="rId21" Type="http://schemas.openxmlformats.org/officeDocument/2006/relationships/image" Target="../media/image38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5" Type="http://schemas.openxmlformats.org/officeDocument/2006/relationships/image" Target="../media/image42.jpe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24" Type="http://schemas.openxmlformats.org/officeDocument/2006/relationships/image" Target="../media/image41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23" Type="http://schemas.openxmlformats.org/officeDocument/2006/relationships/image" Target="../media/image40.jpeg"/><Relationship Id="rId28" Type="http://schemas.openxmlformats.org/officeDocument/2006/relationships/image" Target="../media/image45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Relationship Id="rId22" Type="http://schemas.openxmlformats.org/officeDocument/2006/relationships/image" Target="../media/image39.jpeg"/><Relationship Id="rId27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I:\2014&#19968;\&#33521;&#35821;&#25945;&#23398;\Unit%206\&#30952;&#35838;\&#24464;&#20255;&#20809;\&#25361;&#25112;&#39064;2&#21548;&#21147;.mp3" TargetMode="External"/><Relationship Id="rId1" Type="http://schemas.microsoft.com/office/2007/relationships/media" Target="file:///I:\2014&#19968;\&#33521;&#35821;&#25945;&#23398;\Unit%206\&#30952;&#35838;\&#24464;&#20255;&#20809;\&#25361;&#25112;&#39064;2&#21548;&#21147;.mp3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20888"/>
            <a:ext cx="91440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WordArt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0"/>
            <a:ext cx="8352928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5994906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55" name="Group 51"/>
          <p:cNvGraphicFramePr>
            <a:graphicFrameLocks noGrp="1"/>
          </p:cNvGraphicFramePr>
          <p:nvPr/>
        </p:nvGraphicFramePr>
        <p:xfrm>
          <a:off x="395288" y="620713"/>
          <a:ext cx="4595812" cy="5181600"/>
        </p:xfrm>
        <a:graphic>
          <a:graphicData uri="http://schemas.openxmlformats.org/drawingml/2006/table">
            <a:tbl>
              <a:tblPr/>
              <a:tblGrid>
                <a:gridCol w="230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个位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十几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eleven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two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twelve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thir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four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fif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six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seven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2" name="Group 102"/>
          <p:cNvGrpSpPr/>
          <p:nvPr/>
        </p:nvGrpSpPr>
        <p:grpSpPr bwMode="auto">
          <a:xfrm>
            <a:off x="5076825" y="1196975"/>
            <a:ext cx="3887788" cy="2233613"/>
            <a:chOff x="3198" y="754"/>
            <a:chExt cx="2449" cy="1407"/>
          </a:xfrm>
        </p:grpSpPr>
        <p:sp>
          <p:nvSpPr>
            <p:cNvPr id="12337" name="Rectangle 53"/>
            <p:cNvSpPr>
              <a:spLocks noChangeArrowheads="1"/>
            </p:cNvSpPr>
            <p:nvPr/>
          </p:nvSpPr>
          <p:spPr bwMode="auto">
            <a:xfrm>
              <a:off x="3198" y="754"/>
              <a:ext cx="2381" cy="140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38" name="Text Box 52"/>
            <p:cNvSpPr txBox="1">
              <a:spLocks noChangeArrowheads="1"/>
            </p:cNvSpPr>
            <p:nvPr/>
          </p:nvSpPr>
          <p:spPr bwMode="auto">
            <a:xfrm>
              <a:off x="3243" y="845"/>
              <a:ext cx="2404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0000"/>
                  </a:solidFill>
                </a:rPr>
                <a:t>十几十几，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</a:rPr>
                <a:t>-teen, -teen, -teen,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3200" b="1">
                  <a:solidFill>
                    <a:srgbClr val="0033CC"/>
                  </a:solidFill>
                </a:rPr>
                <a:t>t</a:t>
              </a:r>
              <a:r>
                <a:rPr lang="en-US" altLang="zh-CN" sz="3200" b="1">
                  <a:solidFill>
                    <a:srgbClr val="FF0066"/>
                  </a:solidFill>
                </a:rPr>
                <a:t>-</a:t>
              </a:r>
              <a:r>
                <a:rPr lang="en-US" altLang="zh-CN" sz="3200" b="1">
                  <a:solidFill>
                    <a:srgbClr val="0033CC"/>
                  </a:solidFill>
                </a:rPr>
                <a:t>e</a:t>
              </a:r>
              <a:r>
                <a:rPr lang="en-US" altLang="zh-CN" sz="3200" b="1">
                  <a:solidFill>
                    <a:srgbClr val="FF0066"/>
                  </a:solidFill>
                </a:rPr>
                <a:t>-</a:t>
              </a:r>
              <a:r>
                <a:rPr lang="en-US" altLang="zh-CN" sz="3200" b="1">
                  <a:solidFill>
                    <a:srgbClr val="0033CC"/>
                  </a:solidFill>
                </a:rPr>
                <a:t>e</a:t>
              </a:r>
              <a:r>
                <a:rPr lang="en-US" altLang="zh-CN" sz="3200" b="1">
                  <a:solidFill>
                    <a:srgbClr val="FF0066"/>
                  </a:solidFill>
                </a:rPr>
                <a:t>-</a:t>
              </a:r>
              <a:r>
                <a:rPr lang="en-US" altLang="zh-CN" sz="3200" b="1">
                  <a:solidFill>
                    <a:srgbClr val="0033CC"/>
                  </a:solidFill>
                </a:rPr>
                <a:t>n</a:t>
              </a:r>
              <a:r>
                <a:rPr lang="en-US" altLang="zh-CN" sz="3200" b="1">
                  <a:solidFill>
                    <a:srgbClr val="FF0000"/>
                  </a:solidFill>
                </a:rPr>
                <a:t>, -teen.</a:t>
              </a:r>
            </a:p>
          </p:txBody>
        </p:sp>
      </p:grpSp>
      <p:sp>
        <p:nvSpPr>
          <p:cNvPr id="12326" name="Rectangle 55"/>
          <p:cNvSpPr>
            <a:spLocks noChangeArrowheads="1"/>
          </p:cNvSpPr>
          <p:nvPr/>
        </p:nvSpPr>
        <p:spPr bwMode="auto">
          <a:xfrm>
            <a:off x="3678238" y="2176463"/>
            <a:ext cx="917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</a:rPr>
              <a:t>teen</a:t>
            </a:r>
            <a:endParaRPr lang="zh-CN" altLang="en-US" sz="2800" b="1">
              <a:solidFill>
                <a:srgbClr val="FF3300"/>
              </a:solidFill>
            </a:endParaRPr>
          </a:p>
        </p:txBody>
      </p:sp>
      <p:sp>
        <p:nvSpPr>
          <p:cNvPr id="12327" name="Rectangle 56"/>
          <p:cNvSpPr>
            <a:spLocks noChangeArrowheads="1"/>
          </p:cNvSpPr>
          <p:nvPr/>
        </p:nvSpPr>
        <p:spPr bwMode="auto">
          <a:xfrm>
            <a:off x="3740150" y="3213100"/>
            <a:ext cx="917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</a:rPr>
              <a:t>teen</a:t>
            </a:r>
            <a:endParaRPr lang="zh-CN" altLang="en-US" sz="2800" b="1">
              <a:solidFill>
                <a:srgbClr val="FF3300"/>
              </a:solidFill>
            </a:endParaRPr>
          </a:p>
        </p:txBody>
      </p:sp>
      <p:grpSp>
        <p:nvGrpSpPr>
          <p:cNvPr id="12328" name="Group 98"/>
          <p:cNvGrpSpPr/>
          <p:nvPr/>
        </p:nvGrpSpPr>
        <p:grpSpPr bwMode="auto">
          <a:xfrm>
            <a:off x="2744788" y="2708275"/>
            <a:ext cx="1979612" cy="3040063"/>
            <a:chOff x="1729" y="1706"/>
            <a:chExt cx="1247" cy="1915"/>
          </a:xfrm>
        </p:grpSpPr>
        <p:sp>
          <p:nvSpPr>
            <p:cNvPr id="12332" name="Rectangle 92"/>
            <p:cNvSpPr>
              <a:spLocks noChangeArrowheads="1"/>
            </p:cNvSpPr>
            <p:nvPr/>
          </p:nvSpPr>
          <p:spPr bwMode="auto">
            <a:xfrm>
              <a:off x="1900" y="1706"/>
              <a:ext cx="10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/>
                <a:t>four</a:t>
              </a:r>
              <a:r>
                <a:rPr lang="en-US" altLang="zh-CN" sz="2800" b="1">
                  <a:solidFill>
                    <a:srgbClr val="FF3300"/>
                  </a:solidFill>
                </a:rPr>
                <a:t>teen</a:t>
              </a:r>
              <a:endParaRPr lang="zh-CN" altLang="en-US" sz="2800" b="1">
                <a:solidFill>
                  <a:srgbClr val="FF3300"/>
                </a:solidFill>
              </a:endParaRPr>
            </a:p>
          </p:txBody>
        </p:sp>
        <p:sp>
          <p:nvSpPr>
            <p:cNvPr id="12333" name="Rectangle 93"/>
            <p:cNvSpPr>
              <a:spLocks noChangeArrowheads="1"/>
            </p:cNvSpPr>
            <p:nvPr/>
          </p:nvSpPr>
          <p:spPr bwMode="auto">
            <a:xfrm>
              <a:off x="2045" y="2341"/>
              <a:ext cx="8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zh-CN" sz="2800" b="1"/>
                <a:t>six</a:t>
              </a:r>
              <a:r>
                <a:rPr lang="en-US" altLang="zh-CN" sz="2800" b="1">
                  <a:solidFill>
                    <a:srgbClr val="FF3300"/>
                  </a:solidFill>
                </a:rPr>
                <a:t>teen</a:t>
              </a:r>
            </a:p>
          </p:txBody>
        </p:sp>
        <p:sp>
          <p:nvSpPr>
            <p:cNvPr id="12334" name="Rectangle 94"/>
            <p:cNvSpPr>
              <a:spLocks noChangeArrowheads="1"/>
            </p:cNvSpPr>
            <p:nvPr/>
          </p:nvSpPr>
          <p:spPr bwMode="auto">
            <a:xfrm>
              <a:off x="1729" y="2659"/>
              <a:ext cx="1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/>
                <a:t>seven</a:t>
              </a:r>
              <a:r>
                <a:rPr lang="en-US" altLang="zh-CN" sz="2800" b="1">
                  <a:solidFill>
                    <a:srgbClr val="FF3300"/>
                  </a:solidFill>
                </a:rPr>
                <a:t>teen</a:t>
              </a:r>
              <a:endParaRPr lang="zh-CN" altLang="en-US" sz="2800" b="1">
                <a:solidFill>
                  <a:srgbClr val="FF3300"/>
                </a:solidFill>
              </a:endParaRPr>
            </a:p>
          </p:txBody>
        </p:sp>
        <p:sp>
          <p:nvSpPr>
            <p:cNvPr id="12335" name="Rectangle 96"/>
            <p:cNvSpPr>
              <a:spLocks noChangeArrowheads="1"/>
            </p:cNvSpPr>
            <p:nvPr/>
          </p:nvSpPr>
          <p:spPr bwMode="auto">
            <a:xfrm>
              <a:off x="1937" y="2976"/>
              <a:ext cx="10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zh-CN" sz="2800" b="1"/>
                <a:t>eigh</a:t>
              </a:r>
              <a:r>
                <a:rPr lang="en-US" altLang="zh-CN" sz="2800" b="1">
                  <a:solidFill>
                    <a:srgbClr val="FF3300"/>
                  </a:solidFill>
                </a:rPr>
                <a:t>teen</a:t>
              </a:r>
            </a:p>
          </p:txBody>
        </p:sp>
        <p:sp>
          <p:nvSpPr>
            <p:cNvPr id="12336" name="Rectangle 97"/>
            <p:cNvSpPr>
              <a:spLocks noChangeArrowheads="1"/>
            </p:cNvSpPr>
            <p:nvPr/>
          </p:nvSpPr>
          <p:spPr bwMode="auto">
            <a:xfrm>
              <a:off x="1937" y="3294"/>
              <a:ext cx="10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/>
                <a:t>nine</a:t>
              </a:r>
              <a:r>
                <a:rPr lang="en-US" altLang="zh-CN" sz="2800" b="1">
                  <a:solidFill>
                    <a:srgbClr val="FF3300"/>
                  </a:solidFill>
                </a:rPr>
                <a:t>teen</a:t>
              </a:r>
              <a:endParaRPr lang="zh-CN" altLang="en-US" sz="2800" b="1">
                <a:solidFill>
                  <a:srgbClr val="FF3300"/>
                </a:solidFill>
              </a:endParaRPr>
            </a:p>
          </p:txBody>
        </p:sp>
      </p:grpSp>
      <p:sp>
        <p:nvSpPr>
          <p:cNvPr id="12329" name="Rectangle 99"/>
          <p:cNvSpPr>
            <a:spLocks noChangeArrowheads="1"/>
          </p:cNvSpPr>
          <p:nvPr/>
        </p:nvSpPr>
        <p:spPr bwMode="auto">
          <a:xfrm>
            <a:off x="5151438" y="4652963"/>
            <a:ext cx="1144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/>
              <a:t>eigh</a:t>
            </a:r>
            <a:endParaRPr lang="zh-CN" altLang="en-US" sz="4000"/>
          </a:p>
        </p:txBody>
      </p:sp>
      <p:sp>
        <p:nvSpPr>
          <p:cNvPr id="72804" name="Rectangle 100"/>
          <p:cNvSpPr>
            <a:spLocks noChangeArrowheads="1"/>
          </p:cNvSpPr>
          <p:nvPr/>
        </p:nvSpPr>
        <p:spPr bwMode="auto">
          <a:xfrm>
            <a:off x="6300788" y="4652963"/>
            <a:ext cx="1173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3300"/>
                </a:solidFill>
              </a:rPr>
              <a:t>teen</a:t>
            </a:r>
            <a:endParaRPr lang="zh-CN" altLang="en-US" sz="4000">
              <a:solidFill>
                <a:srgbClr val="FF3300"/>
              </a:solidFill>
            </a:endParaRPr>
          </a:p>
        </p:txBody>
      </p:sp>
      <p:sp>
        <p:nvSpPr>
          <p:cNvPr id="72805" name="Rectangle 101"/>
          <p:cNvSpPr>
            <a:spLocks noChangeArrowheads="1"/>
          </p:cNvSpPr>
          <p:nvPr/>
        </p:nvSpPr>
        <p:spPr bwMode="auto">
          <a:xfrm flipH="1">
            <a:off x="6140450" y="4652963"/>
            <a:ext cx="20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/>
              <a:t>t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2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4.81481E-6 L -0.01684 -4.8148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2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4" grpId="0"/>
      <p:bldP spid="728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4"/>
          <p:cNvSpPr>
            <a:spLocks noChangeShapeType="1"/>
          </p:cNvSpPr>
          <p:nvPr/>
        </p:nvSpPr>
        <p:spPr bwMode="auto">
          <a:xfrm>
            <a:off x="0" y="400526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5" name="Line 6"/>
          <p:cNvSpPr>
            <a:spLocks noChangeShapeType="1"/>
          </p:cNvSpPr>
          <p:nvPr/>
        </p:nvSpPr>
        <p:spPr bwMode="auto">
          <a:xfrm>
            <a:off x="2916238" y="1125538"/>
            <a:ext cx="0" cy="5732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6011863" y="1052513"/>
            <a:ext cx="0" cy="5805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Text Box 25"/>
          <p:cNvSpPr txBox="1">
            <a:spLocks noChangeArrowheads="1"/>
          </p:cNvSpPr>
          <p:nvPr/>
        </p:nvSpPr>
        <p:spPr bwMode="auto">
          <a:xfrm>
            <a:off x="9144000" y="0"/>
            <a:ext cx="39179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1200" b="1">
                <a:solidFill>
                  <a:srgbClr val="FF0000"/>
                </a:solidFill>
              </a:rPr>
              <a:t> </a:t>
            </a:r>
            <a:r>
              <a:rPr lang="zh-CN" altLang="en-US" sz="1400" b="1">
                <a:solidFill>
                  <a:srgbClr val="0000CC"/>
                </a:solidFill>
              </a:rPr>
              <a:t>材料来源：</a:t>
            </a:r>
          </a:p>
          <a:p>
            <a:pPr algn="l"/>
            <a:r>
              <a:rPr lang="zh-CN" altLang="en-US" sz="1400" b="1">
                <a:solidFill>
                  <a:srgbClr val="0000CC"/>
                </a:solidFill>
              </a:rPr>
              <a:t>《小学英语目标实施手册测试卷》四年级上册。</a:t>
            </a:r>
            <a:endParaRPr lang="zh-CN" altLang="en-US" b="1"/>
          </a:p>
        </p:txBody>
      </p:sp>
      <p:sp>
        <p:nvSpPr>
          <p:cNvPr id="13318" name="Line 27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319" name="Picture 28" descr="0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513"/>
            <a:ext cx="7826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9" descr="0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052513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0" descr="0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052513"/>
            <a:ext cx="7826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1" descr="0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981075"/>
            <a:ext cx="7826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2" descr="0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052513"/>
            <a:ext cx="7826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3" descr="0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700213"/>
            <a:ext cx="7826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34" descr="0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700213"/>
            <a:ext cx="7826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35" descr="0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0213"/>
            <a:ext cx="7826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36" descr="0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700213"/>
            <a:ext cx="7826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37" descr="0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1773238"/>
            <a:ext cx="7826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38" descr="0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49500"/>
            <a:ext cx="7826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Text Box 39"/>
          <p:cNvSpPr txBox="1">
            <a:spLocks noChangeArrowheads="1"/>
          </p:cNvSpPr>
          <p:nvPr/>
        </p:nvSpPr>
        <p:spPr bwMode="auto">
          <a:xfrm>
            <a:off x="1116013" y="2565400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66"/>
                </a:solidFill>
              </a:rPr>
              <a:t>11</a:t>
            </a:r>
          </a:p>
        </p:txBody>
      </p:sp>
      <p:sp>
        <p:nvSpPr>
          <p:cNvPr id="13331" name="Text Box 40"/>
          <p:cNvSpPr txBox="1">
            <a:spLocks noChangeArrowheads="1"/>
          </p:cNvSpPr>
          <p:nvPr/>
        </p:nvSpPr>
        <p:spPr bwMode="auto">
          <a:xfrm>
            <a:off x="0" y="3141663"/>
            <a:ext cx="29543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33CC"/>
                </a:solidFill>
              </a:rPr>
              <a:t>e</a:t>
            </a:r>
            <a:r>
              <a:rPr lang="en-US" altLang="zh-CN" sz="3200">
                <a:solidFill>
                  <a:srgbClr val="FF0066"/>
                </a:solidFill>
              </a:rPr>
              <a:t>le</a:t>
            </a:r>
            <a:r>
              <a:rPr lang="en-US" altLang="zh-CN" sz="3200"/>
              <a:t>ven duck</a:t>
            </a:r>
            <a:r>
              <a:rPr lang="en-US" altLang="zh-CN" sz="3200">
                <a:solidFill>
                  <a:srgbClr val="FF3300"/>
                </a:solidFill>
              </a:rPr>
              <a:t>s</a:t>
            </a:r>
          </a:p>
        </p:txBody>
      </p:sp>
      <p:pic>
        <p:nvPicPr>
          <p:cNvPr id="13332" name="Picture 41" descr="dog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1196975"/>
            <a:ext cx="550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42" descr="dog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1196975"/>
            <a:ext cx="550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43" descr="dog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1196975"/>
            <a:ext cx="550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44" descr="dog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268413"/>
            <a:ext cx="550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45" descr="dog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1268413"/>
            <a:ext cx="550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46" descr="dog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1916113"/>
            <a:ext cx="550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47" descr="dog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1989138"/>
            <a:ext cx="550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48" descr="dog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3225" y="1989138"/>
            <a:ext cx="550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49" descr="dog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2060575"/>
            <a:ext cx="550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50" descr="dog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2060575"/>
            <a:ext cx="550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51" descr="dog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2565400"/>
            <a:ext cx="550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52" descr="dog2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2636838"/>
            <a:ext cx="5508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4" name="Text Box 53"/>
          <p:cNvSpPr txBox="1">
            <a:spLocks noChangeArrowheads="1"/>
          </p:cNvSpPr>
          <p:nvPr/>
        </p:nvSpPr>
        <p:spPr bwMode="auto">
          <a:xfrm>
            <a:off x="4284663" y="2636838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66"/>
                </a:solidFill>
              </a:rPr>
              <a:t>12</a:t>
            </a:r>
          </a:p>
        </p:txBody>
      </p:sp>
      <p:sp>
        <p:nvSpPr>
          <p:cNvPr id="13345" name="Text Box 54"/>
          <p:cNvSpPr txBox="1">
            <a:spLocks noChangeArrowheads="1"/>
          </p:cNvSpPr>
          <p:nvPr/>
        </p:nvSpPr>
        <p:spPr bwMode="auto">
          <a:xfrm>
            <a:off x="2916238" y="3213100"/>
            <a:ext cx="29543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33CC"/>
                </a:solidFill>
              </a:rPr>
              <a:t>twel</a:t>
            </a:r>
            <a:r>
              <a:rPr lang="en-US" altLang="zh-CN" sz="3200"/>
              <a:t>ve dog</a:t>
            </a:r>
            <a:r>
              <a:rPr lang="en-US" altLang="zh-CN" sz="3200">
                <a:solidFill>
                  <a:srgbClr val="FF3300"/>
                </a:solidFill>
              </a:rPr>
              <a:t>s</a:t>
            </a:r>
          </a:p>
        </p:txBody>
      </p:sp>
      <p:pic>
        <p:nvPicPr>
          <p:cNvPr id="13346" name="Picture 55" descr="m_12798495573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1125538"/>
            <a:ext cx="469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56" descr="m_12798495573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7050" y="1125538"/>
            <a:ext cx="469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8" name="Picture 57" descr="m_12798495573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288" y="1125538"/>
            <a:ext cx="469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9" name="Picture 58" descr="m_12798495573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85113" y="1125538"/>
            <a:ext cx="469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0" name="Picture 59" descr="m_12798495573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1125538"/>
            <a:ext cx="469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1" name="Picture 61" descr="m_12798495573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1916113"/>
            <a:ext cx="469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2" name="Picture 62" descr="m_12798495573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7050" y="1916113"/>
            <a:ext cx="469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Picture 63" descr="m_12798495573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288" y="1916113"/>
            <a:ext cx="469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Picture 64" descr="m_12798495573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85113" y="1916113"/>
            <a:ext cx="469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5" name="Picture 65" descr="m_12798495573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1844675"/>
            <a:ext cx="469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6" name="Picture 71" descr="m_12798495573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2708275"/>
            <a:ext cx="469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7" name="Picture 72" descr="m_12798495573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025" y="2708275"/>
            <a:ext cx="469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8" name="Picture 73" descr="m_12798495573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08850" y="2708275"/>
            <a:ext cx="469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9" name="Text Box 76"/>
          <p:cNvSpPr txBox="1">
            <a:spLocks noChangeArrowheads="1"/>
          </p:cNvSpPr>
          <p:nvPr/>
        </p:nvSpPr>
        <p:spPr bwMode="auto">
          <a:xfrm>
            <a:off x="7956550" y="2708275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66"/>
                </a:solidFill>
              </a:rPr>
              <a:t>13</a:t>
            </a:r>
          </a:p>
        </p:txBody>
      </p:sp>
      <p:sp>
        <p:nvSpPr>
          <p:cNvPr id="13360" name="Text Box 77"/>
          <p:cNvSpPr txBox="1">
            <a:spLocks noChangeArrowheads="1"/>
          </p:cNvSpPr>
          <p:nvPr/>
        </p:nvSpPr>
        <p:spPr bwMode="auto">
          <a:xfrm>
            <a:off x="5902325" y="3284538"/>
            <a:ext cx="32416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/>
              <a:t>thir</a:t>
            </a:r>
            <a:r>
              <a:rPr lang="en-US" altLang="zh-CN" sz="3000">
                <a:solidFill>
                  <a:srgbClr val="FF3300"/>
                </a:solidFill>
              </a:rPr>
              <a:t>teen</a:t>
            </a:r>
            <a:r>
              <a:rPr lang="en-US" altLang="zh-CN" sz="3000"/>
              <a:t> chicken</a:t>
            </a:r>
            <a:r>
              <a:rPr lang="en-US" altLang="zh-CN" sz="3000">
                <a:solidFill>
                  <a:srgbClr val="FF3300"/>
                </a:solidFill>
              </a:rPr>
              <a:t>s</a:t>
            </a:r>
          </a:p>
        </p:txBody>
      </p:sp>
      <p:pic>
        <p:nvPicPr>
          <p:cNvPr id="13361" name="Picture 78" descr="u=822298278,2240220702&amp;fm=23&amp;gp=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068763"/>
            <a:ext cx="93821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62" name="Text Box 79"/>
          <p:cNvSpPr txBox="1">
            <a:spLocks noChangeArrowheads="1"/>
          </p:cNvSpPr>
          <p:nvPr/>
        </p:nvSpPr>
        <p:spPr bwMode="auto">
          <a:xfrm>
            <a:off x="1908175" y="5084763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66"/>
                </a:solidFill>
              </a:rPr>
              <a:t>14</a:t>
            </a:r>
          </a:p>
        </p:txBody>
      </p:sp>
      <p:sp>
        <p:nvSpPr>
          <p:cNvPr id="13363" name="Text Box 80"/>
          <p:cNvSpPr txBox="1">
            <a:spLocks noChangeArrowheads="1"/>
          </p:cNvSpPr>
          <p:nvPr/>
        </p:nvSpPr>
        <p:spPr bwMode="auto">
          <a:xfrm>
            <a:off x="0" y="6021388"/>
            <a:ext cx="29543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33CC"/>
                </a:solidFill>
              </a:rPr>
              <a:t>four</a:t>
            </a:r>
            <a:r>
              <a:rPr lang="en-US" altLang="zh-CN" sz="3200">
                <a:solidFill>
                  <a:srgbClr val="FF0000"/>
                </a:solidFill>
              </a:rPr>
              <a:t>teen</a:t>
            </a:r>
            <a:r>
              <a:rPr lang="en-US" altLang="zh-CN" sz="3200"/>
              <a:t> book</a:t>
            </a:r>
            <a:r>
              <a:rPr lang="en-US" altLang="zh-CN" sz="3200">
                <a:solidFill>
                  <a:srgbClr val="FF3300"/>
                </a:solidFill>
              </a:rPr>
              <a:t>s</a:t>
            </a:r>
          </a:p>
        </p:txBody>
      </p:sp>
      <p:pic>
        <p:nvPicPr>
          <p:cNvPr id="13364" name="Picture 82" descr="8548e2abaebe46f6505d150d44f8_599_586_c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149725"/>
            <a:ext cx="23780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65" name="Text Box 83"/>
          <p:cNvSpPr txBox="1">
            <a:spLocks noChangeArrowheads="1"/>
          </p:cNvSpPr>
          <p:nvPr/>
        </p:nvSpPr>
        <p:spPr bwMode="auto">
          <a:xfrm>
            <a:off x="6081713" y="6092825"/>
            <a:ext cx="3062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000"/>
              <a:t>nine</a:t>
            </a:r>
            <a:r>
              <a:rPr lang="en-US" altLang="zh-CN" sz="3000">
                <a:solidFill>
                  <a:srgbClr val="FF3300"/>
                </a:solidFill>
              </a:rPr>
              <a:t>teen</a:t>
            </a:r>
            <a:r>
              <a:rPr lang="en-US" altLang="zh-CN" sz="3000"/>
              <a:t> flower</a:t>
            </a:r>
            <a:r>
              <a:rPr lang="en-US" altLang="zh-CN" sz="3000">
                <a:solidFill>
                  <a:srgbClr val="FF3300"/>
                </a:solidFill>
              </a:rPr>
              <a:t>s</a:t>
            </a:r>
          </a:p>
        </p:txBody>
      </p:sp>
      <p:pic>
        <p:nvPicPr>
          <p:cNvPr id="13366" name="Picture 84" descr="u=4183150186,1048781484&amp;fm=23&amp;g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4076700"/>
            <a:ext cx="2087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67" name="Text Box 85"/>
          <p:cNvSpPr txBox="1">
            <a:spLocks noChangeArrowheads="1"/>
          </p:cNvSpPr>
          <p:nvPr/>
        </p:nvSpPr>
        <p:spPr bwMode="auto">
          <a:xfrm>
            <a:off x="4932363" y="56610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16</a:t>
            </a:r>
          </a:p>
        </p:txBody>
      </p:sp>
      <p:sp>
        <p:nvSpPr>
          <p:cNvPr id="13368" name="Text Box 86"/>
          <p:cNvSpPr txBox="1">
            <a:spLocks noChangeArrowheads="1"/>
          </p:cNvSpPr>
          <p:nvPr/>
        </p:nvSpPr>
        <p:spPr bwMode="auto">
          <a:xfrm>
            <a:off x="2987675" y="6092825"/>
            <a:ext cx="2954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0033CC"/>
                </a:solidFill>
              </a:rPr>
              <a:t>six</a:t>
            </a:r>
            <a:r>
              <a:rPr lang="en-US" altLang="zh-CN" sz="3200">
                <a:solidFill>
                  <a:srgbClr val="FF0000"/>
                </a:solidFill>
              </a:rPr>
              <a:t>teen</a:t>
            </a:r>
            <a:r>
              <a:rPr lang="en-US" altLang="zh-CN" sz="3200"/>
              <a:t> ball</a:t>
            </a:r>
            <a:r>
              <a:rPr lang="en-US" altLang="zh-CN" sz="3200">
                <a:solidFill>
                  <a:srgbClr val="FF3300"/>
                </a:solidFill>
              </a:rPr>
              <a:t>s</a:t>
            </a:r>
          </a:p>
        </p:txBody>
      </p:sp>
      <p:sp>
        <p:nvSpPr>
          <p:cNvPr id="111703" name="AutoShape 87"/>
          <p:cNvSpPr>
            <a:spLocks noChangeArrowheads="1"/>
          </p:cNvSpPr>
          <p:nvPr/>
        </p:nvSpPr>
        <p:spPr bwMode="auto">
          <a:xfrm>
            <a:off x="2771775" y="0"/>
            <a:ext cx="4321175" cy="692150"/>
          </a:xfrm>
          <a:prstGeom prst="wedgeRoundRectCallout">
            <a:avLst>
              <a:gd name="adj1" fmla="val -67963"/>
              <a:gd name="adj2" fmla="val 75231"/>
              <a:gd name="adj3" fmla="val 16667"/>
            </a:avLst>
          </a:prstGeom>
          <a:noFill/>
          <a:ln w="34925">
            <a:solidFill>
              <a:srgbClr val="9933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3200">
                <a:solidFill>
                  <a:srgbClr val="500FE1"/>
                </a:solidFill>
                <a:latin typeface="Arial Black" panose="020B0A04020102020204" pitchFamily="34" charset="0"/>
              </a:rPr>
              <a:t>Read   together</a:t>
            </a:r>
          </a:p>
        </p:txBody>
      </p:sp>
      <p:pic>
        <p:nvPicPr>
          <p:cNvPr id="13370" name="Picture 88" descr="xs03gif07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71438"/>
            <a:ext cx="15128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71" name="Text Box 89"/>
          <p:cNvSpPr txBox="1">
            <a:spLocks noChangeArrowheads="1"/>
          </p:cNvSpPr>
          <p:nvPr/>
        </p:nvSpPr>
        <p:spPr bwMode="auto">
          <a:xfrm>
            <a:off x="8027988" y="5445125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66"/>
                </a:solidFill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3276600" y="692150"/>
            <a:ext cx="4572000" cy="914400"/>
          </a:xfrm>
          <a:prstGeom prst="wedgeRoundRectCallout">
            <a:avLst>
              <a:gd name="adj1" fmla="val -72468"/>
              <a:gd name="adj2" fmla="val 36981"/>
              <a:gd name="adj3" fmla="val 16667"/>
            </a:avLst>
          </a:prstGeom>
          <a:noFill/>
          <a:ln w="34925">
            <a:solidFill>
              <a:srgbClr val="9933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zh-CN" sz="4400" dirty="0">
                <a:solidFill>
                  <a:srgbClr val="500FE1"/>
                </a:solidFill>
                <a:latin typeface="Times New Roman" panose="02020603050405020304" pitchFamily="18" charset="0"/>
              </a:rPr>
              <a:t>Read   and   count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155825" y="3124200"/>
            <a:ext cx="96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" name="Group 28"/>
          <p:cNvGrpSpPr/>
          <p:nvPr/>
        </p:nvGrpSpPr>
        <p:grpSpPr bwMode="auto">
          <a:xfrm>
            <a:off x="1116013" y="2276475"/>
            <a:ext cx="5027612" cy="914400"/>
            <a:chOff x="703" y="1389"/>
            <a:chExt cx="3167" cy="576"/>
          </a:xfrm>
        </p:grpSpPr>
        <p:sp>
          <p:nvSpPr>
            <p:cNvPr id="14356" name="Text Box 3"/>
            <p:cNvSpPr txBox="1">
              <a:spLocks noChangeArrowheads="1"/>
            </p:cNvSpPr>
            <p:nvPr/>
          </p:nvSpPr>
          <p:spPr bwMode="auto">
            <a:xfrm>
              <a:off x="703" y="1480"/>
              <a:ext cx="110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4000" b="1" dirty="0">
                  <a:latin typeface="Times New Roman" panose="02020603050405020304" pitchFamily="18" charset="0"/>
                </a:rPr>
                <a:t>19</a:t>
              </a:r>
            </a:p>
          </p:txBody>
        </p:sp>
        <p:sp>
          <p:nvSpPr>
            <p:cNvPr id="14357" name="Text Box 4"/>
            <p:cNvSpPr txBox="1">
              <a:spLocks noChangeArrowheads="1"/>
            </p:cNvSpPr>
            <p:nvPr/>
          </p:nvSpPr>
          <p:spPr bwMode="auto">
            <a:xfrm>
              <a:off x="2381" y="1434"/>
              <a:ext cx="5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zh-CN" altLang="en-US" sz="3600" b="1">
                  <a:solidFill>
                    <a:srgbClr val="A130C0"/>
                  </a:solidFill>
                  <a:latin typeface="Times New Roman" panose="02020603050405020304" pitchFamily="18" charset="0"/>
                </a:rPr>
                <a:t>   </a:t>
              </a:r>
              <a:r>
                <a:rPr lang="zh-CN" altLang="en-US" sz="4000" b="1">
                  <a:solidFill>
                    <a:srgbClr val="A13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4000" b="1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358" name="Text Box 8"/>
            <p:cNvSpPr txBox="1">
              <a:spLocks noChangeArrowheads="1"/>
            </p:cNvSpPr>
            <p:nvPr/>
          </p:nvSpPr>
          <p:spPr bwMode="auto">
            <a:xfrm>
              <a:off x="1701" y="1389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zh-CN" altLang="en-US" sz="3600" b="1">
                  <a:latin typeface="Times New Roman" panose="02020603050405020304" pitchFamily="18" charset="0"/>
                </a:rPr>
                <a:t>  </a:t>
              </a:r>
              <a:r>
                <a:rPr lang="en-US" altLang="zh-CN" sz="5400" b="1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4359" name="Text Box 11"/>
            <p:cNvSpPr txBox="1">
              <a:spLocks noChangeArrowheads="1"/>
            </p:cNvSpPr>
            <p:nvPr/>
          </p:nvSpPr>
          <p:spPr bwMode="auto">
            <a:xfrm>
              <a:off x="3198" y="1434"/>
              <a:ext cx="6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4000" b="1"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6732588" y="3141663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C60021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5940425" y="2349500"/>
            <a:ext cx="792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C60021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5648325" y="3068638"/>
            <a:ext cx="172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C60021"/>
                </a:solidFill>
              </a:rPr>
              <a:t>twenty</a:t>
            </a:r>
          </a:p>
        </p:txBody>
      </p:sp>
      <p:pic>
        <p:nvPicPr>
          <p:cNvPr id="14344" name="Picture 16" descr="xs03gif0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20713"/>
            <a:ext cx="17287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755650" y="4076700"/>
            <a:ext cx="5184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000"/>
              <a:t>20         </a:t>
            </a:r>
            <a:r>
              <a:rPr lang="en-US" altLang="zh-CN" sz="5400" b="1">
                <a:latin typeface="Times New Roman" panose="02020603050405020304" pitchFamily="18" charset="0"/>
              </a:rPr>
              <a:t>+</a:t>
            </a:r>
            <a:r>
              <a:rPr lang="en-US" altLang="zh-CN" sz="4000"/>
              <a:t>       20     =      </a:t>
            </a:r>
            <a:endParaRPr lang="en-US" altLang="zh-CN" sz="4000">
              <a:solidFill>
                <a:srgbClr val="FF0000"/>
              </a:solidFill>
            </a:endParaRP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6178550" y="4240213"/>
            <a:ext cx="749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400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6100763" y="5013325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000" dirty="0">
                <a:solidFill>
                  <a:srgbClr val="FF0000"/>
                </a:solidFill>
              </a:rPr>
              <a:t>forty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63510" name="Text Box 22"/>
          <p:cNvSpPr txBox="1">
            <a:spLocks noChangeArrowheads="1"/>
          </p:cNvSpPr>
          <p:nvPr/>
        </p:nvSpPr>
        <p:spPr bwMode="auto">
          <a:xfrm>
            <a:off x="7451725" y="2276475"/>
            <a:ext cx="1296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</a:rPr>
              <a:t>en</a:t>
            </a:r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7164388" y="2276475"/>
            <a:ext cx="792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/>
              <a:t>tw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8228013" y="2276475"/>
            <a:ext cx="719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FF"/>
                </a:solidFill>
              </a:rPr>
              <a:t>ty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7380288" y="4149725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0000FF"/>
                </a:solidFill>
              </a:rPr>
              <a:t>for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8231188" y="4167188"/>
            <a:ext cx="719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FF"/>
                </a:solidFill>
              </a:rPr>
              <a:t>ty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7596188" y="4127500"/>
            <a:ext cx="1368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0000FF"/>
                </a:solidFill>
              </a:rPr>
              <a:t>fo</a:t>
            </a:r>
            <a:r>
              <a:rPr lang="en-US" altLang="zh-CN" sz="4000">
                <a:solidFill>
                  <a:srgbClr val="FF0000"/>
                </a:solidFill>
              </a:rPr>
              <a:t>u</a:t>
            </a:r>
            <a:r>
              <a:rPr lang="en-US" altLang="zh-CN" sz="4000">
                <a:solidFill>
                  <a:srgbClr val="0000FF"/>
                </a:solidFill>
              </a:rPr>
              <a:t>r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279400" y="5092700"/>
            <a:ext cx="5761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0033CC"/>
                </a:solidFill>
              </a:rPr>
              <a:t>  twenty    and    twenty   is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684213" y="3068638"/>
            <a:ext cx="5473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0033CC"/>
                </a:solidFill>
              </a:rPr>
              <a:t>nineteen   and    one  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6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2" grpId="0" autoUpdateAnimBg="0"/>
      <p:bldP spid="63503" grpId="0" autoUpdateAnimBg="0"/>
      <p:bldP spid="63509" grpId="0"/>
      <p:bldP spid="63510" grpId="0"/>
      <p:bldP spid="63511" grpId="0"/>
      <p:bldP spid="63512" grpId="0"/>
      <p:bldP spid="63513" grpId="0"/>
      <p:bldP spid="63514" grpId="0"/>
      <p:bldP spid="63515" grpId="0"/>
      <p:bldP spid="63515" grpId="1"/>
      <p:bldP spid="63537" grpId="0"/>
      <p:bldP spid="635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Group 2"/>
          <p:cNvGraphicFramePr>
            <a:graphicFrameLocks noGrp="1"/>
          </p:cNvGraphicFramePr>
          <p:nvPr/>
        </p:nvGraphicFramePr>
        <p:xfrm>
          <a:off x="1066800" y="228600"/>
          <a:ext cx="6858000" cy="518160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个位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十几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几十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eleven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two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twelve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thir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four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four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fif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six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six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seven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seven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eigh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nine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teen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408" name="Text Box 50"/>
          <p:cNvSpPr txBox="1">
            <a:spLocks noChangeArrowheads="1"/>
          </p:cNvSpPr>
          <p:nvPr/>
        </p:nvSpPr>
        <p:spPr bwMode="auto">
          <a:xfrm>
            <a:off x="6051550" y="1258888"/>
            <a:ext cx="104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zh-CN" sz="3200"/>
              <a:t>tw</a:t>
            </a:r>
            <a:r>
              <a:rPr lang="en-US" altLang="zh-CN" sz="3200">
                <a:solidFill>
                  <a:srgbClr val="0000FF"/>
                </a:solidFill>
              </a:rPr>
              <a:t>en</a:t>
            </a:r>
            <a:endParaRPr lang="en-US" altLang="zh-CN" sz="3200">
              <a:solidFill>
                <a:srgbClr val="FF00FF"/>
              </a:solidFill>
            </a:endParaRPr>
          </a:p>
        </p:txBody>
      </p:sp>
      <p:sp>
        <p:nvSpPr>
          <p:cNvPr id="15409" name="Text Box 52"/>
          <p:cNvSpPr txBox="1">
            <a:spLocks noChangeArrowheads="1"/>
          </p:cNvSpPr>
          <p:nvPr/>
        </p:nvSpPr>
        <p:spPr bwMode="auto">
          <a:xfrm>
            <a:off x="6370638" y="2276475"/>
            <a:ext cx="657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zh-CN" sz="3200"/>
              <a:t>f</a:t>
            </a:r>
            <a:r>
              <a:rPr lang="en-US" altLang="zh-CN" sz="3200">
                <a:solidFill>
                  <a:srgbClr val="0000FF"/>
                </a:solidFill>
              </a:rPr>
              <a:t>or</a:t>
            </a:r>
            <a:endParaRPr lang="en-US" altLang="zh-CN">
              <a:solidFill>
                <a:srgbClr val="FF00FF"/>
              </a:solidFill>
            </a:endParaRPr>
          </a:p>
        </p:txBody>
      </p:sp>
      <p:grpSp>
        <p:nvGrpSpPr>
          <p:cNvPr id="2" name="Group 62"/>
          <p:cNvGrpSpPr/>
          <p:nvPr/>
        </p:nvGrpSpPr>
        <p:grpSpPr bwMode="auto">
          <a:xfrm>
            <a:off x="5754688" y="1763713"/>
            <a:ext cx="1674812" cy="3613150"/>
            <a:chOff x="3625" y="1111"/>
            <a:chExt cx="1055" cy="2276"/>
          </a:xfrm>
        </p:grpSpPr>
        <p:sp>
          <p:nvSpPr>
            <p:cNvPr id="15419" name="Text Box 53"/>
            <p:cNvSpPr txBox="1">
              <a:spLocks noChangeArrowheads="1"/>
            </p:cNvSpPr>
            <p:nvPr/>
          </p:nvSpPr>
          <p:spPr bwMode="auto">
            <a:xfrm>
              <a:off x="4106" y="1791"/>
              <a:ext cx="51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altLang="zh-CN" sz="3200"/>
                <a:t>fif</a:t>
              </a:r>
              <a:r>
                <a:rPr lang="en-US" altLang="zh-CN" sz="3200">
                  <a:solidFill>
                    <a:srgbClr val="FF00FF"/>
                  </a:solidFill>
                </a:rPr>
                <a:t>ty</a:t>
              </a:r>
            </a:p>
          </p:txBody>
        </p:sp>
        <p:sp>
          <p:nvSpPr>
            <p:cNvPr id="15420" name="Text Box 51"/>
            <p:cNvSpPr txBox="1">
              <a:spLocks noChangeArrowheads="1"/>
            </p:cNvSpPr>
            <p:nvPr/>
          </p:nvSpPr>
          <p:spPr bwMode="auto">
            <a:xfrm>
              <a:off x="3967" y="1111"/>
              <a:ext cx="67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altLang="zh-CN" sz="3200"/>
                <a:t>thir</a:t>
              </a:r>
              <a:r>
                <a:rPr lang="en-US" altLang="zh-CN" sz="3200">
                  <a:solidFill>
                    <a:srgbClr val="FF00FF"/>
                  </a:solidFill>
                </a:rPr>
                <a:t>ty</a:t>
              </a:r>
            </a:p>
          </p:txBody>
        </p:sp>
        <p:sp>
          <p:nvSpPr>
            <p:cNvPr id="15421" name="Text Box 54"/>
            <p:cNvSpPr txBox="1">
              <a:spLocks noChangeArrowheads="1"/>
            </p:cNvSpPr>
            <p:nvPr/>
          </p:nvSpPr>
          <p:spPr bwMode="auto">
            <a:xfrm>
              <a:off x="3995" y="2115"/>
              <a:ext cx="6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altLang="zh-CN" sz="3200"/>
                <a:t>six</a:t>
              </a:r>
              <a:r>
                <a:rPr lang="en-US" altLang="zh-CN" sz="3200">
                  <a:solidFill>
                    <a:srgbClr val="FF00FF"/>
                  </a:solidFill>
                </a:rPr>
                <a:t>ty</a:t>
              </a:r>
            </a:p>
          </p:txBody>
        </p:sp>
        <p:sp>
          <p:nvSpPr>
            <p:cNvPr id="15422" name="Text Box 55"/>
            <p:cNvSpPr txBox="1">
              <a:spLocks noChangeArrowheads="1"/>
            </p:cNvSpPr>
            <p:nvPr/>
          </p:nvSpPr>
          <p:spPr bwMode="auto">
            <a:xfrm>
              <a:off x="3625" y="2426"/>
              <a:ext cx="99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altLang="zh-CN" sz="3200"/>
                <a:t>seven</a:t>
              </a:r>
              <a:r>
                <a:rPr lang="en-US" altLang="zh-CN" sz="3200">
                  <a:solidFill>
                    <a:srgbClr val="FF00FF"/>
                  </a:solidFill>
                </a:rPr>
                <a:t>ty</a:t>
              </a:r>
            </a:p>
          </p:txBody>
        </p:sp>
        <p:sp>
          <p:nvSpPr>
            <p:cNvPr id="15423" name="Text Box 56"/>
            <p:cNvSpPr txBox="1">
              <a:spLocks noChangeArrowheads="1"/>
            </p:cNvSpPr>
            <p:nvPr/>
          </p:nvSpPr>
          <p:spPr bwMode="auto">
            <a:xfrm>
              <a:off x="3814" y="2704"/>
              <a:ext cx="86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altLang="zh-CN" sz="3200"/>
                <a:t>eigh</a:t>
              </a:r>
              <a:r>
                <a:rPr lang="en-US" altLang="zh-CN" sz="3200">
                  <a:solidFill>
                    <a:srgbClr val="FF00FF"/>
                  </a:solidFill>
                </a:rPr>
                <a:t>ty</a:t>
              </a:r>
            </a:p>
          </p:txBody>
        </p:sp>
        <p:sp>
          <p:nvSpPr>
            <p:cNvPr id="15424" name="Text Box 57"/>
            <p:cNvSpPr txBox="1">
              <a:spLocks noChangeArrowheads="1"/>
            </p:cNvSpPr>
            <p:nvPr/>
          </p:nvSpPr>
          <p:spPr bwMode="auto">
            <a:xfrm>
              <a:off x="3815" y="3022"/>
              <a:ext cx="79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altLang="zh-CN" sz="3200"/>
                <a:t>nine</a:t>
              </a:r>
              <a:r>
                <a:rPr lang="en-US" altLang="zh-CN" sz="3200">
                  <a:solidFill>
                    <a:srgbClr val="FF00FF"/>
                  </a:solidFill>
                </a:rPr>
                <a:t>ty</a:t>
              </a:r>
            </a:p>
          </p:txBody>
        </p:sp>
      </p:grpSp>
      <p:sp>
        <p:nvSpPr>
          <p:cNvPr id="75834" name="Rectangle 58"/>
          <p:cNvSpPr>
            <a:spLocks noChangeArrowheads="1"/>
          </p:cNvSpPr>
          <p:nvPr/>
        </p:nvSpPr>
        <p:spPr bwMode="auto">
          <a:xfrm>
            <a:off x="6877050" y="2276475"/>
            <a:ext cx="500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FF"/>
                </a:solidFill>
              </a:rPr>
              <a:t>ty</a:t>
            </a:r>
            <a:endParaRPr lang="zh-CN" altLang="en-US" sz="3200">
              <a:solidFill>
                <a:srgbClr val="FF00FF"/>
              </a:solidFill>
            </a:endParaRPr>
          </a:p>
        </p:txBody>
      </p:sp>
      <p:sp>
        <p:nvSpPr>
          <p:cNvPr id="75835" name="Rectangle 59"/>
          <p:cNvSpPr>
            <a:spLocks noChangeArrowheads="1"/>
          </p:cNvSpPr>
          <p:nvPr/>
        </p:nvSpPr>
        <p:spPr bwMode="auto">
          <a:xfrm>
            <a:off x="6919913" y="1268413"/>
            <a:ext cx="5000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FF"/>
                </a:solidFill>
              </a:rPr>
              <a:t>ty</a:t>
            </a:r>
            <a:endParaRPr lang="zh-CN" altLang="en-US" sz="3200">
              <a:solidFill>
                <a:srgbClr val="FF00FF"/>
              </a:solidFill>
            </a:endParaRPr>
          </a:p>
        </p:txBody>
      </p:sp>
      <p:grpSp>
        <p:nvGrpSpPr>
          <p:cNvPr id="3" name="Group 68"/>
          <p:cNvGrpSpPr/>
          <p:nvPr/>
        </p:nvGrpSpPr>
        <p:grpSpPr bwMode="auto">
          <a:xfrm>
            <a:off x="827088" y="5445125"/>
            <a:ext cx="7993062" cy="576263"/>
            <a:chOff x="340" y="3475"/>
            <a:chExt cx="5035" cy="363"/>
          </a:xfrm>
        </p:grpSpPr>
        <p:sp>
          <p:nvSpPr>
            <p:cNvPr id="15417" name="Rectangle 66"/>
            <p:cNvSpPr>
              <a:spLocks noChangeArrowheads="1"/>
            </p:cNvSpPr>
            <p:nvPr/>
          </p:nvSpPr>
          <p:spPr bwMode="auto">
            <a:xfrm>
              <a:off x="340" y="3475"/>
              <a:ext cx="4899" cy="3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18" name="Rectangle 67"/>
            <p:cNvSpPr>
              <a:spLocks noChangeArrowheads="1"/>
            </p:cNvSpPr>
            <p:nvPr/>
          </p:nvSpPr>
          <p:spPr bwMode="auto">
            <a:xfrm>
              <a:off x="431" y="3475"/>
              <a:ext cx="49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zh-CN" altLang="en-US" sz="2800" b="1">
                  <a:solidFill>
                    <a:srgbClr val="FF0000"/>
                  </a:solidFill>
                </a:rPr>
                <a:t>十几十几，</a:t>
              </a:r>
              <a:r>
                <a:rPr lang="en-US" altLang="zh-CN" sz="2800" b="1">
                  <a:solidFill>
                    <a:srgbClr val="FF0000"/>
                  </a:solidFill>
                </a:rPr>
                <a:t>-teen, -teen, -teen, </a:t>
              </a:r>
              <a:r>
                <a:rPr lang="en-US" altLang="zh-CN" sz="2800" b="1">
                  <a:solidFill>
                    <a:srgbClr val="0033CC"/>
                  </a:solidFill>
                </a:rPr>
                <a:t>t</a:t>
              </a:r>
              <a:r>
                <a:rPr lang="en-US" altLang="zh-CN" sz="2800" b="1">
                  <a:solidFill>
                    <a:srgbClr val="FF0066"/>
                  </a:solidFill>
                </a:rPr>
                <a:t>-</a:t>
              </a:r>
              <a:r>
                <a:rPr lang="en-US" altLang="zh-CN" sz="2800" b="1">
                  <a:solidFill>
                    <a:srgbClr val="0033CC"/>
                  </a:solidFill>
                </a:rPr>
                <a:t>e</a:t>
              </a:r>
              <a:r>
                <a:rPr lang="en-US" altLang="zh-CN" sz="2800" b="1">
                  <a:solidFill>
                    <a:srgbClr val="FF0066"/>
                  </a:solidFill>
                </a:rPr>
                <a:t>-</a:t>
              </a:r>
              <a:r>
                <a:rPr lang="en-US" altLang="zh-CN" sz="2800" b="1">
                  <a:solidFill>
                    <a:srgbClr val="0033CC"/>
                  </a:solidFill>
                </a:rPr>
                <a:t>e</a:t>
              </a:r>
              <a:r>
                <a:rPr lang="en-US" altLang="zh-CN" sz="2800" b="1">
                  <a:solidFill>
                    <a:srgbClr val="FF0066"/>
                  </a:solidFill>
                </a:rPr>
                <a:t>-</a:t>
              </a:r>
              <a:r>
                <a:rPr lang="en-US" altLang="zh-CN" sz="2800" b="1">
                  <a:solidFill>
                    <a:srgbClr val="0033CC"/>
                  </a:solidFill>
                </a:rPr>
                <a:t>n</a:t>
              </a:r>
              <a:r>
                <a:rPr lang="en-US" altLang="zh-CN" sz="2800" b="1">
                  <a:solidFill>
                    <a:srgbClr val="FF0000"/>
                  </a:solidFill>
                </a:rPr>
                <a:t>, -teen.</a:t>
              </a:r>
            </a:p>
          </p:txBody>
        </p:sp>
      </p:grpSp>
      <p:grpSp>
        <p:nvGrpSpPr>
          <p:cNvPr id="4" name="Group 72"/>
          <p:cNvGrpSpPr/>
          <p:nvPr/>
        </p:nvGrpSpPr>
        <p:grpSpPr bwMode="auto">
          <a:xfrm>
            <a:off x="898525" y="6092825"/>
            <a:ext cx="5545138" cy="519113"/>
            <a:chOff x="385" y="3838"/>
            <a:chExt cx="3493" cy="327"/>
          </a:xfrm>
        </p:grpSpPr>
        <p:sp>
          <p:nvSpPr>
            <p:cNvPr id="15415" name="Rectangle 70"/>
            <p:cNvSpPr>
              <a:spLocks noChangeArrowheads="1"/>
            </p:cNvSpPr>
            <p:nvPr/>
          </p:nvSpPr>
          <p:spPr bwMode="auto">
            <a:xfrm>
              <a:off x="385" y="3884"/>
              <a:ext cx="3493" cy="27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16" name="Rectangle 71"/>
            <p:cNvSpPr>
              <a:spLocks noChangeArrowheads="1"/>
            </p:cNvSpPr>
            <p:nvPr/>
          </p:nvSpPr>
          <p:spPr bwMode="auto">
            <a:xfrm>
              <a:off x="431" y="3838"/>
              <a:ext cx="3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zh-CN" altLang="en-US" sz="2800" b="1">
                  <a:solidFill>
                    <a:srgbClr val="FF0000"/>
                  </a:solidFill>
                </a:rPr>
                <a:t>几十几十，</a:t>
              </a:r>
              <a:r>
                <a:rPr lang="en-US" altLang="zh-CN" sz="2800" b="1">
                  <a:solidFill>
                    <a:srgbClr val="FF0000"/>
                  </a:solidFill>
                </a:rPr>
                <a:t>-ty, -ty, -ty, </a:t>
              </a:r>
              <a:r>
                <a:rPr lang="en-US" altLang="zh-CN" sz="2800" b="1">
                  <a:solidFill>
                    <a:srgbClr val="0033CC"/>
                  </a:solidFill>
                </a:rPr>
                <a:t>t</a:t>
              </a:r>
              <a:r>
                <a:rPr lang="en-US" altLang="zh-CN" sz="2800" b="1">
                  <a:solidFill>
                    <a:srgbClr val="FF0066"/>
                  </a:solidFill>
                </a:rPr>
                <a:t>-</a:t>
              </a:r>
              <a:r>
                <a:rPr lang="en-US" altLang="zh-CN" sz="2800" b="1">
                  <a:solidFill>
                    <a:srgbClr val="0033CC"/>
                  </a:solidFill>
                </a:rPr>
                <a:t>y</a:t>
              </a:r>
              <a:r>
                <a:rPr lang="en-US" altLang="zh-CN" sz="2800" b="1">
                  <a:solidFill>
                    <a:srgbClr val="FF0000"/>
                  </a:solidFill>
                </a:rPr>
                <a:t>, -ty.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19138" y="1052513"/>
            <a:ext cx="8424862" cy="1524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en-US" altLang="zh-CN" sz="5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Arial Unicode MS" pitchFamily="34" charset="-122"/>
              </a:rPr>
              <a:t>What can you see?</a:t>
            </a:r>
          </a:p>
          <a:p>
            <a:pPr algn="l">
              <a:buFont typeface="Arial" panose="020B0604020202020204" pitchFamily="34" charset="0"/>
              <a:buNone/>
              <a:defRPr/>
            </a:pPr>
            <a:r>
              <a:rPr lang="en-US" altLang="zh-CN" sz="4000" b="1" i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(</a:t>
            </a:r>
            <a:r>
              <a:rPr lang="zh-CN" altLang="en-US" sz="4000" b="1" i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快速说出你看见了什么</a:t>
            </a:r>
            <a:r>
              <a:rPr lang="en-US" altLang="zh-CN" sz="4000" b="1" i="1" dirty="0">
                <a:solidFill>
                  <a:srgbClr val="0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?)</a:t>
            </a:r>
          </a:p>
        </p:txBody>
      </p:sp>
      <p:pic>
        <p:nvPicPr>
          <p:cNvPr id="13316" name="Picture 4" descr="eigh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357563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fif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357563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for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284538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ninet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3357563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sevent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2349500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sixt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450" y="2133600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t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2205038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thirt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79613" y="3357563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twenty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6463" y="3429000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eightee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76375" y="2997200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ninetee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35375" y="1773238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fiftee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11413" y="3357563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seventee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03350" y="2133600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fourteen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58888" y="2708275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sixteen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356100" y="2349500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thirteen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59113" y="2492375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 descr="twelve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03800" y="2636838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 descr="one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484438" y="2205038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2" descr="two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95288" y="2349500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 descr="three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400675" y="3141663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 descr="four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051050" y="2781300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5" descr="five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211638" y="3429000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26" descr="six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779838" y="3068638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27" descr="seven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932363" y="2997200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8" descr="eight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203575" y="3141663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29" descr="nine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3348038" y="3068638"/>
            <a:ext cx="417671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30" descr="eleven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627313" y="3284538"/>
            <a:ext cx="374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4" name="WordArt 9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4176713" cy="12239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挑战题一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1" descr="图片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24975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3203575" y="981075"/>
            <a:ext cx="2232025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zh-CN" altLang="en-US" sz="4000" b="1">
                <a:solidFill>
                  <a:srgbClr val="ED2A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听选题：</a:t>
            </a:r>
          </a:p>
        </p:txBody>
      </p:sp>
      <p:sp>
        <p:nvSpPr>
          <p:cNvPr id="17412" name="Text Box 14"/>
          <p:cNvSpPr txBox="1">
            <a:spLocks noChangeArrowheads="1"/>
          </p:cNvSpPr>
          <p:nvPr/>
        </p:nvSpPr>
        <p:spPr bwMode="auto">
          <a:xfrm>
            <a:off x="684213" y="1844675"/>
            <a:ext cx="78136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4000" b="1" dirty="0"/>
              <a:t>(    )  1. A. 5               B. 15</a:t>
            </a:r>
          </a:p>
          <a:p>
            <a:pPr algn="l" eaLnBrk="1" hangingPunct="1"/>
            <a:r>
              <a:rPr lang="en-US" altLang="zh-CN" sz="4000" b="1" dirty="0"/>
              <a:t>(    )  2. A. 13             B. 30</a:t>
            </a:r>
          </a:p>
          <a:p>
            <a:pPr algn="l" eaLnBrk="1" hangingPunct="1"/>
            <a:r>
              <a:rPr lang="en-US" altLang="zh-CN" sz="4000" b="1" dirty="0"/>
              <a:t>(    )  3. A. thirteen    B. fourteen</a:t>
            </a:r>
          </a:p>
          <a:p>
            <a:pPr algn="l" eaLnBrk="1" hangingPunct="1"/>
            <a:r>
              <a:rPr lang="en-US" altLang="zh-CN" sz="4000" b="1" dirty="0"/>
              <a:t>(    )  4. A. fourteen   B. forty</a:t>
            </a:r>
          </a:p>
          <a:p>
            <a:pPr algn="l" eaLnBrk="1" hangingPunct="1"/>
            <a:r>
              <a:rPr lang="en-US" altLang="zh-CN" sz="4000" b="1" dirty="0"/>
              <a:t>(    )  5. A. eighteen   B. eighty</a:t>
            </a:r>
            <a:endParaRPr lang="en-US" altLang="zh-CN" sz="4000" dirty="0"/>
          </a:p>
          <a:p>
            <a:pPr algn="l" eaLnBrk="1" hangingPunct="1">
              <a:spcBef>
                <a:spcPct val="50000"/>
              </a:spcBef>
            </a:pPr>
            <a:endParaRPr lang="en-US" altLang="zh-CN" sz="4000" dirty="0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84213" y="1844675"/>
            <a:ext cx="1081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827088" y="2492375"/>
            <a:ext cx="86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827088" y="3141663"/>
            <a:ext cx="86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755650" y="3716338"/>
            <a:ext cx="1081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755650" y="4292600"/>
            <a:ext cx="1008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418" name="WordArt 35"/>
          <p:cNvSpPr>
            <a:spLocks noChangeArrowheads="1" noChangeShapeType="1" noTextEdit="1"/>
          </p:cNvSpPr>
          <p:nvPr/>
        </p:nvSpPr>
        <p:spPr bwMode="auto">
          <a:xfrm>
            <a:off x="179388" y="115888"/>
            <a:ext cx="4176712" cy="12239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挑战题二</a:t>
            </a:r>
          </a:p>
        </p:txBody>
      </p:sp>
      <p:pic>
        <p:nvPicPr>
          <p:cNvPr id="15398" name="挑战题2听力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57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3065" fill="hold"/>
                                        <p:tgtEl>
                                          <p:spTgt spid="153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8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98"/>
                </p:tgtEl>
              </p:cMediaNode>
            </p:audio>
          </p:childTnLst>
        </p:cTn>
      </p:par>
    </p:tnLst>
    <p:bldLst>
      <p:bldP spid="15375" grpId="0"/>
      <p:bldP spid="15376" grpId="0"/>
      <p:bldP spid="15377" grpId="0"/>
      <p:bldP spid="15378" grpId="0"/>
      <p:bldP spid="153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Let's ta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2075"/>
            <a:ext cx="8207375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WordArt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5" y="3486150"/>
            <a:ext cx="67595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180975" y="4133850"/>
            <a:ext cx="7847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/>
              <a:t>(     ) 1. This is </a:t>
            </a:r>
            <a:r>
              <a:rPr lang="en-US" altLang="zh-CN" sz="2800" b="1" dirty="0" err="1"/>
              <a:t>Ms</a:t>
            </a:r>
            <a:r>
              <a:rPr lang="en-US" altLang="zh-CN" sz="2800" b="1" dirty="0"/>
              <a:t> White’s school.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79388" y="4710113"/>
            <a:ext cx="828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/>
              <a:t>(     ) 2. There are 28 classrooms in the school.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142875" y="5300663"/>
            <a:ext cx="9324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2800" b="1" dirty="0"/>
              <a:t>(     ) 3. There are 13 English teachers in the school.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82588" y="4106863"/>
            <a:ext cx="7921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23850" y="5229225"/>
            <a:ext cx="792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95288" y="4611688"/>
            <a:ext cx="7921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zh-CN" sz="44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6892" name="Oval 28"/>
          <p:cNvSpPr>
            <a:spLocks noChangeArrowheads="1"/>
          </p:cNvSpPr>
          <p:nvPr/>
        </p:nvSpPr>
        <p:spPr bwMode="auto">
          <a:xfrm>
            <a:off x="3059113" y="4722813"/>
            <a:ext cx="720725" cy="5778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3132138" y="4870450"/>
            <a:ext cx="576262" cy="2873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</a:ln>
        </p:spPr>
        <p:txBody>
          <a:bodyPr wrap="none" anchor="ctr"/>
          <a:lstStyle/>
          <a:p>
            <a:r>
              <a:rPr lang="en-US" altLang="zh-CN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8444" name="WordArt 33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4176713" cy="12239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挑战题三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  <p:bldP spid="36876" grpId="0"/>
      <p:bldP spid="36877" grpId="0"/>
      <p:bldP spid="36892" grpId="0" animBg="1"/>
      <p:bldP spid="368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/>
          <p:nvPr/>
        </p:nvGrpSpPr>
        <p:grpSpPr bwMode="auto">
          <a:xfrm>
            <a:off x="5508625" y="4149725"/>
            <a:ext cx="3311525" cy="1655763"/>
            <a:chOff x="5647" y="1842"/>
            <a:chExt cx="2086" cy="1043"/>
          </a:xfrm>
        </p:grpSpPr>
        <p:grpSp>
          <p:nvGrpSpPr>
            <p:cNvPr id="19468" name="Group 80"/>
            <p:cNvGrpSpPr/>
            <p:nvPr/>
          </p:nvGrpSpPr>
          <p:grpSpPr bwMode="auto">
            <a:xfrm>
              <a:off x="5647" y="1842"/>
              <a:ext cx="2086" cy="1043"/>
              <a:chOff x="3152" y="3113"/>
              <a:chExt cx="2086" cy="1043"/>
            </a:xfrm>
          </p:grpSpPr>
          <p:sp>
            <p:nvSpPr>
              <p:cNvPr id="19470" name="Rectangle 81"/>
              <p:cNvSpPr>
                <a:spLocks noChangeArrowheads="1"/>
              </p:cNvSpPr>
              <p:nvPr/>
            </p:nvSpPr>
            <p:spPr bwMode="auto">
              <a:xfrm>
                <a:off x="4104" y="3521"/>
                <a:ext cx="1134" cy="635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471" name="AutoShape 82"/>
              <p:cNvSpPr/>
              <p:nvPr/>
            </p:nvSpPr>
            <p:spPr bwMode="auto">
              <a:xfrm>
                <a:off x="3152" y="3113"/>
                <a:ext cx="363" cy="272"/>
              </a:xfrm>
              <a:prstGeom prst="borderCallout1">
                <a:avLst>
                  <a:gd name="adj1" fmla="val 26472"/>
                  <a:gd name="adj2" fmla="val 113222"/>
                  <a:gd name="adj3" fmla="val 148898"/>
                  <a:gd name="adj4" fmla="val 271903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9469" name="Rectangle 83"/>
            <p:cNvSpPr>
              <a:spLocks noChangeArrowheads="1"/>
            </p:cNvSpPr>
            <p:nvPr/>
          </p:nvSpPr>
          <p:spPr bwMode="auto">
            <a:xfrm>
              <a:off x="6554" y="2296"/>
              <a:ext cx="1179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600">
                  <a:solidFill>
                    <a:srgbClr val="0000FF"/>
                  </a:solidFill>
                </a:rPr>
                <a:t>    </a:t>
              </a:r>
              <a:r>
                <a:rPr lang="zh-CN" altLang="en-US" sz="1600" b="1">
                  <a:solidFill>
                    <a:srgbClr val="0000FF"/>
                  </a:solidFill>
                </a:rPr>
                <a:t>表示选择，根据情况选择</a:t>
              </a:r>
              <a:r>
                <a:rPr lang="en-US" altLang="zh-CN" sz="1600" b="1">
                  <a:solidFill>
                    <a:srgbClr val="0000FF"/>
                  </a:solidFill>
                </a:rPr>
                <a:t>or</a:t>
              </a:r>
              <a:r>
                <a:rPr lang="zh-CN" altLang="en-US" sz="1600" b="1">
                  <a:solidFill>
                    <a:srgbClr val="0000FF"/>
                  </a:solidFill>
                </a:rPr>
                <a:t>的前面或者后面来回答</a:t>
              </a:r>
              <a:r>
                <a:rPr lang="zh-CN" altLang="en-US" sz="1600" b="1"/>
                <a:t>。</a:t>
              </a:r>
            </a:p>
          </p:txBody>
        </p:sp>
      </p:grp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773238"/>
            <a:ext cx="9072562" cy="2447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sz="2800" b="1" dirty="0" smtClean="0">
                <a:solidFill>
                  <a:srgbClr val="0A0A0E"/>
                </a:solidFill>
                <a:latin typeface="Times New Roman" panose="02020603050405020304" pitchFamily="18" charset="0"/>
                <a:ea typeface="华文新魏" panose="02010800040101010101" pitchFamily="2" charset="-122"/>
              </a:rPr>
              <a:t>选择适当的答案：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(       ) 1. --How many </a:t>
            </a:r>
            <a:r>
              <a:rPr lang="en-US" altLang="zh-CN" sz="2800" b="1" u="sng" dirty="0" smtClean="0"/>
              <a:t>         </a:t>
            </a:r>
            <a:r>
              <a:rPr lang="en-US" altLang="zh-CN" sz="2800" b="1" dirty="0" smtClean="0"/>
              <a:t>are there in your school?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              --There are seventeen.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              A. classroom          B. classrooms</a:t>
            </a:r>
            <a:r>
              <a:rPr lang="en-US" altLang="zh-CN" sz="2800" dirty="0" smtClean="0"/>
              <a:t>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23850" y="2276475"/>
            <a:ext cx="720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95288" y="400526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7102475" y="3313113"/>
            <a:ext cx="446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s</a:t>
            </a:r>
            <a:r>
              <a:rPr lang="en-US" altLang="zh-CN"/>
              <a:t> </a:t>
            </a:r>
            <a:endParaRPr lang="zh-CN" altLang="en-US"/>
          </a:p>
        </p:txBody>
      </p:sp>
      <p:grpSp>
        <p:nvGrpSpPr>
          <p:cNvPr id="4" name="Group 23"/>
          <p:cNvGrpSpPr/>
          <p:nvPr/>
        </p:nvGrpSpPr>
        <p:grpSpPr bwMode="auto">
          <a:xfrm>
            <a:off x="2987675" y="1773238"/>
            <a:ext cx="5453063" cy="609600"/>
            <a:chOff x="1882" y="1071"/>
            <a:chExt cx="3435" cy="384"/>
          </a:xfrm>
        </p:grpSpPr>
        <p:sp>
          <p:nvSpPr>
            <p:cNvPr id="19466" name="AutoShape 21"/>
            <p:cNvSpPr/>
            <p:nvPr/>
          </p:nvSpPr>
          <p:spPr bwMode="auto">
            <a:xfrm>
              <a:off x="1882" y="1071"/>
              <a:ext cx="3399" cy="384"/>
            </a:xfrm>
            <a:prstGeom prst="borderCallout1">
              <a:avLst>
                <a:gd name="adj1" fmla="val 18750"/>
                <a:gd name="adj2" fmla="val -1412"/>
                <a:gd name="adj3" fmla="val 113282"/>
                <a:gd name="adj4" fmla="val -9093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67" name="Rectangle 22"/>
            <p:cNvSpPr>
              <a:spLocks noChangeArrowheads="1"/>
            </p:cNvSpPr>
            <p:nvPr/>
          </p:nvSpPr>
          <p:spPr bwMode="auto">
            <a:xfrm>
              <a:off x="1895" y="1162"/>
              <a:ext cx="3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0000FF"/>
                  </a:solidFill>
                </a:rPr>
                <a:t>How many +</a:t>
              </a:r>
              <a:r>
                <a:rPr lang="en-US" altLang="zh-CN" sz="2000" b="1"/>
                <a:t> </a:t>
              </a:r>
              <a:r>
                <a:rPr lang="zh-CN" altLang="en-US" sz="2000" b="1">
                  <a:solidFill>
                    <a:srgbClr val="FF0000"/>
                  </a:solidFill>
                </a:rPr>
                <a:t>名词复数</a:t>
              </a:r>
              <a:r>
                <a:rPr lang="zh-CN" altLang="en-US" sz="2000" b="1"/>
                <a:t> </a:t>
              </a:r>
              <a:r>
                <a:rPr lang="en-US" altLang="zh-CN" sz="2000" b="1">
                  <a:solidFill>
                    <a:srgbClr val="0000FF"/>
                  </a:solidFill>
                </a:rPr>
                <a:t>+ are there +</a:t>
              </a:r>
              <a:r>
                <a:rPr lang="zh-CN" altLang="en-US" sz="2000" b="1">
                  <a:solidFill>
                    <a:srgbClr val="0000FF"/>
                  </a:solidFill>
                </a:rPr>
                <a:t>介词短语</a:t>
              </a:r>
              <a:r>
                <a:rPr lang="en-US" altLang="zh-CN" sz="2000" b="1">
                  <a:solidFill>
                    <a:srgbClr val="0000FF"/>
                  </a:solidFill>
                </a:rPr>
                <a:t>.</a:t>
              </a:r>
            </a:p>
          </p:txBody>
        </p:sp>
      </p:grpSp>
      <p:sp>
        <p:nvSpPr>
          <p:cNvPr id="19464" name="Text Box 34"/>
          <p:cNvSpPr txBox="1">
            <a:spLocks noChangeArrowheads="1"/>
          </p:cNvSpPr>
          <p:nvPr/>
        </p:nvSpPr>
        <p:spPr bwMode="auto">
          <a:xfrm>
            <a:off x="0" y="4005263"/>
            <a:ext cx="74168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/>
              <a:t>(      ) 2. -- Is your school big or small ?</a:t>
            </a:r>
          </a:p>
          <a:p>
            <a:pPr eaLnBrk="1" hangingPunct="1"/>
            <a:r>
              <a:rPr lang="en-US" altLang="zh-CN" sz="3200" b="1" dirty="0"/>
              <a:t>-- _________________</a:t>
            </a:r>
          </a:p>
          <a:p>
            <a:pPr eaLnBrk="1" hangingPunct="1"/>
            <a:r>
              <a:rPr lang="en-US" altLang="zh-CN" sz="3200" b="1" dirty="0"/>
              <a:t>        A. Yes , it is .       B. It’s big .</a:t>
            </a:r>
          </a:p>
        </p:txBody>
      </p:sp>
      <p:sp>
        <p:nvSpPr>
          <p:cNvPr id="19465" name="WordArt 8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4176713" cy="12239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zh-CN" altLang="en-US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挑战题四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4" grpId="0"/>
      <p:bldP spid="378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53004"/>
          <p:cNvPicPr>
            <a:picLocks noChangeAspect="1" noChangeArrowheads="1"/>
          </p:cNvPicPr>
          <p:nvPr/>
        </p:nvPicPr>
        <p:blipFill>
          <a:blip r:embed="rId2">
            <a:lum bright="54000" contrast="18000"/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67373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buFontTx/>
              <a:buNone/>
            </a:pPr>
            <a:endParaRPr lang="zh-CN" alt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710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>
              <a:buFontTx/>
              <a:buNone/>
            </a:pPr>
            <a:endParaRPr lang="zh-CN" altLang="en-US"/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611188" y="2349500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endParaRPr lang="en-US" altLang="zh-CN" sz="3600"/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755650" y="2205038"/>
            <a:ext cx="7056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/>
              <a:t>小结：这节课你学到了什么？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835696" y="3226217"/>
            <a:ext cx="70929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zh-CN" sz="4800" dirty="0">
                <a:solidFill>
                  <a:srgbClr val="FF0066"/>
                </a:solidFill>
              </a:rPr>
              <a:t>Homework:</a:t>
            </a:r>
          </a:p>
          <a:p>
            <a:pPr algn="l" eaLnBrk="1" hangingPunct="1"/>
            <a:r>
              <a:rPr lang="en-US" altLang="zh-CN" sz="3200" b="1" dirty="0"/>
              <a:t>       1</a:t>
            </a:r>
            <a:r>
              <a:rPr lang="zh-CN" altLang="en-US" sz="3200" b="1" dirty="0"/>
              <a:t>、抄写本节课所学的新单词。</a:t>
            </a:r>
          </a:p>
          <a:p>
            <a:pPr algn="l" eaLnBrk="1" hangingPunct="1"/>
            <a:r>
              <a:rPr lang="en-US" altLang="zh-CN" sz="3200" b="1" dirty="0"/>
              <a:t>       2</a:t>
            </a:r>
            <a:r>
              <a:rPr lang="zh-CN" altLang="en-US" sz="3200" b="1" dirty="0"/>
              <a:t>、熟读</a:t>
            </a:r>
            <a:r>
              <a:rPr lang="en-US" altLang="zh-CN" sz="3200" b="1" dirty="0"/>
              <a:t>P33</a:t>
            </a:r>
            <a:r>
              <a:rPr lang="zh-CN" altLang="en-US" sz="3200" b="1" dirty="0"/>
              <a:t>数词表，并在练习纸上默写。</a:t>
            </a:r>
          </a:p>
          <a:p>
            <a:pPr algn="l" eaLnBrk="1" hangingPunct="1"/>
            <a:r>
              <a:rPr lang="en-US" altLang="zh-CN" sz="3200" b="1" dirty="0"/>
              <a:t>       3</a:t>
            </a:r>
            <a:r>
              <a:rPr lang="zh-CN" altLang="en-US" sz="3200" b="1" dirty="0"/>
              <a:t>、读</a:t>
            </a:r>
            <a:r>
              <a:rPr lang="en-US" altLang="zh-CN" sz="3200" b="1" dirty="0"/>
              <a:t>Let’s talk</a:t>
            </a:r>
            <a:r>
              <a:rPr lang="zh-CN" altLang="en-US" sz="3200" b="1" dirty="0"/>
              <a:t>三遍</a:t>
            </a:r>
            <a:r>
              <a:rPr lang="zh-CN" altLang="en-US" sz="3200" b="1" dirty="0" smtClean="0"/>
              <a:t>。 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27088" y="1341438"/>
            <a:ext cx="6731000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80000"/>
              </a:lnSpc>
            </a:pPr>
            <a:r>
              <a:rPr lang="zh-CN" altLang="en-US" sz="4000" b="1" dirty="0">
                <a:solidFill>
                  <a:schemeClr val="accent2"/>
                </a:solidFill>
              </a:rPr>
              <a:t>One, two,</a:t>
            </a:r>
            <a:r>
              <a:rPr lang="zh-CN" altLang="en-US" sz="4000" b="1" dirty="0"/>
              <a:t> tie your shoes.</a:t>
            </a:r>
          </a:p>
          <a:p>
            <a:pPr algn="l" eaLnBrk="1" hangingPunct="1">
              <a:lnSpc>
                <a:spcPct val="80000"/>
              </a:lnSpc>
            </a:pPr>
            <a:endParaRPr lang="zh-CN" altLang="en-US" sz="4000" b="1" dirty="0"/>
          </a:p>
          <a:p>
            <a:pPr algn="l" eaLnBrk="1" hangingPunct="1">
              <a:lnSpc>
                <a:spcPct val="80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Three, four,</a:t>
            </a:r>
            <a:r>
              <a:rPr lang="zh-CN" altLang="en-US" sz="4000" b="1" dirty="0"/>
              <a:t> close the door.</a:t>
            </a:r>
          </a:p>
          <a:p>
            <a:pPr algn="l" eaLnBrk="1" hangingPunct="1">
              <a:lnSpc>
                <a:spcPct val="80000"/>
              </a:lnSpc>
            </a:pPr>
            <a:endParaRPr lang="zh-CN" altLang="en-US" sz="4000" b="1" dirty="0"/>
          </a:p>
          <a:p>
            <a:pPr algn="l" eaLnBrk="1" hangingPunct="1">
              <a:lnSpc>
                <a:spcPct val="80000"/>
              </a:lnSpc>
            </a:pPr>
            <a:r>
              <a:rPr lang="zh-CN" altLang="en-US" sz="4000" b="1" dirty="0">
                <a:solidFill>
                  <a:srgbClr val="33CC33"/>
                </a:solidFill>
              </a:rPr>
              <a:t>Five, six,</a:t>
            </a:r>
            <a:r>
              <a:rPr lang="zh-CN" altLang="en-US" sz="4000" b="1" dirty="0"/>
              <a:t> pick up sticks.</a:t>
            </a:r>
          </a:p>
          <a:p>
            <a:pPr algn="l" eaLnBrk="1" hangingPunct="1">
              <a:lnSpc>
                <a:spcPct val="80000"/>
              </a:lnSpc>
            </a:pPr>
            <a:endParaRPr lang="zh-CN" altLang="en-US" sz="4000" b="1" dirty="0"/>
          </a:p>
          <a:p>
            <a:pPr algn="l" eaLnBrk="1" hangingPunct="1">
              <a:lnSpc>
                <a:spcPct val="80000"/>
              </a:lnSpc>
            </a:pPr>
            <a:r>
              <a:rPr lang="zh-CN" altLang="en-US" sz="4000" b="1" dirty="0">
                <a:solidFill>
                  <a:srgbClr val="CC00CC"/>
                </a:solidFill>
              </a:rPr>
              <a:t>Seven, eight,</a:t>
            </a:r>
            <a:r>
              <a:rPr lang="zh-CN" altLang="en-US" sz="4000" b="1" dirty="0"/>
              <a:t> don’t be late.</a:t>
            </a:r>
          </a:p>
          <a:p>
            <a:pPr algn="l" eaLnBrk="1" hangingPunct="1">
              <a:lnSpc>
                <a:spcPct val="80000"/>
              </a:lnSpc>
            </a:pPr>
            <a:endParaRPr lang="zh-CN" altLang="en-US" sz="4000" b="1" dirty="0"/>
          </a:p>
          <a:p>
            <a:pPr algn="l" eaLnBrk="1" hangingPunct="1">
              <a:lnSpc>
                <a:spcPct val="80000"/>
              </a:lnSpc>
            </a:pPr>
            <a:r>
              <a:rPr lang="zh-CN" altLang="en-US" sz="4000" b="1" dirty="0">
                <a:solidFill>
                  <a:srgbClr val="FF6600"/>
                </a:solidFill>
              </a:rPr>
              <a:t>Nine, ten,</a:t>
            </a:r>
            <a:r>
              <a:rPr lang="zh-CN" altLang="en-US" sz="4000" b="1" dirty="0"/>
              <a:t> start again.</a:t>
            </a:r>
          </a:p>
        </p:txBody>
      </p:sp>
      <p:pic>
        <p:nvPicPr>
          <p:cNvPr id="4099" name="Picture 3" descr="1220053231456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260350"/>
            <a:ext cx="1408113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WordArt 5"/>
          <p:cNvSpPr>
            <a:spLocks noChangeArrowheads="1" noChangeShapeType="1"/>
          </p:cNvSpPr>
          <p:nvPr/>
        </p:nvSpPr>
        <p:spPr bwMode="auto">
          <a:xfrm>
            <a:off x="323850" y="620713"/>
            <a:ext cx="2257425" cy="9255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altLang="zh-CN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8000"/>
                </a:solidFill>
                <a:latin typeface="Comic Sans MS" panose="030F0702030302020204"/>
              </a:rPr>
              <a:t>Let's Chant</a:t>
            </a:r>
            <a:endParaRPr lang="zh-CN" altLang="en-US" sz="3600" b="1" kern="10" dirty="0">
              <a:ln w="9525">
                <a:solidFill>
                  <a:srgbClr val="000000"/>
                </a:solidFill>
                <a:round/>
              </a:ln>
              <a:solidFill>
                <a:srgbClr val="008000"/>
              </a:solidFill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059113" y="5445125"/>
            <a:ext cx="3024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our school</a:t>
            </a:r>
          </a:p>
        </p:txBody>
      </p:sp>
      <p:pic>
        <p:nvPicPr>
          <p:cNvPr id="105478" name="Picture 6" descr="20141027_1455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74882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11188" y="4797425"/>
            <a:ext cx="8139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3200">
                <a:solidFill>
                  <a:srgbClr val="000000"/>
                </a:solidFill>
              </a:rPr>
              <a:t>How many </a:t>
            </a:r>
            <a:r>
              <a:rPr lang="en-US" altLang="zh-CN" sz="3200">
                <a:solidFill>
                  <a:srgbClr val="C60021"/>
                </a:solidFill>
              </a:rPr>
              <a:t>teacher</a:t>
            </a:r>
            <a:r>
              <a:rPr lang="en-US" altLang="zh-CN" sz="3200">
                <a:solidFill>
                  <a:srgbClr val="0000CC"/>
                </a:solidFill>
              </a:rPr>
              <a:t>s</a:t>
            </a:r>
            <a:r>
              <a:rPr lang="en-US" altLang="zh-CN" sz="3200">
                <a:solidFill>
                  <a:srgbClr val="000000"/>
                </a:solidFill>
              </a:rPr>
              <a:t> are there?</a:t>
            </a:r>
            <a:endParaRPr lang="zh-CN" altLang="en-US" sz="3200">
              <a:solidFill>
                <a:srgbClr val="000000"/>
              </a:solidFill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11188" y="5300663"/>
            <a:ext cx="633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/>
              <a:t>There are</a:t>
            </a:r>
            <a:r>
              <a:rPr lang="en-US" altLang="zh-CN" sz="4000"/>
              <a:t> </a:t>
            </a:r>
            <a:r>
              <a:rPr lang="en-US" altLang="zh-CN" sz="4000">
                <a:solidFill>
                  <a:srgbClr val="FF00FF"/>
                </a:solidFill>
              </a:rPr>
              <a:t>seven</a:t>
            </a:r>
            <a:r>
              <a:rPr lang="en-US" altLang="zh-CN" sz="4000"/>
              <a:t>.</a:t>
            </a:r>
          </a:p>
        </p:txBody>
      </p:sp>
      <p:pic>
        <p:nvPicPr>
          <p:cNvPr id="6148" name="Picture 7" descr="20141024_1604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770572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50825" y="4292600"/>
            <a:ext cx="6950075" cy="650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en-US" altLang="zh-CN" sz="3600">
                <a:solidFill>
                  <a:schemeClr val="tx1"/>
                </a:solidFill>
              </a:rPr>
              <a:t>How many</a:t>
            </a:r>
            <a:r>
              <a:rPr lang="en-US" altLang="zh-CN" sz="3600">
                <a:solidFill>
                  <a:srgbClr val="FF0000"/>
                </a:solidFill>
              </a:rPr>
              <a:t> chair</a:t>
            </a:r>
            <a:r>
              <a:rPr lang="en-US" altLang="zh-CN" sz="3600">
                <a:solidFill>
                  <a:srgbClr val="0066FF"/>
                </a:solidFill>
              </a:rPr>
              <a:t>s</a:t>
            </a:r>
            <a:r>
              <a:rPr lang="en-US" altLang="zh-CN" sz="3600">
                <a:solidFill>
                  <a:schemeClr val="tx1"/>
                </a:solidFill>
              </a:rPr>
              <a:t>  are there ?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323850" y="5157788"/>
            <a:ext cx="4535488" cy="10064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zh-CN" sz="3600"/>
              <a:t>There  are</a:t>
            </a:r>
            <a:r>
              <a:rPr lang="en-US" altLang="zh-CN" sz="4000"/>
              <a:t>  </a:t>
            </a:r>
            <a:r>
              <a:rPr lang="en-US" altLang="zh-CN" sz="4800"/>
              <a:t>e</a:t>
            </a:r>
            <a:r>
              <a:rPr lang="en-US" altLang="zh-CN" sz="4800">
                <a:solidFill>
                  <a:srgbClr val="FF0000"/>
                </a:solidFill>
              </a:rPr>
              <a:t>le</a:t>
            </a:r>
            <a:r>
              <a:rPr lang="en-US" altLang="zh-CN" sz="4800">
                <a:solidFill>
                  <a:schemeClr val="hlink"/>
                </a:solidFill>
              </a:rPr>
              <a:t>ven</a:t>
            </a:r>
            <a:r>
              <a:rPr lang="en-US" altLang="zh-CN" sz="6000"/>
              <a:t>.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6948488" y="2492375"/>
            <a:ext cx="10810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0033CC"/>
                </a:solidFill>
              </a:rPr>
              <a:t>e</a:t>
            </a:r>
            <a:r>
              <a:rPr lang="en-US" altLang="zh-CN" sz="4800">
                <a:solidFill>
                  <a:srgbClr val="FF0000"/>
                </a:solidFill>
              </a:rPr>
              <a:t>le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7775575" y="2492375"/>
            <a:ext cx="1368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800">
                <a:solidFill>
                  <a:schemeClr val="hlink"/>
                </a:solidFill>
              </a:rPr>
              <a:t>ven</a:t>
            </a: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7092950" y="2460625"/>
            <a:ext cx="863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CN" sz="4800">
                <a:solidFill>
                  <a:srgbClr val="FF0000"/>
                </a:solidFill>
              </a:rPr>
              <a:t>se</a:t>
            </a:r>
            <a:endParaRPr lang="zh-CN" altLang="en-US" sz="4800">
              <a:solidFill>
                <a:srgbClr val="FF0000"/>
              </a:solidFill>
            </a:endParaRPr>
          </a:p>
        </p:txBody>
      </p:sp>
      <p:pic>
        <p:nvPicPr>
          <p:cNvPr id="7175" name="Picture 21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1042988" y="908050"/>
            <a:ext cx="9286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2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1914525" y="908050"/>
            <a:ext cx="928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3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4500563" y="908050"/>
            <a:ext cx="9286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4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3635375" y="908050"/>
            <a:ext cx="928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5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2771775" y="908050"/>
            <a:ext cx="928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6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1036638" y="908050"/>
            <a:ext cx="9286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7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1908175" y="908050"/>
            <a:ext cx="928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8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2771775" y="908050"/>
            <a:ext cx="928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9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1036638" y="908050"/>
            <a:ext cx="9286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30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1908175" y="908050"/>
            <a:ext cx="928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31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3635375" y="908050"/>
            <a:ext cx="928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32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2771775" y="908050"/>
            <a:ext cx="928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33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1036638" y="908050"/>
            <a:ext cx="9286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34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1908175" y="908050"/>
            <a:ext cx="928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35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4500563" y="908050"/>
            <a:ext cx="9286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36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3635375" y="908050"/>
            <a:ext cx="928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37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2771775" y="908050"/>
            <a:ext cx="928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38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1036638" y="908050"/>
            <a:ext cx="9286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9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1908175" y="908050"/>
            <a:ext cx="928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40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4572000" y="2276475"/>
            <a:ext cx="928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41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3706813" y="2276475"/>
            <a:ext cx="9286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42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2843213" y="2276475"/>
            <a:ext cx="9286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43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1108075" y="2276475"/>
            <a:ext cx="928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44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1979613" y="2276475"/>
            <a:ext cx="9286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50" descr="u=2846609616,3767309337&amp;fm=23&amp;gp=0"/>
          <p:cNvPicPr>
            <a:picLocks noChangeAspect="1" noChangeArrowheads="1"/>
          </p:cNvPicPr>
          <p:nvPr/>
        </p:nvPicPr>
        <p:blipFill>
          <a:blip r:embed="rId2" cstate="email"/>
          <a:srcRect r="-6284"/>
          <a:stretch>
            <a:fillRect/>
          </a:stretch>
        </p:blipFill>
        <p:spPr bwMode="auto">
          <a:xfrm>
            <a:off x="5867400" y="908050"/>
            <a:ext cx="9286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80" name="WordArt 52"/>
          <p:cNvSpPr>
            <a:spLocks noChangeArrowheads="1" noChangeShapeType="1" noTextEdit="1"/>
          </p:cNvSpPr>
          <p:nvPr/>
        </p:nvSpPr>
        <p:spPr bwMode="auto">
          <a:xfrm>
            <a:off x="3132138" y="3644900"/>
            <a:ext cx="431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827088" y="765175"/>
            <a:ext cx="4176712" cy="2881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4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8142" grpId="0" animBg="1"/>
      <p:bldP spid="48145" grpId="0"/>
      <p:bldP spid="48147" grpId="0"/>
      <p:bldP spid="48148" grpId="0" build="allAtOnce"/>
      <p:bldP spid="48180" grpId="0" animBg="1"/>
      <p:bldP spid="481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11188" y="4090988"/>
            <a:ext cx="7189787" cy="7016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zh-CN" sz="4000"/>
              <a:t>How many</a:t>
            </a:r>
            <a:r>
              <a:rPr lang="en-US" altLang="zh-CN" sz="4000">
                <a:solidFill>
                  <a:srgbClr val="FF0000"/>
                </a:solidFill>
              </a:rPr>
              <a:t> building</a:t>
            </a:r>
            <a:r>
              <a:rPr lang="en-US" altLang="zh-CN" sz="4000">
                <a:solidFill>
                  <a:srgbClr val="0066FF"/>
                </a:solidFill>
              </a:rPr>
              <a:t>s</a:t>
            </a:r>
            <a:r>
              <a:rPr lang="en-US" altLang="zh-CN" sz="4000"/>
              <a:t> are there?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684213" y="5108575"/>
            <a:ext cx="4537075" cy="762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zh-CN" sz="4000"/>
              <a:t>There  are  </a:t>
            </a:r>
            <a:r>
              <a:rPr lang="en-US" altLang="zh-CN" sz="4400">
                <a:solidFill>
                  <a:srgbClr val="FF0000"/>
                </a:solidFill>
              </a:rPr>
              <a:t>twel</a:t>
            </a:r>
            <a:r>
              <a:rPr lang="en-US" altLang="zh-CN" sz="4400">
                <a:solidFill>
                  <a:schemeClr val="hlink"/>
                </a:solidFill>
              </a:rPr>
              <a:t>ve</a:t>
            </a:r>
            <a:r>
              <a:rPr lang="en-US" altLang="zh-CN" sz="4000"/>
              <a:t>.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6011863" y="2565400"/>
            <a:ext cx="28797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wel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6877050" y="2565400"/>
            <a:ext cx="20161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800"/>
              <a:t>come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5795963" y="2565400"/>
            <a:ext cx="5762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6948488" y="2582863"/>
            <a:ext cx="863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800">
                <a:solidFill>
                  <a:schemeClr val="hlink"/>
                </a:solidFill>
              </a:rPr>
              <a:t>ve</a:t>
            </a:r>
          </a:p>
        </p:txBody>
      </p:sp>
      <p:pic>
        <p:nvPicPr>
          <p:cNvPr id="8200" name="Picture 21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549275"/>
            <a:ext cx="8778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2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6550" y="547688"/>
            <a:ext cx="877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3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547688"/>
            <a:ext cx="8778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4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549275"/>
            <a:ext cx="877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5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549275"/>
            <a:ext cx="877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6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9788" y="550863"/>
            <a:ext cx="8778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7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549275"/>
            <a:ext cx="877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8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549275"/>
            <a:ext cx="8778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9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9788" y="552450"/>
            <a:ext cx="8778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0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550863"/>
            <a:ext cx="877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1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549275"/>
            <a:ext cx="877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32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549275"/>
            <a:ext cx="8778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33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9788" y="552450"/>
            <a:ext cx="8778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34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550863"/>
            <a:ext cx="877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35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549275"/>
            <a:ext cx="877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36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549275"/>
            <a:ext cx="877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37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549275"/>
            <a:ext cx="8778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38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9788" y="552450"/>
            <a:ext cx="8778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39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550863"/>
            <a:ext cx="877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40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2060575"/>
            <a:ext cx="877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41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2060575"/>
            <a:ext cx="877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42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2060575"/>
            <a:ext cx="8778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43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9788" y="2063750"/>
            <a:ext cx="8778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44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2062163"/>
            <a:ext cx="877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45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07000" y="549275"/>
            <a:ext cx="877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5" name="Picture 46" descr="Mypsd_41717_20120905090124007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0600" y="549275"/>
            <a:ext cx="877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2" name="Oval 20"/>
          <p:cNvSpPr>
            <a:spLocks noChangeArrowheads="1"/>
          </p:cNvSpPr>
          <p:nvPr/>
        </p:nvSpPr>
        <p:spPr bwMode="auto">
          <a:xfrm>
            <a:off x="179388" y="0"/>
            <a:ext cx="5472112" cy="3933825"/>
          </a:xfrm>
          <a:prstGeom prst="ellipse">
            <a:avLst/>
          </a:prstGeom>
          <a:solidFill>
            <a:srgbClr val="FFFFD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201" name="WordArt 49"/>
          <p:cNvSpPr>
            <a:spLocks noChangeArrowheads="1" noChangeShapeType="1" noTextEdit="1"/>
          </p:cNvSpPr>
          <p:nvPr/>
        </p:nvSpPr>
        <p:spPr bwMode="auto">
          <a:xfrm>
            <a:off x="5003800" y="3429000"/>
            <a:ext cx="431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67" grpId="0" animBg="1"/>
      <p:bldP spid="49168" grpId="0"/>
      <p:bldP spid="49169" grpId="0"/>
      <p:bldP spid="49169" grpId="1"/>
      <p:bldP spid="49170" grpId="0"/>
      <p:bldP spid="49171" grpId="0"/>
      <p:bldP spid="49172" grpId="0" animBg="1"/>
      <p:bldP spid="492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539750" y="4076700"/>
            <a:ext cx="7775575" cy="762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zh-CN" sz="4400" dirty="0"/>
              <a:t>How many</a:t>
            </a:r>
            <a:r>
              <a:rPr lang="en-US" altLang="zh-CN" sz="4400" dirty="0">
                <a:solidFill>
                  <a:srgbClr val="FF0000"/>
                </a:solidFill>
              </a:rPr>
              <a:t> apple</a:t>
            </a:r>
            <a:r>
              <a:rPr lang="en-US" altLang="zh-CN" sz="4400" dirty="0">
                <a:solidFill>
                  <a:schemeClr val="hlink"/>
                </a:solidFill>
              </a:rPr>
              <a:t>s </a:t>
            </a:r>
            <a:r>
              <a:rPr lang="en-US" altLang="zh-CN" sz="4400" dirty="0"/>
              <a:t>are there?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684213" y="5033963"/>
            <a:ext cx="5267325" cy="82391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zh-CN" sz="4400"/>
              <a:t>There  are  </a:t>
            </a:r>
            <a:r>
              <a:rPr lang="en-US" altLang="zh-CN" sz="4800">
                <a:solidFill>
                  <a:schemeClr val="hlink"/>
                </a:solidFill>
              </a:rPr>
              <a:t>thir</a:t>
            </a:r>
            <a:r>
              <a:rPr lang="en-US" altLang="zh-CN" sz="4800">
                <a:solidFill>
                  <a:srgbClr val="FF0000"/>
                </a:solidFill>
              </a:rPr>
              <a:t>teen</a:t>
            </a:r>
            <a:r>
              <a:rPr lang="en-US" altLang="zh-CN" sz="4400"/>
              <a:t>.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364163" y="2852738"/>
            <a:ext cx="16557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0033CC"/>
                </a:solidFill>
              </a:rPr>
              <a:t>ir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5292725" y="2852738"/>
            <a:ext cx="10080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0033CC"/>
                </a:solidFill>
              </a:rPr>
              <a:t>th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156325" y="2852738"/>
            <a:ext cx="16557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teen</a:t>
            </a:r>
          </a:p>
        </p:txBody>
      </p:sp>
      <p:pic>
        <p:nvPicPr>
          <p:cNvPr id="9223" name="Picture 13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0525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4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7488" y="10525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5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625" y="10525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6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7350" y="1050925"/>
            <a:ext cx="7810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7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6488" y="1050925"/>
            <a:ext cx="7810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8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4538" y="10525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9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10525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0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10525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1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425" y="10525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2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65263" y="10525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3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10525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4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84400" y="1054100"/>
            <a:ext cx="7810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25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2313" y="1054100"/>
            <a:ext cx="7810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6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54150" y="1054100"/>
            <a:ext cx="7810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7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10525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8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5125" y="1054100"/>
            <a:ext cx="7810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29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73288" y="1055688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30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1200" y="1055688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31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3038" y="1055688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32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19161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33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38463" y="1914525"/>
            <a:ext cx="7810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34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6625" y="19161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35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19161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36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19161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7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13150" y="1917700"/>
            <a:ext cx="7810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38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19161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9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19161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40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2038" y="1917700"/>
            <a:ext cx="7810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41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5125" y="19161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42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10525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43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1052513"/>
            <a:ext cx="781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44" descr="8183323_11274536818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1050925"/>
            <a:ext cx="7810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Oval 9"/>
          <p:cNvSpPr>
            <a:spLocks noChangeArrowheads="1"/>
          </p:cNvSpPr>
          <p:nvPr/>
        </p:nvSpPr>
        <p:spPr bwMode="auto">
          <a:xfrm>
            <a:off x="0" y="404813"/>
            <a:ext cx="5292725" cy="36004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221" name="WordArt 45"/>
          <p:cNvSpPr>
            <a:spLocks noChangeArrowheads="1" noChangeShapeType="1" noTextEdit="1"/>
          </p:cNvSpPr>
          <p:nvPr/>
        </p:nvSpPr>
        <p:spPr bwMode="auto">
          <a:xfrm>
            <a:off x="4932363" y="2060575"/>
            <a:ext cx="431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13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0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P spid="50184" grpId="0" animBg="1"/>
      <p:bldP spid="50186" grpId="0"/>
      <p:bldP spid="50187" grpId="0"/>
      <p:bldP spid="50188" grpId="0"/>
      <p:bldP spid="50185" grpId="0" animBg="1"/>
      <p:bldP spid="502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1403350" y="5157788"/>
            <a:ext cx="6991350" cy="641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zh-CN" sz="3600"/>
              <a:t>How many</a:t>
            </a:r>
            <a:r>
              <a:rPr lang="en-US" altLang="zh-CN" sz="3600">
                <a:solidFill>
                  <a:srgbClr val="FF0000"/>
                </a:solidFill>
              </a:rPr>
              <a:t> classroom</a:t>
            </a:r>
            <a:r>
              <a:rPr lang="en-US" altLang="zh-CN" sz="3600">
                <a:solidFill>
                  <a:srgbClr val="0000FF"/>
                </a:solidFill>
              </a:rPr>
              <a:t>s</a:t>
            </a:r>
            <a:r>
              <a:rPr lang="en-US" altLang="zh-CN" sz="3600">
                <a:solidFill>
                  <a:schemeClr val="hlink"/>
                </a:solidFill>
              </a:rPr>
              <a:t> </a:t>
            </a:r>
            <a:r>
              <a:rPr lang="en-US" altLang="zh-CN" sz="3600"/>
              <a:t>are there?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1331913" y="5516563"/>
            <a:ext cx="4686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zh-CN" sz="4000"/>
              <a:t>There  are  </a:t>
            </a:r>
            <a:r>
              <a:rPr lang="en-US" altLang="zh-CN" sz="4800">
                <a:solidFill>
                  <a:schemeClr val="hlink"/>
                </a:solidFill>
              </a:rPr>
              <a:t>fif</a:t>
            </a:r>
            <a:r>
              <a:rPr lang="en-US" altLang="zh-CN" sz="4800">
                <a:solidFill>
                  <a:srgbClr val="FF0000"/>
                </a:solidFill>
              </a:rPr>
              <a:t>teen</a:t>
            </a:r>
            <a:r>
              <a:rPr lang="en-US" altLang="zh-CN" sz="6000"/>
              <a:t>.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5435600" y="2389188"/>
            <a:ext cx="20161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800">
                <a:solidFill>
                  <a:schemeClr val="hlink"/>
                </a:solidFill>
              </a:rPr>
              <a:t>fi</a:t>
            </a: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5724525" y="2389188"/>
            <a:ext cx="13684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800"/>
              <a:t>ve</a:t>
            </a: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5795963" y="2389188"/>
            <a:ext cx="24479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800">
                <a:solidFill>
                  <a:schemeClr val="hlink"/>
                </a:solidFill>
              </a:rPr>
              <a:t>f</a:t>
            </a:r>
          </a:p>
        </p:txBody>
      </p:sp>
      <p:sp>
        <p:nvSpPr>
          <p:cNvPr id="52248" name="Text Box 24"/>
          <p:cNvSpPr txBox="1">
            <a:spLocks noChangeArrowheads="1"/>
          </p:cNvSpPr>
          <p:nvPr/>
        </p:nvSpPr>
        <p:spPr bwMode="auto">
          <a:xfrm>
            <a:off x="6011863" y="2389188"/>
            <a:ext cx="24479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4800">
                <a:solidFill>
                  <a:srgbClr val="FF0000"/>
                </a:solidFill>
              </a:rPr>
              <a:t>teen</a:t>
            </a:r>
          </a:p>
        </p:txBody>
      </p:sp>
      <p:sp>
        <p:nvSpPr>
          <p:cNvPr id="10248" name="AutoShape 35"/>
          <p:cNvSpPr>
            <a:spLocks noChangeArrowheads="1"/>
          </p:cNvSpPr>
          <p:nvPr/>
        </p:nvSpPr>
        <p:spPr bwMode="auto">
          <a:xfrm>
            <a:off x="395288" y="981075"/>
            <a:ext cx="4751387" cy="4032250"/>
          </a:xfrm>
          <a:prstGeom prst="flowChartProcess">
            <a:avLst/>
          </a:prstGeom>
          <a:solidFill>
            <a:srgbClr val="FFFFD5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9" name="AutoShape 64"/>
          <p:cNvSpPr>
            <a:spLocks noChangeArrowheads="1"/>
          </p:cNvSpPr>
          <p:nvPr/>
        </p:nvSpPr>
        <p:spPr bwMode="auto">
          <a:xfrm>
            <a:off x="395288" y="260350"/>
            <a:ext cx="4681537" cy="720725"/>
          </a:xfrm>
          <a:prstGeom prst="triangle">
            <a:avLst>
              <a:gd name="adj" fmla="val 50000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US" altLang="zh-CN"/>
              <a:t>Classroom building</a:t>
            </a:r>
          </a:p>
        </p:txBody>
      </p:sp>
      <p:grpSp>
        <p:nvGrpSpPr>
          <p:cNvPr id="2" name="Group 73"/>
          <p:cNvGrpSpPr/>
          <p:nvPr/>
        </p:nvGrpSpPr>
        <p:grpSpPr bwMode="auto">
          <a:xfrm>
            <a:off x="2051050" y="1052513"/>
            <a:ext cx="1296988" cy="3897312"/>
            <a:chOff x="1292" y="663"/>
            <a:chExt cx="817" cy="2455"/>
          </a:xfrm>
        </p:grpSpPr>
        <p:grpSp>
          <p:nvGrpSpPr>
            <p:cNvPr id="10267" name="Group 66"/>
            <p:cNvGrpSpPr/>
            <p:nvPr/>
          </p:nvGrpSpPr>
          <p:grpSpPr bwMode="auto">
            <a:xfrm>
              <a:off x="1292" y="663"/>
              <a:ext cx="817" cy="2455"/>
              <a:chOff x="1292" y="663"/>
              <a:chExt cx="817" cy="2455"/>
            </a:xfrm>
          </p:grpSpPr>
          <p:pic>
            <p:nvPicPr>
              <p:cNvPr id="10269" name="Picture 36" descr="2013101762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293" y="663"/>
                <a:ext cx="816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0" name="Picture 38" descr="2013101762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292" y="1162"/>
                <a:ext cx="816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1" name="Picture 39" descr="2013101762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292" y="1661"/>
                <a:ext cx="816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2" name="Picture 40" descr="2013101762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292" y="2155"/>
                <a:ext cx="816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3" name="Picture 58" descr="2013101762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1292" y="2659"/>
                <a:ext cx="816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268" name="Text Box 69"/>
            <p:cNvSpPr txBox="1">
              <a:spLocks noChangeArrowheads="1"/>
            </p:cNvSpPr>
            <p:nvPr/>
          </p:nvSpPr>
          <p:spPr bwMode="auto">
            <a:xfrm>
              <a:off x="1429" y="1480"/>
              <a:ext cx="49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>
                  <a:solidFill>
                    <a:srgbClr val="FF0066"/>
                  </a:solidFill>
                </a:rPr>
                <a:t>5</a:t>
              </a:r>
            </a:p>
          </p:txBody>
        </p:sp>
      </p:grpSp>
      <p:grpSp>
        <p:nvGrpSpPr>
          <p:cNvPr id="4" name="Group 72"/>
          <p:cNvGrpSpPr/>
          <p:nvPr/>
        </p:nvGrpSpPr>
        <p:grpSpPr bwMode="auto">
          <a:xfrm>
            <a:off x="539750" y="1044575"/>
            <a:ext cx="1295400" cy="3905250"/>
            <a:chOff x="340" y="658"/>
            <a:chExt cx="816" cy="2460"/>
          </a:xfrm>
        </p:grpSpPr>
        <p:grpSp>
          <p:nvGrpSpPr>
            <p:cNvPr id="10260" name="Group 65"/>
            <p:cNvGrpSpPr/>
            <p:nvPr/>
          </p:nvGrpSpPr>
          <p:grpSpPr bwMode="auto">
            <a:xfrm>
              <a:off x="340" y="658"/>
              <a:ext cx="816" cy="2460"/>
              <a:chOff x="340" y="658"/>
              <a:chExt cx="816" cy="2460"/>
            </a:xfrm>
          </p:grpSpPr>
          <p:pic>
            <p:nvPicPr>
              <p:cNvPr id="10262" name="Picture 34" descr="2013101762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40" y="2659"/>
                <a:ext cx="816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3" name="Picture 37" descr="2013101762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40" y="658"/>
                <a:ext cx="816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4" name="Picture 41" descr="2013101762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40" y="1157"/>
                <a:ext cx="816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42" descr="2013101762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40" y="1656"/>
                <a:ext cx="816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6" name="Picture 43" descr="2013101762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340" y="2160"/>
                <a:ext cx="816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261" name="Text Box 70"/>
            <p:cNvSpPr txBox="1">
              <a:spLocks noChangeArrowheads="1"/>
            </p:cNvSpPr>
            <p:nvPr/>
          </p:nvSpPr>
          <p:spPr bwMode="auto">
            <a:xfrm>
              <a:off x="521" y="1480"/>
              <a:ext cx="49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>
                  <a:solidFill>
                    <a:srgbClr val="FF0066"/>
                  </a:solidFill>
                </a:rPr>
                <a:t>5</a:t>
              </a:r>
            </a:p>
          </p:txBody>
        </p:sp>
      </p:grpSp>
      <p:grpSp>
        <p:nvGrpSpPr>
          <p:cNvPr id="6" name="Group 74"/>
          <p:cNvGrpSpPr/>
          <p:nvPr/>
        </p:nvGrpSpPr>
        <p:grpSpPr bwMode="auto">
          <a:xfrm>
            <a:off x="3635375" y="1052513"/>
            <a:ext cx="1295400" cy="3960812"/>
            <a:chOff x="2290" y="663"/>
            <a:chExt cx="816" cy="2495"/>
          </a:xfrm>
        </p:grpSpPr>
        <p:grpSp>
          <p:nvGrpSpPr>
            <p:cNvPr id="10253" name="Group 67"/>
            <p:cNvGrpSpPr/>
            <p:nvPr/>
          </p:nvGrpSpPr>
          <p:grpSpPr bwMode="auto">
            <a:xfrm>
              <a:off x="2290" y="663"/>
              <a:ext cx="816" cy="2495"/>
              <a:chOff x="2290" y="663"/>
              <a:chExt cx="816" cy="2495"/>
            </a:xfrm>
          </p:grpSpPr>
          <p:pic>
            <p:nvPicPr>
              <p:cNvPr id="10255" name="Picture 59" descr="2013101762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290" y="2155"/>
                <a:ext cx="816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6" name="Picture 60" descr="2013101762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290" y="1656"/>
                <a:ext cx="816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7" name="Picture 61" descr="2013101762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290" y="1162"/>
                <a:ext cx="816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8" name="Picture 62" descr="2013101762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290" y="663"/>
                <a:ext cx="816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63" descr="20131017623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290" y="2699"/>
                <a:ext cx="816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254" name="Text Box 71"/>
            <p:cNvSpPr txBox="1">
              <a:spLocks noChangeArrowheads="1"/>
            </p:cNvSpPr>
            <p:nvPr/>
          </p:nvSpPr>
          <p:spPr bwMode="auto">
            <a:xfrm>
              <a:off x="2426" y="1434"/>
              <a:ext cx="49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4000">
                  <a:solidFill>
                    <a:srgbClr val="FF0066"/>
                  </a:solidFill>
                </a:rPr>
                <a:t>5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1" grpId="0" animBg="1"/>
      <p:bldP spid="52242" grpId="0"/>
      <p:bldP spid="52244" grpId="0"/>
      <p:bldP spid="52245" grpId="0"/>
      <p:bldP spid="52245" grpId="1"/>
      <p:bldP spid="52247" grpId="0"/>
      <p:bldP spid="52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Group 2"/>
          <p:cNvGraphicFramePr>
            <a:graphicFrameLocks noGrp="1"/>
          </p:cNvGraphicFramePr>
          <p:nvPr/>
        </p:nvGraphicFramePr>
        <p:xfrm>
          <a:off x="395288" y="620713"/>
          <a:ext cx="4595812" cy="5181600"/>
        </p:xfrm>
        <a:graphic>
          <a:graphicData uri="http://schemas.openxmlformats.org/drawingml/2006/table">
            <a:tbl>
              <a:tblPr/>
              <a:tblGrid>
                <a:gridCol w="230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个位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十几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eleven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two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twelve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thir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four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fif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six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seven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2680" name="Rectangle 40"/>
          <p:cNvSpPr>
            <a:spLocks noChangeArrowheads="1"/>
          </p:cNvSpPr>
          <p:nvPr/>
        </p:nvSpPr>
        <p:spPr bwMode="auto">
          <a:xfrm>
            <a:off x="3678238" y="2176463"/>
            <a:ext cx="917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</a:rPr>
              <a:t>teen</a:t>
            </a:r>
            <a:endParaRPr lang="zh-CN" altLang="en-US" sz="2800" b="1">
              <a:solidFill>
                <a:srgbClr val="FF3300"/>
              </a:solidFill>
            </a:endParaRPr>
          </a:p>
        </p:txBody>
      </p:sp>
      <p:sp>
        <p:nvSpPr>
          <p:cNvPr id="112681" name="Rectangle 41"/>
          <p:cNvSpPr>
            <a:spLocks noChangeArrowheads="1"/>
          </p:cNvSpPr>
          <p:nvPr/>
        </p:nvSpPr>
        <p:spPr bwMode="auto">
          <a:xfrm>
            <a:off x="3740150" y="3213100"/>
            <a:ext cx="917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3300"/>
                </a:solidFill>
              </a:rPr>
              <a:t>teen</a:t>
            </a:r>
            <a:endParaRPr lang="zh-CN" altLang="en-US" sz="2800" b="1">
              <a:solidFill>
                <a:srgbClr val="FF3300"/>
              </a:solidFill>
            </a:endParaRPr>
          </a:p>
        </p:txBody>
      </p:sp>
      <p:grpSp>
        <p:nvGrpSpPr>
          <p:cNvPr id="2" name="Group 42"/>
          <p:cNvGrpSpPr/>
          <p:nvPr/>
        </p:nvGrpSpPr>
        <p:grpSpPr bwMode="auto">
          <a:xfrm>
            <a:off x="2744788" y="2708275"/>
            <a:ext cx="1979612" cy="3040063"/>
            <a:chOff x="1729" y="1706"/>
            <a:chExt cx="1247" cy="1915"/>
          </a:xfrm>
        </p:grpSpPr>
        <p:sp>
          <p:nvSpPr>
            <p:cNvPr id="11304" name="Rectangle 43"/>
            <p:cNvSpPr>
              <a:spLocks noChangeArrowheads="1"/>
            </p:cNvSpPr>
            <p:nvPr/>
          </p:nvSpPr>
          <p:spPr bwMode="auto">
            <a:xfrm>
              <a:off x="1900" y="1706"/>
              <a:ext cx="10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/>
                <a:t>four</a:t>
              </a:r>
              <a:r>
                <a:rPr lang="en-US" altLang="zh-CN" sz="2800" b="1">
                  <a:solidFill>
                    <a:srgbClr val="FF3300"/>
                  </a:solidFill>
                </a:rPr>
                <a:t>teen</a:t>
              </a:r>
              <a:endParaRPr lang="zh-CN" altLang="en-US" sz="2800" b="1">
                <a:solidFill>
                  <a:srgbClr val="FF3300"/>
                </a:solidFill>
              </a:endParaRPr>
            </a:p>
          </p:txBody>
        </p:sp>
        <p:sp>
          <p:nvSpPr>
            <p:cNvPr id="11305" name="Rectangle 44"/>
            <p:cNvSpPr>
              <a:spLocks noChangeArrowheads="1"/>
            </p:cNvSpPr>
            <p:nvPr/>
          </p:nvSpPr>
          <p:spPr bwMode="auto">
            <a:xfrm>
              <a:off x="2045" y="2341"/>
              <a:ext cx="8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zh-CN" sz="2800" b="1"/>
                <a:t>six</a:t>
              </a:r>
              <a:r>
                <a:rPr lang="en-US" altLang="zh-CN" sz="2800" b="1">
                  <a:solidFill>
                    <a:srgbClr val="FF3300"/>
                  </a:solidFill>
                </a:rPr>
                <a:t>teen</a:t>
              </a:r>
            </a:p>
          </p:txBody>
        </p:sp>
        <p:sp>
          <p:nvSpPr>
            <p:cNvPr id="11306" name="Rectangle 45"/>
            <p:cNvSpPr>
              <a:spLocks noChangeArrowheads="1"/>
            </p:cNvSpPr>
            <p:nvPr/>
          </p:nvSpPr>
          <p:spPr bwMode="auto">
            <a:xfrm>
              <a:off x="1729" y="2659"/>
              <a:ext cx="1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/>
                <a:t>seven</a:t>
              </a:r>
              <a:r>
                <a:rPr lang="en-US" altLang="zh-CN" sz="2800" b="1">
                  <a:solidFill>
                    <a:srgbClr val="FF3300"/>
                  </a:solidFill>
                </a:rPr>
                <a:t>teen</a:t>
              </a:r>
              <a:endParaRPr lang="zh-CN" altLang="en-US" sz="2800" b="1">
                <a:solidFill>
                  <a:srgbClr val="FF3300"/>
                </a:solidFill>
              </a:endParaRPr>
            </a:p>
          </p:txBody>
        </p:sp>
        <p:sp>
          <p:nvSpPr>
            <p:cNvPr id="11307" name="Rectangle 46"/>
            <p:cNvSpPr>
              <a:spLocks noChangeArrowheads="1"/>
            </p:cNvSpPr>
            <p:nvPr/>
          </p:nvSpPr>
          <p:spPr bwMode="auto">
            <a:xfrm>
              <a:off x="1937" y="2976"/>
              <a:ext cx="10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FontTx/>
                <a:buNone/>
              </a:pPr>
              <a:r>
                <a:rPr lang="en-US" altLang="zh-CN" sz="2800" b="1"/>
                <a:t>eigh</a:t>
              </a:r>
              <a:r>
                <a:rPr lang="en-US" altLang="zh-CN" sz="2800" b="1">
                  <a:solidFill>
                    <a:srgbClr val="FF3300"/>
                  </a:solidFill>
                </a:rPr>
                <a:t>teen</a:t>
              </a:r>
            </a:p>
          </p:txBody>
        </p:sp>
        <p:sp>
          <p:nvSpPr>
            <p:cNvPr id="11308" name="Rectangle 47"/>
            <p:cNvSpPr>
              <a:spLocks noChangeArrowheads="1"/>
            </p:cNvSpPr>
            <p:nvPr/>
          </p:nvSpPr>
          <p:spPr bwMode="auto">
            <a:xfrm>
              <a:off x="1937" y="3294"/>
              <a:ext cx="10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/>
                <a:t>nine</a:t>
              </a:r>
              <a:r>
                <a:rPr lang="en-US" altLang="zh-CN" sz="2800" b="1">
                  <a:solidFill>
                    <a:srgbClr val="FF3300"/>
                  </a:solidFill>
                </a:rPr>
                <a:t>teen</a:t>
              </a:r>
              <a:endParaRPr lang="zh-CN" altLang="en-US" sz="2800" b="1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0" grpId="0"/>
      <p:bldP spid="112681" grpId="0"/>
    </p:bldLst>
  </p:timing>
</p:sld>
</file>

<file path=ppt/theme/theme1.xml><?xml version="1.0" encoding="utf-8"?>
<a:theme xmlns:a="http://schemas.openxmlformats.org/drawingml/2006/main" name="WWW.2PPT.COM&#10;">
  <a:themeElements>
    <a:clrScheme name="21cnjy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cnjy0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1cnjy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cnjy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cnjy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cnjy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cnjy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cnjy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cnjy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cnjy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cnjy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cnjy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cnjy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cnjy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21cnjy02</Template>
  <TotalTime>0</TotalTime>
  <Words>580</Words>
  <Application>Microsoft Office PowerPoint</Application>
  <PresentationFormat>全屏显示(4:3)</PresentationFormat>
  <Paragraphs>205</Paragraphs>
  <Slides>19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 Unicode MS</vt:lpstr>
      <vt:lpstr>华文宋体</vt:lpstr>
      <vt:lpstr>华文新魏</vt:lpstr>
      <vt:lpstr>宋体</vt:lpstr>
      <vt:lpstr>微软雅黑</vt:lpstr>
      <vt:lpstr>Arial</vt:lpstr>
      <vt:lpstr>Arial Black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2009-10-29T05:39:00Z</dcterms:created>
  <dcterms:modified xsi:type="dcterms:W3CDTF">2023-01-17T00:34:12Z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28FCBEE22C464CA3B4E87F7FD0401CBE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