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11" r:id="rId7"/>
    <p:sldId id="312" r:id="rId8"/>
    <p:sldId id="306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260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 smtClean="0">
                <a:solidFill>
                  <a:schemeClr val="bg1"/>
                </a:solidFill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</a:rPr>
              <a:t>模板：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 smtClean="0">
                <a:solidFill>
                  <a:schemeClr val="bg1"/>
                </a:solidFill>
              </a:rPr>
              <a:t>素材：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</a:rPr>
              <a:t>背景：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 smtClean="0">
                <a:solidFill>
                  <a:schemeClr val="bg1"/>
                </a:solidFill>
              </a:rPr>
              <a:t>图表：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 smtClean="0">
                <a:solidFill>
                  <a:schemeClr val="bg1"/>
                </a:solidFill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</a:rPr>
              <a:t>下载：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 smtClean="0">
                <a:solidFill>
                  <a:schemeClr val="bg1"/>
                </a:solidFill>
              </a:rPr>
              <a:t>教程： 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 smtClean="0">
                <a:solidFill>
                  <a:schemeClr val="bg1"/>
                </a:solidFill>
              </a:rPr>
              <a:t>资料下载：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 smtClean="0">
                <a:solidFill>
                  <a:schemeClr val="bg1"/>
                </a:solidFill>
              </a:rPr>
              <a:t>个人简历：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 smtClean="0">
                <a:solidFill>
                  <a:schemeClr val="bg1"/>
                </a:solidFill>
              </a:rPr>
              <a:t>试卷下载：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 smtClean="0">
                <a:solidFill>
                  <a:schemeClr val="bg1"/>
                </a:solidFill>
              </a:rPr>
              <a:t>教案下载：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 smtClean="0">
                <a:solidFill>
                  <a:schemeClr val="bg1"/>
                </a:solidFill>
              </a:rPr>
              <a:t>手抄报：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 smtClean="0">
                <a:solidFill>
                  <a:schemeClr val="bg1"/>
                </a:solidFill>
              </a:rPr>
              <a:t>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 smtClean="0">
                <a:solidFill>
                  <a:schemeClr val="bg1"/>
                </a:solidFill>
              </a:rPr>
              <a:t>语文课件：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 smtClean="0">
                <a:solidFill>
                  <a:schemeClr val="bg1"/>
                </a:solidFill>
              </a:rPr>
              <a:t>数学课件：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 smtClean="0">
                <a:solidFill>
                  <a:schemeClr val="bg1"/>
                </a:solidFill>
              </a:rPr>
              <a:t>英语课件：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 smtClean="0">
                <a:solidFill>
                  <a:schemeClr val="bg1"/>
                </a:solidFill>
              </a:rPr>
              <a:t>美术课件：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 smtClean="0">
                <a:solidFill>
                  <a:schemeClr val="bg1"/>
                </a:solidFill>
              </a:rPr>
              <a:t>科学课件：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 smtClean="0">
                <a:solidFill>
                  <a:schemeClr val="bg1"/>
                </a:solidFill>
              </a:rPr>
              <a:t>物理课件：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 smtClean="0">
                <a:solidFill>
                  <a:schemeClr val="bg1"/>
                </a:solidFill>
              </a:rPr>
              <a:t>化学课件：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 smtClean="0">
                <a:solidFill>
                  <a:schemeClr val="bg1"/>
                </a:solidFill>
              </a:rPr>
              <a:t>生物课件：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 smtClean="0">
                <a:solidFill>
                  <a:schemeClr val="bg1"/>
                </a:solidFill>
              </a:rPr>
              <a:t>地理课件：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 smtClean="0">
                <a:solidFill>
                  <a:schemeClr val="bg1"/>
                </a:solidFill>
              </a:rPr>
              <a:t>历史课件：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www.1ppt.com/kejian/lishi/ </a:t>
            </a:r>
            <a:endParaRPr lang="en-US" altLang="zh-CN" sz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7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第一章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菱形的性质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__.doc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__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__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000" dirty="0" smtClean="0"/>
              <a:t>菱</a:t>
            </a:r>
            <a:r>
              <a:rPr lang="zh-CN" altLang="zh-CN" sz="4000" dirty="0"/>
              <a:t>形的性质与判定</a:t>
            </a:r>
            <a:endParaRPr lang="zh-CN" altLang="en-US" sz="4000" dirty="0"/>
          </a:p>
        </p:txBody>
      </p:sp>
      <p:sp>
        <p:nvSpPr>
          <p:cNvPr id="3" name="矩形 2"/>
          <p:cNvSpPr/>
          <p:nvPr/>
        </p:nvSpPr>
        <p:spPr>
          <a:xfrm>
            <a:off x="0" y="998780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第一章　特殊平行四边形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9896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5596" y="3408076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59606" y="109487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  C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在平面直角坐标系中的位置如图所示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(6,0),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的纵坐标是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6.EPS" descr="id:214749426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177284" y="1749143"/>
            <a:ext cx="1950390" cy="120828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59606" y="372012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(3,1)	 B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	 D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(1,3)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18026" y="1450193"/>
            <a:ext cx="167639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2038547"/>
          <a:ext cx="6096000" cy="1256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3" imgW="3838575" imgH="793115" progId="Word.Document.12">
                  <p:embed/>
                </p:oleObj>
              </mc:Choice>
              <mc:Fallback>
                <p:oleObj name="Document" r:id="rId3" imgW="3838575" imgH="79311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38547"/>
                        <a:ext cx="6096000" cy="1256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2461261" y="239118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9534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,0),(0,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),(1,0),(0,2),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6.EPS" descr="id:214749427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339996" y="2215466"/>
            <a:ext cx="1882635" cy="195685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93055" y="1666022"/>
            <a:ext cx="34290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755476" y="1894917"/>
            <a:ext cx="342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37949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菱形的一个内角是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边长是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则这个菱形较短的对角线长是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若菱形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的顶点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的坐标分别为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(3,0),(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2,0),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轴上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则点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5,4)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19ZKSQ56.EPS" descr="id:214749428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700792" y="2858544"/>
            <a:ext cx="1742416" cy="142683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708529" y="1306426"/>
            <a:ext cx="492371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6708529" y="1554110"/>
            <a:ext cx="4923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001033" y="1863229"/>
            <a:ext cx="765876" cy="27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1897693" y="2132556"/>
            <a:ext cx="920663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1597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将一个长为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宽为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的矩形纸片对折两次后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沿所得矩形两邻边中点的连线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虚线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剪下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展开后得到菱形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9.EPS" descr="id:214749428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35679" y="2298346"/>
            <a:ext cx="2176865" cy="162861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761757" y="1484925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4752362" y="1788975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K7.EPS" descr="id:214749429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730705" y="779823"/>
            <a:ext cx="1682591" cy="1634293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380707" y="2729386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呼和浩特中考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四点在同一条直线上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F= 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 D E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EF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EF=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请直接写出使四边形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 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为菱形时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的长度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18957" y="857900"/>
          <a:ext cx="6096000" cy="4082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3" imgW="3838575" imgH="2576195" progId="Word.Document.12">
                  <p:embed/>
                </p:oleObj>
              </mc:Choice>
              <mc:Fallback>
                <p:oleObj name="Document" r:id="rId3" imgW="3838575" imgH="257619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957" y="857900"/>
                        <a:ext cx="6096000" cy="40824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26017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至点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至点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E= A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B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GE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8.EPS" descr="id:214749431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893299" y="1315645"/>
            <a:ext cx="1893169" cy="156546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1989682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 B 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是等边三角形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= A 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 B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E= A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E+ B  C = A  D + A  B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E= B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B  D 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知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B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 A G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 A G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GE=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3047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菱形的定义及对称性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十堰中考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菱形不具备的性质是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四条边都相等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对角线一定相等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是轴对称图形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是中心对称图形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81797" y="2063712"/>
            <a:ext cx="175803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8936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改编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若添加下列条件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 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 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其中能使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成为菱形的有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1.EPS" descr="id:214749419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47894" y="1837329"/>
            <a:ext cx="2648213" cy="146884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75664" y="37114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B .2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D .0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33954" y="1350887"/>
            <a:ext cx="206940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49" y="117928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2.EPS" descr="id:214749420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145613" y="2465729"/>
            <a:ext cx="2852774" cy="14112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07112" y="1561572"/>
            <a:ext cx="428417" cy="213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1435295" y="1799861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4716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菱形的边的性质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.EPS" descr="id:214749421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088133" y="1830686"/>
            <a:ext cx="1575308" cy="1168136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77191" y="321356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 B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	 D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28371" y="1319901"/>
            <a:ext cx="183968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832253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原创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 A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E= C 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3.EPS" descr="id:2147494226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700811" y="1125440"/>
            <a:ext cx="1742379" cy="1119308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270783" y="2244748"/>
          <a:ext cx="6096000" cy="282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3838575" imgH="1783080" progId="Word.Document.12">
                  <p:embed/>
                </p:oleObj>
              </mc:Choice>
              <mc:Fallback>
                <p:oleObj name="Document" r:id="rId4" imgW="3838575" imgH="178308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783" y="2244748"/>
                        <a:ext cx="6096000" cy="2825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84265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菱形对角线的性质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菱形花坛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平方米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其中沿对角线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修建的小路长为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则沿对角线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修建的小路长为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.EPS" descr="id:214749424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683400" y="1743230"/>
            <a:ext cx="1777201" cy="131164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340027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B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D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已知菱形的两条对角线长分别为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则菱形的边长为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95344" y="1428364"/>
            <a:ext cx="20029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5394079" y="4111552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5394079" y="4359236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1965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周长等于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5.EPS" descr="id:214749425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622916" y="1871781"/>
            <a:ext cx="1898168" cy="1399939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63416" y="3828086"/>
          <a:ext cx="6096000" cy="314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4" imgW="3838575" imgH="198755" progId="Word.Document.12">
                  <p:embed/>
                </p:oleObj>
              </mc:Choice>
              <mc:Fallback>
                <p:oleObj name="Document" r:id="rId4" imgW="3838575" imgH="19875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416" y="3828086"/>
                        <a:ext cx="6096000" cy="314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1232592" y="139806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SJ5.EPS" descr="id:2147494261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723771" y="1041888"/>
            <a:ext cx="1696458" cy="1417201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429043" y="2815350"/>
          <a:ext cx="6096000" cy="157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3838575" imgH="990600" progId="Word.Document.12">
                  <p:embed/>
                </p:oleObj>
              </mc:Choice>
              <mc:Fallback>
                <p:oleObj name="Document" r:id="rId4" imgW="3838575" imgH="99060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043" y="2815350"/>
                        <a:ext cx="6096000" cy="15711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6012725" y="3165890"/>
            <a:ext cx="175803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683</Words>
  <Application>Microsoft Office PowerPoint</Application>
  <PresentationFormat>全屏显示(16:9)</PresentationFormat>
  <Paragraphs>48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菱形的性质与判定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2023-01-17T00:34:18Z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92C7FE5D1D5C48F2A9FC44B7C1276706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