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26" r:id="rId2"/>
    <p:sldId id="840" r:id="rId3"/>
    <p:sldId id="843" r:id="rId4"/>
    <p:sldId id="844" r:id="rId5"/>
    <p:sldId id="841" r:id="rId6"/>
    <p:sldId id="849" r:id="rId7"/>
    <p:sldId id="850" r:id="rId8"/>
    <p:sldId id="839" r:id="rId9"/>
    <p:sldId id="851" r:id="rId10"/>
    <p:sldId id="852" r:id="rId11"/>
    <p:sldId id="837" r:id="rId12"/>
    <p:sldId id="838" r:id="rId13"/>
    <p:sldId id="820" r:id="rId14"/>
    <p:sldId id="846" r:id="rId15"/>
    <p:sldId id="847" r:id="rId16"/>
    <p:sldId id="835" r:id="rId17"/>
    <p:sldId id="824" r:id="rId18"/>
    <p:sldId id="825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575757"/>
    <a:srgbClr val="FF0000"/>
    <a:srgbClr val="D9DBDA"/>
    <a:srgbClr val="3333FF"/>
    <a:srgbClr val="FFCCFF"/>
    <a:srgbClr val="70C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236" autoAdjust="0"/>
  </p:normalViewPr>
  <p:slideViewPr>
    <p:cSldViewPr>
      <p:cViewPr varScale="1">
        <p:scale>
          <a:sx n="116" d="100"/>
          <a:sy n="116" d="100"/>
        </p:scale>
        <p:origin x="-594" y="-96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823D8C-AA3E-4AF6-BD13-FF7AE272F7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F176D3B-7755-4A51-8E0B-509846100FD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7462307-E810-408F-805F-0E1BF9F1F37E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55F58B2-DD28-4C40-84A7-1DE8B95552C0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76B59AE-0890-40D4-8D1D-03007600280C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46BFDD1-2329-4E2D-86E0-BC3CC3363E28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7EBEA64-EF4F-4E62-B920-684433D869BA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91BCC86-F6B1-41EE-844F-89E9D3A439F1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FCCDC78-EBAA-4C10-B466-4C670C8D9DFE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D20E64A-487B-43E6-901A-AACDEFE05FF2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defRPr/>
            </a:pP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6EB5CED-4FCA-4446-B529-8DE73759B0E0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A2566CF-55F9-42CB-9BF9-311A0073E651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B946AE-864E-4854-82D0-A59E55DF187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F23F5-F339-4FE0-845D-152220E9FD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1AD366-84ED-4904-BBDE-18F67453D623}" type="datetimeFigureOut">
              <a:rPr lang="en-US" altLang="zh-CN"/>
              <a:t>1/17/2023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1AD366-84ED-4904-BBDE-18F67453D62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B67F8E-DF92-4396-8164-37EEFD8A61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78F123-B545-4276-9B12-C98FFECC845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CD0539-1FB2-49CA-8D78-A5FC510ED2B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2F7B22B-BBE5-4854-A3EE-51D7677B5DCF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258F2413-4B9D-4E8E-8663-7212FA9BA2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70953 w 9164371"/>
              <a:gd name="T1" fmla="*/ 3 h 1402412"/>
              <a:gd name="T2" fmla="*/ 9180491 w 9164371"/>
              <a:gd name="T3" fmla="*/ 3 h 1402412"/>
              <a:gd name="T4" fmla="*/ 9165162 w 9164371"/>
              <a:gd name="T5" fmla="*/ 3 h 1402412"/>
              <a:gd name="T6" fmla="*/ 6516100 w 9164371"/>
              <a:gd name="T7" fmla="*/ 3 h 1402412"/>
              <a:gd name="T8" fmla="*/ 3121983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454 w 9164371"/>
              <a:gd name="T19" fmla="*/ 3 h 1402412"/>
              <a:gd name="T20" fmla="*/ 6462272 w 9164371"/>
              <a:gd name="T21" fmla="*/ 3 h 1402412"/>
              <a:gd name="T22" fmla="*/ 9191374 w 9164371"/>
              <a:gd name="T23" fmla="*/ 0 h 1402412"/>
              <a:gd name="T24" fmla="*/ 917095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F64D7CDB-E12B-4D40-952A-78A866EB12C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4A77B939-0A69-4309-8CCB-D90885640E3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0" y="2578100"/>
            <a:ext cx="9139735" cy="1720850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Unit3 My father is a writer.</a:t>
            </a:r>
            <a:endParaRPr lang="zh-CN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585788"/>
            <a:ext cx="2547937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558924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292" y="4005064"/>
            <a:ext cx="3344541" cy="258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1154113" y="1412875"/>
            <a:ext cx="33464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6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内容占位符 1"/>
          <p:cNvSpPr txBox="1"/>
          <p:nvPr/>
        </p:nvSpPr>
        <p:spPr bwMode="auto">
          <a:xfrm>
            <a:off x="10477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939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650" y="1973263"/>
            <a:ext cx="67214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</a:rPr>
              <a:t>5. What’s Gao Wei’s aunt job? </a:t>
            </a:r>
            <a:endParaRPr lang="zh-CN" alt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5063" y="3952875"/>
            <a:ext cx="48180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</a:rPr>
              <a:t>She’s a policewoman.</a:t>
            </a:r>
            <a:endParaRPr lang="zh-CN" altLang="en-US" sz="3600" dirty="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97450" y="1973263"/>
            <a:ext cx="10826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Arial" panose="020B0604020202020204"/>
              </a:rPr>
              <a:t>aunt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9475" y="3071813"/>
            <a:ext cx="7242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+mj-lt"/>
              </a:rPr>
              <a:t>= What does Gao Wei’s aunt do? </a:t>
            </a:r>
            <a:endParaRPr lang="zh-CN" altLang="en-US" sz="36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4925" y="1700213"/>
            <a:ext cx="91344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Gao Wei: </a:t>
            </a:r>
            <a:r>
              <a:rPr lang="en-US" altLang="zh-CN" sz="3200" dirty="0">
                <a:solidFill>
                  <a:srgbClr val="000000"/>
                </a:solidFill>
                <a:latin typeface="+mj-lt"/>
              </a:rPr>
              <a:t>Hi, Kate! Look at today’s newspaper.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      Kate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altLang="zh-CN" sz="3200" dirty="0">
                <a:solidFill>
                  <a:srgbClr val="000000"/>
                </a:solidFill>
                <a:latin typeface="+mj-lt"/>
              </a:rPr>
              <a:t>Wow! A policeman.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Gao Wei: </a:t>
            </a:r>
            <a:r>
              <a:rPr lang="en-US" altLang="zh-CN" sz="3200" dirty="0">
                <a:solidFill>
                  <a:srgbClr val="000000"/>
                </a:solidFill>
                <a:latin typeface="+mj-lt"/>
              </a:rPr>
              <a:t>Who is he? Can you guess?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     Peter</a:t>
            </a:r>
            <a:r>
              <a:rPr lang="en-US" altLang="zh-CN" sz="3200" b="1" dirty="0">
                <a:solidFill>
                  <a:srgbClr val="000000"/>
                </a:solidFill>
              </a:rPr>
              <a:t>: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/>
              </a:rPr>
              <a:t>Sorry, I don’t know.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Gao Wei: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/>
              </a:rPr>
              <a:t>He’s my uncle.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</a:rPr>
              <a:t>       Kate: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/>
              </a:rPr>
              <a:t>Really? He looks great in his uniform.</a:t>
            </a:r>
          </a:p>
        </p:txBody>
      </p:sp>
      <p:sp>
        <p:nvSpPr>
          <p:cNvPr id="6041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0420" name="组合 7"/>
          <p:cNvGrpSpPr/>
          <p:nvPr/>
        </p:nvGrpSpPr>
        <p:grpSpPr bwMode="auto">
          <a:xfrm>
            <a:off x="5219700" y="1052513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0431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2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4"/>
          <p:cNvSpPr>
            <a:spLocks noChangeArrowheads="1"/>
          </p:cNvSpPr>
          <p:nvPr/>
        </p:nvSpPr>
        <p:spPr bwMode="auto">
          <a:xfrm>
            <a:off x="12700" y="1657350"/>
            <a:ext cx="88407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Gao Wei: 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Yes. He often helps people in his 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                work.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      Kate: 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Oh, he’s a good policeman! How 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               about your aunt? What’s her job?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Gao Wei: 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She’s a policewoman.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</a:rPr>
              <a:t>     Peter: 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I want to be a policeman in the future!</a:t>
            </a:r>
          </a:p>
        </p:txBody>
      </p:sp>
      <p:sp>
        <p:nvSpPr>
          <p:cNvPr id="6246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2468" name="组合 7"/>
          <p:cNvGrpSpPr/>
          <p:nvPr/>
        </p:nvGrpSpPr>
        <p:grpSpPr bwMode="auto">
          <a:xfrm>
            <a:off x="5219700" y="1052513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47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0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349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13" name="Picture 5" descr="IMG319~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5" name="Picture 11" descr="U_1483~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6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3517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3518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725" y="887413"/>
            <a:ext cx="16129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标题 4"/>
          <p:cNvSpPr>
            <a:spLocks noGrp="1"/>
          </p:cNvSpPr>
          <p:nvPr>
            <p:ph type="title" idx="4294967295"/>
          </p:nvPr>
        </p:nvSpPr>
        <p:spPr>
          <a:xfrm>
            <a:off x="468313" y="44450"/>
            <a:ext cx="7272337" cy="700088"/>
          </a:xfrm>
        </p:spPr>
        <p:txBody>
          <a:bodyPr/>
          <a:lstStyle/>
          <a:p>
            <a:pPr eaLnBrk="1" hangingPunct="1"/>
            <a:r>
              <a:rPr lang="en-US" altLang="zh-CN" i="1" smtClean="0"/>
              <a:t>&gt;&gt;Practice</a:t>
            </a:r>
            <a:endParaRPr lang="zh-CN" altLang="en-US" i="1" smtClean="0"/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2268538" y="1330325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看图对话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043433">
            <a:off x="1158119" y="2570027"/>
            <a:ext cx="1532340" cy="209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427538" y="1200150"/>
            <a:ext cx="4175125" cy="1077913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</a:rPr>
              <a:t>What’s his/her job?</a:t>
            </a:r>
          </a:p>
          <a:p>
            <a:pPr>
              <a:defRPr/>
            </a:pPr>
            <a:r>
              <a:rPr lang="en-US" altLang="zh-CN" sz="3200" dirty="0" err="1" smtClean="0">
                <a:solidFill>
                  <a:srgbClr val="3333FF"/>
                </a:solidFill>
                <a:latin typeface="+mj-lt"/>
              </a:rPr>
              <a:t>He/She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</a:rPr>
              <a:t> is a …</a:t>
            </a:r>
            <a:endParaRPr lang="zh-CN" altLang="zh-CN" sz="3200" dirty="0" smtClean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642160">
            <a:off x="1697242" y="4080991"/>
            <a:ext cx="1800200" cy="188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14704">
            <a:off x="3086865" y="2609850"/>
            <a:ext cx="2139582" cy="160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640640">
            <a:off x="3871580" y="4179802"/>
            <a:ext cx="1655085" cy="1921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75847">
            <a:off x="5601510" y="2464743"/>
            <a:ext cx="2129695" cy="1714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428715">
            <a:off x="5768730" y="4325584"/>
            <a:ext cx="2301008" cy="1909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7950" y="4610100"/>
            <a:ext cx="8918575" cy="22479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7587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9750" y="2806700"/>
            <a:ext cx="25828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标题 1"/>
          <p:cNvSpPr txBox="1"/>
          <p:nvPr/>
        </p:nvSpPr>
        <p:spPr bwMode="auto">
          <a:xfrm>
            <a:off x="468313" y="207963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en-US" altLang="zh-CN" sz="32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内容占位符 6"/>
          <p:cNvSpPr txBox="1"/>
          <p:nvPr/>
        </p:nvSpPr>
        <p:spPr bwMode="auto">
          <a:xfrm>
            <a:off x="1835150" y="2349500"/>
            <a:ext cx="8586788" cy="503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00000"/>
              </a:lnSpc>
              <a:defRPr/>
            </a:pPr>
            <a:r>
              <a:rPr kumimoji="0" lang="en-US" altLang="zh-CN" sz="36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What’s he/she job?</a:t>
            </a:r>
          </a:p>
        </p:txBody>
      </p:sp>
      <p:sp>
        <p:nvSpPr>
          <p:cNvPr id="29" name="内容占位符 6"/>
          <p:cNvSpPr txBox="1"/>
          <p:nvPr/>
        </p:nvSpPr>
        <p:spPr bwMode="auto">
          <a:xfrm>
            <a:off x="1835150" y="3141663"/>
            <a:ext cx="6594475" cy="503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00000"/>
              </a:lnSpc>
              <a:defRPr/>
            </a:pPr>
            <a:r>
              <a:rPr kumimoji="0" lang="en-US" altLang="zh-CN" sz="36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He/She</a:t>
            </a:r>
            <a:r>
              <a:rPr kumimoji="0" lang="en-US" altLang="zh-CN" sz="36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is a …</a:t>
            </a:r>
          </a:p>
        </p:txBody>
      </p:sp>
      <p:pic>
        <p:nvPicPr>
          <p:cNvPr id="67591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575" y="817563"/>
            <a:ext cx="16129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2339975" y="1403350"/>
            <a:ext cx="3065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I do you guess</a:t>
            </a:r>
            <a:endParaRPr lang="zh-CN" altLang="en-US" b="1" dirty="0" smtClean="0">
              <a:solidFill>
                <a:schemeClr val="tx2">
                  <a:lumMod val="50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波形 2"/>
          <p:cNvSpPr/>
          <p:nvPr/>
        </p:nvSpPr>
        <p:spPr>
          <a:xfrm>
            <a:off x="5405438" y="1277938"/>
            <a:ext cx="2922587" cy="93345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002060"/>
                </a:solidFill>
              </a:rPr>
              <a:t>做动作，猜职业</a:t>
            </a:r>
          </a:p>
        </p:txBody>
      </p:sp>
      <p:pic>
        <p:nvPicPr>
          <p:cNvPr id="67594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656138"/>
            <a:ext cx="10985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图片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76375" y="4662488"/>
            <a:ext cx="1470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图片 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1275" y="4656138"/>
            <a:ext cx="18446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图片 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71775" y="4662488"/>
            <a:ext cx="11382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图片 2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98450" y="4656138"/>
            <a:ext cx="12382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图片 15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999413" y="4662488"/>
            <a:ext cx="830262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图片 3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875463" y="4662488"/>
            <a:ext cx="11239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8" y="1463675"/>
            <a:ext cx="55499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7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play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42900" y="1503363"/>
            <a:ext cx="1708150" cy="738187"/>
            <a:chOff x="342984" y="1400889"/>
            <a:chExt cx="1708736" cy="738444"/>
          </a:xfrm>
        </p:grpSpPr>
        <p:sp>
          <p:nvSpPr>
            <p:cNvPr id="10" name="圆角矩形标注 9"/>
            <p:cNvSpPr/>
            <p:nvPr/>
          </p:nvSpPr>
          <p:spPr>
            <a:xfrm>
              <a:off x="342984" y="1599395"/>
              <a:ext cx="1708736" cy="539938"/>
            </a:xfrm>
            <a:prstGeom prst="wedgeRoundRectCallout">
              <a:avLst>
                <a:gd name="adj1" fmla="val 46419"/>
                <a:gd name="adj2" fmla="val 7736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Who’s he?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03658" y="1400889"/>
              <a:ext cx="287436" cy="287437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313113" y="1104900"/>
            <a:ext cx="2263775" cy="668338"/>
            <a:chOff x="396182" y="3946519"/>
            <a:chExt cx="2262960" cy="667658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5724"/>
              <a:ext cx="2262960" cy="488453"/>
            </a:xfrm>
            <a:prstGeom prst="wedgeRoundRectCallout">
              <a:avLst>
                <a:gd name="adj1" fmla="val -23737"/>
                <a:gd name="adj2" fmla="val 8302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He’s my uncle.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29272" y="3946519"/>
              <a:ext cx="288821" cy="288631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897313" y="2924175"/>
            <a:ext cx="2330450" cy="666750"/>
            <a:chOff x="396182" y="4149080"/>
            <a:chExt cx="2331520" cy="665871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4149080"/>
              <a:ext cx="2331520" cy="488305"/>
            </a:xfrm>
            <a:prstGeom prst="wedgeRoundRectCallout">
              <a:avLst>
                <a:gd name="adj1" fmla="val -706"/>
                <a:gd name="adj2" fmla="val -6869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What’s his job?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395177" y="4526407"/>
              <a:ext cx="289058" cy="288544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6146800" y="1116013"/>
            <a:ext cx="2736850" cy="692150"/>
            <a:chOff x="6146654" y="1060374"/>
            <a:chExt cx="2737538" cy="691198"/>
          </a:xfrm>
        </p:grpSpPr>
        <p:sp>
          <p:nvSpPr>
            <p:cNvPr id="19" name="圆角矩形标注 18"/>
            <p:cNvSpPr/>
            <p:nvPr/>
          </p:nvSpPr>
          <p:spPr>
            <a:xfrm>
              <a:off x="6146654" y="1263295"/>
              <a:ext cx="2737538" cy="488277"/>
            </a:xfrm>
            <a:prstGeom prst="wedgeRoundRectCallout">
              <a:avLst>
                <a:gd name="adj1" fmla="val -26332"/>
                <a:gd name="adj2" fmla="val 8065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He’s a policeman.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370925" y="1060374"/>
              <a:ext cx="288998" cy="28852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468313" y="4076700"/>
            <a:ext cx="1889125" cy="738188"/>
            <a:chOff x="342983" y="1400889"/>
            <a:chExt cx="1890613" cy="738444"/>
          </a:xfrm>
        </p:grpSpPr>
        <p:sp>
          <p:nvSpPr>
            <p:cNvPr id="29" name="圆角矩形标注 28"/>
            <p:cNvSpPr/>
            <p:nvPr/>
          </p:nvSpPr>
          <p:spPr>
            <a:xfrm>
              <a:off x="342983" y="1599396"/>
              <a:ext cx="1890613" cy="539937"/>
            </a:xfrm>
            <a:prstGeom prst="wedgeRoundRectCallout">
              <a:avLst>
                <a:gd name="adj1" fmla="val 46419"/>
                <a:gd name="adj2" fmla="val 7736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Who’s she?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03994" y="1400889"/>
              <a:ext cx="287564" cy="28743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2776538" y="4022725"/>
            <a:ext cx="2263775" cy="668338"/>
            <a:chOff x="396182" y="3946519"/>
            <a:chExt cx="2262960" cy="667658"/>
          </a:xfrm>
        </p:grpSpPr>
        <p:sp>
          <p:nvSpPr>
            <p:cNvPr id="32" name="圆角矩形标注 31"/>
            <p:cNvSpPr/>
            <p:nvPr/>
          </p:nvSpPr>
          <p:spPr>
            <a:xfrm>
              <a:off x="396182" y="4125724"/>
              <a:ext cx="2262960" cy="488453"/>
            </a:xfrm>
            <a:prstGeom prst="wedgeRoundRectCallout">
              <a:avLst>
                <a:gd name="adj1" fmla="val 5418"/>
                <a:gd name="adj2" fmla="val 97252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She’s my aunt.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429272" y="3946519"/>
              <a:ext cx="288821" cy="288631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5114925" y="3948113"/>
            <a:ext cx="2379663" cy="676275"/>
            <a:chOff x="5184023" y="3924973"/>
            <a:chExt cx="2380585" cy="676633"/>
          </a:xfrm>
        </p:grpSpPr>
        <p:sp>
          <p:nvSpPr>
            <p:cNvPr id="35" name="圆角矩形标注 34"/>
            <p:cNvSpPr/>
            <p:nvPr/>
          </p:nvSpPr>
          <p:spPr>
            <a:xfrm>
              <a:off x="5184023" y="4113985"/>
              <a:ext cx="2380585" cy="487621"/>
            </a:xfrm>
            <a:prstGeom prst="wedgeRoundRectCallout">
              <a:avLst>
                <a:gd name="adj1" fmla="val -32310"/>
                <a:gd name="adj2" fmla="val 8776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What’s her job?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232179" y="3924973"/>
              <a:ext cx="289037" cy="28748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7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507163" y="5561013"/>
            <a:ext cx="2381250" cy="676275"/>
            <a:chOff x="5184023" y="3924973"/>
            <a:chExt cx="2380585" cy="676633"/>
          </a:xfrm>
        </p:grpSpPr>
        <p:sp>
          <p:nvSpPr>
            <p:cNvPr id="39" name="圆角矩形标注 38"/>
            <p:cNvSpPr/>
            <p:nvPr/>
          </p:nvSpPr>
          <p:spPr>
            <a:xfrm>
              <a:off x="5184023" y="4113985"/>
              <a:ext cx="2380585" cy="487621"/>
            </a:xfrm>
            <a:prstGeom prst="wedgeRoundRectCallout">
              <a:avLst>
                <a:gd name="adj1" fmla="val -33282"/>
                <a:gd name="adj2" fmla="val -80549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She is a doctor.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233067" y="3924973"/>
              <a:ext cx="287258" cy="28748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8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542925" y="1412875"/>
            <a:ext cx="7773988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4467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570038" y="1930400"/>
            <a:ext cx="67214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68400" y="2754313"/>
            <a:ext cx="69024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policeman  policewoman  uncle  aunt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03350" y="4267200"/>
            <a:ext cx="3367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—What’s his job?</a:t>
            </a:r>
          </a:p>
        </p:txBody>
      </p:sp>
      <p:sp>
        <p:nvSpPr>
          <p:cNvPr id="7168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351948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81150" y="3581400"/>
            <a:ext cx="33607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03350" y="5067300"/>
            <a:ext cx="33972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He/She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is 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10" grpId="0"/>
      <p:bldP spid="10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1747838" y="2700338"/>
            <a:ext cx="64754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制作一张调查表，调查你身边的家人和朋友（至少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人）关于他们的职业。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Lesson19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373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250825" y="941388"/>
            <a:ext cx="86947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1. What does Wei Min’s father do?	</a:t>
            </a:r>
          </a:p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2. Is Wei Min’s mother an actress?</a:t>
            </a:r>
          </a:p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3. What does Wei Min want to be in the future?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65163" y="2379663"/>
            <a:ext cx="2682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He’s an actor.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85800" y="3840163"/>
            <a:ext cx="5073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No. She’s a factory worker.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13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013" y="1847850"/>
            <a:ext cx="2427287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90563" y="5338763"/>
            <a:ext cx="4602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He wants to be an actor.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13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287463" y="1441450"/>
            <a:ext cx="24923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8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7563" y="9699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内容占位符 1"/>
          <p:cNvSpPr txBox="1"/>
          <p:nvPr/>
        </p:nvSpPr>
        <p:spPr bwMode="auto">
          <a:xfrm>
            <a:off x="1141413" y="89693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Think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4"/>
          <p:cNvGrpSpPr/>
          <p:nvPr/>
        </p:nvGrpSpPr>
        <p:grpSpPr bwMode="auto">
          <a:xfrm>
            <a:off x="-36513" y="3419475"/>
            <a:ext cx="9180513" cy="2447925"/>
            <a:chOff x="-319544" y="3140968"/>
            <a:chExt cx="9572064" cy="2448272"/>
          </a:xfrm>
        </p:grpSpPr>
        <p:sp>
          <p:nvSpPr>
            <p:cNvPr id="4" name="矩形 3"/>
            <p:cNvSpPr/>
            <p:nvPr/>
          </p:nvSpPr>
          <p:spPr>
            <a:xfrm>
              <a:off x="-251680" y="3140968"/>
              <a:ext cx="9504200" cy="2448272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115521" y="3260048"/>
              <a:ext cx="216833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7635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835537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193062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553897" y="3247346"/>
              <a:ext cx="213521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097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68946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31436" y="3247346"/>
              <a:ext cx="21352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9873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346486" y="3247346"/>
              <a:ext cx="216833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7056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06484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424026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7832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14238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015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6074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21992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5791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938285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2974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15521" y="5373309"/>
              <a:ext cx="216833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47635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35537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193062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553897" y="5373309"/>
              <a:ext cx="213521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29097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3268946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3631436" y="5373309"/>
              <a:ext cx="21352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39873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4346486" y="5373309"/>
              <a:ext cx="216833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47056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506484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5424026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57832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614238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015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686074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721992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75791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7938285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82974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8656645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1582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8656645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014170" y="3247346"/>
              <a:ext cx="21352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757996" y="3256872"/>
              <a:ext cx="215177" cy="984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398817" y="3253697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39636" y="3248933"/>
              <a:ext cx="215177" cy="100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319544" y="3247346"/>
              <a:ext cx="215178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75799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400472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6257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-307957" y="5373309"/>
              <a:ext cx="21352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5934075" y="1412875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快速抢答</a:t>
            </a:r>
            <a:endParaRPr lang="zh-CN" altLang="zh-CN" sz="2800" b="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0180" name="组合 92"/>
          <p:cNvGrpSpPr/>
          <p:nvPr/>
        </p:nvGrpSpPr>
        <p:grpSpPr bwMode="auto">
          <a:xfrm>
            <a:off x="3065463" y="1865313"/>
            <a:ext cx="2874962" cy="1276350"/>
            <a:chOff x="2744358" y="1824073"/>
            <a:chExt cx="2875388" cy="1275587"/>
          </a:xfrm>
        </p:grpSpPr>
        <p:sp>
          <p:nvSpPr>
            <p:cNvPr id="88" name="爆炸形 2 87"/>
            <p:cNvSpPr/>
            <p:nvPr/>
          </p:nvSpPr>
          <p:spPr>
            <a:xfrm>
              <a:off x="2744358" y="1824073"/>
              <a:ext cx="2875388" cy="1275587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Rectangle 4"/>
            <p:cNvSpPr>
              <a:spLocks noChangeArrowheads="1"/>
            </p:cNvSpPr>
            <p:nvPr/>
          </p:nvSpPr>
          <p:spPr bwMode="auto">
            <a:xfrm>
              <a:off x="3636665" y="2136623"/>
              <a:ext cx="1835422" cy="64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job</a:t>
              </a:r>
              <a:endParaRPr lang="en-US" altLang="zh-CN" sz="3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50181" name="图片 2150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78575" y="25908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83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直接连接符 90"/>
          <p:cNvCxnSpPr/>
          <p:nvPr/>
        </p:nvCxnSpPr>
        <p:spPr>
          <a:xfrm flipV="1">
            <a:off x="1154113" y="1412875"/>
            <a:ext cx="23383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89" name="组合 88"/>
          <p:cNvGrpSpPr/>
          <p:nvPr/>
        </p:nvGrpSpPr>
        <p:grpSpPr bwMode="auto">
          <a:xfrm>
            <a:off x="107950" y="3716338"/>
            <a:ext cx="11507788" cy="2041525"/>
            <a:chOff x="-3132856" y="3739299"/>
            <a:chExt cx="11508908" cy="2041646"/>
          </a:xfrm>
        </p:grpSpPr>
        <p:grpSp>
          <p:nvGrpSpPr>
            <p:cNvPr id="50187" name="组合 82"/>
            <p:cNvGrpSpPr/>
            <p:nvPr/>
          </p:nvGrpSpPr>
          <p:grpSpPr bwMode="auto">
            <a:xfrm>
              <a:off x="-3132856" y="3739299"/>
              <a:ext cx="9201119" cy="2041645"/>
              <a:chOff x="711387" y="4627405"/>
              <a:chExt cx="9201119" cy="2041645"/>
            </a:xfrm>
          </p:grpSpPr>
          <p:pic>
            <p:nvPicPr>
              <p:cNvPr id="93" name="图片 6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11387" y="4627405"/>
                <a:ext cx="1341568" cy="195750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图片 2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137101" y="4660744"/>
                <a:ext cx="1174864" cy="19082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图片 4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88506" y="4671858"/>
                <a:ext cx="1105007" cy="195591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图片 7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534655" y="4735737"/>
                <a:ext cx="1377851" cy="1933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3" name="图片 8"/>
              <p:cNvPicPr>
                <a:picLocks noChangeAspect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7377899" y="4694333"/>
                <a:ext cx="1074834" cy="1950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4" name="Picture 1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083970" y="4699097"/>
                <a:ext cx="1201846" cy="1940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5" name="图片 1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397679" y="4660868"/>
                <a:ext cx="1382836" cy="1929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188" name="图片 5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134145" y="3836516"/>
              <a:ext cx="2241907" cy="1944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795 -7.40741E-7 L -0.38958 -0.02268 " pathEditMode="relative" rAng="0" ptsTypes="AA">
                                      <p:cBhvr>
                                        <p:cTn id="19" dur="1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85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6138" y="4640263"/>
            <a:ext cx="79851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3400" y="3027363"/>
            <a:ext cx="176688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1988" y="4538663"/>
            <a:ext cx="1055687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8950" y="4562475"/>
            <a:ext cx="12811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3738" y="4575175"/>
            <a:ext cx="8334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图片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592638"/>
            <a:ext cx="889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0775" y="2817813"/>
            <a:ext cx="9175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图片 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81338" y="3027363"/>
            <a:ext cx="914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图片 19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5163" y="9810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1154113" y="1428750"/>
            <a:ext cx="161607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6" name="内容占位符 1"/>
          <p:cNvSpPr txBox="1"/>
          <p:nvPr/>
        </p:nvSpPr>
        <p:spPr bwMode="auto">
          <a:xfrm>
            <a:off x="989013" y="9080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223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内容占位符 6"/>
          <p:cNvSpPr txBox="1"/>
          <p:nvPr/>
        </p:nvSpPr>
        <p:spPr bwMode="auto">
          <a:xfrm>
            <a:off x="900113" y="1773238"/>
            <a:ext cx="7269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85725" indent="0" eaLnBrk="1" hangingPunct="1">
              <a:spcBef>
                <a:spcPts val="18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zh-CN" sz="3600" dirty="0" smtClean="0">
                <a:solidFill>
                  <a:srgbClr val="000000"/>
                </a:solidFill>
                <a:latin typeface="+mj-lt"/>
                <a:ea typeface="幼圆" panose="02010509060101010101" pitchFamily="49" charset="-122"/>
                <a:cs typeface="Arial" panose="020B0604020202020204" pitchFamily="34" charset="0"/>
              </a:rPr>
              <a:t>What does your father/mother do?</a:t>
            </a:r>
            <a:endParaRPr kumimoji="0" lang="en-US" altLang="zh-CN" sz="3600" dirty="0">
              <a:solidFill>
                <a:srgbClr val="000000"/>
              </a:solidFill>
              <a:latin typeface="+mj-lt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2239" name="Picture 14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" y="2798763"/>
            <a:ext cx="8826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5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9613" y="4702175"/>
            <a:ext cx="142081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6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100" y="2841625"/>
            <a:ext cx="17081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21" descr="4284936_111042336115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85925" y="2781300"/>
            <a:ext cx="1085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5542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3253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00213"/>
            <a:ext cx="165576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03725" y="2924175"/>
            <a:ext cx="36083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b="1" kern="100" dirty="0">
                <a:solidFill>
                  <a:srgbClr val="000000"/>
                </a:solidFill>
                <a:latin typeface="Arial" panose="020B0604020202020204"/>
              </a:rPr>
              <a:t>police</a:t>
            </a:r>
            <a:r>
              <a:rPr lang="en-US" altLang="zh-CN" sz="5400" b="1" kern="100" dirty="0">
                <a:solidFill>
                  <a:srgbClr val="FF0000"/>
                </a:solidFill>
                <a:latin typeface="Arial" panose="020B0604020202020204"/>
              </a:rPr>
              <a:t>man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5542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427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51238" y="2865438"/>
            <a:ext cx="45704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b="1" kern="100" dirty="0">
                <a:solidFill>
                  <a:srgbClr val="000000"/>
                </a:solidFill>
                <a:latin typeface="Arial" panose="020B0604020202020204"/>
              </a:rPr>
              <a:t>police</a:t>
            </a:r>
            <a:r>
              <a:rPr lang="en-US" altLang="zh-CN" sz="5400" b="1" kern="100" dirty="0">
                <a:solidFill>
                  <a:srgbClr val="FF0000"/>
                </a:solidFill>
                <a:latin typeface="Arial" panose="020B0604020202020204"/>
              </a:rPr>
              <a:t>woman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4279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14500"/>
            <a:ext cx="1516062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5542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530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27538" y="2660650"/>
            <a:ext cx="31369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kern="100" dirty="0">
                <a:solidFill>
                  <a:srgbClr val="000000"/>
                </a:solidFill>
                <a:latin typeface="Arial" panose="020B0604020202020204"/>
              </a:rPr>
              <a:t>reporter</a:t>
            </a:r>
            <a:endParaRPr lang="zh-CN" altLang="en-US" sz="4400" b="1" dirty="0">
              <a:solidFill>
                <a:srgbClr val="000000"/>
              </a:solidFill>
            </a:endParaRPr>
          </a:p>
        </p:txBody>
      </p:sp>
      <p:pic>
        <p:nvPicPr>
          <p:cNvPr id="5530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18732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1154113" y="1412875"/>
            <a:ext cx="33464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63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987601"/>
            <a:ext cx="410167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73038" y="1773238"/>
            <a:ext cx="35448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</a:rPr>
              <a:t>1. Who’s he? </a:t>
            </a:r>
            <a:endParaRPr lang="zh-CN" alt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 rot="20812646">
            <a:off x="5611813" y="2592388"/>
            <a:ext cx="742950" cy="803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2888" y="2825750"/>
            <a:ext cx="54483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+mj-lt"/>
              </a:rPr>
              <a:t>He is Gao Wei’s uncle. </a:t>
            </a:r>
            <a:endParaRPr lang="zh-CN" alt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3838" y="3983038"/>
            <a:ext cx="4679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</a:rPr>
              <a:t>2. What does he do? </a:t>
            </a:r>
            <a:endParaRPr lang="zh-CN" altLang="en-US" sz="3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825" y="5014913"/>
            <a:ext cx="40767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</a:rPr>
              <a:t>He is a policeman.</a:t>
            </a:r>
            <a:endParaRPr lang="zh-CN" altLang="en-US" sz="3600" dirty="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7438" y="2832100"/>
            <a:ext cx="12874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Arial" panose="020B0604020202020204"/>
              </a:rPr>
              <a:t>uncle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7875" y="4021138"/>
            <a:ext cx="3768725" cy="646112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Arial" panose="020B0604020202020204"/>
              </a:rPr>
              <a:t>What’s his job? </a:t>
            </a:r>
            <a:endParaRPr lang="zh-CN" altLang="en-US" sz="3600" dirty="0">
              <a:solidFill>
                <a:srgbClr val="0000FF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/>
      <p:bldP spid="11" grpId="0"/>
      <p:bldP spid="15" grpId="0"/>
      <p:bldP spid="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1154113" y="1412875"/>
            <a:ext cx="33464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内容占位符 1"/>
          <p:cNvSpPr txBox="1"/>
          <p:nvPr/>
        </p:nvSpPr>
        <p:spPr bwMode="auto">
          <a:xfrm>
            <a:off x="10366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837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7500" y="1825625"/>
            <a:ext cx="79994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</a:rPr>
              <a:t>3. What does policeman often do? </a:t>
            </a:r>
            <a:endParaRPr lang="zh-CN" alt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300" y="3983038"/>
            <a:ext cx="90281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</a:rPr>
              <a:t>4. What does the policeman look like? </a:t>
            </a:r>
            <a:endParaRPr lang="zh-CN" altLang="en-US" sz="3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4863" y="2881313"/>
            <a:ext cx="76549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</a:rPr>
              <a:t>He often helps people in his work.</a:t>
            </a:r>
            <a:endParaRPr lang="zh-CN" altLang="en-US" sz="3600" dirty="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975" y="5086350"/>
            <a:ext cx="76549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</a:rPr>
              <a:t>He looks great in his uniform.</a:t>
            </a:r>
            <a:endParaRPr lang="zh-CN" altLang="en-US" sz="3600" dirty="0">
              <a:solidFill>
                <a:srgbClr val="FF0000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479</Words>
  <Application>Microsoft Office PowerPoint</Application>
  <PresentationFormat>全屏显示(4:3)</PresentationFormat>
  <Paragraphs>123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 Unicode MS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Unit3 My father is a writer.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&gt;&gt;Practice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2023-01-17T00:34:25Z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3544D89BA0444FD9A2B3E7A20A2D01A6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