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7CC8B4C-15BB-45FD-A0B2-825B7035FB8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F497482-3F1E-4854-AEAE-60598B47C6AB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782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782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782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297E23A-2771-4303-8568-0826DD54F8C7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FD3A7CA-0E5B-4C2F-9E0C-0917558BBCE7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798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987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987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5021787-9EEA-41B3-B160-DFC0445273D0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A0AFCF5-1CB8-4231-A52A-F54A97A8617E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19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192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192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05B2447-8FAF-48CD-96B7-398F158814B1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5E84A69-54D5-4CBF-81F5-581A8E877116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39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39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397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65D5F91-D678-4F91-8BE3-3EC2DBE32A51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179C331-A5FE-4BAB-8222-6F16D237055B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8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80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08ADCEC-C58A-44B0-84D6-390DB29C01CF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71C8F16-BC04-4323-9D27-895852F9C53A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DFF9558-83C0-49C6-9D6F-0A9CCFA18EF1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6279D5A-D063-4AF6-99A3-3B033499E5F3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A204D20-1B35-421A-9AC4-FBA693042B90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67CBC58-B76D-418A-B323-7E87F316D18B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942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421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421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F6816AA-036D-4AF0-8343-36C73B8577E6}" type="slidenum">
              <a:rPr lang="en-US" altLang="zh-CN" sz="1200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72EC8-9B0B-4DB2-BB7F-03C10A4F72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271CA-7E9A-49CF-BE96-E4583C176E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E87E3-86F2-4894-AC9A-792630C0CA2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E5B39-C800-4DCD-84C7-C5D5E8DA63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525A2-431F-4BE5-ACE4-26B11E7E32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115BA-55B1-45EC-97FF-09AE749A67A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C2CC7-0DA8-451F-849A-7E8D0B4A9D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E8D00-BF52-49BA-9482-7D16011118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1671C-7860-4FE1-A57F-43C6AE8F50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C1A51-46A2-4DB9-8D31-60625782B6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EF6C4-3A3B-424A-9AB8-1ADB9F8E24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50FF6AC-A5E6-43F3-9FF2-B073CA83F72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1524000"/>
            <a:ext cx="91440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6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12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 smtClean="0"/>
              <a:t>What </a:t>
            </a:r>
            <a:r>
              <a:rPr lang="en-US" altLang="zh-CN" sz="4400" b="1" dirty="0"/>
              <a:t>did you do last weekend?</a:t>
            </a:r>
          </a:p>
        </p:txBody>
      </p:sp>
      <p:sp>
        <p:nvSpPr>
          <p:cNvPr id="10" name="矩形 9"/>
          <p:cNvSpPr/>
          <p:nvPr/>
        </p:nvSpPr>
        <p:spPr>
          <a:xfrm>
            <a:off x="2779267" y="5410200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2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P69-P70)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0" y="1196975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</a:t>
            </a:r>
            <a:r>
              <a:rPr lang="zh-CN" altLang="en-US" sz="3200" dirty="0"/>
              <a:t>一般过去时的基本结构：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肯定句：主语</a:t>
            </a:r>
            <a:r>
              <a:rPr lang="en-US" altLang="zh-CN" sz="3200" dirty="0"/>
              <a:t>+</a:t>
            </a:r>
            <a:r>
              <a:rPr lang="zh-CN" altLang="en-US" sz="3200" dirty="0"/>
              <a:t>动词过去式</a:t>
            </a:r>
            <a:r>
              <a:rPr lang="en-US" altLang="zh-CN" sz="3200" dirty="0"/>
              <a:t>+</a:t>
            </a:r>
            <a:r>
              <a:rPr lang="zh-CN" altLang="en-US" sz="3200" dirty="0"/>
              <a:t>其他。或者主语</a:t>
            </a:r>
            <a:r>
              <a:rPr lang="en-US" altLang="zh-CN" sz="3200" dirty="0"/>
              <a:t>+was/ were+</a:t>
            </a:r>
            <a:r>
              <a:rPr lang="zh-CN" altLang="en-US" sz="3200" dirty="0"/>
              <a:t>其他。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e.g. I played tennis last weekend. </a:t>
            </a:r>
            <a:r>
              <a:rPr lang="zh-CN" altLang="en-US" sz="3200" dirty="0"/>
              <a:t>我上周末打网球了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My school trip ___________great.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我的学校郊游棒极了。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否定句：主语</a:t>
            </a:r>
            <a:r>
              <a:rPr lang="en-US" altLang="zh-CN" sz="3200" dirty="0"/>
              <a:t>+didn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t+</a:t>
            </a:r>
            <a:r>
              <a:rPr lang="zh-CN" altLang="en-US" sz="3200" dirty="0"/>
              <a:t>动词原形</a:t>
            </a:r>
            <a:r>
              <a:rPr lang="en-US" altLang="zh-CN" sz="3200" dirty="0"/>
              <a:t>+</a:t>
            </a:r>
            <a:r>
              <a:rPr lang="zh-CN" altLang="en-US" sz="3200" dirty="0"/>
              <a:t>其他，或主语</a:t>
            </a:r>
            <a:r>
              <a:rPr lang="en-US" altLang="zh-CN" sz="3200" dirty="0"/>
              <a:t>+wasn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t/ weren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t+</a:t>
            </a:r>
            <a:r>
              <a:rPr lang="zh-CN" altLang="en-US" sz="3200" dirty="0"/>
              <a:t>其他。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He ____________ computer games yesterday.</a:t>
            </a:r>
            <a:r>
              <a:rPr lang="zh-CN" altLang="en-US" sz="3200" dirty="0"/>
              <a:t>他昨天没有玩电子游戏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  <p:sp>
        <p:nvSpPr>
          <p:cNvPr id="87044" name="矩形 14"/>
          <p:cNvSpPr>
            <a:spLocks noChangeArrowheads="1"/>
          </p:cNvSpPr>
          <p:nvPr/>
        </p:nvSpPr>
        <p:spPr bwMode="auto">
          <a:xfrm>
            <a:off x="3275013" y="3644900"/>
            <a:ext cx="22002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87045" name="矩形 8"/>
          <p:cNvSpPr>
            <a:spLocks noChangeArrowheads="1"/>
          </p:cNvSpPr>
          <p:nvPr/>
        </p:nvSpPr>
        <p:spPr bwMode="auto">
          <a:xfrm>
            <a:off x="1116013" y="5445125"/>
            <a:ext cx="4656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didn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t play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2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P69-P70)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9091" name="矩形 2"/>
          <p:cNvSpPr>
            <a:spLocks noChangeArrowheads="1"/>
          </p:cNvSpPr>
          <p:nvPr/>
        </p:nvSpPr>
        <p:spPr bwMode="auto">
          <a:xfrm>
            <a:off x="0" y="1196975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一般疑问句：</a:t>
            </a:r>
            <a:r>
              <a:rPr lang="en-US" altLang="zh-CN" sz="3200" dirty="0"/>
              <a:t>Did+</a:t>
            </a:r>
            <a:r>
              <a:rPr lang="zh-CN" altLang="en-US" sz="3200" dirty="0"/>
              <a:t>主语</a:t>
            </a:r>
            <a:r>
              <a:rPr lang="en-US" altLang="zh-CN" sz="3200" dirty="0"/>
              <a:t>+</a:t>
            </a:r>
            <a:r>
              <a:rPr lang="zh-CN" altLang="en-US" sz="3200" dirty="0"/>
              <a:t>动词原形</a:t>
            </a:r>
            <a:r>
              <a:rPr lang="en-US" altLang="zh-CN" sz="3200" dirty="0"/>
              <a:t>+</a:t>
            </a:r>
            <a:r>
              <a:rPr lang="zh-CN" altLang="en-US" sz="3200" dirty="0"/>
              <a:t>其他？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肯定回答：</a:t>
            </a:r>
            <a:r>
              <a:rPr lang="en-US" altLang="zh-CN" sz="3200" dirty="0"/>
              <a:t>Yes, </a:t>
            </a:r>
            <a:r>
              <a:rPr lang="zh-CN" altLang="en-US" sz="3200" dirty="0"/>
              <a:t>主语</a:t>
            </a:r>
            <a:r>
              <a:rPr lang="en-US" altLang="zh-CN" sz="3200" dirty="0"/>
              <a:t>+did </a:t>
            </a:r>
            <a:r>
              <a:rPr lang="zh-CN" altLang="en-US" sz="3200" dirty="0"/>
              <a:t>； 否定回答：</a:t>
            </a:r>
            <a:r>
              <a:rPr lang="en-US" altLang="zh-CN" sz="3200" dirty="0"/>
              <a:t>No, </a:t>
            </a:r>
            <a:r>
              <a:rPr lang="zh-CN" altLang="en-US" sz="3200" dirty="0"/>
              <a:t>主语</a:t>
            </a:r>
            <a:r>
              <a:rPr lang="en-US" altLang="zh-CN" sz="3200" dirty="0"/>
              <a:t>+didn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或者</a:t>
            </a:r>
            <a:r>
              <a:rPr lang="en-US" altLang="zh-CN" sz="3200" dirty="0"/>
              <a:t>was/were+</a:t>
            </a:r>
            <a:r>
              <a:rPr lang="zh-CN" altLang="en-US" sz="3200" dirty="0"/>
              <a:t>主语</a:t>
            </a:r>
            <a:r>
              <a:rPr lang="en-US" altLang="zh-CN" sz="3200" dirty="0"/>
              <a:t>+</a:t>
            </a:r>
            <a:r>
              <a:rPr lang="zh-CN" altLang="en-US" sz="3200" dirty="0"/>
              <a:t>其他？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肯定回答：</a:t>
            </a:r>
            <a:r>
              <a:rPr lang="en-US" altLang="zh-CN" sz="3200" dirty="0"/>
              <a:t>Yes,</a:t>
            </a:r>
            <a:r>
              <a:rPr lang="zh-CN" altLang="en-US" sz="3200" dirty="0"/>
              <a:t>主语</a:t>
            </a:r>
            <a:r>
              <a:rPr lang="en-US" altLang="zh-CN" sz="3200" dirty="0"/>
              <a:t>+was/were</a:t>
            </a:r>
            <a:r>
              <a:rPr lang="zh-CN" altLang="en-US" sz="3200" dirty="0"/>
              <a:t>； 否定回答： </a:t>
            </a:r>
            <a:r>
              <a:rPr lang="en-US" altLang="zh-CN" sz="3200" dirty="0"/>
              <a:t>No, </a:t>
            </a:r>
            <a:r>
              <a:rPr lang="zh-CN" altLang="en-US" sz="3200" dirty="0"/>
              <a:t>主语</a:t>
            </a:r>
            <a:r>
              <a:rPr lang="en-US" altLang="zh-CN" sz="3200" dirty="0"/>
              <a:t>+wasn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t/weren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---_____________ go to the beach</a:t>
            </a:r>
            <a:r>
              <a:rPr lang="zh-CN" altLang="en-US" sz="3200" dirty="0"/>
              <a:t>？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---Yes</a:t>
            </a:r>
            <a:r>
              <a:rPr lang="zh-CN" altLang="en-US" sz="3200" dirty="0"/>
              <a:t>，</a:t>
            </a:r>
            <a:r>
              <a:rPr lang="en-US" altLang="zh-CN" sz="3200" dirty="0"/>
              <a:t>___________./ No, 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</a:t>
            </a:r>
            <a:r>
              <a:rPr lang="zh-CN" altLang="en-US" sz="3200" dirty="0"/>
              <a:t>你们去海滩了吗？ 			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---</a:t>
            </a:r>
            <a:r>
              <a:rPr lang="zh-CN" altLang="en-US" sz="3200" dirty="0"/>
              <a:t>是的，我们去了。</a:t>
            </a:r>
            <a:r>
              <a:rPr lang="en-US" altLang="zh-CN" sz="3200" dirty="0"/>
              <a:t>/</a:t>
            </a:r>
            <a:r>
              <a:rPr lang="zh-CN" altLang="en-US" sz="3200" dirty="0"/>
              <a:t>不，我们没去。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特殊疑问句：特殊疑问词</a:t>
            </a:r>
            <a:r>
              <a:rPr lang="en-US" altLang="zh-CN" sz="3200" dirty="0"/>
              <a:t>+ </a:t>
            </a:r>
            <a:r>
              <a:rPr lang="zh-CN" altLang="en-US" sz="3200" dirty="0"/>
              <a:t>一般疑问句（顺序）？</a:t>
            </a:r>
          </a:p>
        </p:txBody>
      </p:sp>
      <p:sp>
        <p:nvSpPr>
          <p:cNvPr id="89092" name="矩形 8"/>
          <p:cNvSpPr>
            <a:spLocks noChangeArrowheads="1"/>
          </p:cNvSpPr>
          <p:nvPr/>
        </p:nvSpPr>
        <p:spPr bwMode="auto">
          <a:xfrm>
            <a:off x="1258888" y="4076700"/>
            <a:ext cx="4656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Did you</a:t>
            </a:r>
          </a:p>
        </p:txBody>
      </p:sp>
      <p:sp>
        <p:nvSpPr>
          <p:cNvPr id="89093" name="矩形 14"/>
          <p:cNvSpPr>
            <a:spLocks noChangeArrowheads="1"/>
          </p:cNvSpPr>
          <p:nvPr/>
        </p:nvSpPr>
        <p:spPr bwMode="auto">
          <a:xfrm>
            <a:off x="1765300" y="4581525"/>
            <a:ext cx="71358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 did                        We didn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t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2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P69-P70)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91139" name="矩形 2"/>
          <p:cNvSpPr>
            <a:spLocks noChangeArrowheads="1"/>
          </p:cNvSpPr>
          <p:nvPr/>
        </p:nvSpPr>
        <p:spPr bwMode="auto">
          <a:xfrm>
            <a:off x="0" y="1196975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4. ---_________________ Li Lei do last weekend?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---He visited his grandparents.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---</a:t>
            </a:r>
            <a:r>
              <a:rPr lang="zh-CN" altLang="en-US" sz="3200"/>
              <a:t>李雷上个周末干什么了？  	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---</a:t>
            </a:r>
            <a:r>
              <a:rPr lang="zh-CN" altLang="en-US" sz="3200"/>
              <a:t>他看望了他的祖父母。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5. ---______________you yesterday? 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   ---I was at home.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---</a:t>
            </a:r>
            <a:r>
              <a:rPr lang="zh-CN" altLang="en-US" sz="3200"/>
              <a:t>你昨天在哪儿？  			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---</a:t>
            </a:r>
            <a:r>
              <a:rPr lang="zh-CN" altLang="en-US" sz="3200"/>
              <a:t>我在家里</a:t>
            </a:r>
          </a:p>
        </p:txBody>
      </p:sp>
      <p:sp>
        <p:nvSpPr>
          <p:cNvPr id="91140" name="矩形 14"/>
          <p:cNvSpPr>
            <a:spLocks noChangeArrowheads="1"/>
          </p:cNvSpPr>
          <p:nvPr/>
        </p:nvSpPr>
        <p:spPr bwMode="auto">
          <a:xfrm>
            <a:off x="1550988" y="1628775"/>
            <a:ext cx="2200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 did</a:t>
            </a:r>
          </a:p>
        </p:txBody>
      </p:sp>
      <p:sp>
        <p:nvSpPr>
          <p:cNvPr id="91141" name="矩形 14"/>
          <p:cNvSpPr>
            <a:spLocks noChangeArrowheads="1"/>
          </p:cNvSpPr>
          <p:nvPr/>
        </p:nvSpPr>
        <p:spPr bwMode="auto">
          <a:xfrm>
            <a:off x="1331913" y="3571875"/>
            <a:ext cx="2878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Where were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2"/>
          <p:cNvSpPr>
            <a:spLocks noChangeArrowheads="1"/>
          </p:cNvSpPr>
          <p:nvPr/>
        </p:nvSpPr>
        <p:spPr bwMode="auto">
          <a:xfrm>
            <a:off x="0" y="785813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) 1. --- Do you know who took the students to the old people’s home, Tony?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	--- Well, Mr. Smith _______. (2013.</a:t>
            </a:r>
            <a:r>
              <a:rPr lang="zh-CN" altLang="en-US" sz="3200" dirty="0"/>
              <a:t>湖北宜昌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took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does 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C. </a:t>
            </a:r>
            <a:r>
              <a:rPr lang="en-US" altLang="zh-CN" sz="3200" dirty="0" smtClean="0"/>
              <a:t>did    D</a:t>
            </a:r>
            <a:r>
              <a:rPr lang="en-US" altLang="zh-CN" sz="3200" dirty="0"/>
              <a:t>. do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) 2. ---When did you have your school trip?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	   --- ___________. (2013. </a:t>
            </a:r>
            <a:r>
              <a:rPr lang="zh-CN" altLang="en-US" sz="3200" dirty="0"/>
              <a:t>山东济南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A. In five days     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For five days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C. Twice a day 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Five days </a:t>
            </a:r>
            <a:r>
              <a:rPr lang="en-US" altLang="zh-CN" sz="3200" dirty="0" smtClean="0"/>
              <a:t>ago</a:t>
            </a:r>
            <a:endParaRPr lang="en-US" altLang="zh-CN" sz="3200" dirty="0"/>
          </a:p>
        </p:txBody>
      </p:sp>
      <p:sp>
        <p:nvSpPr>
          <p:cNvPr id="9318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3188" name="TextBox 4"/>
          <p:cNvSpPr txBox="1">
            <a:spLocks noChangeArrowheads="1"/>
          </p:cNvSpPr>
          <p:nvPr/>
        </p:nvSpPr>
        <p:spPr bwMode="auto">
          <a:xfrm>
            <a:off x="250825" y="13414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3189" name="TextBox 5"/>
          <p:cNvSpPr txBox="1">
            <a:spLocks noChangeArrowheads="1"/>
          </p:cNvSpPr>
          <p:nvPr/>
        </p:nvSpPr>
        <p:spPr bwMode="auto">
          <a:xfrm>
            <a:off x="179388" y="42926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矩形 1"/>
          <p:cNvSpPr>
            <a:spLocks noChangeArrowheads="1"/>
          </p:cNvSpPr>
          <p:nvPr/>
        </p:nvSpPr>
        <p:spPr bwMode="auto">
          <a:xfrm>
            <a:off x="0" y="785813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) 3. --- _____ did you pay for the CD?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	   --- Only nine dollars. (2012. </a:t>
            </a:r>
            <a:r>
              <a:rPr lang="zh-CN" altLang="en-US" sz="3200" dirty="0"/>
              <a:t>广东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A. How many         	B. How much   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C. How long		D. How often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) 4. --- _________ did you visit the Science Museum?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	   --- Three months ago. (2012. </a:t>
            </a:r>
            <a:r>
              <a:rPr lang="zh-CN" altLang="en-US" sz="3200" dirty="0"/>
              <a:t>重庆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A. How many         	B. When       			C. How long		D. How </a:t>
            </a:r>
            <a:r>
              <a:rPr lang="en-US" altLang="zh-CN" sz="3200" dirty="0" smtClean="0"/>
              <a:t>often</a:t>
            </a:r>
            <a:endParaRPr lang="en-US" altLang="zh-CN" sz="3200" dirty="0"/>
          </a:p>
        </p:txBody>
      </p:sp>
      <p:sp>
        <p:nvSpPr>
          <p:cNvPr id="9523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5236" name="TextBox 3"/>
          <p:cNvSpPr txBox="1">
            <a:spLocks noChangeArrowheads="1"/>
          </p:cNvSpPr>
          <p:nvPr/>
        </p:nvSpPr>
        <p:spPr bwMode="auto">
          <a:xfrm>
            <a:off x="106363" y="76358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5237" name="TextBox 4"/>
          <p:cNvSpPr txBox="1">
            <a:spLocks noChangeArrowheads="1"/>
          </p:cNvSpPr>
          <p:nvPr/>
        </p:nvSpPr>
        <p:spPr bwMode="auto">
          <a:xfrm>
            <a:off x="106363" y="33559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1"/>
          <p:cNvSpPr>
            <a:spLocks noChangeArrowheads="1"/>
          </p:cNvSpPr>
          <p:nvPr/>
        </p:nvSpPr>
        <p:spPr bwMode="auto">
          <a:xfrm>
            <a:off x="457200" y="1447800"/>
            <a:ext cx="8458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) 5. Is there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in today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 newspaper ? (2012. </a:t>
            </a:r>
            <a:r>
              <a:rPr lang="zh-CN" altLang="en-US" sz="3200" dirty="0"/>
              <a:t>日照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anything important		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B. important anything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something important		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D. important something</a:t>
            </a:r>
          </a:p>
        </p:txBody>
      </p:sp>
      <p:sp>
        <p:nvSpPr>
          <p:cNvPr id="96259" name="Text Box 21"/>
          <p:cNvSpPr txBox="1">
            <a:spLocks noChangeArrowheads="1"/>
          </p:cNvSpPr>
          <p:nvPr/>
        </p:nvSpPr>
        <p:spPr bwMode="auto">
          <a:xfrm>
            <a:off x="496888" y="649288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6260" name="TextBox 3"/>
          <p:cNvSpPr txBox="1">
            <a:spLocks noChangeArrowheads="1"/>
          </p:cNvSpPr>
          <p:nvPr/>
        </p:nvSpPr>
        <p:spPr bwMode="auto">
          <a:xfrm>
            <a:off x="708025" y="2001837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矩形 1"/>
          <p:cNvSpPr>
            <a:spLocks noChangeArrowheads="1"/>
          </p:cNvSpPr>
          <p:nvPr/>
        </p:nvSpPr>
        <p:spPr bwMode="auto">
          <a:xfrm>
            <a:off x="71437" y="1003042"/>
            <a:ext cx="907256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三、用所给词的适当形式填空。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Look, there are many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(mouse) under the sofa.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Tom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( fly) a kite in the park yesterday.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How many </a:t>
            </a:r>
            <a:r>
              <a:rPr lang="en-US" altLang="zh-CN" sz="3200" dirty="0" smtClean="0"/>
              <a:t>____________ </a:t>
            </a:r>
            <a:r>
              <a:rPr lang="en-US" altLang="zh-CN" sz="3200" dirty="0"/>
              <a:t>(language) can you speak?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We shouldn’t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(shout) at our classmates.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The mouse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(run) away quickly when it saw the cat</a:t>
            </a:r>
            <a:r>
              <a:rPr lang="en-US" altLang="zh-CN" sz="3200" dirty="0" smtClean="0"/>
              <a:t>. </a:t>
            </a:r>
            <a:endParaRPr lang="en-US" altLang="zh-CN" sz="3200" dirty="0"/>
          </a:p>
        </p:txBody>
      </p:sp>
      <p:sp>
        <p:nvSpPr>
          <p:cNvPr id="97283" name="TextBox 13"/>
          <p:cNvSpPr txBox="1">
            <a:spLocks noChangeArrowheads="1"/>
          </p:cNvSpPr>
          <p:nvPr/>
        </p:nvSpPr>
        <p:spPr bwMode="auto">
          <a:xfrm>
            <a:off x="4567238" y="1411030"/>
            <a:ext cx="1219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mice</a:t>
            </a:r>
          </a:p>
        </p:txBody>
      </p:sp>
      <p:sp>
        <p:nvSpPr>
          <p:cNvPr id="97284" name="TextBox 14"/>
          <p:cNvSpPr txBox="1">
            <a:spLocks noChangeArrowheads="1"/>
          </p:cNvSpPr>
          <p:nvPr/>
        </p:nvSpPr>
        <p:spPr bwMode="auto">
          <a:xfrm>
            <a:off x="1543844" y="2366705"/>
            <a:ext cx="119459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flew</a:t>
            </a:r>
          </a:p>
        </p:txBody>
      </p:sp>
      <p:sp>
        <p:nvSpPr>
          <p:cNvPr id="9728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97286" name="TextBox 26"/>
          <p:cNvSpPr txBox="1">
            <a:spLocks noChangeArrowheads="1"/>
          </p:cNvSpPr>
          <p:nvPr/>
        </p:nvSpPr>
        <p:spPr bwMode="auto">
          <a:xfrm>
            <a:off x="2738437" y="2900104"/>
            <a:ext cx="2722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languages</a:t>
            </a:r>
          </a:p>
        </p:txBody>
      </p:sp>
      <p:sp>
        <p:nvSpPr>
          <p:cNvPr id="97287" name="TextBox 16"/>
          <p:cNvSpPr txBox="1">
            <a:spLocks noChangeArrowheads="1"/>
          </p:cNvSpPr>
          <p:nvPr/>
        </p:nvSpPr>
        <p:spPr bwMode="auto">
          <a:xfrm>
            <a:off x="3119438" y="3814504"/>
            <a:ext cx="158829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shout</a:t>
            </a:r>
          </a:p>
        </p:txBody>
      </p:sp>
      <p:sp>
        <p:nvSpPr>
          <p:cNvPr id="97288" name="TextBox 16"/>
          <p:cNvSpPr txBox="1">
            <a:spLocks noChangeArrowheads="1"/>
          </p:cNvSpPr>
          <p:nvPr/>
        </p:nvSpPr>
        <p:spPr bwMode="auto">
          <a:xfrm>
            <a:off x="2967038" y="4805105"/>
            <a:ext cx="94654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6" grpId="0"/>
      <p:bldP spid="97287" grpId="0"/>
      <p:bldP spid="972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824406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1.</a:t>
            </a:r>
            <a:r>
              <a:rPr lang="zh-CN" altLang="en-US" sz="3200" dirty="0"/>
              <a:t>单词</a:t>
            </a:r>
            <a:r>
              <a:rPr lang="zh-CN" altLang="zh-CN" sz="3200" dirty="0"/>
              <a:t>:  away,	mouse(mice),	baby</a:t>
            </a:r>
            <a:r>
              <a:rPr lang="zh-CN" altLang="en-US" sz="3200" dirty="0"/>
              <a:t>（</a:t>
            </a:r>
            <a:r>
              <a:rPr lang="zh-CN" altLang="zh-CN" sz="3200" dirty="0"/>
              <a:t>babies</a:t>
            </a:r>
            <a:r>
              <a:rPr lang="zh-CN" altLang="en-US" sz="3200" dirty="0"/>
              <a:t>）</a:t>
            </a:r>
            <a:r>
              <a:rPr lang="zh-CN" altLang="zh-CN" sz="3200" dirty="0"/>
              <a:t>, shout , language,fly(flew), kite, woof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2.</a:t>
            </a:r>
            <a:r>
              <a:rPr lang="zh-CN" altLang="en-US" sz="3200" dirty="0"/>
              <a:t>短语：</a:t>
            </a:r>
            <a:r>
              <a:rPr lang="zh-CN" altLang="zh-CN" sz="3200" dirty="0"/>
              <a:t>run away, shout at, fly a kite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3. </a:t>
            </a:r>
            <a:r>
              <a:rPr lang="zh-CN" altLang="en-US" sz="3200" dirty="0"/>
              <a:t>语言目标</a:t>
            </a:r>
            <a:r>
              <a:rPr lang="zh-CN" altLang="zh-CN" sz="3200" dirty="0"/>
              <a:t>: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① ---What did you/he/she/they do last weekend ?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--- I/We/He/She/They went boating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Wingdings" panose="05000000000000000000" pitchFamily="2" charset="2"/>
              </a:rPr>
              <a:t></a:t>
            </a:r>
            <a:r>
              <a:rPr lang="zh-CN" altLang="zh-CN" sz="3200" dirty="0"/>
              <a:t> ---Who visited her grandma ? 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--- Mary did.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③---Where did you/ he/she/they go last weekend?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--- I/ He/She/They went to the library</a:t>
            </a:r>
            <a:r>
              <a:rPr lang="zh-CN" altLang="zh-CN" sz="3200" dirty="0" smtClean="0"/>
              <a:t>.</a:t>
            </a:r>
            <a:endParaRPr lang="zh-CN" altLang="zh-CN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4755" name="Rectangle 1"/>
          <p:cNvSpPr>
            <a:spLocks noChangeArrowheads="1"/>
          </p:cNvSpPr>
          <p:nvPr/>
        </p:nvSpPr>
        <p:spPr bwMode="auto">
          <a:xfrm>
            <a:off x="12700" y="1371600"/>
            <a:ext cx="91440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④---Who did you/ he/she/they go with?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    --- I/He/She/They went with my/ his/ her / their friend.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5779" name="矩形 2"/>
          <p:cNvSpPr>
            <a:spLocks noChangeArrowheads="1"/>
          </p:cNvSpPr>
          <p:nvPr/>
        </p:nvSpPr>
        <p:spPr bwMode="auto">
          <a:xfrm>
            <a:off x="304800" y="1355725"/>
            <a:ext cx="8610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________ adv. </a:t>
            </a:r>
            <a:r>
              <a:rPr lang="zh-CN" altLang="en-US" sz="3200" dirty="0"/>
              <a:t>离开；远离				</a:t>
            </a:r>
          </a:p>
          <a:p>
            <a:pPr algn="l"/>
            <a:r>
              <a:rPr lang="en-US" altLang="zh-CN" sz="3200" dirty="0"/>
              <a:t>2. _________ v. </a:t>
            </a:r>
            <a:r>
              <a:rPr lang="zh-CN" altLang="en-US" sz="3200" dirty="0"/>
              <a:t>呼叫；喊叫	   </a:t>
            </a:r>
          </a:p>
          <a:p>
            <a:pPr algn="l"/>
            <a:r>
              <a:rPr lang="en-US" altLang="zh-CN" sz="3200" dirty="0"/>
              <a:t>3. ________v. </a:t>
            </a:r>
            <a:r>
              <a:rPr lang="zh-CN" altLang="en-US" sz="3200" dirty="0"/>
              <a:t>飞					                </a:t>
            </a:r>
            <a:r>
              <a:rPr lang="en-US" altLang="zh-CN" sz="3200" dirty="0"/>
              <a:t>4. _________ n. </a:t>
            </a:r>
            <a:r>
              <a:rPr lang="zh-CN" altLang="en-US" sz="3200" dirty="0"/>
              <a:t>婴儿</a:t>
            </a:r>
            <a:r>
              <a:rPr lang="en-US" altLang="zh-CN" sz="3200" dirty="0"/>
              <a:t>adj.</a:t>
            </a:r>
            <a:r>
              <a:rPr lang="zh-CN" altLang="en-US" sz="3200" dirty="0"/>
              <a:t>幼小的</a:t>
            </a:r>
          </a:p>
          <a:p>
            <a:pPr algn="l"/>
            <a:r>
              <a:rPr lang="en-US" altLang="zh-CN" sz="3200" dirty="0"/>
              <a:t>5. ________ n. </a:t>
            </a:r>
            <a:r>
              <a:rPr lang="zh-CN" altLang="en-US" sz="3200" dirty="0"/>
              <a:t>语言						</a:t>
            </a:r>
          </a:p>
          <a:p>
            <a:pPr algn="l"/>
            <a:r>
              <a:rPr lang="en-US" altLang="zh-CN" sz="3200" dirty="0"/>
              <a:t>6. _________ n.</a:t>
            </a:r>
            <a:r>
              <a:rPr lang="zh-CN" altLang="en-US" sz="3200" dirty="0"/>
              <a:t>老鼠</a:t>
            </a:r>
            <a:r>
              <a:rPr lang="en-US" altLang="zh-CN" sz="3200" dirty="0"/>
              <a:t>;</a:t>
            </a:r>
            <a:r>
              <a:rPr lang="zh-CN" altLang="en-US" sz="3200" dirty="0"/>
              <a:t>耗子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pl.</a:t>
            </a:r>
          </a:p>
          <a:p>
            <a:pPr algn="l"/>
            <a:r>
              <a:rPr lang="en-US" altLang="zh-CN" sz="3200" dirty="0"/>
              <a:t>7. _________n. </a:t>
            </a:r>
            <a:r>
              <a:rPr lang="zh-CN" altLang="en-US" sz="3200" dirty="0"/>
              <a:t>风筝					</a:t>
            </a:r>
          </a:p>
          <a:p>
            <a:pPr algn="l"/>
            <a:r>
              <a:rPr lang="en-US" altLang="zh-CN" sz="3200" dirty="0"/>
              <a:t>8. ___________ interj. (	</a:t>
            </a:r>
            <a:r>
              <a:rPr lang="zh-CN" altLang="en-US" sz="3200" dirty="0"/>
              <a:t>狗叫声</a:t>
            </a:r>
            <a:r>
              <a:rPr lang="en-US" altLang="zh-CN" sz="3200" dirty="0"/>
              <a:t>)</a:t>
            </a:r>
            <a:r>
              <a:rPr lang="zh-CN" altLang="en-US" sz="3200" dirty="0"/>
              <a:t>汪汪</a:t>
            </a:r>
          </a:p>
        </p:txBody>
      </p:sp>
      <p:sp>
        <p:nvSpPr>
          <p:cNvPr id="75780" name="TextBox 10"/>
          <p:cNvSpPr txBox="1">
            <a:spLocks noChangeArrowheads="1"/>
          </p:cNvSpPr>
          <p:nvPr/>
        </p:nvSpPr>
        <p:spPr bwMode="auto">
          <a:xfrm>
            <a:off x="1089025" y="22828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away</a:t>
            </a:r>
          </a:p>
        </p:txBody>
      </p:sp>
      <p:sp>
        <p:nvSpPr>
          <p:cNvPr id="75781" name="TextBox 12"/>
          <p:cNvSpPr txBox="1">
            <a:spLocks noChangeArrowheads="1"/>
          </p:cNvSpPr>
          <p:nvPr/>
        </p:nvSpPr>
        <p:spPr bwMode="auto">
          <a:xfrm>
            <a:off x="815975" y="2782888"/>
            <a:ext cx="2393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shout</a:t>
            </a:r>
          </a:p>
        </p:txBody>
      </p:sp>
      <p:sp>
        <p:nvSpPr>
          <p:cNvPr id="75782" name="TextBox 11"/>
          <p:cNvSpPr txBox="1">
            <a:spLocks noChangeArrowheads="1"/>
          </p:cNvSpPr>
          <p:nvPr/>
        </p:nvSpPr>
        <p:spPr bwMode="auto">
          <a:xfrm>
            <a:off x="1060450" y="3205163"/>
            <a:ext cx="2833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fly</a:t>
            </a:r>
          </a:p>
        </p:txBody>
      </p:sp>
      <p:sp>
        <p:nvSpPr>
          <p:cNvPr id="75783" name="TextBox 11"/>
          <p:cNvSpPr txBox="1">
            <a:spLocks noChangeArrowheads="1"/>
          </p:cNvSpPr>
          <p:nvPr/>
        </p:nvSpPr>
        <p:spPr bwMode="auto">
          <a:xfrm>
            <a:off x="987425" y="3709988"/>
            <a:ext cx="2833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baby</a:t>
            </a:r>
          </a:p>
        </p:txBody>
      </p:sp>
      <p:sp>
        <p:nvSpPr>
          <p:cNvPr id="75784" name="TextBox 11"/>
          <p:cNvSpPr txBox="1">
            <a:spLocks noChangeArrowheads="1"/>
          </p:cNvSpPr>
          <p:nvPr/>
        </p:nvSpPr>
        <p:spPr bwMode="auto">
          <a:xfrm>
            <a:off x="844550" y="4213225"/>
            <a:ext cx="2833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language	 </a:t>
            </a:r>
          </a:p>
        </p:txBody>
      </p:sp>
      <p:sp>
        <p:nvSpPr>
          <p:cNvPr id="75785" name="TextBox 11"/>
          <p:cNvSpPr txBox="1">
            <a:spLocks noChangeArrowheads="1"/>
          </p:cNvSpPr>
          <p:nvPr/>
        </p:nvSpPr>
        <p:spPr bwMode="auto">
          <a:xfrm>
            <a:off x="1062038" y="46990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mouse</a:t>
            </a:r>
          </a:p>
        </p:txBody>
      </p:sp>
      <p:sp>
        <p:nvSpPr>
          <p:cNvPr id="75786" name="TextBox 11"/>
          <p:cNvSpPr txBox="1">
            <a:spLocks noChangeArrowheads="1"/>
          </p:cNvSpPr>
          <p:nvPr/>
        </p:nvSpPr>
        <p:spPr bwMode="auto">
          <a:xfrm>
            <a:off x="915988" y="514985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kite</a:t>
            </a:r>
          </a:p>
        </p:txBody>
      </p:sp>
      <p:sp>
        <p:nvSpPr>
          <p:cNvPr id="75787" name="TextBox 11"/>
          <p:cNvSpPr txBox="1">
            <a:spLocks noChangeArrowheads="1"/>
          </p:cNvSpPr>
          <p:nvPr/>
        </p:nvSpPr>
        <p:spPr bwMode="auto">
          <a:xfrm>
            <a:off x="5092700" y="4718050"/>
            <a:ext cx="12319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mice</a:t>
            </a:r>
          </a:p>
        </p:txBody>
      </p:sp>
      <p:sp>
        <p:nvSpPr>
          <p:cNvPr id="75788" name="TextBox 11"/>
          <p:cNvSpPr txBox="1">
            <a:spLocks noChangeArrowheads="1"/>
          </p:cNvSpPr>
          <p:nvPr/>
        </p:nvSpPr>
        <p:spPr bwMode="auto">
          <a:xfrm>
            <a:off x="915988" y="5724525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woof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  <p:bldP spid="75782" grpId="0"/>
      <p:bldP spid="75783" grpId="0"/>
      <p:bldP spid="75784" grpId="0"/>
      <p:bldP spid="75785" grpId="0"/>
      <p:bldP spid="75786" grpId="0"/>
      <p:bldP spid="75787" grpId="0"/>
      <p:bldP spid="757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8851" name="矩形 2"/>
          <p:cNvSpPr>
            <a:spLocks noChangeArrowheads="1"/>
          </p:cNvSpPr>
          <p:nvPr/>
        </p:nvSpPr>
        <p:spPr bwMode="auto">
          <a:xfrm>
            <a:off x="0" y="1311275"/>
            <a:ext cx="9144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dirty="0"/>
              <a:t>二、请认真阅读课本，找出以下短语。</a:t>
            </a:r>
          </a:p>
          <a:p>
            <a:pPr algn="l"/>
            <a:r>
              <a:rPr lang="en-US" altLang="zh-CN" sz="3200" dirty="0">
                <a:sym typeface="+mn-ea"/>
              </a:rPr>
              <a:t>9. </a:t>
            </a:r>
            <a:r>
              <a:rPr lang="zh-CN" altLang="en-US" sz="3200" dirty="0">
                <a:sym typeface="+mn-ea"/>
              </a:rPr>
              <a:t>跑开</a:t>
            </a:r>
            <a:r>
              <a:rPr lang="en-US" altLang="zh-CN" sz="3200" dirty="0">
                <a:sym typeface="+mn-ea"/>
              </a:rPr>
              <a:t>_________________________		</a:t>
            </a:r>
          </a:p>
          <a:p>
            <a:pPr algn="l"/>
            <a:r>
              <a:rPr lang="en-US" altLang="zh-CN" sz="3200" dirty="0">
                <a:sym typeface="+mn-ea"/>
              </a:rPr>
              <a:t>10. </a:t>
            </a:r>
            <a:r>
              <a:rPr lang="zh-CN" altLang="en-US" sz="3200" dirty="0">
                <a:sym typeface="+mn-ea"/>
              </a:rPr>
              <a:t>放风筝 </a:t>
            </a:r>
            <a:r>
              <a:rPr lang="en-US" altLang="zh-CN" sz="3200" dirty="0">
                <a:sym typeface="+mn-ea"/>
              </a:rPr>
              <a:t>_____________________	</a:t>
            </a:r>
          </a:p>
          <a:p>
            <a:pPr algn="l"/>
            <a:r>
              <a:rPr lang="en-US" altLang="zh-CN" sz="3200" dirty="0">
                <a:sym typeface="+mn-ea"/>
              </a:rPr>
              <a:t>11. </a:t>
            </a:r>
            <a:r>
              <a:rPr lang="zh-CN" altLang="en-US" sz="3200" dirty="0">
                <a:sym typeface="+mn-ea"/>
              </a:rPr>
              <a:t>冲</a:t>
            </a:r>
            <a:r>
              <a:rPr lang="en-US" altLang="zh-CN" sz="3200" dirty="0">
                <a:sym typeface="+mn-ea"/>
              </a:rPr>
              <a:t>…</a:t>
            </a:r>
            <a:r>
              <a:rPr lang="zh-CN" altLang="en-US" sz="3200" dirty="0">
                <a:sym typeface="+mn-ea"/>
              </a:rPr>
              <a:t>大声叫嚷</a:t>
            </a:r>
            <a:r>
              <a:rPr lang="en-US" altLang="zh-CN" sz="3200" dirty="0">
                <a:sym typeface="+mn-ea"/>
              </a:rPr>
              <a:t>________________		</a:t>
            </a:r>
          </a:p>
          <a:p>
            <a:pPr algn="l"/>
            <a:r>
              <a:rPr lang="en-US" altLang="zh-CN" sz="3200" dirty="0">
                <a:sym typeface="+mn-ea"/>
              </a:rPr>
              <a:t>12. </a:t>
            </a:r>
            <a:r>
              <a:rPr lang="zh-CN" altLang="en-US" sz="3200" dirty="0">
                <a:sym typeface="+mn-ea"/>
              </a:rPr>
              <a:t>去农场了</a:t>
            </a:r>
            <a:r>
              <a:rPr lang="en-US" altLang="zh-CN" sz="3200" dirty="0">
                <a:sym typeface="+mn-ea"/>
              </a:rPr>
              <a:t>____________________	</a:t>
            </a:r>
          </a:p>
          <a:p>
            <a:pPr algn="l"/>
            <a:r>
              <a:rPr lang="en-US" altLang="zh-CN" sz="3200" dirty="0">
                <a:sym typeface="+mn-ea"/>
              </a:rPr>
              <a:t>13. </a:t>
            </a:r>
            <a:r>
              <a:rPr lang="zh-CN" altLang="en-US" sz="3200" dirty="0">
                <a:sym typeface="+mn-ea"/>
              </a:rPr>
              <a:t>唱歌和弹吉他了 </a:t>
            </a:r>
            <a:r>
              <a:rPr lang="en-US" altLang="zh-CN" sz="3200" dirty="0">
                <a:sym typeface="+mn-ea"/>
              </a:rPr>
              <a:t>_____________		</a:t>
            </a:r>
          </a:p>
          <a:p>
            <a:pPr algn="l"/>
            <a:r>
              <a:rPr lang="en-US" altLang="zh-CN" sz="3200" dirty="0">
                <a:sym typeface="+mn-ea"/>
              </a:rPr>
              <a:t>14. </a:t>
            </a:r>
            <a:r>
              <a:rPr lang="zh-CN" altLang="en-US" sz="3200" dirty="0">
                <a:sym typeface="+mn-ea"/>
              </a:rPr>
              <a:t>和朋友吃晚餐了 </a:t>
            </a:r>
            <a:r>
              <a:rPr lang="en-US" altLang="zh-CN" sz="3200" dirty="0">
                <a:sym typeface="+mn-ea"/>
              </a:rPr>
              <a:t>_____________</a:t>
            </a:r>
          </a:p>
          <a:p>
            <a:pPr algn="l"/>
            <a:r>
              <a:rPr lang="en-US" altLang="zh-CN" sz="3200" dirty="0">
                <a:sym typeface="+mn-ea"/>
              </a:rPr>
              <a:t>15. </a:t>
            </a:r>
            <a:r>
              <a:rPr lang="zh-CN" altLang="en-US" sz="3200" dirty="0">
                <a:sym typeface="+mn-ea"/>
              </a:rPr>
              <a:t>在游泳池游泳了 </a:t>
            </a:r>
            <a:r>
              <a:rPr lang="en-US" altLang="zh-CN" sz="3200" dirty="0">
                <a:sym typeface="+mn-ea"/>
              </a:rPr>
              <a:t>_____________		</a:t>
            </a:r>
          </a:p>
          <a:p>
            <a:pPr algn="l"/>
            <a:r>
              <a:rPr lang="en-US" altLang="zh-CN" sz="3200" dirty="0">
                <a:sym typeface="+mn-ea"/>
              </a:rPr>
              <a:t>16. </a:t>
            </a:r>
            <a:r>
              <a:rPr lang="zh-CN" altLang="en-US" sz="3200" dirty="0">
                <a:sym typeface="+mn-ea"/>
              </a:rPr>
              <a:t>去图书馆了</a:t>
            </a:r>
            <a:r>
              <a:rPr lang="en-US" altLang="zh-CN" sz="3200" dirty="0">
                <a:sym typeface="+mn-ea"/>
              </a:rPr>
              <a:t>__________________</a:t>
            </a:r>
          </a:p>
        </p:txBody>
      </p:sp>
      <p:sp>
        <p:nvSpPr>
          <p:cNvPr id="78852" name="TextBox 9"/>
          <p:cNvSpPr txBox="1">
            <a:spLocks noChangeArrowheads="1"/>
          </p:cNvSpPr>
          <p:nvPr/>
        </p:nvSpPr>
        <p:spPr bwMode="auto">
          <a:xfrm>
            <a:off x="1554163" y="1720850"/>
            <a:ext cx="3798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run away</a:t>
            </a:r>
          </a:p>
        </p:txBody>
      </p:sp>
      <p:sp>
        <p:nvSpPr>
          <p:cNvPr id="78853" name="TextBox 10"/>
          <p:cNvSpPr txBox="1">
            <a:spLocks noChangeArrowheads="1"/>
          </p:cNvSpPr>
          <p:nvPr/>
        </p:nvSpPr>
        <p:spPr bwMode="auto">
          <a:xfrm>
            <a:off x="2630488" y="2225675"/>
            <a:ext cx="4578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fly a kite</a:t>
            </a:r>
          </a:p>
        </p:txBody>
      </p:sp>
      <p:sp>
        <p:nvSpPr>
          <p:cNvPr id="78854" name="TextBox 12"/>
          <p:cNvSpPr txBox="1">
            <a:spLocks noChangeArrowheads="1"/>
          </p:cNvSpPr>
          <p:nvPr/>
        </p:nvSpPr>
        <p:spPr bwMode="auto">
          <a:xfrm>
            <a:off x="3419475" y="2728913"/>
            <a:ext cx="3251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shout at</a:t>
            </a:r>
          </a:p>
        </p:txBody>
      </p:sp>
      <p:sp>
        <p:nvSpPr>
          <p:cNvPr id="78855" name="TextBox 11"/>
          <p:cNvSpPr txBox="1">
            <a:spLocks noChangeArrowheads="1"/>
          </p:cNvSpPr>
          <p:nvPr/>
        </p:nvSpPr>
        <p:spPr bwMode="auto">
          <a:xfrm>
            <a:off x="2701925" y="3232150"/>
            <a:ext cx="4308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went to a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farm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78856" name="TextBox 11"/>
          <p:cNvSpPr txBox="1">
            <a:spLocks noChangeArrowheads="1"/>
          </p:cNvSpPr>
          <p:nvPr/>
        </p:nvSpPr>
        <p:spPr bwMode="auto">
          <a:xfrm>
            <a:off x="3505200" y="3657600"/>
            <a:ext cx="5510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sang and played the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guitar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78857" name="TextBox 11"/>
          <p:cNvSpPr txBox="1">
            <a:spLocks noChangeArrowheads="1"/>
          </p:cNvSpPr>
          <p:nvPr/>
        </p:nvSpPr>
        <p:spPr bwMode="auto">
          <a:xfrm>
            <a:off x="3632200" y="4222750"/>
            <a:ext cx="5124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had dinner with friends</a:t>
            </a:r>
          </a:p>
        </p:txBody>
      </p:sp>
      <p:sp>
        <p:nvSpPr>
          <p:cNvPr id="78858" name="TextBox 11"/>
          <p:cNvSpPr txBox="1">
            <a:spLocks noChangeArrowheads="1"/>
          </p:cNvSpPr>
          <p:nvPr/>
        </p:nvSpPr>
        <p:spPr bwMode="auto">
          <a:xfrm>
            <a:off x="3505200" y="4673600"/>
            <a:ext cx="5654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swam in the swimming pool  </a:t>
            </a:r>
          </a:p>
        </p:txBody>
      </p:sp>
      <p:sp>
        <p:nvSpPr>
          <p:cNvPr id="78859" name="TextBox 11"/>
          <p:cNvSpPr txBox="1">
            <a:spLocks noChangeArrowheads="1"/>
          </p:cNvSpPr>
          <p:nvPr/>
        </p:nvSpPr>
        <p:spPr bwMode="auto">
          <a:xfrm>
            <a:off x="2895600" y="5176838"/>
            <a:ext cx="5124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went to the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/>
      <p:bldP spid="78854" grpId="0"/>
      <p:bldP spid="78855" grpId="0"/>
      <p:bldP spid="78856" grpId="0"/>
      <p:bldP spid="78857" grpId="0"/>
      <p:bldP spid="78858" grpId="0"/>
      <p:bldP spid="788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80899" name="矩形 2"/>
          <p:cNvSpPr>
            <a:spLocks noChangeArrowheads="1"/>
          </p:cNvSpPr>
          <p:nvPr/>
        </p:nvSpPr>
        <p:spPr bwMode="auto">
          <a:xfrm>
            <a:off x="0" y="571500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三、熟读</a:t>
            </a:r>
            <a:r>
              <a:rPr lang="en-US" altLang="zh-CN" sz="3200"/>
              <a:t>Grammar Focus</a:t>
            </a:r>
            <a:r>
              <a:rPr lang="zh-CN" altLang="en-US" sz="320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/>
              <a:t>17. </a:t>
            </a:r>
            <a:r>
              <a:rPr lang="zh-CN" altLang="en-US" sz="3200"/>
              <a:t>你上周末干了什么</a:t>
            </a:r>
            <a:r>
              <a:rPr lang="zh-CN" altLang="zh-CN" sz="3200"/>
              <a:t>?(What)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/>
              <a:t>18. </a:t>
            </a:r>
            <a:r>
              <a:rPr lang="zh-CN" altLang="en-US" sz="3200"/>
              <a:t>我们去划船了</a:t>
            </a:r>
            <a:r>
              <a:rPr lang="zh-CN" altLang="zh-CN" sz="3200"/>
              <a:t>. (went boating)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/>
              <a:t>19. </a:t>
            </a:r>
            <a:r>
              <a:rPr lang="zh-CN" altLang="en-US" sz="3200"/>
              <a:t>谁看望了她的奶奶？</a:t>
            </a:r>
            <a:r>
              <a:rPr lang="zh-CN" altLang="zh-CN" sz="3200"/>
              <a:t>(Who)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>
                <a:sym typeface="Arial" panose="020B0604020202020204" pitchFamily="34" charset="0"/>
              </a:rPr>
              <a:t>20. </a:t>
            </a:r>
            <a:r>
              <a:rPr lang="zh-CN" altLang="en-US" sz="3200">
                <a:sym typeface="Arial" panose="020B0604020202020204" pitchFamily="34" charset="0"/>
              </a:rPr>
              <a:t>她上周末去哪里</a:t>
            </a:r>
            <a:r>
              <a:rPr lang="zh-CN" altLang="zh-CN" sz="3200">
                <a:sym typeface="Arial" panose="020B0604020202020204" pitchFamily="34" charset="0"/>
              </a:rPr>
              <a:t>? (Where)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_______________________________________</a:t>
            </a:r>
            <a:r>
              <a:rPr lang="zh-CN" altLang="zh-CN" sz="3200">
                <a:sym typeface="Arial" panose="020B0604020202020204" pitchFamily="34" charset="0"/>
              </a:rPr>
              <a:t>21. </a:t>
            </a:r>
            <a:r>
              <a:rPr lang="zh-CN" altLang="en-US" sz="3200">
                <a:sym typeface="Arial" panose="020B0604020202020204" pitchFamily="34" charset="0"/>
              </a:rPr>
              <a:t>她和谁一起去？</a:t>
            </a:r>
            <a:r>
              <a:rPr lang="zh-CN" altLang="zh-CN" sz="3200">
                <a:sym typeface="Arial" panose="020B0604020202020204" pitchFamily="34" charset="0"/>
              </a:rPr>
              <a:t>(Who)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 </a:t>
            </a:r>
          </a:p>
        </p:txBody>
      </p:sp>
      <p:sp>
        <p:nvSpPr>
          <p:cNvPr id="80900" name="TextBox 13"/>
          <p:cNvSpPr txBox="1">
            <a:spLocks noChangeArrowheads="1"/>
          </p:cNvSpPr>
          <p:nvPr/>
        </p:nvSpPr>
        <p:spPr bwMode="auto">
          <a:xfrm>
            <a:off x="152400" y="1571625"/>
            <a:ext cx="7577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What did you do last weekend?	</a:t>
            </a:r>
          </a:p>
        </p:txBody>
      </p:sp>
      <p:sp>
        <p:nvSpPr>
          <p:cNvPr id="80901" name="TextBox 15"/>
          <p:cNvSpPr txBox="1">
            <a:spLocks noChangeArrowheads="1"/>
          </p:cNvSpPr>
          <p:nvPr/>
        </p:nvSpPr>
        <p:spPr bwMode="auto">
          <a:xfrm>
            <a:off x="180975" y="2492375"/>
            <a:ext cx="892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We went boating.	</a:t>
            </a:r>
          </a:p>
        </p:txBody>
      </p:sp>
      <p:sp>
        <p:nvSpPr>
          <p:cNvPr id="80902" name="TextBox 17"/>
          <p:cNvSpPr txBox="1">
            <a:spLocks noChangeArrowheads="1"/>
          </p:cNvSpPr>
          <p:nvPr/>
        </p:nvSpPr>
        <p:spPr bwMode="auto">
          <a:xfrm>
            <a:off x="250825" y="3429000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Who visited her grandma?</a:t>
            </a:r>
          </a:p>
        </p:txBody>
      </p:sp>
      <p:sp>
        <p:nvSpPr>
          <p:cNvPr id="80903" name="TextBox 17"/>
          <p:cNvSpPr txBox="1">
            <a:spLocks noChangeArrowheads="1"/>
          </p:cNvSpPr>
          <p:nvPr/>
        </p:nvSpPr>
        <p:spPr bwMode="auto">
          <a:xfrm>
            <a:off x="180975" y="4437063"/>
            <a:ext cx="9018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Where did she go last weekend?</a:t>
            </a:r>
          </a:p>
        </p:txBody>
      </p:sp>
      <p:sp>
        <p:nvSpPr>
          <p:cNvPr id="80904" name="TextBox 17"/>
          <p:cNvSpPr txBox="1">
            <a:spLocks noChangeArrowheads="1"/>
          </p:cNvSpPr>
          <p:nvPr/>
        </p:nvSpPr>
        <p:spPr bwMode="auto">
          <a:xfrm>
            <a:off x="179388" y="5300663"/>
            <a:ext cx="8883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Who did she go with?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1" grpId="0"/>
      <p:bldP spid="80902" grpId="0"/>
      <p:bldP spid="80903" grpId="0"/>
      <p:bldP spid="809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2947" name="矩形 2"/>
          <p:cNvSpPr>
            <a:spLocks noChangeArrowheads="1"/>
          </p:cNvSpPr>
          <p:nvPr/>
        </p:nvSpPr>
        <p:spPr bwMode="auto">
          <a:xfrm>
            <a:off x="0" y="715963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★It is + </a:t>
            </a:r>
            <a:r>
              <a:rPr lang="zh-CN" altLang="en-US" sz="3200" dirty="0"/>
              <a:t>形容词</a:t>
            </a:r>
            <a:r>
              <a:rPr lang="en-US" altLang="zh-CN" sz="3200" dirty="0"/>
              <a:t>+</a:t>
            </a:r>
            <a:r>
              <a:rPr lang="zh-CN" altLang="en-US" sz="3200" dirty="0"/>
              <a:t>（</a:t>
            </a:r>
            <a:r>
              <a:rPr lang="en-US" altLang="zh-CN" sz="3200" dirty="0"/>
              <a:t>for sb.</a:t>
            </a:r>
            <a:r>
              <a:rPr lang="zh-CN" altLang="en-US" sz="3200" dirty="0"/>
              <a:t>）</a:t>
            </a:r>
            <a:r>
              <a:rPr lang="en-US" altLang="zh-CN" sz="3200" dirty="0"/>
              <a:t>to do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</a:t>
            </a:r>
            <a:r>
              <a:rPr lang="zh-CN" altLang="en-US" sz="3200" dirty="0"/>
              <a:t>句型的用法：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It is + </a:t>
            </a:r>
            <a:r>
              <a:rPr lang="zh-CN" altLang="en-US" sz="3200" dirty="0"/>
              <a:t>形容词</a:t>
            </a:r>
            <a:r>
              <a:rPr lang="en-US" altLang="zh-CN" sz="3200" dirty="0"/>
              <a:t>+</a:t>
            </a:r>
            <a:r>
              <a:rPr lang="zh-CN" altLang="en-US" sz="3200" dirty="0"/>
              <a:t>（</a:t>
            </a:r>
            <a:r>
              <a:rPr lang="en-US" altLang="zh-CN" sz="3200" dirty="0"/>
              <a:t>for sb.</a:t>
            </a:r>
            <a:r>
              <a:rPr lang="zh-CN" altLang="en-US" sz="3200" dirty="0"/>
              <a:t>）</a:t>
            </a:r>
            <a:r>
              <a:rPr lang="en-US" altLang="zh-CN" sz="3200" dirty="0"/>
              <a:t>to do </a:t>
            </a:r>
            <a:r>
              <a:rPr lang="en-US" altLang="zh-CN" sz="3200" dirty="0" err="1"/>
              <a:t>st.</a:t>
            </a:r>
            <a:r>
              <a:rPr lang="en-US" altLang="zh-CN" sz="3200" dirty="0"/>
              <a:t> </a:t>
            </a:r>
            <a:r>
              <a:rPr lang="zh-CN" altLang="en-US" sz="3200" dirty="0"/>
              <a:t>结构，意为“</a:t>
            </a:r>
            <a:r>
              <a:rPr lang="en-US" altLang="zh-CN" sz="3200" dirty="0"/>
              <a:t>__________________”, it </a:t>
            </a:r>
            <a:r>
              <a:rPr lang="zh-CN" altLang="en-US" sz="3200" dirty="0"/>
              <a:t>是句子的形式主语，真正的主语为后面的不定式。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1)</a:t>
            </a:r>
            <a:r>
              <a:rPr lang="zh-CN" altLang="en-US" sz="3200" dirty="0"/>
              <a:t>学习英语是很重要的。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 very important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English.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2)</a:t>
            </a:r>
            <a:r>
              <a:rPr lang="zh-CN" altLang="en-US" sz="3200" dirty="0"/>
              <a:t>和同学踢足球是很让人放松的。</a:t>
            </a:r>
            <a:r>
              <a:rPr lang="en-US" altLang="zh-CN" sz="3200" dirty="0" smtClean="0"/>
              <a:t>__________________________ </a:t>
            </a:r>
            <a:r>
              <a:rPr lang="en-US" altLang="zh-CN" sz="3200" dirty="0"/>
              <a:t>with classmates.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shout to</a:t>
            </a:r>
            <a:r>
              <a:rPr lang="zh-CN" altLang="en-US" sz="3200" dirty="0"/>
              <a:t>和</a:t>
            </a:r>
            <a:r>
              <a:rPr lang="en-US" altLang="zh-CN" sz="3200" dirty="0"/>
              <a:t>shout at</a:t>
            </a:r>
            <a:r>
              <a:rPr lang="zh-CN" altLang="en-US" sz="3200" dirty="0"/>
              <a:t>有什么区别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shout_____</a:t>
            </a:r>
            <a:r>
              <a:rPr lang="zh-CN" altLang="en-US" sz="3200" dirty="0"/>
              <a:t>有骂人的意思，近距离向对方大声叫嚷</a:t>
            </a:r>
            <a:r>
              <a:rPr lang="en-US" altLang="zh-CN" sz="3200" dirty="0"/>
              <a:t>shout _____</a:t>
            </a:r>
            <a:r>
              <a:rPr lang="zh-CN" altLang="en-US" sz="3200" dirty="0"/>
              <a:t>指远距离大声叫喊</a:t>
            </a:r>
            <a:r>
              <a:rPr lang="en-US" altLang="zh-CN" sz="3200" dirty="0"/>
              <a:t>,</a:t>
            </a:r>
            <a:r>
              <a:rPr lang="zh-CN" altLang="en-US" sz="3200" dirty="0"/>
              <a:t>想要对方听见。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3) The boy </a:t>
            </a:r>
            <a:r>
              <a:rPr lang="en-US" altLang="zh-CN" sz="3200" dirty="0" smtClean="0"/>
              <a:t>__________ </a:t>
            </a:r>
            <a:r>
              <a:rPr lang="en-US" altLang="zh-CN" sz="3200" dirty="0"/>
              <a:t>me for help.     </a:t>
            </a:r>
          </a:p>
        </p:txBody>
      </p:sp>
      <p:sp>
        <p:nvSpPr>
          <p:cNvPr id="82948" name="TextBox 2"/>
          <p:cNvSpPr txBox="1">
            <a:spLocks noChangeArrowheads="1"/>
          </p:cNvSpPr>
          <p:nvPr/>
        </p:nvSpPr>
        <p:spPr bwMode="auto">
          <a:xfrm>
            <a:off x="250825" y="3140075"/>
            <a:ext cx="2449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It is</a:t>
            </a:r>
          </a:p>
        </p:txBody>
      </p:sp>
      <p:sp>
        <p:nvSpPr>
          <p:cNvPr id="82949" name="TextBox 2"/>
          <p:cNvSpPr txBox="1">
            <a:spLocks noChangeArrowheads="1"/>
          </p:cNvSpPr>
          <p:nvPr/>
        </p:nvSpPr>
        <p:spPr bwMode="auto">
          <a:xfrm>
            <a:off x="479425" y="1628775"/>
            <a:ext cx="4529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对某人来说做某事</a:t>
            </a:r>
            <a:r>
              <a:rPr lang="en-US" altLang="zh-CN" sz="3200" b="1" dirty="0">
                <a:solidFill>
                  <a:srgbClr val="FF0000"/>
                </a:solidFill>
              </a:rPr>
              <a:t>......</a:t>
            </a:r>
          </a:p>
        </p:txBody>
      </p:sp>
      <p:sp>
        <p:nvSpPr>
          <p:cNvPr id="82950" name="TextBox 2"/>
          <p:cNvSpPr txBox="1">
            <a:spLocks noChangeArrowheads="1"/>
          </p:cNvSpPr>
          <p:nvPr/>
        </p:nvSpPr>
        <p:spPr bwMode="auto">
          <a:xfrm>
            <a:off x="4937125" y="3068638"/>
            <a:ext cx="1895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to learn</a:t>
            </a:r>
          </a:p>
        </p:txBody>
      </p:sp>
      <p:sp>
        <p:nvSpPr>
          <p:cNvPr id="82951" name="TextBox 2"/>
          <p:cNvSpPr txBox="1">
            <a:spLocks noChangeArrowheads="1"/>
          </p:cNvSpPr>
          <p:nvPr/>
        </p:nvSpPr>
        <p:spPr bwMode="auto">
          <a:xfrm>
            <a:off x="0" y="4076700"/>
            <a:ext cx="6832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FF0000"/>
                </a:solidFill>
              </a:rPr>
              <a:t>It</a:t>
            </a:r>
            <a:r>
              <a:rPr lang="en-US" altLang="zh-CN" sz="3000" b="1" dirty="0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000" b="1" dirty="0">
                <a:solidFill>
                  <a:srgbClr val="FF0000"/>
                </a:solidFill>
              </a:rPr>
              <a:t>s very relaxing to play </a:t>
            </a:r>
            <a:r>
              <a:rPr lang="en-US" altLang="zh-CN" sz="3000" b="1" dirty="0" smtClean="0">
                <a:solidFill>
                  <a:srgbClr val="FF0000"/>
                </a:solidFill>
              </a:rPr>
              <a:t>football.</a:t>
            </a:r>
            <a:endParaRPr lang="en-US" altLang="zh-CN" sz="3000" b="1" dirty="0">
              <a:solidFill>
                <a:srgbClr val="FF0000"/>
              </a:solidFill>
            </a:endParaRPr>
          </a:p>
        </p:txBody>
      </p:sp>
      <p:sp>
        <p:nvSpPr>
          <p:cNvPr id="82952" name="TextBox 2"/>
          <p:cNvSpPr txBox="1">
            <a:spLocks noChangeArrowheads="1"/>
          </p:cNvSpPr>
          <p:nvPr/>
        </p:nvSpPr>
        <p:spPr bwMode="auto">
          <a:xfrm>
            <a:off x="1187450" y="5105400"/>
            <a:ext cx="2449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at</a:t>
            </a:r>
          </a:p>
        </p:txBody>
      </p:sp>
      <p:sp>
        <p:nvSpPr>
          <p:cNvPr id="82953" name="TextBox 2"/>
          <p:cNvSpPr txBox="1">
            <a:spLocks noChangeArrowheads="1"/>
          </p:cNvSpPr>
          <p:nvPr/>
        </p:nvSpPr>
        <p:spPr bwMode="auto">
          <a:xfrm>
            <a:off x="1547813" y="5592763"/>
            <a:ext cx="24495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82954" name="TextBox 2"/>
          <p:cNvSpPr txBox="1">
            <a:spLocks noChangeArrowheads="1"/>
          </p:cNvSpPr>
          <p:nvPr/>
        </p:nvSpPr>
        <p:spPr bwMode="auto">
          <a:xfrm>
            <a:off x="2133600" y="6021388"/>
            <a:ext cx="2449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shouts to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/>
      <p:bldP spid="82951" grpId="0"/>
      <p:bldP spid="82952" grpId="0"/>
      <p:bldP spid="82953" grpId="0"/>
      <p:bldP spid="829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89852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4) It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s impolite to __________________ the old.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</a:t>
            </a:r>
            <a:r>
              <a:rPr lang="zh-CN" altLang="en-US" sz="3200" dirty="0">
                <a:sym typeface="Arial" panose="020B0604020202020204" pitchFamily="34" charset="0"/>
              </a:rPr>
              <a:t>动词过去式不规则变化之一： 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AA </a:t>
            </a:r>
            <a:r>
              <a:rPr lang="zh-CN" altLang="en-US" sz="3200" dirty="0">
                <a:sym typeface="Arial" panose="020B0604020202020204" pitchFamily="34" charset="0"/>
              </a:rPr>
              <a:t>制</a:t>
            </a:r>
            <a:r>
              <a:rPr lang="zh-CN" altLang="en-US" sz="3200" dirty="0">
                <a:latin typeface="Calibri" panose="020F0502020204030204" pitchFamily="34" charset="0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动词的一般过去式，有规则变化和不规则变化。而在这些不规则变化中，实际上又隐藏着规则。这里的</a:t>
            </a:r>
            <a:r>
              <a:rPr lang="en-US" altLang="zh-CN" sz="3200" dirty="0">
                <a:sym typeface="Arial" panose="020B0604020202020204" pitchFamily="34" charset="0"/>
              </a:rPr>
              <a:t>AA</a:t>
            </a:r>
            <a:r>
              <a:rPr lang="zh-CN" altLang="en-US" sz="3200" dirty="0">
                <a:sym typeface="Arial" panose="020B0604020202020204" pitchFamily="34" charset="0"/>
              </a:rPr>
              <a:t>表示动词原形与动词过去式一致。这些动词有：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put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—</a:t>
            </a:r>
            <a:r>
              <a:rPr lang="en-US" altLang="zh-CN" sz="3200" dirty="0">
                <a:sym typeface="Arial" panose="020B0604020202020204" pitchFamily="34" charset="0"/>
              </a:rPr>
              <a:t>put,  cut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—</a:t>
            </a:r>
            <a:r>
              <a:rPr lang="en-US" altLang="zh-CN" sz="3200" dirty="0">
                <a:sym typeface="Arial" panose="020B0604020202020204" pitchFamily="34" charset="0"/>
              </a:rPr>
              <a:t>cut,  let_______, cost_________, hurt________, read________, beat_______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（注意：</a:t>
            </a:r>
            <a:r>
              <a:rPr lang="en-US" altLang="zh-CN" sz="3200" dirty="0">
                <a:sym typeface="Arial" panose="020B0604020202020204" pitchFamily="34" charset="0"/>
              </a:rPr>
              <a:t>read</a:t>
            </a:r>
            <a:r>
              <a:rPr lang="zh-CN" altLang="en-US" sz="3200" dirty="0">
                <a:sym typeface="Arial" panose="020B0604020202020204" pitchFamily="34" charset="0"/>
              </a:rPr>
              <a:t>写法相同，读音不同。其它写法和读音都相同。）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4140200" y="800100"/>
            <a:ext cx="2449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shouts at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4284663" y="3751262"/>
            <a:ext cx="1581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let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7019925" y="3751262"/>
            <a:ext cx="1581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cost</a:t>
            </a:r>
          </a:p>
        </p:txBody>
      </p:sp>
      <p:sp>
        <p:nvSpPr>
          <p:cNvPr id="84998" name="TextBox 2"/>
          <p:cNvSpPr txBox="1">
            <a:spLocks noChangeArrowheads="1"/>
          </p:cNvSpPr>
          <p:nvPr/>
        </p:nvSpPr>
        <p:spPr bwMode="auto">
          <a:xfrm>
            <a:off x="971550" y="4184650"/>
            <a:ext cx="1581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hurt</a:t>
            </a:r>
          </a:p>
        </p:txBody>
      </p:sp>
      <p:sp>
        <p:nvSpPr>
          <p:cNvPr id="84999" name="TextBox 2"/>
          <p:cNvSpPr txBox="1">
            <a:spLocks noChangeArrowheads="1"/>
          </p:cNvSpPr>
          <p:nvPr/>
        </p:nvSpPr>
        <p:spPr bwMode="auto">
          <a:xfrm>
            <a:off x="3851275" y="4184650"/>
            <a:ext cx="1581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read</a:t>
            </a:r>
          </a:p>
        </p:txBody>
      </p:sp>
      <p:sp>
        <p:nvSpPr>
          <p:cNvPr id="85000" name="TextBox 2"/>
          <p:cNvSpPr txBox="1">
            <a:spLocks noChangeArrowheads="1"/>
          </p:cNvSpPr>
          <p:nvPr/>
        </p:nvSpPr>
        <p:spPr bwMode="auto">
          <a:xfrm>
            <a:off x="6516688" y="4256087"/>
            <a:ext cx="1581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  <p:bldP spid="84998" grpId="0"/>
      <p:bldP spid="84999" grpId="0"/>
      <p:bldP spid="850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-1"/>
          <p:cNvGraphicFramePr>
            <a:graphicFrameLocks noGrp="1"/>
          </p:cNvGraphicFramePr>
          <p:nvPr/>
        </p:nvGraphicFramePr>
        <p:xfrm>
          <a:off x="146050" y="1404938"/>
          <a:ext cx="8834438" cy="4389756"/>
        </p:xfrm>
        <a:graphic>
          <a:graphicData uri="http://schemas.openxmlformats.org/drawingml/2006/table">
            <a:tbl>
              <a:tblPr/>
              <a:tblGrid>
                <a:gridCol w="230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8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6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t: build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built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～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ught:  buy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bought</a:t>
                      </a: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catch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caught 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eep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ept:  keep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kept  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1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send 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___________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spend 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___________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bring 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think 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__________ fight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__________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teach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________</a:t>
                      </a:r>
                    </a:p>
                  </a:txBody>
                  <a:tcPr marL="228600" marR="0" marT="0" marB="1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sleep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 sweep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anose="05000000000000000000" pitchFamily="2" charset="2"/>
                          <a:ea typeface="宋体" panose="02010600030101010101" pitchFamily="2" charset="-122"/>
                        </a:rPr>
                        <a:t>à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_______</a:t>
                      </a:r>
                    </a:p>
                  </a:txBody>
                  <a:tcPr marL="22860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6033" name="矩形 1"/>
          <p:cNvSpPr>
            <a:spLocks noChangeArrowheads="1"/>
          </p:cNvSpPr>
          <p:nvPr/>
        </p:nvSpPr>
        <p:spPr bwMode="auto">
          <a:xfrm>
            <a:off x="0" y="549275"/>
            <a:ext cx="9144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动词过去式不规则变化之二：</a:t>
            </a:r>
          </a:p>
        </p:txBody>
      </p:sp>
      <p:sp>
        <p:nvSpPr>
          <p:cNvPr id="86034" name="TextBox 2"/>
          <p:cNvSpPr txBox="1">
            <a:spLocks noChangeArrowheads="1"/>
          </p:cNvSpPr>
          <p:nvPr/>
        </p:nvSpPr>
        <p:spPr bwMode="auto">
          <a:xfrm>
            <a:off x="250825" y="3284538"/>
            <a:ext cx="1819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sent</a:t>
            </a:r>
          </a:p>
        </p:txBody>
      </p:sp>
      <p:sp>
        <p:nvSpPr>
          <p:cNvPr id="86035" name="TextBox 2"/>
          <p:cNvSpPr txBox="1">
            <a:spLocks noChangeArrowheads="1"/>
          </p:cNvSpPr>
          <p:nvPr/>
        </p:nvSpPr>
        <p:spPr bwMode="auto">
          <a:xfrm>
            <a:off x="2484438" y="5229225"/>
            <a:ext cx="244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fought</a:t>
            </a:r>
          </a:p>
        </p:txBody>
      </p:sp>
      <p:sp>
        <p:nvSpPr>
          <p:cNvPr id="86036" name="TextBox 2"/>
          <p:cNvSpPr txBox="1">
            <a:spLocks noChangeArrowheads="1"/>
          </p:cNvSpPr>
          <p:nvPr/>
        </p:nvSpPr>
        <p:spPr bwMode="auto">
          <a:xfrm>
            <a:off x="250825" y="4221163"/>
            <a:ext cx="18192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spent</a:t>
            </a:r>
          </a:p>
        </p:txBody>
      </p:sp>
      <p:sp>
        <p:nvSpPr>
          <p:cNvPr id="86037" name="TextBox 2"/>
          <p:cNvSpPr txBox="1">
            <a:spLocks noChangeArrowheads="1"/>
          </p:cNvSpPr>
          <p:nvPr/>
        </p:nvSpPr>
        <p:spPr bwMode="auto">
          <a:xfrm>
            <a:off x="2555875" y="3213100"/>
            <a:ext cx="1819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brought</a:t>
            </a:r>
          </a:p>
        </p:txBody>
      </p:sp>
      <p:sp>
        <p:nvSpPr>
          <p:cNvPr id="86038" name="TextBox 2"/>
          <p:cNvSpPr txBox="1">
            <a:spLocks noChangeArrowheads="1"/>
          </p:cNvSpPr>
          <p:nvPr/>
        </p:nvSpPr>
        <p:spPr bwMode="auto">
          <a:xfrm>
            <a:off x="2627313" y="4292600"/>
            <a:ext cx="1819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thought</a:t>
            </a:r>
          </a:p>
        </p:txBody>
      </p:sp>
      <p:sp>
        <p:nvSpPr>
          <p:cNvPr id="86039" name="TextBox 2"/>
          <p:cNvSpPr txBox="1">
            <a:spLocks noChangeArrowheads="1"/>
          </p:cNvSpPr>
          <p:nvPr/>
        </p:nvSpPr>
        <p:spPr bwMode="auto">
          <a:xfrm>
            <a:off x="4572000" y="3284538"/>
            <a:ext cx="2449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taught</a:t>
            </a:r>
          </a:p>
        </p:txBody>
      </p:sp>
      <p:sp>
        <p:nvSpPr>
          <p:cNvPr id="86040" name="TextBox 2"/>
          <p:cNvSpPr txBox="1">
            <a:spLocks noChangeArrowheads="1"/>
          </p:cNvSpPr>
          <p:nvPr/>
        </p:nvSpPr>
        <p:spPr bwMode="auto">
          <a:xfrm>
            <a:off x="6516688" y="3284538"/>
            <a:ext cx="24495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slept</a:t>
            </a:r>
          </a:p>
        </p:txBody>
      </p:sp>
      <p:sp>
        <p:nvSpPr>
          <p:cNvPr id="86041" name="TextBox 2"/>
          <p:cNvSpPr txBox="1">
            <a:spLocks noChangeArrowheads="1"/>
          </p:cNvSpPr>
          <p:nvPr/>
        </p:nvSpPr>
        <p:spPr bwMode="auto">
          <a:xfrm>
            <a:off x="7164388" y="4221163"/>
            <a:ext cx="24495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swept</a:t>
            </a:r>
          </a:p>
        </p:txBody>
      </p:sp>
      <p:cxnSp>
        <p:nvCxnSpPr>
          <p:cNvPr id="16" name="直接连接符 15"/>
          <p:cNvCxnSpPr>
            <a:stCxn id="0" idx="0"/>
          </p:cNvCxnSpPr>
          <p:nvPr/>
        </p:nvCxnSpPr>
        <p:spPr>
          <a:xfrm>
            <a:off x="4564063" y="1404938"/>
            <a:ext cx="7937" cy="4400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6516688" y="1412875"/>
            <a:ext cx="0" cy="43926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4" grpId="0"/>
      <p:bldP spid="86035" grpId="0"/>
      <p:bldP spid="86036" grpId="0"/>
      <p:bldP spid="86037" grpId="0"/>
      <p:bldP spid="86038" grpId="0"/>
      <p:bldP spid="86039" grpId="0"/>
      <p:bldP spid="86040" grpId="0"/>
      <p:bldP spid="8604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956</Words>
  <Application>Microsoft Office PowerPoint</Application>
  <PresentationFormat>全屏显示(4:3)</PresentationFormat>
  <Paragraphs>214</Paragraphs>
  <Slides>16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285279D89A6D4BE9B18EC16B085EAAA6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