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5" r:id="rId2"/>
    <p:sldId id="257" r:id="rId3"/>
    <p:sldId id="258" r:id="rId4"/>
    <p:sldId id="259" r:id="rId5"/>
    <p:sldId id="270" r:id="rId6"/>
    <p:sldId id="262" r:id="rId7"/>
    <p:sldId id="263" r:id="rId8"/>
    <p:sldId id="272" r:id="rId9"/>
    <p:sldId id="265" r:id="rId10"/>
    <p:sldId id="266" r:id="rId11"/>
    <p:sldId id="268" r:id="rId12"/>
    <p:sldId id="273" r:id="rId13"/>
    <p:sldId id="274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50000"/>
      </a:spcBef>
      <a:spcAft>
        <a:spcPct val="0"/>
      </a:spcAft>
      <a:defRPr kumimoji="1" b="1" kern="1200">
        <a:solidFill>
          <a:schemeClr val="bg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umimoji="1" b="1" kern="1200">
        <a:solidFill>
          <a:schemeClr val="bg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umimoji="1" b="1" kern="1200">
        <a:solidFill>
          <a:schemeClr val="bg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umimoji="1" b="1" kern="1200">
        <a:solidFill>
          <a:schemeClr val="bg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umimoji="1" b="1" kern="1200">
        <a:solidFill>
          <a:schemeClr val="bg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b="1" kern="1200">
        <a:solidFill>
          <a:schemeClr val="bg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b="1" kern="1200">
        <a:solidFill>
          <a:schemeClr val="bg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b="1" kern="1200">
        <a:solidFill>
          <a:schemeClr val="bg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b="1" kern="1200">
        <a:solidFill>
          <a:schemeClr val="bg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C217"/>
    <a:srgbClr val="4BE752"/>
    <a:srgbClr val="1B51FF"/>
    <a:srgbClr val="0066CC"/>
    <a:srgbClr val="0066FF"/>
    <a:srgbClr val="FF0000"/>
    <a:srgbClr val="FF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599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8F2B3-270F-4104-87D4-D42A16DBD7D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9A199-C9B6-4046-820D-9634530F070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dirty="0">
              <a:solidFill>
                <a:srgbClr val="EEECE1">
                  <a:lumMod val="2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9A199-C9B6-4046-820D-9634530F070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5326D-1EA0-4FF3-B050-D347AF94168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DAC24-BCBF-4834-A51A-5A318465576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99C21-1716-4D6E-BAD3-19176FD5607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ADD4E-6AB1-4D62-AC85-971D3DD4A15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35606-950E-41CB-8EE2-93ED40917E9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C271B-7D00-43E0-AD4D-C1FE2A19009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BFAAA-B0E3-4348-94CB-86B68BEC215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D53E0-BF2A-40CE-81DC-42A19013069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342DB-2884-4C12-9800-AE566B28F9B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EEF56-B9BB-4A1C-95CC-65B4A2861F7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002F"/>
            </a:gs>
            <a:gs pos="100000">
              <a:srgbClr val="00006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spcBef>
                <a:spcPct val="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spcBef>
                <a:spcPct val="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85D9471-6F82-4866-936E-80557C14CB7B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clady.com.cn/men/bl/dtsd/0409/16485_1.htm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3"/>
          <p:cNvSpPr txBox="1">
            <a:spLocks noChangeArrowheads="1"/>
          </p:cNvSpPr>
          <p:nvPr/>
        </p:nvSpPr>
        <p:spPr bwMode="auto">
          <a:xfrm>
            <a:off x="4914" y="1916832"/>
            <a:ext cx="913908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7200" b="0" dirty="0">
                <a:solidFill>
                  <a:srgbClr val="FFFF00"/>
                </a:solidFill>
                <a:ea typeface="华文行楷" panose="02010800040101010101" pitchFamily="2" charset="-122"/>
              </a:rPr>
              <a:t>7.5 </a:t>
            </a:r>
            <a:r>
              <a:rPr lang="zh-CN" altLang="en-US" sz="7200" b="0" dirty="0">
                <a:solidFill>
                  <a:srgbClr val="FFFF00"/>
                </a:solidFill>
                <a:ea typeface="华文行楷" panose="02010800040101010101" pitchFamily="2" charset="-122"/>
              </a:rPr>
              <a:t>平行线的性质</a:t>
            </a: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228600" y="228600"/>
            <a:ext cx="8686800" cy="6400800"/>
          </a:xfrm>
          <a:prstGeom prst="roundRect">
            <a:avLst>
              <a:gd name="adj" fmla="val 16667"/>
            </a:avLst>
          </a:prstGeom>
          <a:noFill/>
          <a:ln w="127000">
            <a:solidFill>
              <a:srgbClr val="3B21FD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2927210" y="515249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228600" y="1981200"/>
            <a:ext cx="586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2400">
                <a:solidFill>
                  <a:srgbClr val="FFFFFF"/>
                </a:solidFill>
              </a:rPr>
              <a:t>∴ ∠1= ∠ 2</a:t>
            </a:r>
            <a:r>
              <a:rPr lang="zh-CN" altLang="en-US" sz="2400">
                <a:solidFill>
                  <a:srgbClr val="FFFFFF"/>
                </a:solidFill>
              </a:rPr>
              <a:t>（                                            ）</a:t>
            </a:r>
            <a:r>
              <a:rPr lang="en-US" altLang="zh-CN" sz="2400">
                <a:solidFill>
                  <a:srgbClr val="FFFF00"/>
                </a:solidFill>
              </a:rPr>
              <a:t>. </a:t>
            </a:r>
          </a:p>
        </p:txBody>
      </p:sp>
      <p:sp>
        <p:nvSpPr>
          <p:cNvPr id="11267" name="AutoShape 2"/>
          <p:cNvSpPr>
            <a:spLocks noChangeArrowheads="1"/>
          </p:cNvSpPr>
          <p:nvPr/>
        </p:nvSpPr>
        <p:spPr bwMode="auto">
          <a:xfrm>
            <a:off x="228600" y="228600"/>
            <a:ext cx="8686800" cy="6400800"/>
          </a:xfrm>
          <a:prstGeom prst="roundRect">
            <a:avLst>
              <a:gd name="adj" fmla="val 16667"/>
            </a:avLst>
          </a:prstGeom>
          <a:noFill/>
          <a:ln w="127000">
            <a:solidFill>
              <a:srgbClr val="3B21FD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57200" y="533400"/>
            <a:ext cx="7772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2400">
                <a:solidFill>
                  <a:srgbClr val="FFFFFF"/>
                </a:solidFill>
              </a:rPr>
              <a:t>例</a:t>
            </a:r>
            <a:r>
              <a:rPr lang="en-US" altLang="zh-CN" sz="2400">
                <a:solidFill>
                  <a:srgbClr val="FFFFFF"/>
                </a:solidFill>
              </a:rPr>
              <a:t>2  </a:t>
            </a:r>
            <a:r>
              <a:rPr lang="zh-CN" altLang="en-US" sz="2400">
                <a:solidFill>
                  <a:srgbClr val="FFFFFF"/>
                </a:solidFill>
              </a:rPr>
              <a:t>如图，</a:t>
            </a:r>
            <a:r>
              <a:rPr lang="en-US" altLang="zh-CN" sz="2400" i="1">
                <a:solidFill>
                  <a:srgbClr val="FFFFFF"/>
                </a:solidFill>
              </a:rPr>
              <a:t>AD</a:t>
            </a:r>
            <a:r>
              <a:rPr lang="en-US" altLang="zh-CN" sz="2400">
                <a:solidFill>
                  <a:srgbClr val="FFFFFF"/>
                </a:solidFill>
              </a:rPr>
              <a:t>//</a:t>
            </a:r>
            <a:r>
              <a:rPr lang="en-US" altLang="zh-CN" sz="2400" i="1">
                <a:solidFill>
                  <a:srgbClr val="FFFFFF"/>
                </a:solidFill>
              </a:rPr>
              <a:t>BC</a:t>
            </a:r>
            <a:r>
              <a:rPr lang="en-US" altLang="zh-CN" sz="2400">
                <a:solidFill>
                  <a:srgbClr val="FFFFFF"/>
                </a:solidFill>
              </a:rPr>
              <a:t>,</a:t>
            </a:r>
            <a:r>
              <a:rPr lang="en-US" altLang="zh-CN" sz="2400" i="1">
                <a:solidFill>
                  <a:srgbClr val="FFFFFF"/>
                </a:solidFill>
              </a:rPr>
              <a:t>AB</a:t>
            </a:r>
            <a:r>
              <a:rPr lang="en-US" altLang="zh-CN" sz="2400">
                <a:solidFill>
                  <a:srgbClr val="FFFFFF"/>
                </a:solidFill>
              </a:rPr>
              <a:t>//</a:t>
            </a:r>
            <a:r>
              <a:rPr lang="en-US" altLang="zh-CN" sz="2400" i="1">
                <a:solidFill>
                  <a:srgbClr val="FFFFFF"/>
                </a:solidFill>
              </a:rPr>
              <a:t>DC</a:t>
            </a:r>
            <a:r>
              <a:rPr lang="en-US" altLang="zh-CN" sz="2400">
                <a:solidFill>
                  <a:srgbClr val="FFFFFF"/>
                </a:solidFill>
              </a:rPr>
              <a:t> , ∠1=100</a:t>
            </a:r>
            <a:r>
              <a:rPr lang="en-US" altLang="zh-CN" sz="2400">
                <a:solidFill>
                  <a:srgbClr val="FFFFFF"/>
                </a:solidFill>
                <a:cs typeface="Times New Roman" panose="02020603050405020304" pitchFamily="18" charset="0"/>
              </a:rPr>
              <a:t>º</a:t>
            </a:r>
            <a:r>
              <a:rPr lang="en-US" altLang="zh-CN" sz="2400">
                <a:solidFill>
                  <a:srgbClr val="FFFFFF"/>
                </a:solidFill>
              </a:rPr>
              <a:t>,</a:t>
            </a:r>
            <a:r>
              <a:rPr lang="zh-CN" altLang="en-US" sz="2400">
                <a:solidFill>
                  <a:srgbClr val="FFFFFF"/>
                </a:solidFill>
              </a:rPr>
              <a:t>求∠ </a:t>
            </a:r>
            <a:r>
              <a:rPr lang="en-US" altLang="zh-CN" sz="2400">
                <a:solidFill>
                  <a:srgbClr val="FFFFFF"/>
                </a:solidFill>
              </a:rPr>
              <a:t>2</a:t>
            </a:r>
            <a:r>
              <a:rPr lang="zh-CN" altLang="en-US" sz="2400">
                <a:solidFill>
                  <a:srgbClr val="FFFFFF"/>
                </a:solidFill>
              </a:rPr>
              <a:t>， ∠ </a:t>
            </a:r>
            <a:r>
              <a:rPr lang="en-US" altLang="zh-CN" sz="2400">
                <a:solidFill>
                  <a:srgbClr val="FFFFFF"/>
                </a:solidFill>
              </a:rPr>
              <a:t>3</a:t>
            </a:r>
            <a:r>
              <a:rPr lang="zh-CN" altLang="en-US" sz="2400">
                <a:solidFill>
                  <a:srgbClr val="FFFFFF"/>
                </a:solidFill>
              </a:rPr>
              <a:t>的度数．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533400" y="1447800"/>
            <a:ext cx="869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FFFF"/>
                </a:solidFill>
              </a:rPr>
              <a:t>解：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990600" y="1447800"/>
            <a:ext cx="586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2400">
                <a:solidFill>
                  <a:srgbClr val="FFFFFF"/>
                </a:solidFill>
              </a:rPr>
              <a:t>∵ </a:t>
            </a:r>
            <a:r>
              <a:rPr lang="en-US" altLang="zh-CN" sz="2400" i="1">
                <a:solidFill>
                  <a:srgbClr val="FFFFFF"/>
                </a:solidFill>
              </a:rPr>
              <a:t>AD</a:t>
            </a:r>
            <a:r>
              <a:rPr lang="en-US" altLang="zh-CN" sz="2400">
                <a:solidFill>
                  <a:srgbClr val="FFFFFF"/>
                </a:solidFill>
              </a:rPr>
              <a:t>//</a:t>
            </a:r>
            <a:r>
              <a:rPr lang="en-US" altLang="zh-CN" sz="2400" i="1">
                <a:solidFill>
                  <a:srgbClr val="FFFFFF"/>
                </a:solidFill>
              </a:rPr>
              <a:t>BC</a:t>
            </a:r>
            <a:r>
              <a:rPr lang="zh-CN" altLang="en-US" sz="2400">
                <a:solidFill>
                  <a:srgbClr val="FFFFFF"/>
                </a:solidFill>
              </a:rPr>
              <a:t>（已知）</a:t>
            </a:r>
            <a:r>
              <a:rPr lang="en-US" altLang="zh-CN" sz="240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304800" y="3124200"/>
            <a:ext cx="670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2400">
                <a:solidFill>
                  <a:srgbClr val="FFFFFF"/>
                </a:solidFill>
              </a:rPr>
              <a:t>∴ ∠2= 100</a:t>
            </a:r>
            <a:r>
              <a:rPr lang="en-US" altLang="zh-CN" sz="2400">
                <a:solidFill>
                  <a:srgbClr val="FFFFFF"/>
                </a:solidFill>
                <a:cs typeface="Times New Roman" panose="02020603050405020304" pitchFamily="18" charset="0"/>
              </a:rPr>
              <a:t>º</a:t>
            </a:r>
            <a:r>
              <a:rPr lang="en-US" altLang="zh-CN" sz="240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2209800" y="19812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2400">
                <a:solidFill>
                  <a:srgbClr val="FFFFFF"/>
                </a:solidFill>
              </a:rPr>
              <a:t>两直线平行</a:t>
            </a:r>
            <a:r>
              <a:rPr lang="en-US" altLang="zh-CN" sz="2400">
                <a:solidFill>
                  <a:srgbClr val="FFFFFF"/>
                </a:solidFill>
              </a:rPr>
              <a:t>,</a:t>
            </a:r>
            <a:r>
              <a:rPr lang="zh-CN" altLang="en-US" sz="2400">
                <a:solidFill>
                  <a:srgbClr val="FFFFFF"/>
                </a:solidFill>
              </a:rPr>
              <a:t>内错角相等</a:t>
            </a:r>
          </a:p>
        </p:txBody>
      </p:sp>
      <p:grpSp>
        <p:nvGrpSpPr>
          <p:cNvPr id="12397" name="Group 109"/>
          <p:cNvGrpSpPr/>
          <p:nvPr/>
        </p:nvGrpSpPr>
        <p:grpSpPr bwMode="auto">
          <a:xfrm>
            <a:off x="5257800" y="1066800"/>
            <a:ext cx="3429000" cy="1752600"/>
            <a:chOff x="3024" y="624"/>
            <a:chExt cx="2160" cy="1104"/>
          </a:xfrm>
        </p:grpSpPr>
        <p:sp>
          <p:nvSpPr>
            <p:cNvPr id="11279" name="Text Box 63"/>
            <p:cNvSpPr txBox="1">
              <a:spLocks noChangeArrowheads="1"/>
            </p:cNvSpPr>
            <p:nvPr/>
          </p:nvSpPr>
          <p:spPr bwMode="auto">
            <a:xfrm>
              <a:off x="3600" y="624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400" i="1">
                  <a:solidFill>
                    <a:srgbClr val="FFFF00"/>
                  </a:solidFill>
                </a:rPr>
                <a:t>A</a:t>
              </a:r>
            </a:p>
          </p:txBody>
        </p:sp>
        <p:sp>
          <p:nvSpPr>
            <p:cNvPr id="11280" name="Text Box 64"/>
            <p:cNvSpPr txBox="1">
              <a:spLocks noChangeArrowheads="1"/>
            </p:cNvSpPr>
            <p:nvPr/>
          </p:nvSpPr>
          <p:spPr bwMode="auto">
            <a:xfrm>
              <a:off x="3552" y="1440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400" i="1">
                  <a:solidFill>
                    <a:srgbClr val="FFFF00"/>
                  </a:solidFill>
                </a:rPr>
                <a:t>B</a:t>
              </a:r>
            </a:p>
          </p:txBody>
        </p:sp>
        <p:sp>
          <p:nvSpPr>
            <p:cNvPr id="11281" name="Text Box 65"/>
            <p:cNvSpPr txBox="1">
              <a:spLocks noChangeArrowheads="1"/>
            </p:cNvSpPr>
            <p:nvPr/>
          </p:nvSpPr>
          <p:spPr bwMode="auto">
            <a:xfrm>
              <a:off x="4752" y="144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400" i="1">
                  <a:solidFill>
                    <a:srgbClr val="FFFF00"/>
                  </a:solidFill>
                </a:rPr>
                <a:t>C</a:t>
              </a:r>
            </a:p>
          </p:txBody>
        </p:sp>
        <p:sp>
          <p:nvSpPr>
            <p:cNvPr id="11282" name="Text Box 67"/>
            <p:cNvSpPr txBox="1">
              <a:spLocks noChangeArrowheads="1"/>
            </p:cNvSpPr>
            <p:nvPr/>
          </p:nvSpPr>
          <p:spPr bwMode="auto">
            <a:xfrm>
              <a:off x="4992" y="720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400" i="1">
                  <a:solidFill>
                    <a:srgbClr val="FFFF00"/>
                  </a:solidFill>
                </a:rPr>
                <a:t>D</a:t>
              </a:r>
            </a:p>
          </p:txBody>
        </p:sp>
        <p:grpSp>
          <p:nvGrpSpPr>
            <p:cNvPr id="11283" name="Group 108"/>
            <p:cNvGrpSpPr/>
            <p:nvPr/>
          </p:nvGrpSpPr>
          <p:grpSpPr bwMode="auto">
            <a:xfrm>
              <a:off x="3024" y="816"/>
              <a:ext cx="1968" cy="672"/>
              <a:chOff x="3120" y="816"/>
              <a:chExt cx="1968" cy="672"/>
            </a:xfrm>
          </p:grpSpPr>
          <p:grpSp>
            <p:nvGrpSpPr>
              <p:cNvPr id="11284" name="Group 59"/>
              <p:cNvGrpSpPr/>
              <p:nvPr/>
            </p:nvGrpSpPr>
            <p:grpSpPr bwMode="auto">
              <a:xfrm>
                <a:off x="3744" y="864"/>
                <a:ext cx="1344" cy="624"/>
                <a:chOff x="3744" y="864"/>
                <a:chExt cx="1344" cy="624"/>
              </a:xfrm>
            </p:grpSpPr>
            <p:sp>
              <p:nvSpPr>
                <p:cNvPr id="11296" name="Line 54"/>
                <p:cNvSpPr>
                  <a:spLocks noChangeShapeType="1"/>
                </p:cNvSpPr>
                <p:nvPr/>
              </p:nvSpPr>
              <p:spPr bwMode="auto">
                <a:xfrm>
                  <a:off x="3888" y="864"/>
                  <a:ext cx="1200" cy="0"/>
                </a:xfrm>
                <a:prstGeom prst="line">
                  <a:avLst/>
                </a:prstGeom>
                <a:noFill/>
                <a:ln w="28575">
                  <a:solidFill>
                    <a:srgbClr val="FFFF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297" name="Line 55"/>
                <p:cNvSpPr>
                  <a:spLocks noChangeShapeType="1"/>
                </p:cNvSpPr>
                <p:nvPr/>
              </p:nvSpPr>
              <p:spPr bwMode="auto">
                <a:xfrm>
                  <a:off x="3744" y="1488"/>
                  <a:ext cx="1200" cy="0"/>
                </a:xfrm>
                <a:prstGeom prst="line">
                  <a:avLst/>
                </a:prstGeom>
                <a:noFill/>
                <a:ln w="28575">
                  <a:solidFill>
                    <a:srgbClr val="FFFF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298" name="Line 56"/>
                <p:cNvSpPr>
                  <a:spLocks noChangeShapeType="1"/>
                </p:cNvSpPr>
                <p:nvPr/>
              </p:nvSpPr>
              <p:spPr bwMode="auto">
                <a:xfrm flipH="1">
                  <a:off x="4944" y="864"/>
                  <a:ext cx="144" cy="624"/>
                </a:xfrm>
                <a:prstGeom prst="line">
                  <a:avLst/>
                </a:prstGeom>
                <a:noFill/>
                <a:ln w="28575">
                  <a:solidFill>
                    <a:srgbClr val="FFFF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299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3744" y="864"/>
                  <a:ext cx="144" cy="624"/>
                </a:xfrm>
                <a:prstGeom prst="line">
                  <a:avLst/>
                </a:prstGeom>
                <a:noFill/>
                <a:ln w="28575">
                  <a:solidFill>
                    <a:srgbClr val="FFFF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285" name="Group 106"/>
              <p:cNvGrpSpPr/>
              <p:nvPr/>
            </p:nvGrpSpPr>
            <p:grpSpPr bwMode="auto">
              <a:xfrm>
                <a:off x="3120" y="816"/>
                <a:ext cx="1920" cy="672"/>
                <a:chOff x="3120" y="816"/>
                <a:chExt cx="1920" cy="672"/>
              </a:xfrm>
            </p:grpSpPr>
            <p:sp>
              <p:nvSpPr>
                <p:cNvPr id="11286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3120" y="1488"/>
                  <a:ext cx="624" cy="0"/>
                </a:xfrm>
                <a:prstGeom prst="line">
                  <a:avLst/>
                </a:prstGeom>
                <a:noFill/>
                <a:ln w="28575">
                  <a:solidFill>
                    <a:srgbClr val="FFFF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287" name="Arc 80"/>
                <p:cNvSpPr/>
                <p:nvPr/>
              </p:nvSpPr>
              <p:spPr bwMode="auto">
                <a:xfrm rot="13176678" flipH="1">
                  <a:off x="3744" y="816"/>
                  <a:ext cx="275" cy="250"/>
                </a:xfrm>
                <a:custGeom>
                  <a:avLst/>
                  <a:gdLst>
                    <a:gd name="T0" fmla="*/ 2 w 21600"/>
                    <a:gd name="T1" fmla="*/ 0 h 29958"/>
                    <a:gd name="T2" fmla="*/ 3 w 21600"/>
                    <a:gd name="T3" fmla="*/ 2 h 29958"/>
                    <a:gd name="T4" fmla="*/ 0 w 21600"/>
                    <a:gd name="T5" fmla="*/ 1 h 2995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9958" fill="none" extrusionOk="0">
                      <a:moveTo>
                        <a:pt x="15140" y="0"/>
                      </a:moveTo>
                      <a:cubicBezTo>
                        <a:pt x="19272" y="4061"/>
                        <a:pt x="21600" y="9611"/>
                        <a:pt x="21600" y="15405"/>
                      </a:cubicBezTo>
                      <a:cubicBezTo>
                        <a:pt x="21600" y="20789"/>
                        <a:pt x="19589" y="25979"/>
                        <a:pt x="15961" y="29957"/>
                      </a:cubicBezTo>
                    </a:path>
                    <a:path w="21600" h="29958" stroke="0" extrusionOk="0">
                      <a:moveTo>
                        <a:pt x="15140" y="0"/>
                      </a:moveTo>
                      <a:cubicBezTo>
                        <a:pt x="19272" y="4061"/>
                        <a:pt x="21600" y="9611"/>
                        <a:pt x="21600" y="15405"/>
                      </a:cubicBezTo>
                      <a:cubicBezTo>
                        <a:pt x="21600" y="20789"/>
                        <a:pt x="19589" y="25979"/>
                        <a:pt x="15961" y="29957"/>
                      </a:cubicBezTo>
                      <a:lnTo>
                        <a:pt x="0" y="15405"/>
                      </a:lnTo>
                      <a:lnTo>
                        <a:pt x="15140" y="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288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4080" y="912"/>
                  <a:ext cx="24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i="1"/>
                    <a:t>1</a:t>
                  </a:r>
                </a:p>
              </p:txBody>
            </p:sp>
            <p:sp>
              <p:nvSpPr>
                <p:cNvPr id="11289" name="Arc 98"/>
                <p:cNvSpPr/>
                <p:nvPr/>
              </p:nvSpPr>
              <p:spPr bwMode="auto">
                <a:xfrm rot="10800000">
                  <a:off x="4896" y="864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1 w 21600"/>
                    <a:gd name="T3" fmla="*/ 1 h 21600"/>
                    <a:gd name="T4" fmla="*/ 0 w 21600"/>
                    <a:gd name="T5" fmla="*/ 1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11290" name="Group 105"/>
                <p:cNvGrpSpPr/>
                <p:nvPr/>
              </p:nvGrpSpPr>
              <p:grpSpPr bwMode="auto">
                <a:xfrm>
                  <a:off x="3408" y="864"/>
                  <a:ext cx="1632" cy="586"/>
                  <a:chOff x="3408" y="864"/>
                  <a:chExt cx="1632" cy="586"/>
                </a:xfrm>
              </p:grpSpPr>
              <p:grpSp>
                <p:nvGrpSpPr>
                  <p:cNvPr id="11292" name="Group 27"/>
                  <p:cNvGrpSpPr/>
                  <p:nvPr/>
                </p:nvGrpSpPr>
                <p:grpSpPr bwMode="auto">
                  <a:xfrm>
                    <a:off x="3408" y="1152"/>
                    <a:ext cx="480" cy="298"/>
                    <a:chOff x="3984" y="2294"/>
                    <a:chExt cx="480" cy="298"/>
                  </a:xfrm>
                </p:grpSpPr>
                <p:sp>
                  <p:nvSpPr>
                    <p:cNvPr id="11294" name="Arc 22"/>
                    <p:cNvSpPr/>
                    <p:nvPr/>
                  </p:nvSpPr>
                  <p:spPr bwMode="auto">
                    <a:xfrm rot="-6058802">
                      <a:off x="4200" y="2424"/>
                      <a:ext cx="144" cy="192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1 w 21600"/>
                        <a:gd name="T3" fmla="*/ 2 h 21600"/>
                        <a:gd name="T4" fmla="*/ 0 w 21600"/>
                        <a:gd name="T5" fmla="*/ 2 h 216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lnTo>
                            <a:pt x="-1" y="0"/>
                          </a:lnTo>
                          <a:close/>
                        </a:path>
                      </a:pathLst>
                    </a:custGeom>
                    <a:noFill/>
                    <a:ln w="38100">
                      <a:solidFill>
                        <a:srgbClr val="FF0000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295" name="Text 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984" y="2294"/>
                      <a:ext cx="480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38100">
                          <a:solidFill>
                            <a:srgbClr val="FFFF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kumimoji="1" b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 kumimoji="1" b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 kumimoji="1" b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 kumimoji="1" b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 kumimoji="1" b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eaLnBrk="1" hangingPunct="1"/>
                      <a:endParaRPr lang="zh-CN" altLang="zh-CN" i="1" baseline="30000">
                        <a:solidFill>
                          <a:srgbClr val="FFFF00"/>
                        </a:solidFill>
                      </a:endParaRPr>
                    </a:p>
                  </p:txBody>
                </p:sp>
              </p:grpSp>
              <p:sp>
                <p:nvSpPr>
                  <p:cNvPr id="11293" name="Text Box 9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864"/>
                    <a:ext cx="336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kumimoji="1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kumimoji="1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kumimoji="1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kumimoji="1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kumimoji="1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kumimoji="1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400" i="1">
                        <a:solidFill>
                          <a:srgbClr val="FFFF00"/>
                        </a:solidFill>
                      </a:rPr>
                      <a:t>3</a:t>
                    </a:r>
                  </a:p>
                </p:txBody>
              </p:sp>
            </p:grpSp>
            <p:sp>
              <p:nvSpPr>
                <p:cNvPr id="11291" name="Text Box 101"/>
                <p:cNvSpPr txBox="1">
                  <a:spLocks noChangeArrowheads="1"/>
                </p:cNvSpPr>
                <p:nvPr/>
              </p:nvSpPr>
              <p:spPr bwMode="auto">
                <a:xfrm>
                  <a:off x="3504" y="1104"/>
                  <a:ext cx="14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i="1"/>
                    <a:t>2</a:t>
                  </a:r>
                </a:p>
              </p:txBody>
            </p:sp>
          </p:grpSp>
        </p:grpSp>
      </p:grpSp>
      <p:sp>
        <p:nvSpPr>
          <p:cNvPr id="12391" name="Rectangle 103"/>
          <p:cNvSpPr>
            <a:spLocks noChangeArrowheads="1"/>
          </p:cNvSpPr>
          <p:nvPr/>
        </p:nvSpPr>
        <p:spPr bwMode="auto">
          <a:xfrm>
            <a:off x="304800" y="2590800"/>
            <a:ext cx="3903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FFFF"/>
                </a:solidFill>
              </a:rPr>
              <a:t>∵ ∠1=100</a:t>
            </a:r>
            <a:r>
              <a:rPr lang="en-US" altLang="zh-CN" sz="2400">
                <a:solidFill>
                  <a:srgbClr val="FFFFFF"/>
                </a:solidFill>
                <a:cs typeface="Times New Roman" panose="02020603050405020304" pitchFamily="18" charset="0"/>
              </a:rPr>
              <a:t>º</a:t>
            </a:r>
            <a:r>
              <a:rPr lang="zh-CN" altLang="en-US" sz="2400">
                <a:solidFill>
                  <a:srgbClr val="FFFFFF"/>
                </a:solidFill>
              </a:rPr>
              <a:t>（已知）</a:t>
            </a:r>
          </a:p>
        </p:txBody>
      </p:sp>
      <p:sp>
        <p:nvSpPr>
          <p:cNvPr id="12399" name="Text Box 111"/>
          <p:cNvSpPr txBox="1">
            <a:spLocks noChangeArrowheads="1"/>
          </p:cNvSpPr>
          <p:nvPr/>
        </p:nvSpPr>
        <p:spPr bwMode="auto">
          <a:xfrm>
            <a:off x="228600" y="37338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FFFF"/>
                </a:solidFill>
              </a:rPr>
              <a:t>∵ </a:t>
            </a:r>
            <a:r>
              <a:rPr lang="en-US" altLang="zh-CN" sz="2400" i="1">
                <a:solidFill>
                  <a:srgbClr val="FFFFFF"/>
                </a:solidFill>
              </a:rPr>
              <a:t>AB</a:t>
            </a:r>
            <a:r>
              <a:rPr lang="en-US" altLang="zh-CN" sz="2400">
                <a:solidFill>
                  <a:srgbClr val="FFFFFF"/>
                </a:solidFill>
              </a:rPr>
              <a:t>//</a:t>
            </a:r>
            <a:r>
              <a:rPr lang="en-US" altLang="zh-CN" sz="2400" i="1">
                <a:solidFill>
                  <a:srgbClr val="FFFFFF"/>
                </a:solidFill>
              </a:rPr>
              <a:t>CD</a:t>
            </a:r>
          </a:p>
        </p:txBody>
      </p:sp>
      <p:sp>
        <p:nvSpPr>
          <p:cNvPr id="12401" name="Text Box 113"/>
          <p:cNvSpPr txBox="1">
            <a:spLocks noChangeArrowheads="1"/>
          </p:cNvSpPr>
          <p:nvPr/>
        </p:nvSpPr>
        <p:spPr bwMode="auto">
          <a:xfrm>
            <a:off x="304800" y="4343400"/>
            <a:ext cx="7796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FFFF"/>
                </a:solidFill>
              </a:rPr>
              <a:t>∴ ∠1 </a:t>
            </a:r>
            <a:r>
              <a:rPr lang="zh-CN" altLang="en-US" sz="2400">
                <a:solidFill>
                  <a:srgbClr val="FFFFFF"/>
                </a:solidFill>
              </a:rPr>
              <a:t>＋∠ </a:t>
            </a:r>
            <a:r>
              <a:rPr lang="en-US" altLang="zh-CN" sz="2400">
                <a:solidFill>
                  <a:srgbClr val="FFFFFF"/>
                </a:solidFill>
              </a:rPr>
              <a:t>3</a:t>
            </a:r>
            <a:r>
              <a:rPr lang="zh-CN" altLang="en-US" sz="2400">
                <a:solidFill>
                  <a:srgbClr val="FFFFFF"/>
                </a:solidFill>
              </a:rPr>
              <a:t>＝</a:t>
            </a:r>
            <a:r>
              <a:rPr lang="en-US" altLang="zh-CN" sz="2400">
                <a:solidFill>
                  <a:srgbClr val="FFFFFF"/>
                </a:solidFill>
              </a:rPr>
              <a:t>180</a:t>
            </a:r>
            <a:r>
              <a:rPr lang="en-US" altLang="zh-CN" sz="2400">
                <a:solidFill>
                  <a:srgbClr val="FFFFFF"/>
                </a:solidFill>
                <a:cs typeface="Times New Roman" panose="02020603050405020304" pitchFamily="18" charset="0"/>
              </a:rPr>
              <a:t>º</a:t>
            </a:r>
            <a:r>
              <a:rPr lang="zh-CN" altLang="en-US" sz="2400">
                <a:solidFill>
                  <a:srgbClr val="FFFFFF"/>
                </a:solidFill>
              </a:rPr>
              <a:t>（                                                ）</a:t>
            </a:r>
          </a:p>
        </p:txBody>
      </p:sp>
      <p:sp>
        <p:nvSpPr>
          <p:cNvPr id="12403" name="Text Box 115"/>
          <p:cNvSpPr txBox="1">
            <a:spLocks noChangeArrowheads="1"/>
          </p:cNvSpPr>
          <p:nvPr/>
        </p:nvSpPr>
        <p:spPr bwMode="auto">
          <a:xfrm>
            <a:off x="3276600" y="4343400"/>
            <a:ext cx="41148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>
                <a:solidFill>
                  <a:srgbClr val="FFFFFF"/>
                </a:solidFill>
              </a:rPr>
              <a:t>两直线平行，</a:t>
            </a:r>
            <a:r>
              <a:rPr lang="zh-CN" alt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2" charset="-122"/>
              </a:rPr>
              <a:t>同旁内角互补</a:t>
            </a:r>
          </a:p>
          <a:p>
            <a:pPr>
              <a:defRPr/>
            </a:pPr>
            <a:endParaRPr lang="en-US" altLang="zh-CN" sz="2400">
              <a:solidFill>
                <a:srgbClr val="FFFFFF"/>
              </a:solidFill>
            </a:endParaRPr>
          </a:p>
        </p:txBody>
      </p:sp>
      <p:sp>
        <p:nvSpPr>
          <p:cNvPr id="12408" name="Text Box 120"/>
          <p:cNvSpPr txBox="1">
            <a:spLocks noChangeArrowheads="1"/>
          </p:cNvSpPr>
          <p:nvPr/>
        </p:nvSpPr>
        <p:spPr bwMode="auto">
          <a:xfrm>
            <a:off x="381000" y="50292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FFFF"/>
                </a:solidFill>
              </a:rPr>
              <a:t>∴ ∠ 3 </a:t>
            </a:r>
            <a:r>
              <a:rPr lang="zh-CN" altLang="en-US" sz="2400">
                <a:solidFill>
                  <a:srgbClr val="FFFFFF"/>
                </a:solidFill>
              </a:rPr>
              <a:t>＝</a:t>
            </a:r>
            <a:r>
              <a:rPr lang="en-US" altLang="zh-CN" sz="2400">
                <a:solidFill>
                  <a:srgbClr val="FFFFFF"/>
                </a:solidFill>
              </a:rPr>
              <a:t>180</a:t>
            </a:r>
            <a:r>
              <a:rPr lang="en-US" altLang="zh-CN" sz="2400">
                <a:solidFill>
                  <a:srgbClr val="FFFFFF"/>
                </a:solidFill>
                <a:cs typeface="Times New Roman" panose="02020603050405020304" pitchFamily="18" charset="0"/>
              </a:rPr>
              <a:t>º</a:t>
            </a:r>
            <a:r>
              <a:rPr lang="zh-CN" altLang="en-US" sz="2400">
                <a:solidFill>
                  <a:srgbClr val="FFFFFF"/>
                </a:solidFill>
              </a:rPr>
              <a:t>－∠</a:t>
            </a:r>
            <a:r>
              <a:rPr lang="en-US" altLang="zh-CN" sz="2400">
                <a:solidFill>
                  <a:srgbClr val="FFFFFF"/>
                </a:solidFill>
              </a:rPr>
              <a:t>1</a:t>
            </a:r>
            <a:r>
              <a:rPr lang="zh-CN" altLang="en-US" sz="2400">
                <a:solidFill>
                  <a:srgbClr val="FFFFFF"/>
                </a:solidFill>
              </a:rPr>
              <a:t>＝</a:t>
            </a:r>
            <a:r>
              <a:rPr lang="en-US" altLang="zh-CN" sz="2400">
                <a:solidFill>
                  <a:srgbClr val="FFFFFF"/>
                </a:solidFill>
              </a:rPr>
              <a:t>80</a:t>
            </a:r>
            <a:r>
              <a:rPr lang="en-US" altLang="zh-CN" sz="2400">
                <a:solidFill>
                  <a:srgbClr val="FFFFFF"/>
                </a:solidFill>
                <a:cs typeface="Times New Roman" panose="02020603050405020304" pitchFamily="18" charset="0"/>
              </a:rPr>
              <a:t>º</a:t>
            </a:r>
            <a:endParaRPr lang="en-US" altLang="zh-CN" sz="24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1" grpId="0" autoUpdateAnimBg="0"/>
      <p:bldP spid="12291" grpId="0" autoUpdateAnimBg="0"/>
      <p:bldP spid="12319" grpId="0" autoUpdateAnimBg="0"/>
      <p:bldP spid="12320" grpId="0" autoUpdateAnimBg="0"/>
      <p:bldP spid="12322" grpId="0" autoUpdateAnimBg="0"/>
      <p:bldP spid="12329" grpId="0" autoUpdateAnimBg="0"/>
      <p:bldP spid="12391" grpId="0" autoUpdateAnimBg="0"/>
      <p:bldP spid="12399" grpId="0" autoUpdateAnimBg="0"/>
      <p:bldP spid="12401" grpId="0" autoUpdateAnimBg="0"/>
      <p:bldP spid="12403" grpId="0" autoUpdateAnimBg="0"/>
      <p:bldP spid="1240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228600" y="228600"/>
            <a:ext cx="8686800" cy="6400800"/>
          </a:xfrm>
          <a:prstGeom prst="roundRect">
            <a:avLst>
              <a:gd name="adj" fmla="val 16667"/>
            </a:avLst>
          </a:prstGeom>
          <a:noFill/>
          <a:ln w="127000">
            <a:solidFill>
              <a:srgbClr val="3B21FD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124200" y="228600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dirty="0">
                <a:solidFill>
                  <a:srgbClr val="FFFF00"/>
                </a:solidFill>
                <a:ea typeface="黑体" panose="02010609060101010101" pitchFamily="2" charset="-122"/>
              </a:rPr>
              <a:t>课堂小结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85800" y="838200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2400" dirty="0">
                <a:solidFill>
                  <a:srgbClr val="FFFF00"/>
                </a:solidFill>
              </a:rPr>
              <a:t>1</a:t>
            </a:r>
            <a:r>
              <a:rPr lang="zh-CN" altLang="en-US" sz="2400" dirty="0">
                <a:solidFill>
                  <a:srgbClr val="FFFF00"/>
                </a:solidFill>
              </a:rPr>
              <a:t>、平行线的三个性质：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09600" y="2971800"/>
            <a:ext cx="807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2400" dirty="0">
                <a:solidFill>
                  <a:srgbClr val="FFFF00"/>
                </a:solidFill>
              </a:rPr>
              <a:t>2</a:t>
            </a:r>
            <a:r>
              <a:rPr lang="zh-CN" altLang="en-US" sz="2400" dirty="0">
                <a:solidFill>
                  <a:srgbClr val="FFFF00"/>
                </a:solidFill>
              </a:rPr>
              <a:t>、平行线的性质与平行线的判定的区别．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09600" y="5729288"/>
            <a:ext cx="853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2800">
                <a:solidFill>
                  <a:srgbClr val="FFFF00"/>
                </a:solidFill>
                <a:ea typeface="黑体" panose="02010609060101010101" pitchFamily="2" charset="-122"/>
              </a:rPr>
              <a:t> </a:t>
            </a:r>
            <a:r>
              <a:rPr lang="zh-CN" altLang="en-US" sz="2800">
                <a:solidFill>
                  <a:srgbClr val="FF0000"/>
                </a:solidFill>
                <a:ea typeface="黑体" panose="02010609060101010101" pitchFamily="2" charset="-122"/>
              </a:rPr>
              <a:t>家庭作业</a:t>
            </a:r>
            <a:r>
              <a:rPr lang="en-US" altLang="zh-CN" sz="2800">
                <a:solidFill>
                  <a:srgbClr val="FF0000"/>
                </a:solidFill>
                <a:ea typeface="黑体" panose="02010609060101010101" pitchFamily="2" charset="-122"/>
              </a:rPr>
              <a:t>:</a:t>
            </a:r>
            <a:r>
              <a:rPr lang="en-US" altLang="zh-CN" sz="2800">
                <a:solidFill>
                  <a:srgbClr val="FFFF00"/>
                </a:solidFill>
                <a:ea typeface="黑体" panose="02010609060101010101" pitchFamily="2" charset="-122"/>
              </a:rPr>
              <a:t>   </a:t>
            </a:r>
            <a:r>
              <a:rPr lang="zh-CN" altLang="en-US" sz="2400">
                <a:solidFill>
                  <a:srgbClr val="FFFF00"/>
                </a:solidFill>
              </a:rPr>
              <a:t>略．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143000" y="137795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2400" dirty="0">
                <a:solidFill>
                  <a:srgbClr val="FFFF00"/>
                </a:solidFill>
              </a:rPr>
              <a:t>两直线平行，同位角相等．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122363" y="1828800"/>
            <a:ext cx="4287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2400" dirty="0">
                <a:solidFill>
                  <a:srgbClr val="FFFF00"/>
                </a:solidFill>
              </a:rPr>
              <a:t>两直线平行，内错角相等．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066800" y="22860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2400" dirty="0">
                <a:solidFill>
                  <a:srgbClr val="FFFF00"/>
                </a:solidFill>
              </a:rPr>
              <a:t>两直线平行，同旁内角互补．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087438" y="3529013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2400" dirty="0">
                <a:solidFill>
                  <a:srgbClr val="FFFF00"/>
                </a:solidFill>
              </a:rPr>
              <a:t>判定：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066800" y="4402138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2400" dirty="0">
                <a:solidFill>
                  <a:srgbClr val="FFFF00"/>
                </a:solidFill>
              </a:rPr>
              <a:t>性质：</a:t>
            </a:r>
          </a:p>
        </p:txBody>
      </p:sp>
      <p:grpSp>
        <p:nvGrpSpPr>
          <p:cNvPr id="14362" name="Group 26"/>
          <p:cNvGrpSpPr/>
          <p:nvPr/>
        </p:nvGrpSpPr>
        <p:grpSpPr bwMode="auto">
          <a:xfrm>
            <a:off x="6248400" y="609600"/>
            <a:ext cx="2362200" cy="2438400"/>
            <a:chOff x="3936" y="384"/>
            <a:chExt cx="1488" cy="1536"/>
          </a:xfrm>
        </p:grpSpPr>
        <p:grpSp>
          <p:nvGrpSpPr>
            <p:cNvPr id="12320" name="Group 16"/>
            <p:cNvGrpSpPr/>
            <p:nvPr/>
          </p:nvGrpSpPr>
          <p:grpSpPr bwMode="auto">
            <a:xfrm>
              <a:off x="3936" y="624"/>
              <a:ext cx="1152" cy="1296"/>
              <a:chOff x="3936" y="624"/>
              <a:chExt cx="1152" cy="1296"/>
            </a:xfrm>
          </p:grpSpPr>
          <p:sp>
            <p:nvSpPr>
              <p:cNvPr id="12324" name="Line 12"/>
              <p:cNvSpPr>
                <a:spLocks noChangeShapeType="1"/>
              </p:cNvSpPr>
              <p:nvPr/>
            </p:nvSpPr>
            <p:spPr bwMode="auto">
              <a:xfrm>
                <a:off x="3936" y="1008"/>
                <a:ext cx="1152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25" name="Line 14"/>
              <p:cNvSpPr>
                <a:spLocks noChangeShapeType="1"/>
              </p:cNvSpPr>
              <p:nvPr/>
            </p:nvSpPr>
            <p:spPr bwMode="auto">
              <a:xfrm>
                <a:off x="3936" y="1584"/>
                <a:ext cx="1152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26" name="Line 15"/>
              <p:cNvSpPr>
                <a:spLocks noChangeShapeType="1"/>
              </p:cNvSpPr>
              <p:nvPr/>
            </p:nvSpPr>
            <p:spPr bwMode="auto">
              <a:xfrm>
                <a:off x="4176" y="624"/>
                <a:ext cx="672" cy="1296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2321" name="Text Box 17"/>
            <p:cNvSpPr txBox="1">
              <a:spLocks noChangeArrowheads="1"/>
            </p:cNvSpPr>
            <p:nvPr/>
          </p:nvSpPr>
          <p:spPr bwMode="auto">
            <a:xfrm>
              <a:off x="5088" y="81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i="1">
                  <a:solidFill>
                    <a:srgbClr val="FFFF00"/>
                  </a:solidFill>
                </a:rPr>
                <a:t>a</a:t>
              </a:r>
            </a:p>
          </p:txBody>
        </p:sp>
        <p:sp>
          <p:nvSpPr>
            <p:cNvPr id="12322" name="Text Box 18"/>
            <p:cNvSpPr txBox="1">
              <a:spLocks noChangeArrowheads="1"/>
            </p:cNvSpPr>
            <p:nvPr/>
          </p:nvSpPr>
          <p:spPr bwMode="auto">
            <a:xfrm>
              <a:off x="5136" y="144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i="1">
                  <a:solidFill>
                    <a:srgbClr val="FFFF00"/>
                  </a:solidFill>
                </a:rPr>
                <a:t>b</a:t>
              </a:r>
            </a:p>
          </p:txBody>
        </p:sp>
        <p:sp>
          <p:nvSpPr>
            <p:cNvPr id="12323" name="Text Box 19"/>
            <p:cNvSpPr txBox="1">
              <a:spLocks noChangeArrowheads="1"/>
            </p:cNvSpPr>
            <p:nvPr/>
          </p:nvSpPr>
          <p:spPr bwMode="auto">
            <a:xfrm>
              <a:off x="4176" y="384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i="1">
                  <a:solidFill>
                    <a:srgbClr val="FFFF00"/>
                  </a:solidFill>
                </a:rPr>
                <a:t>c</a:t>
              </a:r>
            </a:p>
          </p:txBody>
        </p:sp>
      </p:grpSp>
      <p:grpSp>
        <p:nvGrpSpPr>
          <p:cNvPr id="14368" name="Group 32"/>
          <p:cNvGrpSpPr/>
          <p:nvPr/>
        </p:nvGrpSpPr>
        <p:grpSpPr bwMode="auto">
          <a:xfrm>
            <a:off x="6858000" y="1274763"/>
            <a:ext cx="762000" cy="1281112"/>
            <a:chOff x="4320" y="803"/>
            <a:chExt cx="480" cy="807"/>
          </a:xfrm>
        </p:grpSpPr>
        <p:sp>
          <p:nvSpPr>
            <p:cNvPr id="12318" name="Arc 21"/>
            <p:cNvSpPr/>
            <p:nvPr/>
          </p:nvSpPr>
          <p:spPr bwMode="auto">
            <a:xfrm rot="-1178052">
              <a:off x="4320" y="803"/>
              <a:ext cx="192" cy="240"/>
            </a:xfrm>
            <a:custGeom>
              <a:avLst/>
              <a:gdLst>
                <a:gd name="T0" fmla="*/ 0 w 21600"/>
                <a:gd name="T1" fmla="*/ 0 h 21600"/>
                <a:gd name="T2" fmla="*/ 2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19" name="Arc 22"/>
            <p:cNvSpPr/>
            <p:nvPr/>
          </p:nvSpPr>
          <p:spPr bwMode="auto">
            <a:xfrm rot="-1178052">
              <a:off x="4608" y="1370"/>
              <a:ext cx="192" cy="240"/>
            </a:xfrm>
            <a:custGeom>
              <a:avLst/>
              <a:gdLst>
                <a:gd name="T0" fmla="*/ 0 w 21600"/>
                <a:gd name="T1" fmla="*/ 0 h 21600"/>
                <a:gd name="T2" fmla="*/ 2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4370" name="Group 34"/>
          <p:cNvGrpSpPr/>
          <p:nvPr/>
        </p:nvGrpSpPr>
        <p:grpSpPr bwMode="auto">
          <a:xfrm>
            <a:off x="7010400" y="1620838"/>
            <a:ext cx="304800" cy="817562"/>
            <a:chOff x="4416" y="1021"/>
            <a:chExt cx="192" cy="515"/>
          </a:xfrm>
        </p:grpSpPr>
        <p:sp>
          <p:nvSpPr>
            <p:cNvPr id="12316" name="Arc 28"/>
            <p:cNvSpPr/>
            <p:nvPr/>
          </p:nvSpPr>
          <p:spPr bwMode="auto">
            <a:xfrm rot="3855205">
              <a:off x="4440" y="997"/>
              <a:ext cx="96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17" name="Arc 29"/>
            <p:cNvSpPr/>
            <p:nvPr/>
          </p:nvSpPr>
          <p:spPr bwMode="auto">
            <a:xfrm rot="-7581183">
              <a:off x="4488" y="1416"/>
              <a:ext cx="96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4371" name="Group 35"/>
          <p:cNvGrpSpPr/>
          <p:nvPr/>
        </p:nvGrpSpPr>
        <p:grpSpPr bwMode="auto">
          <a:xfrm>
            <a:off x="7010400" y="1635125"/>
            <a:ext cx="609600" cy="900113"/>
            <a:chOff x="4416" y="1030"/>
            <a:chExt cx="384" cy="567"/>
          </a:xfrm>
        </p:grpSpPr>
        <p:sp>
          <p:nvSpPr>
            <p:cNvPr id="12314" name="Arc 31"/>
            <p:cNvSpPr/>
            <p:nvPr/>
          </p:nvSpPr>
          <p:spPr bwMode="auto">
            <a:xfrm rot="-1178052">
              <a:off x="4608" y="1357"/>
              <a:ext cx="192" cy="240"/>
            </a:xfrm>
            <a:custGeom>
              <a:avLst/>
              <a:gdLst>
                <a:gd name="T0" fmla="*/ 0 w 21600"/>
                <a:gd name="T1" fmla="*/ 0 h 21600"/>
                <a:gd name="T2" fmla="*/ 2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15" name="Arc 33"/>
            <p:cNvSpPr/>
            <p:nvPr/>
          </p:nvSpPr>
          <p:spPr bwMode="auto">
            <a:xfrm rot="3855205">
              <a:off x="4440" y="1006"/>
              <a:ext cx="96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4375" name="Group 39"/>
          <p:cNvGrpSpPr/>
          <p:nvPr/>
        </p:nvGrpSpPr>
        <p:grpSpPr bwMode="auto">
          <a:xfrm>
            <a:off x="6477000" y="1600200"/>
            <a:ext cx="263525" cy="914400"/>
            <a:chOff x="4080" y="995"/>
            <a:chExt cx="166" cy="576"/>
          </a:xfrm>
        </p:grpSpPr>
        <p:sp>
          <p:nvSpPr>
            <p:cNvPr id="12312" name="Line 37"/>
            <p:cNvSpPr>
              <a:spLocks noChangeShapeType="1"/>
            </p:cNvSpPr>
            <p:nvPr/>
          </p:nvSpPr>
          <p:spPr bwMode="auto">
            <a:xfrm>
              <a:off x="4102" y="995"/>
              <a:ext cx="144" cy="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3" name="Line 38"/>
            <p:cNvSpPr>
              <a:spLocks noChangeShapeType="1"/>
            </p:cNvSpPr>
            <p:nvPr/>
          </p:nvSpPr>
          <p:spPr bwMode="auto">
            <a:xfrm>
              <a:off x="4080" y="1571"/>
              <a:ext cx="144" cy="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609600" y="5181600"/>
            <a:ext cx="601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2400" dirty="0">
                <a:solidFill>
                  <a:srgbClr val="FFFF00"/>
                </a:solidFill>
              </a:rPr>
              <a:t>3</a:t>
            </a:r>
            <a:r>
              <a:rPr lang="zh-CN" altLang="en-US" sz="2400" dirty="0">
                <a:solidFill>
                  <a:srgbClr val="FFFF00"/>
                </a:solidFill>
              </a:rPr>
              <a:t>、证平行，用判定．知平行，用性质</a:t>
            </a:r>
          </a:p>
        </p:txBody>
      </p:sp>
      <p:sp>
        <p:nvSpPr>
          <p:cNvPr id="14377" name="Text Box 41"/>
          <p:cNvSpPr txBox="1">
            <a:spLocks noChangeArrowheads="1"/>
          </p:cNvSpPr>
          <p:nvPr/>
        </p:nvSpPr>
        <p:spPr bwMode="auto">
          <a:xfrm>
            <a:off x="2230438" y="3543300"/>
            <a:ext cx="1808162" cy="495300"/>
          </a:xfrm>
          <a:prstGeom prst="rect">
            <a:avLst/>
          </a:prstGeom>
          <a:gradFill rotWithShape="0">
            <a:gsLst>
              <a:gs pos="0">
                <a:srgbClr val="3366FF">
                  <a:gamma/>
                  <a:shade val="6275"/>
                  <a:invGamma/>
                </a:srgbClr>
              </a:gs>
              <a:gs pos="50000">
                <a:srgbClr val="3366FF"/>
              </a:gs>
              <a:gs pos="100000">
                <a:srgbClr val="3366FF">
                  <a:gamma/>
                  <a:shade val="6275"/>
                  <a:invGamma/>
                </a:srgbClr>
              </a:gs>
            </a:gsLst>
            <a:lin ang="5400000" scaled="1"/>
          </a:gradFill>
          <a:ln w="38100">
            <a:solidFill>
              <a:srgbClr val="FFFF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角的关系</a:t>
            </a:r>
          </a:p>
        </p:txBody>
      </p:sp>
      <p:sp>
        <p:nvSpPr>
          <p:cNvPr id="14378" name="Text Box 42"/>
          <p:cNvSpPr txBox="1">
            <a:spLocks noChangeArrowheads="1"/>
          </p:cNvSpPr>
          <p:nvPr/>
        </p:nvSpPr>
        <p:spPr bwMode="auto">
          <a:xfrm>
            <a:off x="5735638" y="3563938"/>
            <a:ext cx="1828800" cy="495300"/>
          </a:xfrm>
          <a:prstGeom prst="rect">
            <a:avLst/>
          </a:prstGeom>
          <a:gradFill rotWithShape="0">
            <a:gsLst>
              <a:gs pos="0">
                <a:srgbClr val="3366FF">
                  <a:gamma/>
                  <a:shade val="6275"/>
                  <a:invGamma/>
                </a:srgbClr>
              </a:gs>
              <a:gs pos="50000">
                <a:srgbClr val="3366FF"/>
              </a:gs>
              <a:gs pos="100000">
                <a:srgbClr val="3366FF">
                  <a:gamma/>
                  <a:shade val="6275"/>
                  <a:invGamma/>
                </a:srgbClr>
              </a:gs>
            </a:gsLst>
            <a:lin ang="5400000" scaled="1"/>
          </a:gradFill>
          <a:ln w="38100">
            <a:solidFill>
              <a:srgbClr val="FFFF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平行的关系</a:t>
            </a:r>
          </a:p>
        </p:txBody>
      </p:sp>
      <p:sp>
        <p:nvSpPr>
          <p:cNvPr id="14379" name="AutoShape 43"/>
          <p:cNvSpPr>
            <a:spLocks noChangeArrowheads="1"/>
          </p:cNvSpPr>
          <p:nvPr/>
        </p:nvSpPr>
        <p:spPr bwMode="auto">
          <a:xfrm>
            <a:off x="4252913" y="3605213"/>
            <a:ext cx="1219200" cy="381000"/>
          </a:xfrm>
          <a:prstGeom prst="rightArrow">
            <a:avLst>
              <a:gd name="adj1" fmla="val 50000"/>
              <a:gd name="adj2" fmla="val 80000"/>
            </a:avLst>
          </a:prstGeom>
          <a:gradFill rotWithShape="0">
            <a:gsLst>
              <a:gs pos="0">
                <a:srgbClr val="00101A"/>
              </a:gs>
              <a:gs pos="50000">
                <a:srgbClr val="0099FF"/>
              </a:gs>
              <a:gs pos="100000">
                <a:srgbClr val="00101A"/>
              </a:gs>
            </a:gsLst>
            <a:lin ang="5400000" scaled="1"/>
          </a:gradFill>
          <a:ln w="34925">
            <a:solidFill>
              <a:srgbClr val="FFFF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14380" name="Text Box 44"/>
          <p:cNvSpPr txBox="1">
            <a:spLocks noChangeArrowheads="1"/>
          </p:cNvSpPr>
          <p:nvPr/>
        </p:nvSpPr>
        <p:spPr bwMode="auto">
          <a:xfrm>
            <a:off x="5791200" y="4457700"/>
            <a:ext cx="1752600" cy="495300"/>
          </a:xfrm>
          <a:prstGeom prst="rect">
            <a:avLst/>
          </a:prstGeom>
          <a:gradFill rotWithShape="0">
            <a:gsLst>
              <a:gs pos="0">
                <a:srgbClr val="3366FF">
                  <a:gamma/>
                  <a:shade val="6275"/>
                  <a:invGamma/>
                </a:srgbClr>
              </a:gs>
              <a:gs pos="50000">
                <a:srgbClr val="3366FF"/>
              </a:gs>
              <a:gs pos="100000">
                <a:srgbClr val="3366FF">
                  <a:gamma/>
                  <a:shade val="6275"/>
                  <a:invGamma/>
                </a:srgbClr>
              </a:gs>
            </a:gsLst>
            <a:lin ang="5400000" scaled="1"/>
          </a:gradFill>
          <a:ln w="38100">
            <a:solidFill>
              <a:srgbClr val="FFFF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角的关系</a:t>
            </a:r>
          </a:p>
        </p:txBody>
      </p:sp>
      <p:sp>
        <p:nvSpPr>
          <p:cNvPr id="14381" name="Text Box 45"/>
          <p:cNvSpPr txBox="1">
            <a:spLocks noChangeArrowheads="1"/>
          </p:cNvSpPr>
          <p:nvPr/>
        </p:nvSpPr>
        <p:spPr bwMode="auto">
          <a:xfrm>
            <a:off x="2209800" y="4402138"/>
            <a:ext cx="1828800" cy="495300"/>
          </a:xfrm>
          <a:prstGeom prst="rect">
            <a:avLst/>
          </a:prstGeom>
          <a:gradFill rotWithShape="0">
            <a:gsLst>
              <a:gs pos="0">
                <a:srgbClr val="3366FF">
                  <a:gamma/>
                  <a:shade val="6275"/>
                  <a:invGamma/>
                </a:srgbClr>
              </a:gs>
              <a:gs pos="50000">
                <a:srgbClr val="3366FF"/>
              </a:gs>
              <a:gs pos="100000">
                <a:srgbClr val="3366FF">
                  <a:gamma/>
                  <a:shade val="6275"/>
                  <a:invGamma/>
                </a:srgbClr>
              </a:gs>
            </a:gsLst>
            <a:lin ang="5400000" scaled="1"/>
          </a:gradFill>
          <a:ln w="38100">
            <a:solidFill>
              <a:srgbClr val="FFFF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平行的关系</a:t>
            </a:r>
          </a:p>
        </p:txBody>
      </p:sp>
      <p:sp>
        <p:nvSpPr>
          <p:cNvPr id="14382" name="AutoShape 46"/>
          <p:cNvSpPr>
            <a:spLocks noChangeArrowheads="1"/>
          </p:cNvSpPr>
          <p:nvPr/>
        </p:nvSpPr>
        <p:spPr bwMode="auto">
          <a:xfrm>
            <a:off x="4267200" y="4478338"/>
            <a:ext cx="1219200" cy="381000"/>
          </a:xfrm>
          <a:prstGeom prst="rightArrow">
            <a:avLst>
              <a:gd name="adj1" fmla="val 50000"/>
              <a:gd name="adj2" fmla="val 80000"/>
            </a:avLst>
          </a:prstGeom>
          <a:gradFill rotWithShape="0">
            <a:gsLst>
              <a:gs pos="0">
                <a:srgbClr val="00101A"/>
              </a:gs>
              <a:gs pos="50000">
                <a:srgbClr val="0099FF"/>
              </a:gs>
              <a:gs pos="100000">
                <a:srgbClr val="00101A"/>
              </a:gs>
            </a:gsLst>
            <a:lin ang="5400000" scaled="1"/>
          </a:gradFill>
          <a:ln w="34925">
            <a:solidFill>
              <a:srgbClr val="FFFF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143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  <p:bldP spid="14340" grpId="0" autoUpdateAnimBg="0"/>
      <p:bldP spid="14341" grpId="0" autoUpdateAnimBg="0"/>
      <p:bldP spid="14342" grpId="0" autoUpdateAnimBg="0"/>
      <p:bldP spid="14343" grpId="0" autoUpdateAnimBg="0"/>
      <p:bldP spid="14344" grpId="0" autoUpdateAnimBg="0"/>
      <p:bldP spid="14345" grpId="0" autoUpdateAnimBg="0"/>
      <p:bldP spid="14346" grpId="0" autoUpdateAnimBg="0"/>
      <p:bldP spid="14347" grpId="0" autoUpdateAnimBg="0"/>
      <p:bldP spid="14376" grpId="0" autoUpdateAnimBg="0"/>
      <p:bldP spid="14377" grpId="0" animBg="1" autoUpdateAnimBg="0"/>
      <p:bldP spid="14378" grpId="0" animBg="1" autoUpdateAnimBg="0"/>
      <p:bldP spid="14379" grpId="0" animBg="1"/>
      <p:bldP spid="14380" grpId="0" animBg="1" autoUpdateAnimBg="0"/>
      <p:bldP spid="14381" grpId="0" animBg="1" autoUpdateAnimBg="0"/>
      <p:bldP spid="1438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85800" y="3048000"/>
            <a:ext cx="586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2400">
                <a:solidFill>
                  <a:srgbClr val="FFFFFF"/>
                </a:solidFill>
              </a:rPr>
              <a:t>∴ </a:t>
            </a:r>
            <a:r>
              <a:rPr lang="en-US" altLang="zh-CN" sz="2400" i="1">
                <a:solidFill>
                  <a:srgbClr val="FFFFFF"/>
                </a:solidFill>
              </a:rPr>
              <a:t>DE</a:t>
            </a:r>
            <a:r>
              <a:rPr lang="en-US" altLang="zh-CN" sz="2400">
                <a:solidFill>
                  <a:srgbClr val="FFFFFF"/>
                </a:solidFill>
              </a:rPr>
              <a:t>//</a:t>
            </a:r>
            <a:r>
              <a:rPr lang="en-US" altLang="zh-CN" sz="2400" i="1">
                <a:solidFill>
                  <a:srgbClr val="FFFFFF"/>
                </a:solidFill>
              </a:rPr>
              <a:t>BC</a:t>
            </a:r>
            <a:r>
              <a:rPr lang="zh-CN" altLang="en-US" sz="2400">
                <a:solidFill>
                  <a:srgbClr val="FFFFFF"/>
                </a:solidFill>
              </a:rPr>
              <a:t>（</a:t>
            </a:r>
            <a:r>
              <a:rPr lang="zh-CN" altLang="en-US" sz="2400">
                <a:solidFill>
                  <a:srgbClr val="FFFF00"/>
                </a:solidFill>
              </a:rPr>
              <a:t>                                            </a:t>
            </a:r>
            <a:r>
              <a:rPr lang="zh-CN" altLang="en-US" sz="2400">
                <a:solidFill>
                  <a:srgbClr val="FFFFFF"/>
                </a:solidFill>
              </a:rPr>
              <a:t>）</a:t>
            </a:r>
            <a:r>
              <a:rPr lang="en-US" altLang="zh-CN" sz="240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2438400" y="3505200"/>
            <a:ext cx="3429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6" name="AutoShape 8"/>
          <p:cNvSpPr>
            <a:spLocks noChangeArrowheads="1"/>
          </p:cNvSpPr>
          <p:nvPr/>
        </p:nvSpPr>
        <p:spPr bwMode="auto">
          <a:xfrm>
            <a:off x="1524000" y="4648200"/>
            <a:ext cx="2255838" cy="1371600"/>
          </a:xfrm>
          <a:prstGeom prst="wedgeRoundRectCallout">
            <a:avLst>
              <a:gd name="adj1" fmla="val 57037"/>
              <a:gd name="adj2" fmla="val -114005"/>
              <a:gd name="adj3" fmla="val 16667"/>
            </a:avLst>
          </a:prstGeom>
          <a:solidFill>
            <a:srgbClr val="1A1AB2"/>
          </a:solidFill>
          <a:ln w="38100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zh-CN" alt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注意：此处应用的是平行线的</a:t>
            </a:r>
            <a:r>
              <a:rPr lang="zh-CN" altLang="en-US" sz="240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判定</a:t>
            </a:r>
            <a:r>
              <a:rPr lang="zh-CN" alt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．</a:t>
            </a:r>
          </a:p>
        </p:txBody>
      </p:sp>
      <p:sp>
        <p:nvSpPr>
          <p:cNvPr id="13317" name="AutoShape 9"/>
          <p:cNvSpPr>
            <a:spLocks noChangeArrowheads="1"/>
          </p:cNvSpPr>
          <p:nvPr/>
        </p:nvSpPr>
        <p:spPr bwMode="auto">
          <a:xfrm>
            <a:off x="228600" y="228600"/>
            <a:ext cx="8686800" cy="6400800"/>
          </a:xfrm>
          <a:prstGeom prst="roundRect">
            <a:avLst>
              <a:gd name="adj" fmla="val 16667"/>
            </a:avLst>
          </a:prstGeom>
          <a:noFill/>
          <a:ln w="127000">
            <a:solidFill>
              <a:srgbClr val="3B21FD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609600" y="685800"/>
            <a:ext cx="77724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2400" dirty="0">
                <a:solidFill>
                  <a:srgbClr val="FFFFFF"/>
                </a:solidFill>
              </a:rPr>
              <a:t>练习：已知：如图，∠</a:t>
            </a:r>
            <a:r>
              <a:rPr lang="en-US" altLang="zh-CN" sz="2400" i="1" dirty="0">
                <a:solidFill>
                  <a:srgbClr val="FFFFFF"/>
                </a:solidFill>
              </a:rPr>
              <a:t>ADE</a:t>
            </a:r>
            <a:r>
              <a:rPr lang="en-US" altLang="zh-CN" sz="2400" dirty="0">
                <a:solidFill>
                  <a:srgbClr val="FFFFFF"/>
                </a:solidFill>
              </a:rPr>
              <a:t>=60</a:t>
            </a:r>
            <a:r>
              <a:rPr lang="en-US" altLang="zh-CN" sz="2400" baseline="30000" dirty="0">
                <a:solidFill>
                  <a:srgbClr val="FFFFFF"/>
                </a:solidFill>
              </a:rPr>
              <a:t>0</a:t>
            </a:r>
            <a:r>
              <a:rPr lang="zh-CN" altLang="en-US" sz="2400" dirty="0">
                <a:solidFill>
                  <a:srgbClr val="FFFFFF"/>
                </a:solidFill>
              </a:rPr>
              <a:t>，∠</a:t>
            </a:r>
            <a:r>
              <a:rPr lang="en-US" altLang="zh-CN" sz="2400" i="1" dirty="0">
                <a:solidFill>
                  <a:srgbClr val="FFFFFF"/>
                </a:solidFill>
              </a:rPr>
              <a:t>B</a:t>
            </a:r>
            <a:r>
              <a:rPr lang="en-US" altLang="zh-CN" sz="2400" dirty="0">
                <a:solidFill>
                  <a:srgbClr val="FFFFFF"/>
                </a:solidFill>
              </a:rPr>
              <a:t>=60</a:t>
            </a:r>
            <a:r>
              <a:rPr lang="en-US" altLang="zh-CN" sz="2400" baseline="30000" dirty="0">
                <a:solidFill>
                  <a:srgbClr val="FFFFFF"/>
                </a:solidFill>
              </a:rPr>
              <a:t>0</a:t>
            </a:r>
            <a:r>
              <a:rPr lang="zh-CN" altLang="en-US" sz="2400" dirty="0">
                <a:solidFill>
                  <a:srgbClr val="FFFFFF"/>
                </a:solidFill>
              </a:rPr>
              <a:t>，∠</a:t>
            </a:r>
            <a:r>
              <a:rPr lang="en-US" altLang="zh-CN" sz="2400" i="1" dirty="0">
                <a:solidFill>
                  <a:srgbClr val="FFFFFF"/>
                </a:solidFill>
              </a:rPr>
              <a:t>C</a:t>
            </a:r>
            <a:r>
              <a:rPr lang="en-US" altLang="zh-CN" sz="2400" dirty="0">
                <a:solidFill>
                  <a:srgbClr val="FFFFFF"/>
                </a:solidFill>
              </a:rPr>
              <a:t>=80</a:t>
            </a:r>
            <a:r>
              <a:rPr lang="en-US" altLang="zh-CN" sz="2400" baseline="30000" dirty="0">
                <a:solidFill>
                  <a:srgbClr val="FFFFFF"/>
                </a:solidFill>
              </a:rPr>
              <a:t>0</a:t>
            </a:r>
            <a:r>
              <a:rPr lang="zh-CN" altLang="en-US" sz="2400" dirty="0">
                <a:solidFill>
                  <a:srgbClr val="FFFFFF"/>
                </a:solidFill>
              </a:rPr>
              <a:t>．</a:t>
            </a:r>
          </a:p>
          <a:p>
            <a:pPr algn="just" eaLnBrk="1" hangingPunct="1"/>
            <a:r>
              <a:rPr lang="zh-CN" altLang="en-US" sz="2400" dirty="0">
                <a:solidFill>
                  <a:srgbClr val="FFFFFF"/>
                </a:solidFill>
              </a:rPr>
              <a:t>问∠ </a:t>
            </a:r>
            <a:r>
              <a:rPr lang="en-US" altLang="zh-CN" sz="2400" i="1" dirty="0">
                <a:solidFill>
                  <a:srgbClr val="FFFFFF"/>
                </a:solidFill>
              </a:rPr>
              <a:t>AED</a:t>
            </a:r>
            <a:r>
              <a:rPr lang="zh-CN" altLang="en-US" sz="2400" dirty="0">
                <a:solidFill>
                  <a:srgbClr val="FFFFFF"/>
                </a:solidFill>
              </a:rPr>
              <a:t>等于多少度？为什么？</a:t>
            </a:r>
          </a:p>
        </p:txBody>
      </p:sp>
      <p:grpSp>
        <p:nvGrpSpPr>
          <p:cNvPr id="22539" name="Group 11"/>
          <p:cNvGrpSpPr/>
          <p:nvPr/>
        </p:nvGrpSpPr>
        <p:grpSpPr bwMode="auto">
          <a:xfrm>
            <a:off x="6248400" y="1066800"/>
            <a:ext cx="2667000" cy="2743200"/>
            <a:chOff x="3072" y="1008"/>
            <a:chExt cx="1680" cy="1728"/>
          </a:xfrm>
        </p:grpSpPr>
        <p:grpSp>
          <p:nvGrpSpPr>
            <p:cNvPr id="13342" name="Group 12"/>
            <p:cNvGrpSpPr/>
            <p:nvPr/>
          </p:nvGrpSpPr>
          <p:grpSpPr bwMode="auto">
            <a:xfrm>
              <a:off x="3360" y="1248"/>
              <a:ext cx="1008" cy="1344"/>
              <a:chOff x="3360" y="1248"/>
              <a:chExt cx="1008" cy="1344"/>
            </a:xfrm>
          </p:grpSpPr>
          <p:sp>
            <p:nvSpPr>
              <p:cNvPr id="13348" name="AutoShape 13"/>
              <p:cNvSpPr>
                <a:spLocks noChangeArrowheads="1"/>
              </p:cNvSpPr>
              <p:nvPr/>
            </p:nvSpPr>
            <p:spPr bwMode="auto">
              <a:xfrm>
                <a:off x="3360" y="1248"/>
                <a:ext cx="1008" cy="1344"/>
              </a:xfrm>
              <a:prstGeom prst="triangle">
                <a:avLst>
                  <a:gd name="adj" fmla="val 79051"/>
                </a:avLst>
              </a:prstGeom>
              <a:noFill/>
              <a:ln w="38100">
                <a:solidFill>
                  <a:srgbClr val="FFFF0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49" name="Line 14"/>
              <p:cNvSpPr>
                <a:spLocks noChangeShapeType="1"/>
              </p:cNvSpPr>
              <p:nvPr/>
            </p:nvSpPr>
            <p:spPr bwMode="auto">
              <a:xfrm>
                <a:off x="3661" y="2121"/>
                <a:ext cx="624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3343" name="Text Box 15"/>
            <p:cNvSpPr txBox="1">
              <a:spLocks noChangeArrowheads="1"/>
            </p:cNvSpPr>
            <p:nvPr/>
          </p:nvSpPr>
          <p:spPr bwMode="auto">
            <a:xfrm>
              <a:off x="3888" y="100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i="1">
                  <a:solidFill>
                    <a:srgbClr val="FFFFFF"/>
                  </a:solidFill>
                </a:rPr>
                <a:t>A</a:t>
              </a:r>
            </a:p>
          </p:txBody>
        </p:sp>
        <p:sp>
          <p:nvSpPr>
            <p:cNvPr id="13344" name="Text Box 16"/>
            <p:cNvSpPr txBox="1">
              <a:spLocks noChangeArrowheads="1"/>
            </p:cNvSpPr>
            <p:nvPr/>
          </p:nvSpPr>
          <p:spPr bwMode="auto">
            <a:xfrm>
              <a:off x="3072" y="244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i="1">
                  <a:solidFill>
                    <a:srgbClr val="FFFFFF"/>
                  </a:solidFill>
                </a:rPr>
                <a:t>B</a:t>
              </a:r>
            </a:p>
          </p:txBody>
        </p:sp>
        <p:sp>
          <p:nvSpPr>
            <p:cNvPr id="13345" name="Text Box 17"/>
            <p:cNvSpPr txBox="1">
              <a:spLocks noChangeArrowheads="1"/>
            </p:cNvSpPr>
            <p:nvPr/>
          </p:nvSpPr>
          <p:spPr bwMode="auto">
            <a:xfrm>
              <a:off x="4464" y="2400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i="1">
                  <a:solidFill>
                    <a:srgbClr val="FFFFFF"/>
                  </a:solidFill>
                </a:rPr>
                <a:t>C</a:t>
              </a:r>
            </a:p>
          </p:txBody>
        </p:sp>
        <p:sp>
          <p:nvSpPr>
            <p:cNvPr id="13346" name="Text Box 18"/>
            <p:cNvSpPr txBox="1">
              <a:spLocks noChangeArrowheads="1"/>
            </p:cNvSpPr>
            <p:nvPr/>
          </p:nvSpPr>
          <p:spPr bwMode="auto">
            <a:xfrm>
              <a:off x="3360" y="192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i="1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3347" name="Text Box 19"/>
            <p:cNvSpPr txBox="1">
              <a:spLocks noChangeArrowheads="1"/>
            </p:cNvSpPr>
            <p:nvPr/>
          </p:nvSpPr>
          <p:spPr bwMode="auto">
            <a:xfrm>
              <a:off x="4368" y="1920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i="1">
                  <a:solidFill>
                    <a:srgbClr val="FFFFFF"/>
                  </a:solidFill>
                </a:rPr>
                <a:t>E</a:t>
              </a:r>
            </a:p>
          </p:txBody>
        </p:sp>
      </p:grpSp>
      <p:grpSp>
        <p:nvGrpSpPr>
          <p:cNvPr id="22548" name="Group 20"/>
          <p:cNvGrpSpPr/>
          <p:nvPr/>
        </p:nvGrpSpPr>
        <p:grpSpPr bwMode="auto">
          <a:xfrm>
            <a:off x="6872288" y="3124200"/>
            <a:ext cx="823912" cy="401638"/>
            <a:chOff x="3465" y="2304"/>
            <a:chExt cx="519" cy="253"/>
          </a:xfrm>
        </p:grpSpPr>
        <p:sp>
          <p:nvSpPr>
            <p:cNvPr id="13340" name="Arc 21"/>
            <p:cNvSpPr/>
            <p:nvPr/>
          </p:nvSpPr>
          <p:spPr bwMode="auto">
            <a:xfrm rot="865247">
              <a:off x="3465" y="2413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41" name="Text Box 22"/>
            <p:cNvSpPr txBox="1">
              <a:spLocks noChangeArrowheads="1"/>
            </p:cNvSpPr>
            <p:nvPr/>
          </p:nvSpPr>
          <p:spPr bwMode="auto">
            <a:xfrm>
              <a:off x="3600" y="2304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>
                  <a:solidFill>
                    <a:srgbClr val="FFFF00"/>
                  </a:solidFill>
                </a:rPr>
                <a:t>60</a:t>
              </a:r>
              <a:r>
                <a:rPr lang="en-US" altLang="zh-CN" baseline="30000">
                  <a:solidFill>
                    <a:srgbClr val="FFFF00"/>
                  </a:solidFill>
                </a:rPr>
                <a:t>0</a:t>
              </a:r>
            </a:p>
          </p:txBody>
        </p:sp>
      </p:grpSp>
      <p:grpSp>
        <p:nvGrpSpPr>
          <p:cNvPr id="22551" name="Group 23"/>
          <p:cNvGrpSpPr/>
          <p:nvPr/>
        </p:nvGrpSpPr>
        <p:grpSpPr bwMode="auto">
          <a:xfrm>
            <a:off x="7259638" y="2459038"/>
            <a:ext cx="588962" cy="339725"/>
            <a:chOff x="3735" y="1824"/>
            <a:chExt cx="489" cy="262"/>
          </a:xfrm>
        </p:grpSpPr>
        <p:sp>
          <p:nvSpPr>
            <p:cNvPr id="13338" name="Arc 24"/>
            <p:cNvSpPr/>
            <p:nvPr/>
          </p:nvSpPr>
          <p:spPr bwMode="auto">
            <a:xfrm rot="865247">
              <a:off x="3735" y="1942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39" name="Text Box 25"/>
            <p:cNvSpPr txBox="1">
              <a:spLocks noChangeArrowheads="1"/>
            </p:cNvSpPr>
            <p:nvPr/>
          </p:nvSpPr>
          <p:spPr bwMode="auto">
            <a:xfrm>
              <a:off x="3840" y="1824"/>
              <a:ext cx="384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600">
                  <a:solidFill>
                    <a:srgbClr val="FFFF00"/>
                  </a:solidFill>
                </a:rPr>
                <a:t>60</a:t>
              </a:r>
              <a:r>
                <a:rPr lang="en-US" altLang="zh-CN" sz="1600" baseline="30000">
                  <a:solidFill>
                    <a:srgbClr val="FFFF00"/>
                  </a:solidFill>
                </a:rPr>
                <a:t>0</a:t>
              </a:r>
            </a:p>
          </p:txBody>
        </p:sp>
      </p:grpSp>
      <p:grpSp>
        <p:nvGrpSpPr>
          <p:cNvPr id="22554" name="Group 26"/>
          <p:cNvGrpSpPr/>
          <p:nvPr/>
        </p:nvGrpSpPr>
        <p:grpSpPr bwMode="auto">
          <a:xfrm>
            <a:off x="7696200" y="3108325"/>
            <a:ext cx="762000" cy="473075"/>
            <a:chOff x="3984" y="2294"/>
            <a:chExt cx="480" cy="298"/>
          </a:xfrm>
        </p:grpSpPr>
        <p:sp>
          <p:nvSpPr>
            <p:cNvPr id="13336" name="Arc 27"/>
            <p:cNvSpPr/>
            <p:nvPr/>
          </p:nvSpPr>
          <p:spPr bwMode="auto">
            <a:xfrm rot="-6058802">
              <a:off x="4200" y="2424"/>
              <a:ext cx="144" cy="192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37" name="Text Box 28"/>
            <p:cNvSpPr txBox="1">
              <a:spLocks noChangeArrowheads="1"/>
            </p:cNvSpPr>
            <p:nvPr/>
          </p:nvSpPr>
          <p:spPr bwMode="auto">
            <a:xfrm>
              <a:off x="3984" y="2294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>
                  <a:solidFill>
                    <a:srgbClr val="FFFF00"/>
                  </a:solidFill>
                </a:rPr>
                <a:t>80</a:t>
              </a:r>
              <a:r>
                <a:rPr lang="en-US" altLang="zh-CN" baseline="30000">
                  <a:solidFill>
                    <a:srgbClr val="FFFF00"/>
                  </a:solidFill>
                </a:rPr>
                <a:t>0</a:t>
              </a:r>
            </a:p>
          </p:txBody>
        </p:sp>
      </p:grpSp>
      <p:grpSp>
        <p:nvGrpSpPr>
          <p:cNvPr id="22557" name="Group 29"/>
          <p:cNvGrpSpPr/>
          <p:nvPr/>
        </p:nvGrpSpPr>
        <p:grpSpPr bwMode="auto">
          <a:xfrm>
            <a:off x="7772400" y="2362200"/>
            <a:ext cx="381000" cy="434975"/>
            <a:chOff x="3984" y="1776"/>
            <a:chExt cx="310" cy="323"/>
          </a:xfrm>
        </p:grpSpPr>
        <p:sp>
          <p:nvSpPr>
            <p:cNvPr id="13334" name="Text Box 30"/>
            <p:cNvSpPr txBox="1">
              <a:spLocks noChangeArrowheads="1"/>
            </p:cNvSpPr>
            <p:nvPr/>
          </p:nvSpPr>
          <p:spPr bwMode="auto">
            <a:xfrm>
              <a:off x="3984" y="1776"/>
              <a:ext cx="288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/>
                <a:t>?</a:t>
              </a:r>
            </a:p>
          </p:txBody>
        </p:sp>
        <p:sp>
          <p:nvSpPr>
            <p:cNvPr id="13335" name="Arc 31"/>
            <p:cNvSpPr/>
            <p:nvPr/>
          </p:nvSpPr>
          <p:spPr bwMode="auto">
            <a:xfrm rot="-6058802">
              <a:off x="4126" y="1931"/>
              <a:ext cx="144" cy="192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2560" name="Group 32"/>
          <p:cNvGrpSpPr/>
          <p:nvPr/>
        </p:nvGrpSpPr>
        <p:grpSpPr bwMode="auto">
          <a:xfrm>
            <a:off x="7543800" y="2819400"/>
            <a:ext cx="263525" cy="768350"/>
            <a:chOff x="3888" y="2099"/>
            <a:chExt cx="166" cy="484"/>
          </a:xfrm>
        </p:grpSpPr>
        <p:sp>
          <p:nvSpPr>
            <p:cNvPr id="13332" name="Line 33"/>
            <p:cNvSpPr>
              <a:spLocks noChangeShapeType="1"/>
            </p:cNvSpPr>
            <p:nvPr/>
          </p:nvSpPr>
          <p:spPr bwMode="auto">
            <a:xfrm>
              <a:off x="3910" y="2099"/>
              <a:ext cx="144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3" name="Line 34"/>
            <p:cNvSpPr>
              <a:spLocks noChangeShapeType="1"/>
            </p:cNvSpPr>
            <p:nvPr/>
          </p:nvSpPr>
          <p:spPr bwMode="auto">
            <a:xfrm>
              <a:off x="3888" y="2583"/>
              <a:ext cx="144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2563" name="Text Box 35"/>
          <p:cNvSpPr txBox="1">
            <a:spLocks noChangeArrowheads="1"/>
          </p:cNvSpPr>
          <p:nvPr/>
        </p:nvSpPr>
        <p:spPr bwMode="auto">
          <a:xfrm>
            <a:off x="381000" y="2133600"/>
            <a:ext cx="60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FFFF"/>
                </a:solidFill>
              </a:rPr>
              <a:t>解：</a:t>
            </a:r>
          </a:p>
        </p:txBody>
      </p:sp>
      <p:sp>
        <p:nvSpPr>
          <p:cNvPr id="22564" name="Text Box 36"/>
          <p:cNvSpPr txBox="1">
            <a:spLocks noChangeArrowheads="1"/>
          </p:cNvSpPr>
          <p:nvPr/>
        </p:nvSpPr>
        <p:spPr bwMode="auto">
          <a:xfrm>
            <a:off x="838200" y="2209800"/>
            <a:ext cx="586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2400">
                <a:solidFill>
                  <a:srgbClr val="FFFFFF"/>
                </a:solidFill>
              </a:rPr>
              <a:t>∵ ∠</a:t>
            </a:r>
            <a:r>
              <a:rPr lang="en-US" altLang="zh-CN" sz="2400" i="1">
                <a:solidFill>
                  <a:srgbClr val="FFFFFF"/>
                </a:solidFill>
              </a:rPr>
              <a:t>ADE</a:t>
            </a:r>
            <a:r>
              <a:rPr lang="en-US" altLang="zh-CN" sz="2400">
                <a:solidFill>
                  <a:srgbClr val="FFFFFF"/>
                </a:solidFill>
              </a:rPr>
              <a:t>=∠</a:t>
            </a:r>
            <a:r>
              <a:rPr lang="en-US" altLang="zh-CN" sz="2400" i="1">
                <a:solidFill>
                  <a:srgbClr val="FFFFFF"/>
                </a:solidFill>
              </a:rPr>
              <a:t>B</a:t>
            </a:r>
            <a:r>
              <a:rPr lang="en-US" altLang="zh-CN" sz="2400">
                <a:solidFill>
                  <a:srgbClr val="FFFFFF"/>
                </a:solidFill>
              </a:rPr>
              <a:t>=60</a:t>
            </a:r>
            <a:r>
              <a:rPr lang="en-US" altLang="zh-CN" sz="2400" baseline="30000">
                <a:solidFill>
                  <a:srgbClr val="FFFFFF"/>
                </a:solidFill>
              </a:rPr>
              <a:t>0</a:t>
            </a:r>
            <a:r>
              <a:rPr lang="en-US" altLang="zh-CN" sz="2400">
                <a:solidFill>
                  <a:srgbClr val="FFFFFF"/>
                </a:solidFill>
              </a:rPr>
              <a:t> </a:t>
            </a:r>
            <a:r>
              <a:rPr lang="zh-CN" altLang="en-US" sz="2400">
                <a:solidFill>
                  <a:srgbClr val="FFFFFF"/>
                </a:solidFill>
              </a:rPr>
              <a:t>（已知）</a:t>
            </a:r>
            <a:endParaRPr lang="zh-CN" altLang="en-US" sz="2400">
              <a:solidFill>
                <a:srgbClr val="FFFF00"/>
              </a:solidFill>
            </a:endParaRPr>
          </a:p>
        </p:txBody>
      </p:sp>
      <p:sp>
        <p:nvSpPr>
          <p:cNvPr id="22565" name="Text Box 37"/>
          <p:cNvSpPr txBox="1">
            <a:spLocks noChangeArrowheads="1"/>
          </p:cNvSpPr>
          <p:nvPr/>
        </p:nvSpPr>
        <p:spPr bwMode="auto">
          <a:xfrm>
            <a:off x="685800" y="3962400"/>
            <a:ext cx="670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2400">
                <a:solidFill>
                  <a:srgbClr val="FFFFFF"/>
                </a:solidFill>
              </a:rPr>
              <a:t>∴ ∠</a:t>
            </a:r>
            <a:r>
              <a:rPr lang="en-US" altLang="zh-CN" sz="2400" i="1">
                <a:solidFill>
                  <a:srgbClr val="FFFFFF"/>
                </a:solidFill>
              </a:rPr>
              <a:t>AED</a:t>
            </a:r>
            <a:r>
              <a:rPr lang="en-US" altLang="zh-CN" sz="2400">
                <a:solidFill>
                  <a:srgbClr val="FFFFFF"/>
                </a:solidFill>
              </a:rPr>
              <a:t>=∠</a:t>
            </a:r>
            <a:r>
              <a:rPr lang="en-US" altLang="zh-CN" sz="2400" i="1">
                <a:solidFill>
                  <a:srgbClr val="FFFFFF"/>
                </a:solidFill>
              </a:rPr>
              <a:t>C</a:t>
            </a:r>
            <a:r>
              <a:rPr lang="en-US" altLang="zh-CN" sz="2400">
                <a:solidFill>
                  <a:srgbClr val="FFFFFF"/>
                </a:solidFill>
              </a:rPr>
              <a:t>=80</a:t>
            </a:r>
            <a:r>
              <a:rPr lang="en-US" altLang="zh-CN" sz="2400" baseline="30000">
                <a:solidFill>
                  <a:srgbClr val="FFFFFF"/>
                </a:solidFill>
              </a:rPr>
              <a:t>0</a:t>
            </a:r>
            <a:r>
              <a:rPr lang="en-US" altLang="zh-CN" sz="2400">
                <a:solidFill>
                  <a:srgbClr val="FFFFFF"/>
                </a:solidFill>
              </a:rPr>
              <a:t> (                                              ).</a:t>
            </a:r>
          </a:p>
        </p:txBody>
      </p:sp>
      <p:sp>
        <p:nvSpPr>
          <p:cNvPr id="22566" name="AutoShape 38"/>
          <p:cNvSpPr>
            <a:spLocks noChangeArrowheads="1"/>
          </p:cNvSpPr>
          <p:nvPr/>
        </p:nvSpPr>
        <p:spPr bwMode="auto">
          <a:xfrm>
            <a:off x="5562600" y="4724400"/>
            <a:ext cx="2322513" cy="1295400"/>
          </a:xfrm>
          <a:prstGeom prst="wedgeRoundRectCallout">
            <a:avLst>
              <a:gd name="adj1" fmla="val -72968"/>
              <a:gd name="adj2" fmla="val -74019"/>
              <a:gd name="adj3" fmla="val 16667"/>
            </a:avLst>
          </a:prstGeom>
          <a:solidFill>
            <a:srgbClr val="1A1AB2"/>
          </a:solidFill>
          <a:ln w="38100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zh-CN" alt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注意：此处应用的是平行线的</a:t>
            </a:r>
            <a:r>
              <a:rPr lang="zh-CN" altLang="en-US" sz="2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性质</a:t>
            </a:r>
            <a:r>
              <a:rPr lang="zh-CN" alt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． </a:t>
            </a:r>
            <a:endParaRPr lang="zh-CN" alt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67" name="Line 39"/>
          <p:cNvSpPr>
            <a:spLocks noChangeShapeType="1"/>
          </p:cNvSpPr>
          <p:nvPr/>
        </p:nvSpPr>
        <p:spPr bwMode="auto">
          <a:xfrm>
            <a:off x="3581400" y="4343400"/>
            <a:ext cx="3429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68" name="Text Box 40"/>
          <p:cNvSpPr txBox="1">
            <a:spLocks noChangeArrowheads="1"/>
          </p:cNvSpPr>
          <p:nvPr/>
        </p:nvSpPr>
        <p:spPr bwMode="auto">
          <a:xfrm>
            <a:off x="2362200" y="30480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2400">
                <a:solidFill>
                  <a:srgbClr val="FFFFFF"/>
                </a:solidFill>
              </a:rPr>
              <a:t>同位角相等，两直线平行</a:t>
            </a:r>
          </a:p>
        </p:txBody>
      </p:sp>
      <p:sp>
        <p:nvSpPr>
          <p:cNvPr id="22569" name="Text Box 41"/>
          <p:cNvSpPr txBox="1">
            <a:spLocks noChangeArrowheads="1"/>
          </p:cNvSpPr>
          <p:nvPr/>
        </p:nvSpPr>
        <p:spPr bwMode="auto">
          <a:xfrm>
            <a:off x="3581400" y="3886200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2400">
                <a:solidFill>
                  <a:srgbClr val="FFFFFF"/>
                </a:solidFill>
              </a:rPr>
              <a:t>两直线平行，同位角相等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25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25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225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autoUpdateAnimBg="0"/>
      <p:bldP spid="22535" grpId="0" animBg="1"/>
      <p:bldP spid="22536" grpId="0" animBg="1" autoUpdateAnimBg="0"/>
      <p:bldP spid="22538" grpId="0" autoUpdateAnimBg="0"/>
      <p:bldP spid="22563" grpId="0" autoUpdateAnimBg="0"/>
      <p:bldP spid="22564" grpId="0" autoUpdateAnimBg="0"/>
      <p:bldP spid="22565" grpId="0" autoUpdateAnimBg="0"/>
      <p:bldP spid="22566" grpId="0" animBg="1" autoUpdateAnimBg="0"/>
      <p:bldP spid="22567" grpId="0" animBg="1"/>
      <p:bldP spid="22568" grpId="0" autoUpdateAnimBg="0"/>
      <p:bldP spid="2256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1"/>
          <p:cNvSpPr>
            <a:spLocks noChangeArrowheads="1"/>
          </p:cNvSpPr>
          <p:nvPr/>
        </p:nvSpPr>
        <p:spPr bwMode="auto">
          <a:xfrm>
            <a:off x="1588" y="2614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pSp>
        <p:nvGrpSpPr>
          <p:cNvPr id="23569" name="Group 17"/>
          <p:cNvGrpSpPr/>
          <p:nvPr/>
        </p:nvGrpSpPr>
        <p:grpSpPr bwMode="auto">
          <a:xfrm>
            <a:off x="2112963" y="2614613"/>
            <a:ext cx="4919662" cy="1630362"/>
            <a:chOff x="0" y="0"/>
            <a:chExt cx="3099" cy="1027"/>
          </a:xfrm>
        </p:grpSpPr>
        <p:sp>
          <p:nvSpPr>
            <p:cNvPr id="14343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3099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14344" name="Group 16"/>
            <p:cNvGrpSpPr/>
            <p:nvPr/>
          </p:nvGrpSpPr>
          <p:grpSpPr bwMode="auto">
            <a:xfrm>
              <a:off x="0" y="0"/>
              <a:ext cx="731" cy="1027"/>
              <a:chOff x="0" y="0"/>
              <a:chExt cx="731" cy="1027"/>
            </a:xfrm>
          </p:grpSpPr>
          <p:sp>
            <p:nvSpPr>
              <p:cNvPr id="14345" name="Rectangle 1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731" cy="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4346" name="Rectangle 1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731" cy="10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spcBef>
                    <a:spcPct val="0"/>
                  </a:spcBef>
                </a:pPr>
                <a:r>
                  <a:rPr lang="en-US" altLang="zh-CN" sz="900" b="0">
                    <a:solidFill>
                      <a:schemeClr val="tx1"/>
                    </a:solidFill>
                  </a:rPr>
                  <a:t>  </a:t>
                </a:r>
                <a:r>
                  <a:rPr lang="en-US" altLang="zh-CN" sz="9200" b="0">
                    <a:solidFill>
                      <a:schemeClr val="tx1"/>
                    </a:solidFill>
                  </a:rPr>
                  <a:t> </a:t>
                </a:r>
                <a:r>
                  <a:rPr lang="en-US" altLang="zh-CN" sz="900" b="0">
                    <a:solidFill>
                      <a:schemeClr val="tx1"/>
                    </a:solidFill>
                  </a:rPr>
                  <a:t>                                                  </a:t>
                </a:r>
              </a:p>
            </p:txBody>
          </p:sp>
        </p:grpSp>
      </p:grpSp>
      <p:pic>
        <p:nvPicPr>
          <p:cNvPr id="23567" name="Picture 15" descr="noth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33613" y="2660650"/>
            <a:ext cx="1463675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23" descr="20040903aidutu28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296400" cy="780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78" name="WordArt 26"/>
          <p:cNvSpPr>
            <a:spLocks noChangeArrowheads="1" noChangeShapeType="1" noTextEdit="1"/>
          </p:cNvSpPr>
          <p:nvPr/>
        </p:nvSpPr>
        <p:spPr bwMode="auto">
          <a:xfrm>
            <a:off x="3343275" y="2733675"/>
            <a:ext cx="2457450" cy="1390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2259"/>
              </a:avLst>
            </a:prstTxWarp>
          </a:bodyPr>
          <a:lstStyle/>
          <a:p>
            <a:pPr algn="ctr"/>
            <a:r>
              <a:rPr lang="zh-CN" altLang="en-US" sz="9600" kern="10" normalizeH="1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华文中宋" panose="02010600040101010101" charset="-122"/>
                <a:ea typeface="华文中宋" panose="02010600040101010101" charset="-122"/>
              </a:rPr>
              <a:t>再见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3"/>
          <p:cNvSpPr>
            <a:spLocks noChangeArrowheads="1"/>
          </p:cNvSpPr>
          <p:nvPr/>
        </p:nvSpPr>
        <p:spPr bwMode="auto">
          <a:xfrm>
            <a:off x="228600" y="228600"/>
            <a:ext cx="8686800" cy="6400800"/>
          </a:xfrm>
          <a:prstGeom prst="roundRect">
            <a:avLst>
              <a:gd name="adj" fmla="val 16667"/>
            </a:avLst>
          </a:prstGeom>
          <a:noFill/>
          <a:ln w="127000">
            <a:solidFill>
              <a:srgbClr val="3B21FD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33400" y="1158875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FF00"/>
                </a:solidFill>
              </a:rPr>
              <a:t>        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33400" y="1219200"/>
            <a:ext cx="79248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zh-CN" altLang="en-US" sz="3200" dirty="0">
                <a:solidFill>
                  <a:srgbClr val="FFFFFF"/>
                </a:solidFill>
              </a:rPr>
              <a:t>实验</a:t>
            </a:r>
            <a:r>
              <a:rPr lang="en-US" altLang="zh-CN" sz="3200" dirty="0">
                <a:solidFill>
                  <a:srgbClr val="FFFFFF"/>
                </a:solidFill>
              </a:rPr>
              <a:t>:</a:t>
            </a:r>
            <a:r>
              <a:rPr lang="zh-CN" altLang="en-US" sz="3200" dirty="0">
                <a:solidFill>
                  <a:srgbClr val="FFFFFF"/>
                </a:solidFill>
              </a:rPr>
              <a:t>在准备好的横格本上任选两条平行线</a:t>
            </a:r>
            <a:r>
              <a:rPr lang="en-US" altLang="zh-CN" sz="3200" i="1" dirty="0">
                <a:solidFill>
                  <a:srgbClr val="FFFFFF"/>
                </a:solidFill>
              </a:rPr>
              <a:t>a</a:t>
            </a:r>
            <a:r>
              <a:rPr lang="zh-CN" altLang="en-US" sz="3200" dirty="0">
                <a:solidFill>
                  <a:srgbClr val="FFFFFF"/>
                </a:solidFill>
              </a:rPr>
              <a:t>、</a:t>
            </a:r>
            <a:r>
              <a:rPr lang="en-US" altLang="zh-CN" sz="3200" i="1" dirty="0">
                <a:solidFill>
                  <a:srgbClr val="FFFFFF"/>
                </a:solidFill>
              </a:rPr>
              <a:t>b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zh-CN" altLang="en-US" sz="3200" dirty="0">
                <a:solidFill>
                  <a:srgbClr val="FFFFFF"/>
                </a:solidFill>
                <a:sym typeface="Wingdings" panose="05000000000000000000" pitchFamily="2" charset="2"/>
              </a:rPr>
              <a:t>（</a:t>
            </a:r>
            <a:r>
              <a:rPr lang="en-US" altLang="zh-CN" sz="3200" dirty="0">
                <a:solidFill>
                  <a:srgbClr val="FFFFFF"/>
                </a:solidFill>
                <a:sym typeface="Wingdings" panose="05000000000000000000" pitchFamily="2" charset="2"/>
              </a:rPr>
              <a:t>1</a:t>
            </a:r>
            <a:r>
              <a:rPr lang="zh-CN" altLang="en-US" sz="3200" dirty="0">
                <a:solidFill>
                  <a:srgbClr val="FFFFFF"/>
                </a:solidFill>
                <a:sym typeface="Wingdings" panose="05000000000000000000" pitchFamily="2" charset="2"/>
              </a:rPr>
              <a:t>）任意画一条直线</a:t>
            </a:r>
            <a:r>
              <a:rPr lang="en-US" altLang="zh-CN" sz="3200" i="1" dirty="0">
                <a:solidFill>
                  <a:srgbClr val="FFFFFF"/>
                </a:solidFill>
                <a:sym typeface="Wingdings" panose="05000000000000000000" pitchFamily="2" charset="2"/>
              </a:rPr>
              <a:t>c</a:t>
            </a:r>
            <a:r>
              <a:rPr lang="zh-CN" altLang="en-US" sz="3200" dirty="0">
                <a:solidFill>
                  <a:srgbClr val="FFFFFF"/>
                </a:solidFill>
                <a:sym typeface="Wingdings" panose="05000000000000000000" pitchFamily="2" charset="2"/>
              </a:rPr>
              <a:t>与平行线</a:t>
            </a:r>
            <a:r>
              <a:rPr lang="en-US" altLang="zh-CN" sz="3200" i="1" dirty="0">
                <a:solidFill>
                  <a:srgbClr val="FFFFFF"/>
                </a:solidFill>
                <a:sym typeface="Wingdings" panose="05000000000000000000" pitchFamily="2" charset="2"/>
              </a:rPr>
              <a:t>a</a:t>
            </a:r>
            <a:r>
              <a:rPr lang="zh-CN" altLang="en-US" sz="3200" dirty="0">
                <a:solidFill>
                  <a:srgbClr val="FFFFFF"/>
                </a:solidFill>
                <a:sym typeface="Wingdings" panose="05000000000000000000" pitchFamily="2" charset="2"/>
              </a:rPr>
              <a:t>、</a:t>
            </a:r>
            <a:r>
              <a:rPr lang="en-US" altLang="zh-CN" sz="3200" i="1" dirty="0">
                <a:solidFill>
                  <a:srgbClr val="FFFFFF"/>
                </a:solidFill>
                <a:sym typeface="Wingdings" panose="05000000000000000000" pitchFamily="2" charset="2"/>
              </a:rPr>
              <a:t>b</a:t>
            </a:r>
            <a:r>
              <a:rPr lang="zh-CN" altLang="en-US" sz="3200" dirty="0">
                <a:solidFill>
                  <a:srgbClr val="FFFFFF"/>
                </a:solidFill>
                <a:sym typeface="Wingdings" panose="05000000000000000000" pitchFamily="2" charset="2"/>
              </a:rPr>
              <a:t>相交．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zh-CN" altLang="en-US" sz="3200" dirty="0">
                <a:solidFill>
                  <a:srgbClr val="FFFFFF"/>
                </a:solidFill>
                <a:sym typeface="Wingdings" panose="05000000000000000000" pitchFamily="2" charset="2"/>
              </a:rPr>
              <a:t>（</a:t>
            </a:r>
            <a:r>
              <a:rPr lang="en-US" altLang="zh-CN" sz="3200" dirty="0">
                <a:solidFill>
                  <a:srgbClr val="FFFFFF"/>
                </a:solidFill>
                <a:sym typeface="Wingdings" panose="05000000000000000000" pitchFamily="2" charset="2"/>
              </a:rPr>
              <a:t>2</a:t>
            </a:r>
            <a:r>
              <a:rPr lang="zh-CN" altLang="en-US" sz="3200" dirty="0">
                <a:solidFill>
                  <a:srgbClr val="FFFFFF"/>
                </a:solidFill>
                <a:sym typeface="Wingdings" panose="05000000000000000000" pitchFamily="2" charset="2"/>
              </a:rPr>
              <a:t>）任选一对同位角，用量角器度量，看看这一对同位角有什么关系？</a:t>
            </a:r>
            <a:endParaRPr lang="zh-CN" altLang="en-US" sz="3200" dirty="0">
              <a:solidFill>
                <a:srgbClr val="FFFFFF"/>
              </a:solidFill>
            </a:endParaRPr>
          </a:p>
        </p:txBody>
      </p:sp>
      <p:grpSp>
        <p:nvGrpSpPr>
          <p:cNvPr id="3148" name="Group 76"/>
          <p:cNvGrpSpPr/>
          <p:nvPr/>
        </p:nvGrpSpPr>
        <p:grpSpPr bwMode="auto">
          <a:xfrm>
            <a:off x="4876800" y="3200400"/>
            <a:ext cx="2135188" cy="1371600"/>
            <a:chOff x="4175" y="2592"/>
            <a:chExt cx="1345" cy="864"/>
          </a:xfrm>
        </p:grpSpPr>
        <p:grpSp>
          <p:nvGrpSpPr>
            <p:cNvPr id="3118" name="Group 77"/>
            <p:cNvGrpSpPr/>
            <p:nvPr/>
          </p:nvGrpSpPr>
          <p:grpSpPr bwMode="auto">
            <a:xfrm>
              <a:off x="4175" y="2832"/>
              <a:ext cx="1153" cy="528"/>
              <a:chOff x="3983" y="2688"/>
              <a:chExt cx="1153" cy="528"/>
            </a:xfrm>
          </p:grpSpPr>
          <p:sp>
            <p:nvSpPr>
              <p:cNvPr id="3121" name="Line 78"/>
              <p:cNvSpPr>
                <a:spLocks noChangeShapeType="1"/>
              </p:cNvSpPr>
              <p:nvPr/>
            </p:nvSpPr>
            <p:spPr bwMode="auto">
              <a:xfrm>
                <a:off x="3983" y="2688"/>
                <a:ext cx="1152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22" name="Line 79"/>
              <p:cNvSpPr>
                <a:spLocks noChangeShapeType="1"/>
              </p:cNvSpPr>
              <p:nvPr/>
            </p:nvSpPr>
            <p:spPr bwMode="auto">
              <a:xfrm>
                <a:off x="3984" y="3216"/>
                <a:ext cx="1152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119" name="Text Box 80"/>
            <p:cNvSpPr txBox="1">
              <a:spLocks noChangeArrowheads="1"/>
            </p:cNvSpPr>
            <p:nvPr/>
          </p:nvSpPr>
          <p:spPr bwMode="auto">
            <a:xfrm>
              <a:off x="5280" y="2592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i="1">
                  <a:solidFill>
                    <a:srgbClr val="FFFF00"/>
                  </a:solidFill>
                </a:rPr>
                <a:t>a</a:t>
              </a:r>
            </a:p>
          </p:txBody>
        </p:sp>
        <p:sp>
          <p:nvSpPr>
            <p:cNvPr id="3120" name="Text Box 81"/>
            <p:cNvSpPr txBox="1">
              <a:spLocks noChangeArrowheads="1"/>
            </p:cNvSpPr>
            <p:nvPr/>
          </p:nvSpPr>
          <p:spPr bwMode="auto">
            <a:xfrm>
              <a:off x="5280" y="3168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i="1">
                  <a:solidFill>
                    <a:srgbClr val="FFFF00"/>
                  </a:solidFill>
                </a:rPr>
                <a:t>b</a:t>
              </a:r>
            </a:p>
          </p:txBody>
        </p:sp>
      </p:grpSp>
      <p:grpSp>
        <p:nvGrpSpPr>
          <p:cNvPr id="3184" name="Group 112"/>
          <p:cNvGrpSpPr/>
          <p:nvPr/>
        </p:nvGrpSpPr>
        <p:grpSpPr bwMode="auto">
          <a:xfrm>
            <a:off x="5257800" y="3048000"/>
            <a:ext cx="1219200" cy="2362200"/>
            <a:chOff x="4560" y="2400"/>
            <a:chExt cx="768" cy="1488"/>
          </a:xfrm>
        </p:grpSpPr>
        <p:sp>
          <p:nvSpPr>
            <p:cNvPr id="3116" name="Line 84"/>
            <p:cNvSpPr>
              <a:spLocks noChangeShapeType="1"/>
            </p:cNvSpPr>
            <p:nvPr/>
          </p:nvSpPr>
          <p:spPr bwMode="auto">
            <a:xfrm>
              <a:off x="4560" y="2544"/>
              <a:ext cx="768" cy="1344"/>
            </a:xfrm>
            <a:prstGeom prst="line">
              <a:avLst/>
            </a:prstGeom>
            <a:noFill/>
            <a:ln w="41275">
              <a:solidFill>
                <a:srgbClr val="FFFF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7" name="Text Box 85"/>
            <p:cNvSpPr txBox="1">
              <a:spLocks noChangeArrowheads="1"/>
            </p:cNvSpPr>
            <p:nvPr/>
          </p:nvSpPr>
          <p:spPr bwMode="auto">
            <a:xfrm flipH="1">
              <a:off x="4608" y="2400"/>
              <a:ext cx="3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i="1">
                  <a:solidFill>
                    <a:srgbClr val="FFFF00"/>
                  </a:solidFill>
                </a:rPr>
                <a:t>c</a:t>
              </a:r>
            </a:p>
          </p:txBody>
        </p:sp>
      </p:grpSp>
      <p:grpSp>
        <p:nvGrpSpPr>
          <p:cNvPr id="3162" name="Group 90"/>
          <p:cNvGrpSpPr/>
          <p:nvPr/>
        </p:nvGrpSpPr>
        <p:grpSpPr bwMode="auto">
          <a:xfrm>
            <a:off x="4495800" y="3581400"/>
            <a:ext cx="1350963" cy="762000"/>
            <a:chOff x="3277" y="3072"/>
            <a:chExt cx="851" cy="480"/>
          </a:xfrm>
        </p:grpSpPr>
        <p:sp>
          <p:nvSpPr>
            <p:cNvPr id="3114" name="Line 88"/>
            <p:cNvSpPr>
              <a:spLocks noChangeShapeType="1"/>
            </p:cNvSpPr>
            <p:nvPr/>
          </p:nvSpPr>
          <p:spPr bwMode="auto">
            <a:xfrm>
              <a:off x="3840" y="3072"/>
              <a:ext cx="288" cy="4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5" name="Line 89"/>
            <p:cNvSpPr>
              <a:spLocks noChangeShapeType="1"/>
            </p:cNvSpPr>
            <p:nvPr/>
          </p:nvSpPr>
          <p:spPr bwMode="auto">
            <a:xfrm>
              <a:off x="3277" y="3085"/>
              <a:ext cx="57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163" name="Group 91"/>
          <p:cNvGrpSpPr/>
          <p:nvPr/>
        </p:nvGrpSpPr>
        <p:grpSpPr bwMode="auto">
          <a:xfrm>
            <a:off x="3276600" y="3733800"/>
            <a:ext cx="1350963" cy="762000"/>
            <a:chOff x="3277" y="3072"/>
            <a:chExt cx="851" cy="480"/>
          </a:xfrm>
        </p:grpSpPr>
        <p:sp>
          <p:nvSpPr>
            <p:cNvPr id="3112" name="Line 92"/>
            <p:cNvSpPr>
              <a:spLocks noChangeShapeType="1"/>
            </p:cNvSpPr>
            <p:nvPr/>
          </p:nvSpPr>
          <p:spPr bwMode="auto">
            <a:xfrm>
              <a:off x="3840" y="3072"/>
              <a:ext cx="288" cy="4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3" name="Line 93"/>
            <p:cNvSpPr>
              <a:spLocks noChangeShapeType="1"/>
            </p:cNvSpPr>
            <p:nvPr/>
          </p:nvSpPr>
          <p:spPr bwMode="auto">
            <a:xfrm>
              <a:off x="3277" y="3085"/>
              <a:ext cx="57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166" name="Group 94"/>
          <p:cNvGrpSpPr/>
          <p:nvPr/>
        </p:nvGrpSpPr>
        <p:grpSpPr bwMode="auto">
          <a:xfrm>
            <a:off x="2057400" y="3733800"/>
            <a:ext cx="1350963" cy="762000"/>
            <a:chOff x="3277" y="3072"/>
            <a:chExt cx="851" cy="480"/>
          </a:xfrm>
        </p:grpSpPr>
        <p:sp>
          <p:nvSpPr>
            <p:cNvPr id="3110" name="Line 95"/>
            <p:cNvSpPr>
              <a:spLocks noChangeShapeType="1"/>
            </p:cNvSpPr>
            <p:nvPr/>
          </p:nvSpPr>
          <p:spPr bwMode="auto">
            <a:xfrm>
              <a:off x="3840" y="3072"/>
              <a:ext cx="288" cy="4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11" name="Line 96"/>
            <p:cNvSpPr>
              <a:spLocks noChangeShapeType="1"/>
            </p:cNvSpPr>
            <p:nvPr/>
          </p:nvSpPr>
          <p:spPr bwMode="auto">
            <a:xfrm>
              <a:off x="3277" y="3085"/>
              <a:ext cx="57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169" name="Group 97"/>
          <p:cNvGrpSpPr/>
          <p:nvPr/>
        </p:nvGrpSpPr>
        <p:grpSpPr bwMode="auto">
          <a:xfrm>
            <a:off x="2057400" y="3733800"/>
            <a:ext cx="1350963" cy="762000"/>
            <a:chOff x="3277" y="3072"/>
            <a:chExt cx="851" cy="480"/>
          </a:xfrm>
        </p:grpSpPr>
        <p:sp>
          <p:nvSpPr>
            <p:cNvPr id="3108" name="Line 98"/>
            <p:cNvSpPr>
              <a:spLocks noChangeShapeType="1"/>
            </p:cNvSpPr>
            <p:nvPr/>
          </p:nvSpPr>
          <p:spPr bwMode="auto">
            <a:xfrm>
              <a:off x="3840" y="3072"/>
              <a:ext cx="288" cy="4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9" name="Line 99"/>
            <p:cNvSpPr>
              <a:spLocks noChangeShapeType="1"/>
            </p:cNvSpPr>
            <p:nvPr/>
          </p:nvSpPr>
          <p:spPr bwMode="auto">
            <a:xfrm>
              <a:off x="3277" y="3085"/>
              <a:ext cx="57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172" name="Group 100"/>
          <p:cNvGrpSpPr/>
          <p:nvPr/>
        </p:nvGrpSpPr>
        <p:grpSpPr bwMode="auto">
          <a:xfrm>
            <a:off x="5029200" y="4419600"/>
            <a:ext cx="1350963" cy="762000"/>
            <a:chOff x="3277" y="3072"/>
            <a:chExt cx="851" cy="480"/>
          </a:xfrm>
        </p:grpSpPr>
        <p:sp>
          <p:nvSpPr>
            <p:cNvPr id="3106" name="Line 101"/>
            <p:cNvSpPr>
              <a:spLocks noChangeShapeType="1"/>
            </p:cNvSpPr>
            <p:nvPr/>
          </p:nvSpPr>
          <p:spPr bwMode="auto">
            <a:xfrm>
              <a:off x="3840" y="3072"/>
              <a:ext cx="288" cy="48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7" name="Line 102"/>
            <p:cNvSpPr>
              <a:spLocks noChangeShapeType="1"/>
            </p:cNvSpPr>
            <p:nvPr/>
          </p:nvSpPr>
          <p:spPr bwMode="auto">
            <a:xfrm>
              <a:off x="3277" y="3085"/>
              <a:ext cx="576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175" name="Group 103"/>
          <p:cNvGrpSpPr/>
          <p:nvPr/>
        </p:nvGrpSpPr>
        <p:grpSpPr bwMode="auto">
          <a:xfrm>
            <a:off x="3886200" y="4191000"/>
            <a:ext cx="1350963" cy="762000"/>
            <a:chOff x="3277" y="3072"/>
            <a:chExt cx="851" cy="480"/>
          </a:xfrm>
        </p:grpSpPr>
        <p:sp>
          <p:nvSpPr>
            <p:cNvPr id="3104" name="Line 104"/>
            <p:cNvSpPr>
              <a:spLocks noChangeShapeType="1"/>
            </p:cNvSpPr>
            <p:nvPr/>
          </p:nvSpPr>
          <p:spPr bwMode="auto">
            <a:xfrm>
              <a:off x="3840" y="3072"/>
              <a:ext cx="288" cy="48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5" name="Line 105"/>
            <p:cNvSpPr>
              <a:spLocks noChangeShapeType="1"/>
            </p:cNvSpPr>
            <p:nvPr/>
          </p:nvSpPr>
          <p:spPr bwMode="auto">
            <a:xfrm>
              <a:off x="3277" y="3085"/>
              <a:ext cx="576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178" name="Group 106"/>
          <p:cNvGrpSpPr/>
          <p:nvPr/>
        </p:nvGrpSpPr>
        <p:grpSpPr bwMode="auto">
          <a:xfrm>
            <a:off x="2971800" y="4038600"/>
            <a:ext cx="1350963" cy="762000"/>
            <a:chOff x="3277" y="3072"/>
            <a:chExt cx="851" cy="480"/>
          </a:xfrm>
        </p:grpSpPr>
        <p:sp>
          <p:nvSpPr>
            <p:cNvPr id="3102" name="Line 107"/>
            <p:cNvSpPr>
              <a:spLocks noChangeShapeType="1"/>
            </p:cNvSpPr>
            <p:nvPr/>
          </p:nvSpPr>
          <p:spPr bwMode="auto">
            <a:xfrm>
              <a:off x="3840" y="3072"/>
              <a:ext cx="288" cy="48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3" name="Line 108"/>
            <p:cNvSpPr>
              <a:spLocks noChangeShapeType="1"/>
            </p:cNvSpPr>
            <p:nvPr/>
          </p:nvSpPr>
          <p:spPr bwMode="auto">
            <a:xfrm>
              <a:off x="3277" y="3085"/>
              <a:ext cx="576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181" name="Group 109"/>
          <p:cNvGrpSpPr/>
          <p:nvPr/>
        </p:nvGrpSpPr>
        <p:grpSpPr bwMode="auto">
          <a:xfrm>
            <a:off x="2057400" y="3733800"/>
            <a:ext cx="1350963" cy="762000"/>
            <a:chOff x="3277" y="3072"/>
            <a:chExt cx="851" cy="480"/>
          </a:xfrm>
        </p:grpSpPr>
        <p:sp>
          <p:nvSpPr>
            <p:cNvPr id="3100" name="Line 110"/>
            <p:cNvSpPr>
              <a:spLocks noChangeShapeType="1"/>
            </p:cNvSpPr>
            <p:nvPr/>
          </p:nvSpPr>
          <p:spPr bwMode="auto">
            <a:xfrm>
              <a:off x="3840" y="3072"/>
              <a:ext cx="288" cy="48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1" name="Line 111"/>
            <p:cNvSpPr>
              <a:spLocks noChangeShapeType="1"/>
            </p:cNvSpPr>
            <p:nvPr/>
          </p:nvSpPr>
          <p:spPr bwMode="auto">
            <a:xfrm>
              <a:off x="3277" y="3085"/>
              <a:ext cx="576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188" name="Group 116"/>
          <p:cNvGrpSpPr/>
          <p:nvPr/>
        </p:nvGrpSpPr>
        <p:grpSpPr bwMode="auto">
          <a:xfrm>
            <a:off x="5257800" y="3581400"/>
            <a:ext cx="762000" cy="1143000"/>
            <a:chOff x="4704" y="2998"/>
            <a:chExt cx="480" cy="720"/>
          </a:xfrm>
        </p:grpSpPr>
        <p:sp>
          <p:nvSpPr>
            <p:cNvPr id="3098" name="Arc 114"/>
            <p:cNvSpPr/>
            <p:nvPr/>
          </p:nvSpPr>
          <p:spPr bwMode="auto">
            <a:xfrm rot="10550169">
              <a:off x="4992" y="3526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2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99" name="Arc 115"/>
            <p:cNvSpPr/>
            <p:nvPr/>
          </p:nvSpPr>
          <p:spPr bwMode="auto">
            <a:xfrm rot="10550169">
              <a:off x="4704" y="2998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2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191" name="Group 119"/>
          <p:cNvGrpSpPr/>
          <p:nvPr/>
        </p:nvGrpSpPr>
        <p:grpSpPr bwMode="auto">
          <a:xfrm>
            <a:off x="5029200" y="3733800"/>
            <a:ext cx="914400" cy="1295400"/>
            <a:chOff x="4560" y="3072"/>
            <a:chExt cx="576" cy="816"/>
          </a:xfrm>
        </p:grpSpPr>
        <p:sp>
          <p:nvSpPr>
            <p:cNvPr id="3096" name="Text Box 117"/>
            <p:cNvSpPr txBox="1">
              <a:spLocks noChangeArrowheads="1"/>
            </p:cNvSpPr>
            <p:nvPr/>
          </p:nvSpPr>
          <p:spPr bwMode="auto">
            <a:xfrm>
              <a:off x="4560" y="3072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solidFill>
                    <a:srgbClr val="FFFF00"/>
                  </a:solidFill>
                </a:rPr>
                <a:t>3</a:t>
              </a:r>
            </a:p>
          </p:txBody>
        </p:sp>
        <p:sp>
          <p:nvSpPr>
            <p:cNvPr id="3097" name="Text Box 118"/>
            <p:cNvSpPr txBox="1">
              <a:spLocks noChangeArrowheads="1"/>
            </p:cNvSpPr>
            <p:nvPr/>
          </p:nvSpPr>
          <p:spPr bwMode="auto">
            <a:xfrm>
              <a:off x="4896" y="360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solidFill>
                    <a:srgbClr val="FFFF00"/>
                  </a:solidFill>
                </a:rPr>
                <a:t>4</a:t>
              </a:r>
            </a:p>
          </p:txBody>
        </p:sp>
      </p:grpSp>
      <p:grpSp>
        <p:nvGrpSpPr>
          <p:cNvPr id="3089" name="Group 126"/>
          <p:cNvGrpSpPr/>
          <p:nvPr/>
        </p:nvGrpSpPr>
        <p:grpSpPr bwMode="auto">
          <a:xfrm>
            <a:off x="762000" y="228600"/>
            <a:ext cx="2819400" cy="817563"/>
            <a:chOff x="480" y="144"/>
            <a:chExt cx="1776" cy="515"/>
          </a:xfrm>
        </p:grpSpPr>
        <p:grpSp>
          <p:nvGrpSpPr>
            <p:cNvPr id="3092" name="Group 121"/>
            <p:cNvGrpSpPr/>
            <p:nvPr/>
          </p:nvGrpSpPr>
          <p:grpSpPr bwMode="auto">
            <a:xfrm>
              <a:off x="528" y="144"/>
              <a:ext cx="1728" cy="515"/>
              <a:chOff x="1920" y="-32"/>
              <a:chExt cx="2112" cy="368"/>
            </a:xfrm>
          </p:grpSpPr>
          <p:sp>
            <p:nvSpPr>
              <p:cNvPr id="3094" name="Rectangle 122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278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0"/>
                  </a:spcBef>
                </a:pPr>
                <a:r>
                  <a:rPr lang="en-US" altLang="zh-CN" sz="3200" dirty="0">
                    <a:solidFill>
                      <a:srgbClr val="0066FF"/>
                    </a:solidFill>
                    <a:ea typeface="华文行楷" panose="02010800040101010101" pitchFamily="2" charset="-122"/>
                  </a:rPr>
                  <a:t>    </a:t>
                </a:r>
                <a:r>
                  <a:rPr lang="zh-CN" altLang="en-US" sz="3200" dirty="0">
                    <a:solidFill>
                      <a:srgbClr val="0066FF"/>
                    </a:solidFill>
                    <a:ea typeface="华文行楷" panose="02010800040101010101" pitchFamily="2" charset="-122"/>
                  </a:rPr>
                  <a:t>动手做一做</a:t>
                </a:r>
              </a:p>
            </p:txBody>
          </p:sp>
          <p:sp>
            <p:nvSpPr>
              <p:cNvPr id="3195" name="Rectangle 123" descr="PE03255_"/>
              <p:cNvSpPr>
                <a:spLocks noChangeArrowheads="1"/>
              </p:cNvSpPr>
              <p:nvPr/>
            </p:nvSpPr>
            <p:spPr bwMode="auto">
              <a:xfrm>
                <a:off x="3601" y="-32"/>
                <a:ext cx="143" cy="3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4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0"/>
                  </a:spcBef>
                  <a:defRPr/>
                </a:pPr>
                <a:endParaRPr kumimoji="0" lang="zh-CN" altLang="zh-CN" sz="4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  <a:ea typeface="BatangChe" pitchFamily="49" charset="-127"/>
                </a:endParaRPr>
              </a:p>
            </p:txBody>
          </p:sp>
        </p:grpSp>
        <p:pic>
          <p:nvPicPr>
            <p:cNvPr id="3093" name="Picture 125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80" y="288"/>
              <a:ext cx="33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90" name="Text Box 127"/>
          <p:cNvSpPr txBox="1">
            <a:spLocks noChangeArrowheads="1"/>
          </p:cNvSpPr>
          <p:nvPr/>
        </p:nvSpPr>
        <p:spPr bwMode="auto">
          <a:xfrm>
            <a:off x="838200" y="5486400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endParaRPr lang="zh-CN" altLang="zh-CN" sz="2400">
              <a:solidFill>
                <a:srgbClr val="FFFF00"/>
              </a:solidFill>
            </a:endParaRPr>
          </a:p>
        </p:txBody>
      </p:sp>
      <p:sp>
        <p:nvSpPr>
          <p:cNvPr id="3200" name="Text Box 128"/>
          <p:cNvSpPr txBox="1">
            <a:spLocks noChangeArrowheads="1"/>
          </p:cNvSpPr>
          <p:nvPr/>
        </p:nvSpPr>
        <p:spPr bwMode="auto">
          <a:xfrm>
            <a:off x="762000" y="5334000"/>
            <a:ext cx="7391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FFFF00"/>
                </a:solidFill>
              </a:rPr>
              <a:t>结论：两条平行线被第三条直线所截，同位角相等</a:t>
            </a:r>
            <a:r>
              <a:rPr lang="zh-CN" altLang="en-US" sz="2400" dirty="0" smtClean="0">
                <a:solidFill>
                  <a:srgbClr val="FFFF00"/>
                </a:solidFill>
              </a:rPr>
              <a:t>．</a:t>
            </a:r>
            <a:endParaRPr lang="zh-CN" alt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1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1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utoUpdateAnimBg="0"/>
      <p:bldP spid="3078" grpId="0" autoUpdateAnimBg="0"/>
      <p:bldP spid="320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0" y="0"/>
            <a:ext cx="8686800" cy="6400800"/>
          </a:xfrm>
          <a:prstGeom prst="roundRect">
            <a:avLst>
              <a:gd name="adj" fmla="val 16667"/>
            </a:avLst>
          </a:prstGeom>
          <a:noFill/>
          <a:ln w="127000">
            <a:solidFill>
              <a:srgbClr val="3B21FD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33400" y="17526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b="0" dirty="0">
                <a:solidFill>
                  <a:srgbClr val="FFFF00"/>
                </a:solidFill>
              </a:rPr>
              <a:t>简单说成：</a:t>
            </a:r>
            <a:r>
              <a:rPr lang="zh-CN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2" charset="-122"/>
              </a:rPr>
              <a:t>两直线平行，同位角相等．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533400"/>
            <a:ext cx="86868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rgbClr val="FFFF00"/>
                </a:solidFill>
              </a:rPr>
              <a:t>1</a:t>
            </a:r>
            <a:r>
              <a:rPr lang="zh-CN" altLang="en-US" sz="2400" dirty="0">
                <a:solidFill>
                  <a:srgbClr val="FFFF00"/>
                </a:solidFill>
              </a:rPr>
              <a:t>、平行线的性质</a:t>
            </a:r>
            <a:r>
              <a:rPr lang="en-US" altLang="zh-CN" sz="2400" dirty="0">
                <a:solidFill>
                  <a:srgbClr val="FFFF00"/>
                </a:solidFill>
              </a:rPr>
              <a:t>1</a:t>
            </a:r>
            <a:r>
              <a:rPr lang="zh-CN" altLang="en-US" sz="2400" dirty="0">
                <a:solidFill>
                  <a:srgbClr val="FFFF00"/>
                </a:solidFill>
              </a:rPr>
              <a:t>：</a:t>
            </a:r>
          </a:p>
          <a:p>
            <a:pPr eaLnBrk="1" hangingPunct="1"/>
            <a:r>
              <a:rPr lang="zh-CN" altLang="en-US" sz="2400" dirty="0">
                <a:solidFill>
                  <a:srgbClr val="FFFF00"/>
                </a:solidFill>
              </a:rPr>
              <a:t>两条平行线被第三条直线所截，同位角相等．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209800" y="533400"/>
            <a:ext cx="693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FF00"/>
                </a:solidFill>
              </a:rPr>
              <a:t>  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304800" y="2286000"/>
            <a:ext cx="82296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FFFFFF"/>
                </a:solidFill>
                <a:latin typeface="宋体" panose="02010600030101010101" pitchFamily="2" charset="-122"/>
              </a:rPr>
              <a:t>思考回答下列问题：</a:t>
            </a:r>
          </a:p>
          <a:p>
            <a:pPr eaLnBrk="1" hangingPunct="1"/>
            <a:r>
              <a:rPr lang="zh-CN" altLang="en-US" sz="2400" dirty="0">
                <a:solidFill>
                  <a:srgbClr val="FFFF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 dirty="0">
                <a:solidFill>
                  <a:srgbClr val="FFFF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dirty="0">
                <a:solidFill>
                  <a:srgbClr val="FFFFFF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sz="2400" dirty="0">
                <a:solidFill>
                  <a:srgbClr val="FFFFFF"/>
                </a:solidFill>
              </a:rPr>
              <a:t>平行线的性质（</a:t>
            </a:r>
            <a:r>
              <a:rPr lang="en-US" altLang="zh-CN" sz="2400" dirty="0">
                <a:solidFill>
                  <a:srgbClr val="FFFFFF"/>
                </a:solidFill>
              </a:rPr>
              <a:t>1</a:t>
            </a:r>
            <a:r>
              <a:rPr lang="zh-CN" altLang="en-US" sz="2400" dirty="0">
                <a:solidFill>
                  <a:srgbClr val="FFFFFF"/>
                </a:solidFill>
              </a:rPr>
              <a:t>）</a:t>
            </a:r>
            <a:r>
              <a:rPr lang="zh-CN" altLang="en-US" sz="2400" dirty="0">
                <a:solidFill>
                  <a:srgbClr val="FFFFFF"/>
                </a:solidFill>
                <a:latin typeface="宋体" panose="02010600030101010101" pitchFamily="2" charset="-122"/>
              </a:rPr>
              <a:t>已知的什么？得出的结论是什么？</a:t>
            </a:r>
          </a:p>
          <a:p>
            <a:pPr eaLnBrk="1" hangingPunct="1"/>
            <a:r>
              <a:rPr lang="zh-CN" altLang="en-US" sz="2400" dirty="0">
                <a:solidFill>
                  <a:srgbClr val="FFFF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 dirty="0">
                <a:solidFill>
                  <a:srgbClr val="FFFF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dirty="0">
                <a:solidFill>
                  <a:srgbClr val="FFFFFF"/>
                </a:solidFill>
                <a:latin typeface="宋体" panose="02010600030101010101" pitchFamily="2" charset="-122"/>
              </a:rPr>
              <a:t>）它和我们前面学习的两直线平行的判定</a:t>
            </a:r>
            <a:r>
              <a:rPr lang="zh-CN" altLang="en-US" sz="2400" dirty="0">
                <a:solidFill>
                  <a:srgbClr val="FFFFFF"/>
                </a:solidFill>
              </a:rPr>
              <a:t>“</a:t>
            </a:r>
            <a:r>
              <a:rPr lang="zh-CN" altLang="en-US" sz="2400" dirty="0">
                <a:solidFill>
                  <a:srgbClr val="FFFFFF"/>
                </a:solidFill>
                <a:latin typeface="宋体" panose="02010600030101010101" pitchFamily="2" charset="-122"/>
              </a:rPr>
              <a:t>同位角相等，两直线平行</a:t>
            </a:r>
            <a:r>
              <a:rPr lang="zh-CN" altLang="en-US" sz="2400" dirty="0">
                <a:solidFill>
                  <a:srgbClr val="FFFFFF"/>
                </a:solidFill>
              </a:rPr>
              <a:t>”</a:t>
            </a:r>
            <a:r>
              <a:rPr lang="zh-CN" altLang="en-US" sz="2400" dirty="0">
                <a:solidFill>
                  <a:srgbClr val="FFFFFF"/>
                </a:solidFill>
                <a:latin typeface="宋体" panose="02010600030101010101" pitchFamily="2" charset="-122"/>
              </a:rPr>
              <a:t>有什么区别？</a:t>
            </a:r>
          </a:p>
        </p:txBody>
      </p:sp>
      <p:grpSp>
        <p:nvGrpSpPr>
          <p:cNvPr id="4118" name="Group 22"/>
          <p:cNvGrpSpPr/>
          <p:nvPr/>
        </p:nvGrpSpPr>
        <p:grpSpPr bwMode="auto">
          <a:xfrm>
            <a:off x="6248400" y="4191000"/>
            <a:ext cx="2133600" cy="2133600"/>
            <a:chOff x="3936" y="2640"/>
            <a:chExt cx="1344" cy="1344"/>
          </a:xfrm>
        </p:grpSpPr>
        <p:grpSp>
          <p:nvGrpSpPr>
            <p:cNvPr id="4119" name="Group 17"/>
            <p:cNvGrpSpPr/>
            <p:nvPr/>
          </p:nvGrpSpPr>
          <p:grpSpPr bwMode="auto">
            <a:xfrm>
              <a:off x="4368" y="2736"/>
              <a:ext cx="465" cy="1248"/>
              <a:chOff x="4368" y="2736"/>
              <a:chExt cx="465" cy="1248"/>
            </a:xfrm>
          </p:grpSpPr>
          <p:sp>
            <p:nvSpPr>
              <p:cNvPr id="4124" name="Line 11"/>
              <p:cNvSpPr>
                <a:spLocks noChangeShapeType="1"/>
              </p:cNvSpPr>
              <p:nvPr/>
            </p:nvSpPr>
            <p:spPr bwMode="auto">
              <a:xfrm rot="-4152709">
                <a:off x="3768" y="3384"/>
                <a:ext cx="1200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25" name="Line 13"/>
              <p:cNvSpPr>
                <a:spLocks noChangeShapeType="1"/>
              </p:cNvSpPr>
              <p:nvPr/>
            </p:nvSpPr>
            <p:spPr bwMode="auto">
              <a:xfrm rot="-4152709">
                <a:off x="4233" y="3336"/>
                <a:ext cx="1200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120" name="Text Box 18"/>
            <p:cNvSpPr txBox="1">
              <a:spLocks noChangeArrowheads="1"/>
            </p:cNvSpPr>
            <p:nvPr/>
          </p:nvSpPr>
          <p:spPr bwMode="auto">
            <a:xfrm>
              <a:off x="4320" y="2640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i="1">
                  <a:solidFill>
                    <a:srgbClr val="FFFF00"/>
                  </a:solidFill>
                </a:rPr>
                <a:t>A</a:t>
              </a:r>
            </a:p>
          </p:txBody>
        </p:sp>
        <p:sp>
          <p:nvSpPr>
            <p:cNvPr id="2" name="Text Box 19"/>
            <p:cNvSpPr txBox="1">
              <a:spLocks noChangeArrowheads="1"/>
            </p:cNvSpPr>
            <p:nvPr/>
          </p:nvSpPr>
          <p:spPr bwMode="auto">
            <a:xfrm>
              <a:off x="3936" y="3696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i="1">
                  <a:solidFill>
                    <a:srgbClr val="FFFF00"/>
                  </a:solidFill>
                </a:rPr>
                <a:t>B</a:t>
              </a:r>
            </a:p>
          </p:txBody>
        </p:sp>
        <p:sp>
          <p:nvSpPr>
            <p:cNvPr id="4122" name="Text Box 20"/>
            <p:cNvSpPr txBox="1">
              <a:spLocks noChangeArrowheads="1"/>
            </p:cNvSpPr>
            <p:nvPr/>
          </p:nvSpPr>
          <p:spPr bwMode="auto">
            <a:xfrm>
              <a:off x="5040" y="2688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i="1">
                  <a:solidFill>
                    <a:srgbClr val="FFFF00"/>
                  </a:solidFill>
                </a:rPr>
                <a:t>C</a:t>
              </a:r>
            </a:p>
          </p:txBody>
        </p:sp>
        <p:sp>
          <p:nvSpPr>
            <p:cNvPr id="4123" name="Text Box 21"/>
            <p:cNvSpPr txBox="1">
              <a:spLocks noChangeArrowheads="1"/>
            </p:cNvSpPr>
            <p:nvPr/>
          </p:nvSpPr>
          <p:spPr bwMode="auto">
            <a:xfrm>
              <a:off x="4704" y="3696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i="1">
                  <a:solidFill>
                    <a:srgbClr val="FFFF00"/>
                  </a:solidFill>
                </a:rPr>
                <a:t>D</a:t>
              </a:r>
            </a:p>
          </p:txBody>
        </p:sp>
      </p:grpSp>
      <p:grpSp>
        <p:nvGrpSpPr>
          <p:cNvPr id="4121" name="Group 25"/>
          <p:cNvGrpSpPr/>
          <p:nvPr/>
        </p:nvGrpSpPr>
        <p:grpSpPr bwMode="auto">
          <a:xfrm>
            <a:off x="6172200" y="5029200"/>
            <a:ext cx="2514600" cy="533400"/>
            <a:chOff x="3888" y="3168"/>
            <a:chExt cx="1584" cy="336"/>
          </a:xfrm>
        </p:grpSpPr>
        <p:sp>
          <p:nvSpPr>
            <p:cNvPr id="4116" name="Line 16"/>
            <p:cNvSpPr>
              <a:spLocks noChangeShapeType="1"/>
            </p:cNvSpPr>
            <p:nvPr/>
          </p:nvSpPr>
          <p:spPr bwMode="auto">
            <a:xfrm flipV="1">
              <a:off x="3888" y="3168"/>
              <a:ext cx="1392" cy="336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7" name="Text Box 23"/>
            <p:cNvSpPr txBox="1">
              <a:spLocks noChangeArrowheads="1"/>
            </p:cNvSpPr>
            <p:nvPr/>
          </p:nvSpPr>
          <p:spPr bwMode="auto">
            <a:xfrm>
              <a:off x="3888" y="3168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solidFill>
                    <a:srgbClr val="FFFF00"/>
                  </a:solidFill>
                </a:rPr>
                <a:t>E</a:t>
              </a:r>
            </a:p>
          </p:txBody>
        </p:sp>
        <p:sp>
          <p:nvSpPr>
            <p:cNvPr id="3" name="Text Box 24"/>
            <p:cNvSpPr txBox="1">
              <a:spLocks noChangeArrowheads="1"/>
            </p:cNvSpPr>
            <p:nvPr/>
          </p:nvSpPr>
          <p:spPr bwMode="auto">
            <a:xfrm>
              <a:off x="5184" y="321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solidFill>
                    <a:srgbClr val="FFFF00"/>
                  </a:solidFill>
                </a:rPr>
                <a:t>F</a:t>
              </a:r>
            </a:p>
          </p:txBody>
        </p:sp>
      </p:grpSp>
      <p:grpSp>
        <p:nvGrpSpPr>
          <p:cNvPr id="4131" name="Group 35"/>
          <p:cNvGrpSpPr/>
          <p:nvPr/>
        </p:nvGrpSpPr>
        <p:grpSpPr bwMode="auto">
          <a:xfrm>
            <a:off x="6705600" y="5029200"/>
            <a:ext cx="1676400" cy="762000"/>
            <a:chOff x="4224" y="3168"/>
            <a:chExt cx="1056" cy="480"/>
          </a:xfrm>
        </p:grpSpPr>
        <p:sp>
          <p:nvSpPr>
            <p:cNvPr id="4112" name="Arc 30"/>
            <p:cNvSpPr/>
            <p:nvPr/>
          </p:nvSpPr>
          <p:spPr bwMode="auto">
            <a:xfrm rot="2525940">
              <a:off x="4224" y="3264"/>
              <a:ext cx="275" cy="250"/>
            </a:xfrm>
            <a:custGeom>
              <a:avLst/>
              <a:gdLst>
                <a:gd name="T0" fmla="*/ 2 w 21600"/>
                <a:gd name="T1" fmla="*/ 0 h 29958"/>
                <a:gd name="T2" fmla="*/ 3 w 21600"/>
                <a:gd name="T3" fmla="*/ 2 h 29958"/>
                <a:gd name="T4" fmla="*/ 0 w 21600"/>
                <a:gd name="T5" fmla="*/ 1 h 299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9958" fill="none" extrusionOk="0">
                  <a:moveTo>
                    <a:pt x="15140" y="0"/>
                  </a:moveTo>
                  <a:cubicBezTo>
                    <a:pt x="19272" y="4061"/>
                    <a:pt x="21600" y="9611"/>
                    <a:pt x="21600" y="15405"/>
                  </a:cubicBezTo>
                  <a:cubicBezTo>
                    <a:pt x="21600" y="20789"/>
                    <a:pt x="19589" y="25979"/>
                    <a:pt x="15961" y="29957"/>
                  </a:cubicBezTo>
                </a:path>
                <a:path w="21600" h="29958" stroke="0" extrusionOk="0">
                  <a:moveTo>
                    <a:pt x="15140" y="0"/>
                  </a:moveTo>
                  <a:cubicBezTo>
                    <a:pt x="19272" y="4061"/>
                    <a:pt x="21600" y="9611"/>
                    <a:pt x="21600" y="15405"/>
                  </a:cubicBezTo>
                  <a:cubicBezTo>
                    <a:pt x="21600" y="20789"/>
                    <a:pt x="19589" y="25979"/>
                    <a:pt x="15961" y="29957"/>
                  </a:cubicBezTo>
                  <a:lnTo>
                    <a:pt x="0" y="15405"/>
                  </a:lnTo>
                  <a:lnTo>
                    <a:pt x="15140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13" name="Arc 31"/>
            <p:cNvSpPr/>
            <p:nvPr/>
          </p:nvSpPr>
          <p:spPr bwMode="auto">
            <a:xfrm rot="2525940">
              <a:off x="4704" y="3168"/>
              <a:ext cx="275" cy="250"/>
            </a:xfrm>
            <a:custGeom>
              <a:avLst/>
              <a:gdLst>
                <a:gd name="T0" fmla="*/ 2 w 21600"/>
                <a:gd name="T1" fmla="*/ 0 h 29958"/>
                <a:gd name="T2" fmla="*/ 3 w 21600"/>
                <a:gd name="T3" fmla="*/ 2 h 29958"/>
                <a:gd name="T4" fmla="*/ 0 w 21600"/>
                <a:gd name="T5" fmla="*/ 1 h 299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9958" fill="none" extrusionOk="0">
                  <a:moveTo>
                    <a:pt x="15140" y="0"/>
                  </a:moveTo>
                  <a:cubicBezTo>
                    <a:pt x="19272" y="4061"/>
                    <a:pt x="21600" y="9611"/>
                    <a:pt x="21600" y="15405"/>
                  </a:cubicBezTo>
                  <a:cubicBezTo>
                    <a:pt x="21600" y="20789"/>
                    <a:pt x="19589" y="25979"/>
                    <a:pt x="15961" y="29957"/>
                  </a:cubicBezTo>
                </a:path>
                <a:path w="21600" h="29958" stroke="0" extrusionOk="0">
                  <a:moveTo>
                    <a:pt x="15140" y="0"/>
                  </a:moveTo>
                  <a:cubicBezTo>
                    <a:pt x="19272" y="4061"/>
                    <a:pt x="21600" y="9611"/>
                    <a:pt x="21600" y="15405"/>
                  </a:cubicBezTo>
                  <a:cubicBezTo>
                    <a:pt x="21600" y="20789"/>
                    <a:pt x="19589" y="25979"/>
                    <a:pt x="15961" y="29957"/>
                  </a:cubicBezTo>
                  <a:lnTo>
                    <a:pt x="0" y="15405"/>
                  </a:lnTo>
                  <a:lnTo>
                    <a:pt x="15140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14" name="Text Box 32"/>
            <p:cNvSpPr txBox="1">
              <a:spLocks noChangeArrowheads="1"/>
            </p:cNvSpPr>
            <p:nvPr/>
          </p:nvSpPr>
          <p:spPr bwMode="auto">
            <a:xfrm>
              <a:off x="4464" y="3360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4115" name="Text Box 34"/>
            <p:cNvSpPr txBox="1">
              <a:spLocks noChangeArrowheads="1"/>
            </p:cNvSpPr>
            <p:nvPr/>
          </p:nvSpPr>
          <p:spPr bwMode="auto">
            <a:xfrm>
              <a:off x="4944" y="331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solidFill>
                    <a:srgbClr val="FFFF00"/>
                  </a:solidFill>
                </a:rPr>
                <a:t>2</a:t>
              </a:r>
            </a:p>
          </p:txBody>
        </p:sp>
      </p:grp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228600" y="4572000"/>
            <a:ext cx="586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2400" dirty="0">
                <a:solidFill>
                  <a:srgbClr val="FFFFFF"/>
                </a:solidFill>
              </a:rPr>
              <a:t>∵ </a:t>
            </a:r>
            <a:r>
              <a:rPr lang="en-US" altLang="zh-CN" sz="2400" i="1" dirty="0">
                <a:solidFill>
                  <a:srgbClr val="FFFFFF"/>
                </a:solidFill>
              </a:rPr>
              <a:t>AB</a:t>
            </a:r>
            <a:r>
              <a:rPr lang="en-US" altLang="zh-CN" sz="2400" dirty="0">
                <a:solidFill>
                  <a:srgbClr val="FFFFFF"/>
                </a:solidFill>
              </a:rPr>
              <a:t>//</a:t>
            </a:r>
            <a:r>
              <a:rPr lang="en-US" altLang="zh-CN" sz="2400" i="1" dirty="0">
                <a:solidFill>
                  <a:srgbClr val="FFFFFF"/>
                </a:solidFill>
              </a:rPr>
              <a:t>CD</a:t>
            </a:r>
            <a:r>
              <a:rPr lang="en-US" altLang="zh-CN" sz="2400" dirty="0">
                <a:solidFill>
                  <a:srgbClr val="FFFFFF"/>
                </a:solidFill>
              </a:rPr>
              <a:t>   (  </a:t>
            </a:r>
            <a:r>
              <a:rPr lang="zh-CN" altLang="en-US" sz="2400" dirty="0">
                <a:solidFill>
                  <a:srgbClr val="FFFFFF"/>
                </a:solidFill>
              </a:rPr>
              <a:t>已知  </a:t>
            </a:r>
            <a:r>
              <a:rPr lang="en-US" altLang="zh-CN" sz="2400" dirty="0">
                <a:solidFill>
                  <a:srgbClr val="FFFFFF"/>
                </a:solidFill>
              </a:rPr>
              <a:t>)</a:t>
            </a:r>
          </a:p>
        </p:txBody>
      </p:sp>
      <p:grpSp>
        <p:nvGrpSpPr>
          <p:cNvPr id="4138" name="Group 42"/>
          <p:cNvGrpSpPr/>
          <p:nvPr/>
        </p:nvGrpSpPr>
        <p:grpSpPr bwMode="auto">
          <a:xfrm>
            <a:off x="7086600" y="4724400"/>
            <a:ext cx="782638" cy="304800"/>
            <a:chOff x="4464" y="2976"/>
            <a:chExt cx="493" cy="192"/>
          </a:xfrm>
        </p:grpSpPr>
        <p:sp>
          <p:nvSpPr>
            <p:cNvPr id="4110" name="Line 39"/>
            <p:cNvSpPr>
              <a:spLocks noChangeShapeType="1"/>
            </p:cNvSpPr>
            <p:nvPr/>
          </p:nvSpPr>
          <p:spPr bwMode="auto">
            <a:xfrm flipV="1">
              <a:off x="4464" y="3024"/>
              <a:ext cx="48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1" name="Line 41"/>
            <p:cNvSpPr>
              <a:spLocks noChangeShapeType="1"/>
            </p:cNvSpPr>
            <p:nvPr/>
          </p:nvSpPr>
          <p:spPr bwMode="auto">
            <a:xfrm flipV="1">
              <a:off x="4909" y="2976"/>
              <a:ext cx="48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228600" y="5181600"/>
            <a:ext cx="586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2400" dirty="0">
                <a:solidFill>
                  <a:srgbClr val="FFFFFF"/>
                </a:solidFill>
              </a:rPr>
              <a:t>∴∠1=∠2 </a:t>
            </a:r>
            <a:r>
              <a:rPr lang="zh-CN" altLang="en-US" sz="2400" dirty="0">
                <a:solidFill>
                  <a:srgbClr val="FFFFFF"/>
                </a:solidFill>
              </a:rPr>
              <a:t>（                                               ）</a:t>
            </a:r>
          </a:p>
        </p:txBody>
      </p:sp>
      <p:sp>
        <p:nvSpPr>
          <p:cNvPr id="4140" name="Text Box 44"/>
          <p:cNvSpPr txBox="1">
            <a:spLocks noChangeArrowheads="1"/>
          </p:cNvSpPr>
          <p:nvPr/>
        </p:nvSpPr>
        <p:spPr bwMode="auto">
          <a:xfrm>
            <a:off x="2057400" y="51816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2" charset="-122"/>
              </a:rPr>
              <a:t>两直线平行，同位角相等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2" grpId="0" autoUpdateAnimBg="0"/>
      <p:bldP spid="4105" grpId="0" autoUpdateAnimBg="0"/>
      <p:bldP spid="4106" grpId="0" autoUpdateAnimBg="0"/>
      <p:bldP spid="4133" grpId="0" autoUpdateAnimBg="0"/>
      <p:bldP spid="4139" grpId="0" autoUpdateAnimBg="0"/>
      <p:bldP spid="414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0" y="228600"/>
            <a:ext cx="8686800" cy="6400800"/>
          </a:xfrm>
          <a:prstGeom prst="roundRect">
            <a:avLst>
              <a:gd name="adj" fmla="val 16667"/>
            </a:avLst>
          </a:prstGeom>
          <a:noFill/>
          <a:ln w="127000">
            <a:solidFill>
              <a:srgbClr val="3B21FD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57200" y="457200"/>
            <a:ext cx="78486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endParaRPr lang="en-US" altLang="zh-CN" sz="2400" dirty="0">
              <a:solidFill>
                <a:srgbClr val="FFFF00"/>
              </a:solidFill>
            </a:endParaRPr>
          </a:p>
          <a:p>
            <a:pPr algn="just" eaLnBrk="1" hangingPunct="1"/>
            <a:r>
              <a:rPr lang="zh-CN" altLang="en-US" sz="2400" dirty="0">
                <a:solidFill>
                  <a:srgbClr val="FFFFFF"/>
                </a:solidFill>
              </a:rPr>
              <a:t>请大家想一想：两条平行线被第三条直线所截，内错角、同旁内角有什么关系呢 ？</a:t>
            </a:r>
          </a:p>
        </p:txBody>
      </p:sp>
      <p:grpSp>
        <p:nvGrpSpPr>
          <p:cNvPr id="5134" name="Group 14"/>
          <p:cNvGrpSpPr/>
          <p:nvPr/>
        </p:nvGrpSpPr>
        <p:grpSpPr bwMode="auto">
          <a:xfrm>
            <a:off x="6400800" y="3124200"/>
            <a:ext cx="1219200" cy="914400"/>
            <a:chOff x="4176" y="2160"/>
            <a:chExt cx="768" cy="576"/>
          </a:xfrm>
        </p:grpSpPr>
        <p:grpSp>
          <p:nvGrpSpPr>
            <p:cNvPr id="5157" name="Group 11"/>
            <p:cNvGrpSpPr/>
            <p:nvPr/>
          </p:nvGrpSpPr>
          <p:grpSpPr bwMode="auto">
            <a:xfrm>
              <a:off x="4368" y="2160"/>
              <a:ext cx="144" cy="541"/>
              <a:chOff x="4368" y="2160"/>
              <a:chExt cx="144" cy="541"/>
            </a:xfrm>
          </p:grpSpPr>
          <p:sp>
            <p:nvSpPr>
              <p:cNvPr id="2" name="Arc 9"/>
              <p:cNvSpPr/>
              <p:nvPr/>
            </p:nvSpPr>
            <p:spPr bwMode="auto">
              <a:xfrm>
                <a:off x="4368" y="2557"/>
                <a:ext cx="144" cy="144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1 h 21600"/>
                  <a:gd name="T4" fmla="*/ 0 w 21600"/>
                  <a:gd name="T5" fmla="*/ 1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" name="Arc 10"/>
              <p:cNvSpPr/>
              <p:nvPr/>
            </p:nvSpPr>
            <p:spPr bwMode="auto">
              <a:xfrm rot="10800000">
                <a:off x="4368" y="2160"/>
                <a:ext cx="144" cy="144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1 h 21600"/>
                  <a:gd name="T4" fmla="*/ 0 w 21600"/>
                  <a:gd name="T5" fmla="*/ 1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4" name="Text Box 12"/>
            <p:cNvSpPr txBox="1">
              <a:spLocks noChangeArrowheads="1"/>
            </p:cNvSpPr>
            <p:nvPr/>
          </p:nvSpPr>
          <p:spPr bwMode="auto">
            <a:xfrm>
              <a:off x="4176" y="2160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5159" name="Text Box 13"/>
            <p:cNvSpPr txBox="1">
              <a:spLocks noChangeArrowheads="1"/>
            </p:cNvSpPr>
            <p:nvPr/>
          </p:nvSpPr>
          <p:spPr bwMode="auto">
            <a:xfrm>
              <a:off x="4512" y="2448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solidFill>
                    <a:srgbClr val="FFFF00"/>
                  </a:solidFill>
                </a:rPr>
                <a:t>2</a:t>
              </a:r>
            </a:p>
          </p:txBody>
        </p:sp>
      </p:grp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457200" y="1828800"/>
            <a:ext cx="487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rgbClr val="FFFF00"/>
                </a:solidFill>
              </a:rPr>
              <a:t>          </a:t>
            </a:r>
            <a:r>
              <a:rPr lang="zh-CN" altLang="en-US" sz="2400" dirty="0">
                <a:solidFill>
                  <a:srgbClr val="FFFFFF"/>
                </a:solidFill>
              </a:rPr>
              <a:t>如图，已知直线</a:t>
            </a:r>
            <a:r>
              <a:rPr lang="en-US" altLang="zh-CN" sz="2400" i="1" dirty="0">
                <a:solidFill>
                  <a:srgbClr val="FFFFFF"/>
                </a:solidFill>
              </a:rPr>
              <a:t>a</a:t>
            </a:r>
            <a:r>
              <a:rPr lang="en-US" altLang="zh-CN" sz="2400" dirty="0">
                <a:solidFill>
                  <a:srgbClr val="FFFFFF"/>
                </a:solidFill>
              </a:rPr>
              <a:t>//</a:t>
            </a:r>
            <a:r>
              <a:rPr lang="en-US" altLang="zh-CN" sz="2400" i="1" dirty="0">
                <a:solidFill>
                  <a:srgbClr val="FFFFFF"/>
                </a:solidFill>
              </a:rPr>
              <a:t>b</a:t>
            </a:r>
            <a:r>
              <a:rPr lang="zh-CN" altLang="en-US" sz="2400" dirty="0">
                <a:solidFill>
                  <a:srgbClr val="FFFFFF"/>
                </a:solidFill>
              </a:rPr>
              <a:t>，思考∠</a:t>
            </a:r>
            <a:r>
              <a:rPr lang="en-US" altLang="zh-CN" sz="2400" dirty="0">
                <a:solidFill>
                  <a:srgbClr val="FFFFFF"/>
                </a:solidFill>
              </a:rPr>
              <a:t>1</a:t>
            </a:r>
            <a:r>
              <a:rPr lang="zh-CN" altLang="en-US" sz="2400" dirty="0">
                <a:solidFill>
                  <a:srgbClr val="FFFFFF"/>
                </a:solidFill>
              </a:rPr>
              <a:t>与∠</a:t>
            </a:r>
            <a:r>
              <a:rPr lang="en-US" altLang="zh-CN" sz="2400" dirty="0">
                <a:solidFill>
                  <a:srgbClr val="FFFFFF"/>
                </a:solidFill>
              </a:rPr>
              <a:t>2</a:t>
            </a:r>
            <a:r>
              <a:rPr lang="zh-CN" altLang="en-US" sz="2400" dirty="0">
                <a:solidFill>
                  <a:srgbClr val="FFFFFF"/>
                </a:solidFill>
              </a:rPr>
              <a:t>、 ∠</a:t>
            </a:r>
            <a:r>
              <a:rPr lang="en-US" altLang="zh-CN" sz="2400" dirty="0">
                <a:solidFill>
                  <a:srgbClr val="FFFFFF"/>
                </a:solidFill>
              </a:rPr>
              <a:t>2</a:t>
            </a:r>
            <a:r>
              <a:rPr lang="zh-CN" altLang="en-US" sz="2400" dirty="0">
                <a:solidFill>
                  <a:srgbClr val="FFFFFF"/>
                </a:solidFill>
              </a:rPr>
              <a:t>与∠</a:t>
            </a:r>
            <a:r>
              <a:rPr lang="en-US" altLang="zh-CN" sz="2400" dirty="0">
                <a:solidFill>
                  <a:srgbClr val="FFFFFF"/>
                </a:solidFill>
              </a:rPr>
              <a:t>3</a:t>
            </a:r>
            <a:r>
              <a:rPr lang="zh-CN" altLang="en-US" sz="2400" dirty="0">
                <a:solidFill>
                  <a:srgbClr val="FFFFFF"/>
                </a:solidFill>
              </a:rPr>
              <a:t>之间有什么关系？为什么？ </a:t>
            </a:r>
          </a:p>
        </p:txBody>
      </p:sp>
      <p:grpSp>
        <p:nvGrpSpPr>
          <p:cNvPr id="5140" name="Group 20"/>
          <p:cNvGrpSpPr/>
          <p:nvPr/>
        </p:nvGrpSpPr>
        <p:grpSpPr bwMode="auto">
          <a:xfrm>
            <a:off x="5867400" y="2133600"/>
            <a:ext cx="2514600" cy="2438400"/>
            <a:chOff x="3840" y="1536"/>
            <a:chExt cx="1584" cy="1536"/>
          </a:xfrm>
        </p:grpSpPr>
        <p:grpSp>
          <p:nvGrpSpPr>
            <p:cNvPr id="5150" name="Group 7"/>
            <p:cNvGrpSpPr/>
            <p:nvPr/>
          </p:nvGrpSpPr>
          <p:grpSpPr bwMode="auto">
            <a:xfrm>
              <a:off x="3840" y="1776"/>
              <a:ext cx="1344" cy="1296"/>
              <a:chOff x="3840" y="1776"/>
              <a:chExt cx="1344" cy="1296"/>
            </a:xfrm>
          </p:grpSpPr>
          <p:sp>
            <p:nvSpPr>
              <p:cNvPr id="5154" name="Line 4"/>
              <p:cNvSpPr>
                <a:spLocks noChangeShapeType="1"/>
              </p:cNvSpPr>
              <p:nvPr/>
            </p:nvSpPr>
            <p:spPr bwMode="auto">
              <a:xfrm>
                <a:off x="3840" y="2160"/>
                <a:ext cx="1296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5" name="Line 5"/>
              <p:cNvSpPr>
                <a:spLocks noChangeShapeType="1"/>
              </p:cNvSpPr>
              <p:nvPr/>
            </p:nvSpPr>
            <p:spPr bwMode="auto">
              <a:xfrm>
                <a:off x="3888" y="2736"/>
                <a:ext cx="1296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6" name="Line 6"/>
              <p:cNvSpPr>
                <a:spLocks noChangeShapeType="1"/>
              </p:cNvSpPr>
              <p:nvPr/>
            </p:nvSpPr>
            <p:spPr bwMode="auto">
              <a:xfrm flipH="1">
                <a:off x="4080" y="1776"/>
                <a:ext cx="720" cy="1296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151" name="Text Box 17"/>
            <p:cNvSpPr txBox="1">
              <a:spLocks noChangeArrowheads="1"/>
            </p:cNvSpPr>
            <p:nvPr/>
          </p:nvSpPr>
          <p:spPr bwMode="auto">
            <a:xfrm>
              <a:off x="5136" y="2016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i="1">
                  <a:solidFill>
                    <a:srgbClr val="FFFF00"/>
                  </a:solidFill>
                </a:rPr>
                <a:t>a</a:t>
              </a:r>
            </a:p>
          </p:txBody>
        </p:sp>
        <p:sp>
          <p:nvSpPr>
            <p:cNvPr id="5152" name="Text Box 18"/>
            <p:cNvSpPr txBox="1">
              <a:spLocks noChangeArrowheads="1"/>
            </p:cNvSpPr>
            <p:nvPr/>
          </p:nvSpPr>
          <p:spPr bwMode="auto">
            <a:xfrm>
              <a:off x="5184" y="2544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i="1">
                  <a:solidFill>
                    <a:srgbClr val="FFFF00"/>
                  </a:solidFill>
                </a:rPr>
                <a:t>b</a:t>
              </a:r>
            </a:p>
          </p:txBody>
        </p:sp>
        <p:sp>
          <p:nvSpPr>
            <p:cNvPr id="5" name="Text Box 19"/>
            <p:cNvSpPr txBox="1">
              <a:spLocks noChangeArrowheads="1"/>
            </p:cNvSpPr>
            <p:nvPr/>
          </p:nvSpPr>
          <p:spPr bwMode="auto">
            <a:xfrm>
              <a:off x="4800" y="15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i="1">
                  <a:solidFill>
                    <a:srgbClr val="FFFF00"/>
                  </a:solidFill>
                </a:rPr>
                <a:t>c</a:t>
              </a:r>
            </a:p>
          </p:txBody>
        </p:sp>
      </p:grpSp>
      <p:grpSp>
        <p:nvGrpSpPr>
          <p:cNvPr id="5143" name="Group 23"/>
          <p:cNvGrpSpPr/>
          <p:nvPr/>
        </p:nvGrpSpPr>
        <p:grpSpPr bwMode="auto">
          <a:xfrm>
            <a:off x="7239000" y="2667000"/>
            <a:ext cx="609600" cy="457200"/>
            <a:chOff x="4656" y="1872"/>
            <a:chExt cx="384" cy="288"/>
          </a:xfrm>
        </p:grpSpPr>
        <p:sp>
          <p:nvSpPr>
            <p:cNvPr id="5148" name="Arc 21"/>
            <p:cNvSpPr/>
            <p:nvPr/>
          </p:nvSpPr>
          <p:spPr bwMode="auto">
            <a:xfrm>
              <a:off x="4656" y="2016"/>
              <a:ext cx="96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49" name="Text Box 22"/>
            <p:cNvSpPr txBox="1">
              <a:spLocks noChangeArrowheads="1"/>
            </p:cNvSpPr>
            <p:nvPr/>
          </p:nvSpPr>
          <p:spPr bwMode="auto">
            <a:xfrm>
              <a:off x="4752" y="1872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solidFill>
                    <a:srgbClr val="FFFF00"/>
                  </a:solidFill>
                </a:rPr>
                <a:t>4</a:t>
              </a:r>
            </a:p>
          </p:txBody>
        </p:sp>
      </p:grpSp>
      <p:grpSp>
        <p:nvGrpSpPr>
          <p:cNvPr id="5153" name="Group 33"/>
          <p:cNvGrpSpPr/>
          <p:nvPr/>
        </p:nvGrpSpPr>
        <p:grpSpPr bwMode="auto">
          <a:xfrm>
            <a:off x="6934200" y="3124200"/>
            <a:ext cx="609600" cy="533400"/>
            <a:chOff x="4512" y="2160"/>
            <a:chExt cx="384" cy="336"/>
          </a:xfrm>
        </p:grpSpPr>
        <p:sp>
          <p:nvSpPr>
            <p:cNvPr id="5146" name="Arc 31"/>
            <p:cNvSpPr/>
            <p:nvPr/>
          </p:nvSpPr>
          <p:spPr bwMode="auto">
            <a:xfrm rot="5168921">
              <a:off x="4560" y="2112"/>
              <a:ext cx="144" cy="240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bg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47" name="Text Box 32"/>
            <p:cNvSpPr txBox="1">
              <a:spLocks noChangeArrowheads="1"/>
            </p:cNvSpPr>
            <p:nvPr/>
          </p:nvSpPr>
          <p:spPr bwMode="auto">
            <a:xfrm>
              <a:off x="4656" y="2208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solidFill>
                    <a:srgbClr val="FFFF00"/>
                  </a:solidFill>
                </a:rPr>
                <a:t>3</a:t>
              </a:r>
            </a:p>
          </p:txBody>
        </p:sp>
      </p:grpSp>
      <p:grpSp>
        <p:nvGrpSpPr>
          <p:cNvPr id="5129" name="Group 34"/>
          <p:cNvGrpSpPr/>
          <p:nvPr/>
        </p:nvGrpSpPr>
        <p:grpSpPr bwMode="auto">
          <a:xfrm>
            <a:off x="304800" y="152400"/>
            <a:ext cx="3048000" cy="930275"/>
            <a:chOff x="2448" y="1824"/>
            <a:chExt cx="1936" cy="586"/>
          </a:xfrm>
        </p:grpSpPr>
        <p:pic>
          <p:nvPicPr>
            <p:cNvPr id="5141" name="Picture 35" descr="uarh4nj2[1]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3840" y="1920"/>
              <a:ext cx="544" cy="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142" name="Group 36"/>
            <p:cNvGrpSpPr/>
            <p:nvPr/>
          </p:nvGrpSpPr>
          <p:grpSpPr bwMode="auto">
            <a:xfrm>
              <a:off x="2448" y="1824"/>
              <a:ext cx="1392" cy="586"/>
              <a:chOff x="672" y="3439"/>
              <a:chExt cx="4176" cy="593"/>
            </a:xfrm>
          </p:grpSpPr>
          <p:sp>
            <p:nvSpPr>
              <p:cNvPr id="5144" name="AutoShape 37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080" cy="528"/>
              </a:xfrm>
              <a:prstGeom prst="horizontalScrol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EDED"/>
                  </a:gs>
                  <a:gs pos="100000">
                    <a:srgbClr val="FFFFFF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rgbClr val="0000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58" name="Text Box 38"/>
              <p:cNvSpPr txBox="1">
                <a:spLocks noChangeArrowheads="1"/>
              </p:cNvSpPr>
              <p:nvPr/>
            </p:nvSpPr>
            <p:spPr bwMode="auto">
              <a:xfrm>
                <a:off x="720" y="3439"/>
                <a:ext cx="4123" cy="3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EDED"/>
                        </a:gs>
                        <a:gs pos="100000">
                          <a:srgbClr val="FFFFFF"/>
                        </a:gs>
                      </a:gsLst>
                      <a:path path="rect">
                        <a:fillToRect r="100000" b="100000"/>
                      </a:path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0"/>
                  </a:spcBef>
                  <a:defRPr/>
                </a:pPr>
                <a:endParaRPr kumimoji="0" lang="zh-CN" altLang="zh-CN" sz="3200">
                  <a:solidFill>
                    <a:srgbClr val="0000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幼圆" panose="02010509060101010101" pitchFamily="49" charset="-122"/>
                </a:endParaRPr>
              </a:p>
            </p:txBody>
          </p:sp>
        </p:grpSp>
        <p:sp>
          <p:nvSpPr>
            <p:cNvPr id="6" name="Text Box 39"/>
            <p:cNvSpPr txBox="1">
              <a:spLocks noChangeArrowheads="1"/>
            </p:cNvSpPr>
            <p:nvPr/>
          </p:nvSpPr>
          <p:spPr bwMode="auto">
            <a:xfrm>
              <a:off x="2544" y="1968"/>
              <a:ext cx="12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3200" dirty="0">
                  <a:solidFill>
                    <a:srgbClr val="FF0000"/>
                  </a:solidFill>
                  <a:ea typeface="隶书" panose="02010509060101010101" pitchFamily="49" charset="-122"/>
                </a:rPr>
                <a:t>问题讨论</a:t>
              </a:r>
            </a:p>
          </p:txBody>
        </p:sp>
      </p:grp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609600" y="3505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endParaRPr lang="zh-CN" altLang="zh-CN" sz="2400">
              <a:solidFill>
                <a:srgbClr val="FFFF00"/>
              </a:solidFill>
            </a:endParaRPr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0" y="3124200"/>
            <a:ext cx="1331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FFFFFF"/>
                </a:solidFill>
              </a:rPr>
              <a:t>（</a:t>
            </a:r>
            <a:r>
              <a:rPr lang="en-US" altLang="zh-CN" sz="2400" dirty="0">
                <a:solidFill>
                  <a:srgbClr val="FFFFFF"/>
                </a:solidFill>
              </a:rPr>
              <a:t>1</a:t>
            </a:r>
            <a:r>
              <a:rPr lang="zh-CN" altLang="en-US" sz="2400" dirty="0">
                <a:solidFill>
                  <a:srgbClr val="FFFFFF"/>
                </a:solidFill>
              </a:rPr>
              <a:t>）</a:t>
            </a:r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838200" y="3124200"/>
            <a:ext cx="548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2400" dirty="0">
                <a:solidFill>
                  <a:srgbClr val="FFFFFF"/>
                </a:solidFill>
              </a:rPr>
              <a:t>∵ </a:t>
            </a:r>
            <a:r>
              <a:rPr lang="en-US" altLang="zh-CN" sz="2400" i="1" dirty="0">
                <a:solidFill>
                  <a:srgbClr val="FFFFFF"/>
                </a:solidFill>
              </a:rPr>
              <a:t>a</a:t>
            </a:r>
            <a:r>
              <a:rPr lang="en-US" altLang="zh-CN" sz="2400" dirty="0">
                <a:solidFill>
                  <a:srgbClr val="FFFFFF"/>
                </a:solidFill>
              </a:rPr>
              <a:t>//</a:t>
            </a:r>
            <a:r>
              <a:rPr lang="en-US" altLang="zh-CN" sz="2400" i="1" dirty="0">
                <a:solidFill>
                  <a:srgbClr val="FFFFFF"/>
                </a:solidFill>
              </a:rPr>
              <a:t>b</a:t>
            </a:r>
            <a:r>
              <a:rPr lang="en-US" altLang="zh-CN" sz="2400" dirty="0">
                <a:solidFill>
                  <a:srgbClr val="FFFFFF"/>
                </a:solidFill>
              </a:rPr>
              <a:t> (</a:t>
            </a:r>
            <a:r>
              <a:rPr lang="zh-CN" altLang="en-US" sz="2400" dirty="0">
                <a:solidFill>
                  <a:srgbClr val="FFFFFF"/>
                </a:solidFill>
              </a:rPr>
              <a:t>已知</a:t>
            </a:r>
            <a:r>
              <a:rPr lang="en-US" altLang="zh-CN" sz="2400" dirty="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>
            <a:off x="533400" y="35814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2400" dirty="0">
                <a:solidFill>
                  <a:srgbClr val="FFFFFF"/>
                </a:solidFill>
              </a:rPr>
              <a:t>∴∠2=∠4</a:t>
            </a:r>
            <a:r>
              <a:rPr lang="zh-CN" altLang="en-US" sz="2400" dirty="0">
                <a:solidFill>
                  <a:srgbClr val="FFFFFF"/>
                </a:solidFill>
              </a:rPr>
              <a:t>（                                             ）</a:t>
            </a:r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2286000" y="35814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2400" dirty="0">
                <a:solidFill>
                  <a:srgbClr val="FFFFFF"/>
                </a:solidFill>
              </a:rPr>
              <a:t>两直线平行，同位角相等</a:t>
            </a:r>
          </a:p>
        </p:txBody>
      </p:sp>
      <p:sp>
        <p:nvSpPr>
          <p:cNvPr id="5165" name="Text Box 45"/>
          <p:cNvSpPr txBox="1">
            <a:spLocks noChangeArrowheads="1"/>
          </p:cNvSpPr>
          <p:nvPr/>
        </p:nvSpPr>
        <p:spPr bwMode="auto">
          <a:xfrm>
            <a:off x="304800" y="4114800"/>
            <a:ext cx="579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2400" dirty="0">
                <a:solidFill>
                  <a:srgbClr val="FFFFFF"/>
                </a:solidFill>
              </a:rPr>
              <a:t>又∵∠</a:t>
            </a:r>
            <a:r>
              <a:rPr lang="en-US" altLang="zh-CN" sz="2400" dirty="0">
                <a:solidFill>
                  <a:srgbClr val="FFFFFF"/>
                </a:solidFill>
              </a:rPr>
              <a:t>1=∠4 </a:t>
            </a:r>
            <a:r>
              <a:rPr lang="zh-CN" altLang="en-US" sz="2400" dirty="0">
                <a:solidFill>
                  <a:srgbClr val="FFFFFF"/>
                </a:solidFill>
              </a:rPr>
              <a:t>（                        ）</a:t>
            </a:r>
          </a:p>
        </p:txBody>
      </p:sp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2438400" y="4038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2400" dirty="0">
                <a:solidFill>
                  <a:srgbClr val="FFFFFF"/>
                </a:solidFill>
              </a:rPr>
              <a:t>对顶角相等</a:t>
            </a:r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533400" y="45720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2400" dirty="0">
                <a:solidFill>
                  <a:srgbClr val="FFFFFF"/>
                </a:solidFill>
              </a:rPr>
              <a:t>∴∠1=∠2</a:t>
            </a:r>
          </a:p>
        </p:txBody>
      </p:sp>
      <p:sp>
        <p:nvSpPr>
          <p:cNvPr id="5138" name="Text Box 48"/>
          <p:cNvSpPr txBox="1">
            <a:spLocks noChangeArrowheads="1"/>
          </p:cNvSpPr>
          <p:nvPr/>
        </p:nvSpPr>
        <p:spPr bwMode="auto">
          <a:xfrm>
            <a:off x="838200" y="5486400"/>
            <a:ext cx="693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endParaRPr lang="zh-CN" altLang="zh-CN" sz="2400">
              <a:solidFill>
                <a:srgbClr val="FFFF00"/>
              </a:solidFill>
            </a:endParaRPr>
          </a:p>
        </p:txBody>
      </p:sp>
      <p:sp>
        <p:nvSpPr>
          <p:cNvPr id="5169" name="Rectangle 49"/>
          <p:cNvSpPr>
            <a:spLocks noChangeArrowheads="1"/>
          </p:cNvSpPr>
          <p:nvPr/>
        </p:nvSpPr>
        <p:spPr bwMode="auto">
          <a:xfrm>
            <a:off x="457200" y="5105400"/>
            <a:ext cx="692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just"/>
            <a:r>
              <a:rPr lang="zh-CN" altLang="en-US" sz="2400" dirty="0">
                <a:solidFill>
                  <a:srgbClr val="FFFF00"/>
                </a:solidFill>
              </a:rPr>
              <a:t>结论：两条平行线被第三条直线所截，内错角相等</a:t>
            </a:r>
          </a:p>
        </p:txBody>
      </p:sp>
      <p:sp>
        <p:nvSpPr>
          <p:cNvPr id="5170" name="Rectangle 50"/>
          <p:cNvSpPr>
            <a:spLocks noChangeArrowheads="1"/>
          </p:cNvSpPr>
          <p:nvPr/>
        </p:nvSpPr>
        <p:spPr bwMode="auto">
          <a:xfrm>
            <a:off x="609600" y="5791200"/>
            <a:ext cx="582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just"/>
            <a:r>
              <a:rPr lang="zh-CN" altLang="en-US" sz="2400" dirty="0">
                <a:solidFill>
                  <a:srgbClr val="FFFF00"/>
                </a:solidFill>
              </a:rPr>
              <a:t>平行线性质</a:t>
            </a:r>
            <a:r>
              <a:rPr lang="en-US" altLang="zh-CN" sz="2400" dirty="0">
                <a:solidFill>
                  <a:srgbClr val="FFFF00"/>
                </a:solidFill>
              </a:rPr>
              <a:t>2</a:t>
            </a:r>
            <a:r>
              <a:rPr lang="zh-CN" altLang="en-US" sz="2400" dirty="0">
                <a:solidFill>
                  <a:srgbClr val="FFFF00"/>
                </a:solidFill>
              </a:rPr>
              <a:t>：两直线平行，内错角相等．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35" grpId="0" autoUpdateAnimBg="0"/>
      <p:bldP spid="5160" grpId="0" autoUpdateAnimBg="0"/>
      <p:bldP spid="5161" grpId="0" autoUpdateAnimBg="0"/>
      <p:bldP spid="5162" grpId="0" autoUpdateAnimBg="0"/>
      <p:bldP spid="5163" grpId="0" autoUpdateAnimBg="0"/>
      <p:bldP spid="5164" grpId="0" autoUpdateAnimBg="0"/>
      <p:bldP spid="5165" grpId="0" autoUpdateAnimBg="0"/>
      <p:bldP spid="5166" grpId="0" autoUpdateAnimBg="0"/>
      <p:bldP spid="5167" grpId="0" autoUpdateAnimBg="0"/>
      <p:bldP spid="5169" grpId="0" autoUpdateAnimBg="0"/>
      <p:bldP spid="517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0" y="148444"/>
            <a:ext cx="9144000" cy="6408712"/>
          </a:xfrm>
          <a:prstGeom prst="roundRect">
            <a:avLst>
              <a:gd name="adj" fmla="val 16667"/>
            </a:avLst>
          </a:prstGeom>
          <a:noFill/>
          <a:ln w="127000">
            <a:solidFill>
              <a:srgbClr val="3B21FD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6147" name="Group 64"/>
          <p:cNvGrpSpPr/>
          <p:nvPr/>
        </p:nvGrpSpPr>
        <p:grpSpPr bwMode="auto">
          <a:xfrm>
            <a:off x="7661275" y="1676400"/>
            <a:ext cx="609600" cy="457200"/>
            <a:chOff x="4656" y="1872"/>
            <a:chExt cx="384" cy="288"/>
          </a:xfrm>
        </p:grpSpPr>
        <p:sp>
          <p:nvSpPr>
            <p:cNvPr id="6179" name="Arc 65"/>
            <p:cNvSpPr/>
            <p:nvPr/>
          </p:nvSpPr>
          <p:spPr bwMode="auto">
            <a:xfrm>
              <a:off x="4656" y="2016"/>
              <a:ext cx="96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80" name="Text Box 66"/>
            <p:cNvSpPr txBox="1">
              <a:spLocks noChangeArrowheads="1"/>
            </p:cNvSpPr>
            <p:nvPr/>
          </p:nvSpPr>
          <p:spPr bwMode="auto">
            <a:xfrm>
              <a:off x="4752" y="1872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solidFill>
                    <a:srgbClr val="FFFF00"/>
                  </a:solidFill>
                </a:rPr>
                <a:t>4</a:t>
              </a:r>
            </a:p>
          </p:txBody>
        </p:sp>
      </p:grpSp>
      <p:grpSp>
        <p:nvGrpSpPr>
          <p:cNvPr id="6148" name="Group 91"/>
          <p:cNvGrpSpPr/>
          <p:nvPr/>
        </p:nvGrpSpPr>
        <p:grpSpPr bwMode="auto">
          <a:xfrm>
            <a:off x="6324600" y="1143000"/>
            <a:ext cx="2514600" cy="2438400"/>
            <a:chOff x="4080" y="144"/>
            <a:chExt cx="1584" cy="1536"/>
          </a:xfrm>
        </p:grpSpPr>
        <p:grpSp>
          <p:nvGrpSpPr>
            <p:cNvPr id="6161" name="Group 49"/>
            <p:cNvGrpSpPr/>
            <p:nvPr/>
          </p:nvGrpSpPr>
          <p:grpSpPr bwMode="auto">
            <a:xfrm>
              <a:off x="4080" y="144"/>
              <a:ext cx="1584" cy="1536"/>
              <a:chOff x="3840" y="1536"/>
              <a:chExt cx="1584" cy="1536"/>
            </a:xfrm>
          </p:grpSpPr>
          <p:grpSp>
            <p:nvGrpSpPr>
              <p:cNvPr id="6172" name="Group 50"/>
              <p:cNvGrpSpPr/>
              <p:nvPr/>
            </p:nvGrpSpPr>
            <p:grpSpPr bwMode="auto">
              <a:xfrm>
                <a:off x="3840" y="1776"/>
                <a:ext cx="1344" cy="1296"/>
                <a:chOff x="3840" y="1776"/>
                <a:chExt cx="1344" cy="1296"/>
              </a:xfrm>
            </p:grpSpPr>
            <p:sp>
              <p:nvSpPr>
                <p:cNvPr id="6176" name="Line 51"/>
                <p:cNvSpPr>
                  <a:spLocks noChangeShapeType="1"/>
                </p:cNvSpPr>
                <p:nvPr/>
              </p:nvSpPr>
              <p:spPr bwMode="auto">
                <a:xfrm>
                  <a:off x="3840" y="2160"/>
                  <a:ext cx="1296" cy="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77" name="Line 52"/>
                <p:cNvSpPr>
                  <a:spLocks noChangeShapeType="1"/>
                </p:cNvSpPr>
                <p:nvPr/>
              </p:nvSpPr>
              <p:spPr bwMode="auto">
                <a:xfrm>
                  <a:off x="3888" y="2736"/>
                  <a:ext cx="1296" cy="0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78" name="Line 53"/>
                <p:cNvSpPr>
                  <a:spLocks noChangeShapeType="1"/>
                </p:cNvSpPr>
                <p:nvPr/>
              </p:nvSpPr>
              <p:spPr bwMode="auto">
                <a:xfrm flipH="1">
                  <a:off x="4080" y="1776"/>
                  <a:ext cx="720" cy="1296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6173" name="Text Box 54"/>
              <p:cNvSpPr txBox="1">
                <a:spLocks noChangeArrowheads="1"/>
              </p:cNvSpPr>
              <p:nvPr/>
            </p:nvSpPr>
            <p:spPr bwMode="auto">
              <a:xfrm>
                <a:off x="5136" y="2016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i="1">
                    <a:solidFill>
                      <a:srgbClr val="FFFF00"/>
                    </a:solidFill>
                  </a:rPr>
                  <a:t>a</a:t>
                </a:r>
              </a:p>
            </p:txBody>
          </p:sp>
          <p:sp>
            <p:nvSpPr>
              <p:cNvPr id="6174" name="Text Box 55"/>
              <p:cNvSpPr txBox="1">
                <a:spLocks noChangeArrowheads="1"/>
              </p:cNvSpPr>
              <p:nvPr/>
            </p:nvSpPr>
            <p:spPr bwMode="auto">
              <a:xfrm>
                <a:off x="5184" y="2544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i="1">
                    <a:solidFill>
                      <a:srgbClr val="FFFF00"/>
                    </a:solidFill>
                  </a:rPr>
                  <a:t>b</a:t>
                </a:r>
              </a:p>
            </p:txBody>
          </p:sp>
          <p:sp>
            <p:nvSpPr>
              <p:cNvPr id="6175" name="Text Box 56"/>
              <p:cNvSpPr txBox="1">
                <a:spLocks noChangeArrowheads="1"/>
              </p:cNvSpPr>
              <p:nvPr/>
            </p:nvSpPr>
            <p:spPr bwMode="auto">
              <a:xfrm>
                <a:off x="4800" y="1536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i="1">
                    <a:solidFill>
                      <a:srgbClr val="FFFF00"/>
                    </a:solidFill>
                  </a:rPr>
                  <a:t>c</a:t>
                </a:r>
              </a:p>
            </p:txBody>
          </p:sp>
        </p:grpSp>
        <p:grpSp>
          <p:nvGrpSpPr>
            <p:cNvPr id="6162" name="Group 90"/>
            <p:cNvGrpSpPr/>
            <p:nvPr/>
          </p:nvGrpSpPr>
          <p:grpSpPr bwMode="auto">
            <a:xfrm>
              <a:off x="4416" y="742"/>
              <a:ext cx="864" cy="602"/>
              <a:chOff x="4416" y="742"/>
              <a:chExt cx="864" cy="602"/>
            </a:xfrm>
          </p:grpSpPr>
          <p:grpSp>
            <p:nvGrpSpPr>
              <p:cNvPr id="6163" name="Group 58"/>
              <p:cNvGrpSpPr/>
              <p:nvPr/>
            </p:nvGrpSpPr>
            <p:grpSpPr bwMode="auto">
              <a:xfrm>
                <a:off x="4416" y="768"/>
                <a:ext cx="768" cy="576"/>
                <a:chOff x="4176" y="2160"/>
                <a:chExt cx="768" cy="576"/>
              </a:xfrm>
            </p:grpSpPr>
            <p:grpSp>
              <p:nvGrpSpPr>
                <p:cNvPr id="6167" name="Group 59"/>
                <p:cNvGrpSpPr/>
                <p:nvPr/>
              </p:nvGrpSpPr>
              <p:grpSpPr bwMode="auto">
                <a:xfrm>
                  <a:off x="4368" y="2160"/>
                  <a:ext cx="144" cy="541"/>
                  <a:chOff x="4368" y="2160"/>
                  <a:chExt cx="144" cy="541"/>
                </a:xfrm>
              </p:grpSpPr>
              <p:sp>
                <p:nvSpPr>
                  <p:cNvPr id="6170" name="Arc 60"/>
                  <p:cNvSpPr/>
                  <p:nvPr/>
                </p:nvSpPr>
                <p:spPr bwMode="auto">
                  <a:xfrm>
                    <a:off x="4368" y="2557"/>
                    <a:ext cx="144" cy="144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1 w 21600"/>
                      <a:gd name="T3" fmla="*/ 1 h 21600"/>
                      <a:gd name="T4" fmla="*/ 0 w 21600"/>
                      <a:gd name="T5" fmla="*/ 1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FF0000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6171" name="Arc 61"/>
                  <p:cNvSpPr/>
                  <p:nvPr/>
                </p:nvSpPr>
                <p:spPr bwMode="auto">
                  <a:xfrm rot="10800000">
                    <a:off x="4368" y="2160"/>
                    <a:ext cx="144" cy="144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1 w 21600"/>
                      <a:gd name="T3" fmla="*/ 1 h 21600"/>
                      <a:gd name="T4" fmla="*/ 0 w 21600"/>
                      <a:gd name="T5" fmla="*/ 1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FF0000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6168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4176" y="2160"/>
                  <a:ext cx="33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FFFF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400">
                      <a:solidFill>
                        <a:srgbClr val="FFFF00"/>
                      </a:solidFill>
                    </a:rPr>
                    <a:t>1</a:t>
                  </a:r>
                </a:p>
              </p:txBody>
            </p:sp>
            <p:sp>
              <p:nvSpPr>
                <p:cNvPr id="6169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4512" y="2448"/>
                  <a:ext cx="43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FFFF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400">
                      <a:solidFill>
                        <a:srgbClr val="FFFF00"/>
                      </a:solidFill>
                    </a:rPr>
                    <a:t>2</a:t>
                  </a:r>
                </a:p>
              </p:txBody>
            </p:sp>
          </p:grpSp>
          <p:grpSp>
            <p:nvGrpSpPr>
              <p:cNvPr id="6164" name="Group 67"/>
              <p:cNvGrpSpPr/>
              <p:nvPr/>
            </p:nvGrpSpPr>
            <p:grpSpPr bwMode="auto">
              <a:xfrm>
                <a:off x="4752" y="742"/>
                <a:ext cx="528" cy="362"/>
                <a:chOff x="4752" y="2134"/>
                <a:chExt cx="528" cy="362"/>
              </a:xfrm>
            </p:grpSpPr>
            <p:sp>
              <p:nvSpPr>
                <p:cNvPr id="6165" name="Arc 68"/>
                <p:cNvSpPr/>
                <p:nvPr/>
              </p:nvSpPr>
              <p:spPr bwMode="auto">
                <a:xfrm rot="5652177">
                  <a:off x="4776" y="2110"/>
                  <a:ext cx="192" cy="240"/>
                </a:xfrm>
                <a:custGeom>
                  <a:avLst/>
                  <a:gdLst>
                    <a:gd name="T0" fmla="*/ 0 w 21600"/>
                    <a:gd name="T1" fmla="*/ 0 h 21600"/>
                    <a:gd name="T2" fmla="*/ 2 w 21600"/>
                    <a:gd name="T3" fmla="*/ 3 h 21600"/>
                    <a:gd name="T4" fmla="*/ 0 w 21600"/>
                    <a:gd name="T5" fmla="*/ 3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bg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166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4896" y="2208"/>
                  <a:ext cx="38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FFFF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400">
                      <a:solidFill>
                        <a:srgbClr val="FFFF00"/>
                      </a:solidFill>
                    </a:rPr>
                    <a:t>3</a:t>
                  </a:r>
                </a:p>
              </p:txBody>
            </p:sp>
          </p:grpSp>
        </p:grpSp>
      </p:grpSp>
      <p:sp>
        <p:nvSpPr>
          <p:cNvPr id="6149" name="Text Box 70"/>
          <p:cNvSpPr txBox="1">
            <a:spLocks noChangeArrowheads="1"/>
          </p:cNvSpPr>
          <p:nvPr/>
        </p:nvSpPr>
        <p:spPr bwMode="auto">
          <a:xfrm>
            <a:off x="304800" y="320675"/>
            <a:ext cx="7239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rgbClr val="FFFF00"/>
                </a:solidFill>
              </a:rPr>
              <a:t>        </a:t>
            </a:r>
            <a:r>
              <a:rPr lang="zh-CN" altLang="en-US" sz="2400" dirty="0">
                <a:solidFill>
                  <a:srgbClr val="FFFFFF"/>
                </a:solidFill>
              </a:rPr>
              <a:t>如图，已知直线</a:t>
            </a:r>
            <a:r>
              <a:rPr lang="en-US" altLang="zh-CN" sz="2400" dirty="0">
                <a:solidFill>
                  <a:srgbClr val="FFFFFF"/>
                </a:solidFill>
              </a:rPr>
              <a:t>a//b</a:t>
            </a:r>
            <a:r>
              <a:rPr lang="zh-CN" altLang="en-US" sz="2400" dirty="0">
                <a:solidFill>
                  <a:srgbClr val="FFFFFF"/>
                </a:solidFill>
              </a:rPr>
              <a:t>，思考∠</a:t>
            </a:r>
            <a:r>
              <a:rPr lang="en-US" altLang="zh-CN" sz="2400" dirty="0">
                <a:solidFill>
                  <a:srgbClr val="FFFFFF"/>
                </a:solidFill>
              </a:rPr>
              <a:t>1</a:t>
            </a:r>
            <a:r>
              <a:rPr lang="zh-CN" altLang="en-US" sz="2400" dirty="0">
                <a:solidFill>
                  <a:srgbClr val="FFFFFF"/>
                </a:solidFill>
              </a:rPr>
              <a:t>与∠</a:t>
            </a:r>
            <a:r>
              <a:rPr lang="en-US" altLang="zh-CN" sz="2400" dirty="0">
                <a:solidFill>
                  <a:srgbClr val="FFFFFF"/>
                </a:solidFill>
              </a:rPr>
              <a:t>2 </a:t>
            </a:r>
            <a:r>
              <a:rPr lang="zh-CN" altLang="en-US" sz="2400" dirty="0">
                <a:solidFill>
                  <a:srgbClr val="FFFFFF"/>
                </a:solidFill>
              </a:rPr>
              <a:t>、∠</a:t>
            </a:r>
            <a:r>
              <a:rPr lang="en-US" altLang="zh-CN" sz="2400" dirty="0">
                <a:solidFill>
                  <a:srgbClr val="FFFFFF"/>
                </a:solidFill>
              </a:rPr>
              <a:t>2</a:t>
            </a:r>
            <a:r>
              <a:rPr lang="zh-CN" altLang="en-US" sz="2400" dirty="0">
                <a:solidFill>
                  <a:srgbClr val="FFFFFF"/>
                </a:solidFill>
              </a:rPr>
              <a:t>与∠</a:t>
            </a:r>
            <a:r>
              <a:rPr lang="en-US" altLang="zh-CN" sz="2400" dirty="0">
                <a:solidFill>
                  <a:srgbClr val="FFFFFF"/>
                </a:solidFill>
              </a:rPr>
              <a:t>3</a:t>
            </a:r>
            <a:r>
              <a:rPr lang="zh-CN" altLang="en-US" sz="2400" dirty="0">
                <a:solidFill>
                  <a:srgbClr val="FFFFFF"/>
                </a:solidFill>
              </a:rPr>
              <a:t>之间有什么关系？为什么？ </a:t>
            </a:r>
          </a:p>
        </p:txBody>
      </p:sp>
      <p:sp>
        <p:nvSpPr>
          <p:cNvPr id="18503" name="Text Box 71"/>
          <p:cNvSpPr txBox="1">
            <a:spLocks noChangeArrowheads="1"/>
          </p:cNvSpPr>
          <p:nvPr/>
        </p:nvSpPr>
        <p:spPr bwMode="auto">
          <a:xfrm>
            <a:off x="990600" y="1219200"/>
            <a:ext cx="548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2400" dirty="0">
                <a:solidFill>
                  <a:srgbClr val="FFFFFF"/>
                </a:solidFill>
              </a:rPr>
              <a:t>∵ </a:t>
            </a:r>
            <a:r>
              <a:rPr lang="en-US" altLang="zh-CN" sz="2400" i="1" dirty="0">
                <a:solidFill>
                  <a:srgbClr val="FFFFFF"/>
                </a:solidFill>
              </a:rPr>
              <a:t>a</a:t>
            </a:r>
            <a:r>
              <a:rPr lang="en-US" altLang="zh-CN" sz="2400" dirty="0">
                <a:solidFill>
                  <a:srgbClr val="FFFFFF"/>
                </a:solidFill>
              </a:rPr>
              <a:t>//</a:t>
            </a:r>
            <a:r>
              <a:rPr lang="en-US" altLang="zh-CN" sz="2400" i="1" dirty="0">
                <a:solidFill>
                  <a:srgbClr val="FFFFFF"/>
                </a:solidFill>
              </a:rPr>
              <a:t>b </a:t>
            </a:r>
            <a:r>
              <a:rPr lang="en-US" altLang="zh-CN" sz="2400" dirty="0">
                <a:solidFill>
                  <a:srgbClr val="FFFFFF"/>
                </a:solidFill>
              </a:rPr>
              <a:t>(</a:t>
            </a:r>
            <a:r>
              <a:rPr lang="zh-CN" altLang="en-US" sz="2400" dirty="0">
                <a:solidFill>
                  <a:srgbClr val="FFFFFF"/>
                </a:solidFill>
              </a:rPr>
              <a:t>已知</a:t>
            </a:r>
            <a:r>
              <a:rPr lang="en-US" altLang="zh-CN" sz="2400" dirty="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18504" name="Text Box 72"/>
          <p:cNvSpPr txBox="1">
            <a:spLocks noChangeArrowheads="1"/>
          </p:cNvSpPr>
          <p:nvPr/>
        </p:nvSpPr>
        <p:spPr bwMode="auto">
          <a:xfrm>
            <a:off x="533400" y="1828800"/>
            <a:ext cx="594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2400" dirty="0">
                <a:solidFill>
                  <a:srgbClr val="FFFFFF"/>
                </a:solidFill>
              </a:rPr>
              <a:t>∴∠2=∠4</a:t>
            </a:r>
            <a:r>
              <a:rPr lang="zh-CN" altLang="en-US" sz="2400" dirty="0">
                <a:solidFill>
                  <a:srgbClr val="FFFFFF"/>
                </a:solidFill>
              </a:rPr>
              <a:t>（                                              ）</a:t>
            </a:r>
          </a:p>
        </p:txBody>
      </p:sp>
      <p:sp>
        <p:nvSpPr>
          <p:cNvPr id="18505" name="Text Box 73"/>
          <p:cNvSpPr txBox="1">
            <a:spLocks noChangeArrowheads="1"/>
          </p:cNvSpPr>
          <p:nvPr/>
        </p:nvSpPr>
        <p:spPr bwMode="auto">
          <a:xfrm>
            <a:off x="609600" y="2362200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2400" dirty="0">
                <a:solidFill>
                  <a:srgbClr val="FFFFFF"/>
                </a:solidFill>
              </a:rPr>
              <a:t>又∵∠</a:t>
            </a:r>
            <a:r>
              <a:rPr lang="en-US" altLang="zh-CN" sz="2400" dirty="0">
                <a:solidFill>
                  <a:srgbClr val="FFFFFF"/>
                </a:solidFill>
              </a:rPr>
              <a:t>4+∠3=180</a:t>
            </a:r>
            <a:r>
              <a:rPr lang="en-US" altLang="zh-CN" sz="2400" baseline="30000" dirty="0">
                <a:solidFill>
                  <a:srgbClr val="FFFFFF"/>
                </a:solidFill>
              </a:rPr>
              <a:t>0</a:t>
            </a:r>
            <a:r>
              <a:rPr lang="en-US" altLang="zh-CN" sz="2400" dirty="0">
                <a:solidFill>
                  <a:srgbClr val="FFFFFF"/>
                </a:solidFill>
              </a:rPr>
              <a:t> </a:t>
            </a:r>
            <a:r>
              <a:rPr lang="zh-CN" altLang="en-US" sz="2400" dirty="0">
                <a:solidFill>
                  <a:srgbClr val="FFFFFF"/>
                </a:solidFill>
              </a:rPr>
              <a:t>（                      ）</a:t>
            </a:r>
          </a:p>
        </p:txBody>
      </p:sp>
      <p:sp>
        <p:nvSpPr>
          <p:cNvPr id="18506" name="Text Box 74"/>
          <p:cNvSpPr txBox="1">
            <a:spLocks noChangeArrowheads="1"/>
          </p:cNvSpPr>
          <p:nvPr/>
        </p:nvSpPr>
        <p:spPr bwMode="auto">
          <a:xfrm>
            <a:off x="609600" y="28956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2400" dirty="0">
                <a:solidFill>
                  <a:srgbClr val="FFFFFF"/>
                </a:solidFill>
              </a:rPr>
              <a:t>∴∠2+∠3 =180</a:t>
            </a:r>
            <a:r>
              <a:rPr lang="en-US" altLang="zh-CN" sz="2400" baseline="30000" dirty="0">
                <a:solidFill>
                  <a:srgbClr val="FFFFFF"/>
                </a:solidFill>
              </a:rPr>
              <a:t>0</a:t>
            </a:r>
            <a:r>
              <a:rPr lang="en-US" altLang="zh-CN" sz="2400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8511" name="Text Box 79"/>
          <p:cNvSpPr txBox="1">
            <a:spLocks noChangeArrowheads="1"/>
          </p:cNvSpPr>
          <p:nvPr/>
        </p:nvSpPr>
        <p:spPr bwMode="auto">
          <a:xfrm>
            <a:off x="457200" y="47244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endParaRPr lang="zh-CN" altLang="zh-CN" sz="2400">
              <a:solidFill>
                <a:srgbClr val="FFFF00"/>
              </a:solidFill>
            </a:endParaRPr>
          </a:p>
        </p:txBody>
      </p:sp>
      <p:sp>
        <p:nvSpPr>
          <p:cNvPr id="18512" name="Text Box 80"/>
          <p:cNvSpPr txBox="1">
            <a:spLocks noChangeArrowheads="1"/>
          </p:cNvSpPr>
          <p:nvPr/>
        </p:nvSpPr>
        <p:spPr bwMode="auto">
          <a:xfrm>
            <a:off x="304800" y="5257800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altLang="zh-CN" sz="2400" dirty="0">
                <a:solidFill>
                  <a:srgbClr val="FFFF00"/>
                </a:solidFill>
              </a:rPr>
              <a:t>3</a:t>
            </a:r>
            <a:r>
              <a:rPr lang="zh-CN" altLang="en-US" sz="2400" dirty="0">
                <a:solidFill>
                  <a:srgbClr val="FFFF00"/>
                </a:solidFill>
              </a:rPr>
              <a:t>、</a:t>
            </a:r>
            <a:r>
              <a:rPr lang="zh-CN" altLang="en-US" sz="24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平行线性质</a:t>
            </a:r>
            <a:r>
              <a:rPr lang="en-US" altLang="zh-CN" sz="24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zh-CN" altLang="en-US" sz="2400" dirty="0">
                <a:solidFill>
                  <a:srgbClr val="FFFF00"/>
                </a:solidFill>
              </a:rPr>
              <a:t>：两直线平行，同旁内角互补．</a:t>
            </a:r>
          </a:p>
        </p:txBody>
      </p:sp>
      <p:sp>
        <p:nvSpPr>
          <p:cNvPr id="18516" name="Text Box 84"/>
          <p:cNvSpPr txBox="1">
            <a:spLocks noChangeArrowheads="1"/>
          </p:cNvSpPr>
          <p:nvPr/>
        </p:nvSpPr>
        <p:spPr bwMode="auto">
          <a:xfrm>
            <a:off x="304800" y="1219200"/>
            <a:ext cx="1171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FFFF"/>
                </a:solidFill>
              </a:rPr>
              <a:t>（</a:t>
            </a:r>
            <a:r>
              <a:rPr lang="en-US" altLang="zh-CN" sz="2400">
                <a:solidFill>
                  <a:srgbClr val="FFFFFF"/>
                </a:solidFill>
              </a:rPr>
              <a:t>2</a:t>
            </a:r>
            <a:r>
              <a:rPr lang="zh-CN" altLang="en-US" sz="2400">
                <a:solidFill>
                  <a:srgbClr val="FFFFFF"/>
                </a:solidFill>
              </a:rPr>
              <a:t>）</a:t>
            </a:r>
          </a:p>
        </p:txBody>
      </p:sp>
      <p:sp>
        <p:nvSpPr>
          <p:cNvPr id="18519" name="Text Box 87"/>
          <p:cNvSpPr txBox="1">
            <a:spLocks noChangeArrowheads="1"/>
          </p:cNvSpPr>
          <p:nvPr/>
        </p:nvSpPr>
        <p:spPr bwMode="auto">
          <a:xfrm>
            <a:off x="2286000" y="1828800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2400" dirty="0">
                <a:solidFill>
                  <a:srgbClr val="FFFFFF"/>
                </a:solidFill>
              </a:rPr>
              <a:t>两直线平行，同位角相等</a:t>
            </a:r>
          </a:p>
        </p:txBody>
      </p:sp>
      <p:sp>
        <p:nvSpPr>
          <p:cNvPr id="18521" name="Text Box 89"/>
          <p:cNvSpPr txBox="1">
            <a:spLocks noChangeArrowheads="1"/>
          </p:cNvSpPr>
          <p:nvPr/>
        </p:nvSpPr>
        <p:spPr bwMode="auto">
          <a:xfrm>
            <a:off x="3429000" y="23622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2400" dirty="0">
                <a:solidFill>
                  <a:srgbClr val="FFFFFF"/>
                </a:solidFill>
              </a:rPr>
              <a:t>邻补角定义</a:t>
            </a:r>
          </a:p>
        </p:txBody>
      </p:sp>
      <p:sp>
        <p:nvSpPr>
          <p:cNvPr id="18524" name="Rectangle 92"/>
          <p:cNvSpPr>
            <a:spLocks noChangeArrowheads="1"/>
          </p:cNvSpPr>
          <p:nvPr/>
        </p:nvSpPr>
        <p:spPr bwMode="auto">
          <a:xfrm>
            <a:off x="228600" y="4648200"/>
            <a:ext cx="7537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just"/>
            <a:r>
              <a:rPr lang="zh-CN" altLang="en-US" sz="2400" dirty="0">
                <a:solidFill>
                  <a:srgbClr val="FFFF00"/>
                </a:solidFill>
              </a:rPr>
              <a:t>结论：两条平行线被第三条直线所截，同旁内角互补．</a:t>
            </a:r>
          </a:p>
        </p:txBody>
      </p:sp>
      <p:sp>
        <p:nvSpPr>
          <p:cNvPr id="18525" name="Text Box 93"/>
          <p:cNvSpPr txBox="1">
            <a:spLocks noChangeArrowheads="1"/>
          </p:cNvSpPr>
          <p:nvPr/>
        </p:nvSpPr>
        <p:spPr bwMode="auto">
          <a:xfrm>
            <a:off x="533400" y="36576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2400" dirty="0">
                <a:solidFill>
                  <a:srgbClr val="FFFFFF"/>
                </a:solidFill>
              </a:rPr>
              <a:t>想一想还有其他方法吗？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5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85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85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85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85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85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85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85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85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03" grpId="0" autoUpdateAnimBg="0"/>
      <p:bldP spid="18504" grpId="0" autoUpdateAnimBg="0"/>
      <p:bldP spid="18505" grpId="0" autoUpdateAnimBg="0"/>
      <p:bldP spid="18506" grpId="0" autoUpdateAnimBg="0"/>
      <p:bldP spid="18511" grpId="0" autoUpdateAnimBg="0"/>
      <p:bldP spid="18512" grpId="0" autoUpdateAnimBg="0"/>
      <p:bldP spid="18516" grpId="0" autoUpdateAnimBg="0"/>
      <p:bldP spid="18519" grpId="0" autoUpdateAnimBg="0"/>
      <p:bldP spid="18521" grpId="0" autoUpdateAnimBg="0"/>
      <p:bldP spid="18524" grpId="0" autoUpdateAnimBg="0"/>
      <p:bldP spid="1852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228600" y="228600"/>
            <a:ext cx="8686800" cy="6400800"/>
          </a:xfrm>
          <a:prstGeom prst="roundRect">
            <a:avLst>
              <a:gd name="adj" fmla="val 16667"/>
            </a:avLst>
          </a:prstGeom>
          <a:noFill/>
          <a:ln w="127000">
            <a:solidFill>
              <a:srgbClr val="3B21FD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81000" y="1371600"/>
            <a:ext cx="84582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FFFF"/>
                </a:solidFill>
                <a:latin typeface="宋体" panose="02010600030101010101" pitchFamily="2" charset="-122"/>
              </a:rPr>
              <a:t>思考回答下列问题：</a:t>
            </a:r>
          </a:p>
          <a:p>
            <a:pPr eaLnBrk="1" hangingPunct="1"/>
            <a:r>
              <a:rPr lang="zh-CN" altLang="en-US" sz="2400">
                <a:solidFill>
                  <a:srgbClr val="FFFF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>
                <a:solidFill>
                  <a:srgbClr val="FFFFFF"/>
                </a:solidFill>
                <a:latin typeface="宋体" panose="02010600030101010101" pitchFamily="2" charset="-122"/>
              </a:rPr>
              <a:t>）平行线性质</a:t>
            </a:r>
            <a:r>
              <a:rPr lang="en-US" altLang="zh-CN" sz="2400">
                <a:solidFill>
                  <a:srgbClr val="FFFF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>
                <a:solidFill>
                  <a:srgbClr val="FFFFFF"/>
                </a:solidFill>
                <a:latin typeface="宋体" panose="02010600030101010101" pitchFamily="2" charset="-122"/>
              </a:rPr>
              <a:t>、</a:t>
            </a:r>
            <a:r>
              <a:rPr lang="en-US" altLang="zh-CN" sz="2400">
                <a:solidFill>
                  <a:srgbClr val="FFFFFF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400">
                <a:solidFill>
                  <a:srgbClr val="FFFFFF"/>
                </a:solidFill>
                <a:latin typeface="宋体" panose="02010600030101010101" pitchFamily="2" charset="-122"/>
              </a:rPr>
              <a:t>已知的什么？得出的结论是什么？</a:t>
            </a:r>
          </a:p>
          <a:p>
            <a:pPr eaLnBrk="1" hangingPunct="1"/>
            <a:r>
              <a:rPr lang="zh-CN" altLang="en-US" sz="2400">
                <a:solidFill>
                  <a:srgbClr val="FFFF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>
                <a:solidFill>
                  <a:srgbClr val="FFFF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>
                <a:solidFill>
                  <a:srgbClr val="FFFFFF"/>
                </a:solidFill>
                <a:latin typeface="宋体" panose="02010600030101010101" pitchFamily="2" charset="-122"/>
              </a:rPr>
              <a:t>）它和我们前面学习的</a:t>
            </a:r>
            <a:r>
              <a:rPr lang="zh-CN" altLang="en-US" sz="2400">
                <a:solidFill>
                  <a:srgbClr val="FFFFFF"/>
                </a:solidFill>
              </a:rPr>
              <a:t>两直线平行的条件</a:t>
            </a:r>
            <a:r>
              <a:rPr lang="zh-CN" altLang="en-US" sz="2400">
                <a:solidFill>
                  <a:srgbClr val="FFFFFF"/>
                </a:solidFill>
                <a:latin typeface="宋体" panose="02010600030101010101" pitchFamily="2" charset="-122"/>
              </a:rPr>
              <a:t>：</a:t>
            </a:r>
            <a:r>
              <a:rPr lang="zh-CN" altLang="en-US" sz="2400">
                <a:solidFill>
                  <a:srgbClr val="FFFFFF"/>
                </a:solidFill>
              </a:rPr>
              <a:t>“</a:t>
            </a:r>
            <a:r>
              <a:rPr lang="zh-CN" altLang="en-US" sz="2400">
                <a:solidFill>
                  <a:srgbClr val="FFFFFF"/>
                </a:solidFill>
                <a:latin typeface="宋体" panose="02010600030101010101" pitchFamily="2" charset="-122"/>
              </a:rPr>
              <a:t>内错角相等，两直线平行</a:t>
            </a:r>
            <a:r>
              <a:rPr lang="zh-CN" altLang="en-US" sz="2400">
                <a:solidFill>
                  <a:srgbClr val="FFFFFF"/>
                </a:solidFill>
              </a:rPr>
              <a:t>”</a:t>
            </a:r>
            <a:r>
              <a:rPr lang="zh-CN" altLang="en-US" sz="2400">
                <a:solidFill>
                  <a:srgbClr val="FFFFFF"/>
                </a:solidFill>
                <a:latin typeface="宋体" panose="02010600030101010101" pitchFamily="2" charset="-122"/>
              </a:rPr>
              <a:t>；</a:t>
            </a:r>
            <a:r>
              <a:rPr lang="zh-CN" altLang="en-US" sz="2400">
                <a:solidFill>
                  <a:srgbClr val="FFFFFF"/>
                </a:solidFill>
              </a:rPr>
              <a:t>“</a:t>
            </a:r>
            <a:r>
              <a:rPr lang="zh-CN" altLang="en-US" sz="2400">
                <a:solidFill>
                  <a:srgbClr val="FFFFFF"/>
                </a:solidFill>
                <a:latin typeface="宋体" panose="02010600030101010101" pitchFamily="2" charset="-122"/>
              </a:rPr>
              <a:t>同旁内角互补，两直线平行</a:t>
            </a:r>
            <a:r>
              <a:rPr lang="zh-CN" altLang="en-US" sz="2400">
                <a:solidFill>
                  <a:srgbClr val="FFFFFF"/>
                </a:solidFill>
              </a:rPr>
              <a:t>”</a:t>
            </a:r>
            <a:r>
              <a:rPr lang="zh-CN" altLang="en-US" sz="2400">
                <a:solidFill>
                  <a:srgbClr val="FFFFFF"/>
                </a:solidFill>
                <a:latin typeface="宋体" panose="02010600030101010101" pitchFamily="2" charset="-122"/>
              </a:rPr>
              <a:t>有什么区别？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04800" y="5029200"/>
            <a:ext cx="6553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2400">
                <a:solidFill>
                  <a:srgbClr val="FFFF00"/>
                </a:solidFill>
              </a:rPr>
              <a:t>    </a:t>
            </a:r>
            <a:r>
              <a:rPr lang="en-US" altLang="zh-CN" sz="2400">
                <a:solidFill>
                  <a:srgbClr val="FFFFFF"/>
                </a:solidFill>
              </a:rPr>
              <a:t>∠3+∠2 =180</a:t>
            </a:r>
            <a:r>
              <a:rPr lang="en-US" altLang="zh-CN" sz="2400" baseline="30000">
                <a:solidFill>
                  <a:srgbClr val="FFFFFF"/>
                </a:solidFill>
              </a:rPr>
              <a:t>0</a:t>
            </a:r>
            <a:r>
              <a:rPr lang="en-US" altLang="zh-CN" sz="2400">
                <a:solidFill>
                  <a:srgbClr val="FFFFFF"/>
                </a:solidFill>
              </a:rPr>
              <a:t> </a:t>
            </a:r>
            <a:r>
              <a:rPr lang="zh-CN" altLang="en-US" sz="2400">
                <a:solidFill>
                  <a:srgbClr val="FFFFFF"/>
                </a:solidFill>
              </a:rPr>
              <a:t>（          </a:t>
            </a:r>
          </a:p>
          <a:p>
            <a:pPr algn="just" eaLnBrk="1" hangingPunct="1"/>
            <a:r>
              <a:rPr lang="zh-CN" altLang="en-US" sz="2400">
                <a:solidFill>
                  <a:srgbClr val="FFFFFF"/>
                </a:solidFill>
              </a:rPr>
              <a:t>                                ）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124200" y="5029200"/>
            <a:ext cx="296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2" charset="-122"/>
              </a:rPr>
              <a:t>两直线平行，</a:t>
            </a:r>
          </a:p>
        </p:txBody>
      </p:sp>
      <p:grpSp>
        <p:nvGrpSpPr>
          <p:cNvPr id="8201" name="Group 9"/>
          <p:cNvGrpSpPr/>
          <p:nvPr/>
        </p:nvGrpSpPr>
        <p:grpSpPr bwMode="auto">
          <a:xfrm>
            <a:off x="6324600" y="3962400"/>
            <a:ext cx="2133600" cy="2133600"/>
            <a:chOff x="3936" y="2640"/>
            <a:chExt cx="1344" cy="1344"/>
          </a:xfrm>
        </p:grpSpPr>
        <p:grpSp>
          <p:nvGrpSpPr>
            <p:cNvPr id="7195" name="Group 10"/>
            <p:cNvGrpSpPr/>
            <p:nvPr/>
          </p:nvGrpSpPr>
          <p:grpSpPr bwMode="auto">
            <a:xfrm>
              <a:off x="4368" y="2736"/>
              <a:ext cx="465" cy="1248"/>
              <a:chOff x="4368" y="2736"/>
              <a:chExt cx="465" cy="1248"/>
            </a:xfrm>
          </p:grpSpPr>
          <p:sp>
            <p:nvSpPr>
              <p:cNvPr id="7200" name="Line 11"/>
              <p:cNvSpPr>
                <a:spLocks noChangeShapeType="1"/>
              </p:cNvSpPr>
              <p:nvPr/>
            </p:nvSpPr>
            <p:spPr bwMode="auto">
              <a:xfrm rot="-4152709">
                <a:off x="3768" y="3384"/>
                <a:ext cx="1200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01" name="Line 12"/>
              <p:cNvSpPr>
                <a:spLocks noChangeShapeType="1"/>
              </p:cNvSpPr>
              <p:nvPr/>
            </p:nvSpPr>
            <p:spPr bwMode="auto">
              <a:xfrm rot="-4152709">
                <a:off x="4233" y="3336"/>
                <a:ext cx="1200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196" name="Text Box 13"/>
            <p:cNvSpPr txBox="1">
              <a:spLocks noChangeArrowheads="1"/>
            </p:cNvSpPr>
            <p:nvPr/>
          </p:nvSpPr>
          <p:spPr bwMode="auto">
            <a:xfrm>
              <a:off x="4320" y="2640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i="1">
                  <a:solidFill>
                    <a:srgbClr val="FFFF00"/>
                  </a:solidFill>
                </a:rPr>
                <a:t>A</a:t>
              </a:r>
            </a:p>
          </p:txBody>
        </p:sp>
        <p:sp>
          <p:nvSpPr>
            <p:cNvPr id="7197" name="Text Box 14"/>
            <p:cNvSpPr txBox="1">
              <a:spLocks noChangeArrowheads="1"/>
            </p:cNvSpPr>
            <p:nvPr/>
          </p:nvSpPr>
          <p:spPr bwMode="auto">
            <a:xfrm>
              <a:off x="3936" y="3696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i="1">
                  <a:solidFill>
                    <a:srgbClr val="FFFF00"/>
                  </a:solidFill>
                </a:rPr>
                <a:t>B</a:t>
              </a:r>
            </a:p>
          </p:txBody>
        </p:sp>
        <p:sp>
          <p:nvSpPr>
            <p:cNvPr id="7198" name="Text Box 15"/>
            <p:cNvSpPr txBox="1">
              <a:spLocks noChangeArrowheads="1"/>
            </p:cNvSpPr>
            <p:nvPr/>
          </p:nvSpPr>
          <p:spPr bwMode="auto">
            <a:xfrm>
              <a:off x="5040" y="2688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i="1">
                  <a:solidFill>
                    <a:srgbClr val="FFFF00"/>
                  </a:solidFill>
                </a:rPr>
                <a:t>C</a:t>
              </a:r>
            </a:p>
          </p:txBody>
        </p:sp>
        <p:sp>
          <p:nvSpPr>
            <p:cNvPr id="7199" name="Text Box 16"/>
            <p:cNvSpPr txBox="1">
              <a:spLocks noChangeArrowheads="1"/>
            </p:cNvSpPr>
            <p:nvPr/>
          </p:nvSpPr>
          <p:spPr bwMode="auto">
            <a:xfrm>
              <a:off x="4704" y="3696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i="1">
                  <a:solidFill>
                    <a:srgbClr val="FFFF00"/>
                  </a:solidFill>
                </a:rPr>
                <a:t>D</a:t>
              </a:r>
            </a:p>
          </p:txBody>
        </p:sp>
      </p:grpSp>
      <p:grpSp>
        <p:nvGrpSpPr>
          <p:cNvPr id="8209" name="Group 17"/>
          <p:cNvGrpSpPr/>
          <p:nvPr/>
        </p:nvGrpSpPr>
        <p:grpSpPr bwMode="auto">
          <a:xfrm>
            <a:off x="6248400" y="4800600"/>
            <a:ext cx="2514600" cy="533400"/>
            <a:chOff x="3888" y="3168"/>
            <a:chExt cx="1584" cy="336"/>
          </a:xfrm>
        </p:grpSpPr>
        <p:sp>
          <p:nvSpPr>
            <p:cNvPr id="7192" name="Line 18"/>
            <p:cNvSpPr>
              <a:spLocks noChangeShapeType="1"/>
            </p:cNvSpPr>
            <p:nvPr/>
          </p:nvSpPr>
          <p:spPr bwMode="auto">
            <a:xfrm flipV="1">
              <a:off x="3888" y="3168"/>
              <a:ext cx="1392" cy="336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3" name="Text Box 19"/>
            <p:cNvSpPr txBox="1">
              <a:spLocks noChangeArrowheads="1"/>
            </p:cNvSpPr>
            <p:nvPr/>
          </p:nvSpPr>
          <p:spPr bwMode="auto">
            <a:xfrm>
              <a:off x="3888" y="3168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i="1">
                  <a:solidFill>
                    <a:srgbClr val="FFFF00"/>
                  </a:solidFill>
                </a:rPr>
                <a:t>E</a:t>
              </a:r>
            </a:p>
          </p:txBody>
        </p:sp>
        <p:sp>
          <p:nvSpPr>
            <p:cNvPr id="7194" name="Text Box 20"/>
            <p:cNvSpPr txBox="1">
              <a:spLocks noChangeArrowheads="1"/>
            </p:cNvSpPr>
            <p:nvPr/>
          </p:nvSpPr>
          <p:spPr bwMode="auto">
            <a:xfrm>
              <a:off x="5184" y="321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i="1">
                  <a:solidFill>
                    <a:srgbClr val="FFFF00"/>
                  </a:solidFill>
                </a:rPr>
                <a:t>F</a:t>
              </a:r>
            </a:p>
          </p:txBody>
        </p:sp>
      </p:grp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609600" y="5562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2" charset="-122"/>
              </a:rPr>
              <a:t>同旁内角互补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457200" y="3657600"/>
            <a:ext cx="586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2400">
                <a:solidFill>
                  <a:srgbClr val="FFFFFF"/>
                </a:solidFill>
              </a:rPr>
              <a:t>∵ </a:t>
            </a:r>
            <a:r>
              <a:rPr lang="en-US" altLang="zh-CN" sz="2400" i="1">
                <a:solidFill>
                  <a:srgbClr val="FFFFFF"/>
                </a:solidFill>
              </a:rPr>
              <a:t>AB</a:t>
            </a:r>
            <a:r>
              <a:rPr lang="en-US" altLang="zh-CN" sz="2400">
                <a:solidFill>
                  <a:srgbClr val="FFFFFF"/>
                </a:solidFill>
              </a:rPr>
              <a:t>//</a:t>
            </a:r>
            <a:r>
              <a:rPr lang="en-US" altLang="zh-CN" sz="2400" i="1">
                <a:solidFill>
                  <a:srgbClr val="FFFFFF"/>
                </a:solidFill>
              </a:rPr>
              <a:t>CD</a:t>
            </a:r>
            <a:r>
              <a:rPr lang="en-US" altLang="zh-CN" sz="2400">
                <a:solidFill>
                  <a:srgbClr val="FFFFFF"/>
                </a:solidFill>
              </a:rPr>
              <a:t>   (  </a:t>
            </a:r>
            <a:r>
              <a:rPr lang="zh-CN" altLang="en-US" sz="2400">
                <a:solidFill>
                  <a:srgbClr val="FFFFFF"/>
                </a:solidFill>
              </a:rPr>
              <a:t>已知  </a:t>
            </a:r>
            <a:r>
              <a:rPr lang="en-US" altLang="zh-CN" sz="240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457200" y="4267200"/>
            <a:ext cx="586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2400">
                <a:solidFill>
                  <a:srgbClr val="FFFFFF"/>
                </a:solidFill>
              </a:rPr>
              <a:t>∴∠1=∠2 </a:t>
            </a:r>
            <a:r>
              <a:rPr lang="zh-CN" altLang="en-US" sz="2400">
                <a:solidFill>
                  <a:srgbClr val="FFFFFF"/>
                </a:solidFill>
              </a:rPr>
              <a:t>（                                               ）</a:t>
            </a: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2209800" y="42672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2" charset="-122"/>
              </a:rPr>
              <a:t>两直线平行，内错角相等</a:t>
            </a:r>
          </a:p>
        </p:txBody>
      </p:sp>
      <p:grpSp>
        <p:nvGrpSpPr>
          <p:cNvPr id="8236" name="Group 44"/>
          <p:cNvGrpSpPr/>
          <p:nvPr/>
        </p:nvGrpSpPr>
        <p:grpSpPr bwMode="auto">
          <a:xfrm>
            <a:off x="6781800" y="4343400"/>
            <a:ext cx="1274763" cy="1371600"/>
            <a:chOff x="4237" y="2544"/>
            <a:chExt cx="803" cy="864"/>
          </a:xfrm>
        </p:grpSpPr>
        <p:sp>
          <p:nvSpPr>
            <p:cNvPr id="7183" name="Arc 35"/>
            <p:cNvSpPr/>
            <p:nvPr/>
          </p:nvSpPr>
          <p:spPr bwMode="auto">
            <a:xfrm rot="13176678" flipH="1">
              <a:off x="4237" y="2941"/>
              <a:ext cx="275" cy="250"/>
            </a:xfrm>
            <a:custGeom>
              <a:avLst/>
              <a:gdLst>
                <a:gd name="T0" fmla="*/ 2 w 21600"/>
                <a:gd name="T1" fmla="*/ 0 h 29958"/>
                <a:gd name="T2" fmla="*/ 3 w 21600"/>
                <a:gd name="T3" fmla="*/ 2 h 29958"/>
                <a:gd name="T4" fmla="*/ 0 w 21600"/>
                <a:gd name="T5" fmla="*/ 1 h 299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9958" fill="none" extrusionOk="0">
                  <a:moveTo>
                    <a:pt x="15140" y="0"/>
                  </a:moveTo>
                  <a:cubicBezTo>
                    <a:pt x="19272" y="4061"/>
                    <a:pt x="21600" y="9611"/>
                    <a:pt x="21600" y="15405"/>
                  </a:cubicBezTo>
                  <a:cubicBezTo>
                    <a:pt x="21600" y="20789"/>
                    <a:pt x="19589" y="25979"/>
                    <a:pt x="15961" y="29957"/>
                  </a:cubicBezTo>
                </a:path>
                <a:path w="21600" h="29958" stroke="0" extrusionOk="0">
                  <a:moveTo>
                    <a:pt x="15140" y="0"/>
                  </a:moveTo>
                  <a:cubicBezTo>
                    <a:pt x="19272" y="4061"/>
                    <a:pt x="21600" y="9611"/>
                    <a:pt x="21600" y="15405"/>
                  </a:cubicBezTo>
                  <a:cubicBezTo>
                    <a:pt x="21600" y="20789"/>
                    <a:pt x="19589" y="25979"/>
                    <a:pt x="15961" y="29957"/>
                  </a:cubicBezTo>
                  <a:lnTo>
                    <a:pt x="0" y="15405"/>
                  </a:lnTo>
                  <a:lnTo>
                    <a:pt x="15140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7184" name="Group 43"/>
            <p:cNvGrpSpPr/>
            <p:nvPr/>
          </p:nvGrpSpPr>
          <p:grpSpPr bwMode="auto">
            <a:xfrm>
              <a:off x="4429" y="2544"/>
              <a:ext cx="611" cy="864"/>
              <a:chOff x="4429" y="2544"/>
              <a:chExt cx="611" cy="864"/>
            </a:xfrm>
          </p:grpSpPr>
          <p:grpSp>
            <p:nvGrpSpPr>
              <p:cNvPr id="7185" name="Group 30"/>
              <p:cNvGrpSpPr/>
              <p:nvPr/>
            </p:nvGrpSpPr>
            <p:grpSpPr bwMode="auto">
              <a:xfrm>
                <a:off x="4464" y="2544"/>
                <a:ext cx="576" cy="480"/>
                <a:chOff x="4464" y="2544"/>
                <a:chExt cx="576" cy="480"/>
              </a:xfrm>
            </p:grpSpPr>
            <p:sp>
              <p:nvSpPr>
                <p:cNvPr id="718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64" y="2688"/>
                  <a:ext cx="33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FFFF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400">
                      <a:solidFill>
                        <a:srgbClr val="FFFF00"/>
                      </a:solidFill>
                    </a:rPr>
                    <a:t>3</a:t>
                  </a:r>
                </a:p>
              </p:txBody>
            </p:sp>
            <p:sp>
              <p:nvSpPr>
                <p:cNvPr id="7189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704" y="2544"/>
                  <a:ext cx="33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FFFF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kumimoji="1" b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400">
                      <a:solidFill>
                        <a:srgbClr val="FFFF00"/>
                      </a:solidFill>
                    </a:rPr>
                    <a:t>2</a:t>
                  </a:r>
                </a:p>
              </p:txBody>
            </p:sp>
            <p:sp>
              <p:nvSpPr>
                <p:cNvPr id="7190" name="Arc 26"/>
                <p:cNvSpPr/>
                <p:nvPr/>
              </p:nvSpPr>
              <p:spPr bwMode="auto">
                <a:xfrm rot="1005820" flipH="1">
                  <a:off x="4726" y="2784"/>
                  <a:ext cx="144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1 w 21600"/>
                    <a:gd name="T3" fmla="*/ 2 h 21600"/>
                    <a:gd name="T4" fmla="*/ 0 w 21600"/>
                    <a:gd name="T5" fmla="*/ 2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7191" name="Arc 29"/>
                <p:cNvSpPr/>
                <p:nvPr/>
              </p:nvSpPr>
              <p:spPr bwMode="auto">
                <a:xfrm>
                  <a:off x="4464" y="2880"/>
                  <a:ext cx="96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1 h 21600"/>
                    <a:gd name="T4" fmla="*/ 0 w 21600"/>
                    <a:gd name="T5" fmla="*/ 1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7186" name="Text Box 36"/>
              <p:cNvSpPr txBox="1">
                <a:spLocks noChangeArrowheads="1"/>
              </p:cNvSpPr>
              <p:nvPr/>
            </p:nvSpPr>
            <p:spPr bwMode="auto">
              <a:xfrm>
                <a:off x="4429" y="3120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>
                    <a:solidFill>
                      <a:srgbClr val="FFFF00"/>
                    </a:solidFill>
                  </a:rPr>
                  <a:t>1</a:t>
                </a:r>
              </a:p>
            </p:txBody>
          </p:sp>
          <p:sp>
            <p:nvSpPr>
              <p:cNvPr id="7187" name="Arc 38"/>
              <p:cNvSpPr/>
              <p:nvPr/>
            </p:nvSpPr>
            <p:spPr bwMode="auto">
              <a:xfrm rot="1005820" flipH="1">
                <a:off x="4717" y="2784"/>
                <a:ext cx="144" cy="192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304800" y="3810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altLang="zh-CN" sz="2400" dirty="0">
                <a:solidFill>
                  <a:srgbClr val="FFFF00"/>
                </a:solidFill>
              </a:rPr>
              <a:t>2</a:t>
            </a:r>
            <a:r>
              <a:rPr lang="zh-CN" altLang="en-US" sz="2400" dirty="0">
                <a:solidFill>
                  <a:srgbClr val="FFFF00"/>
                </a:solidFill>
              </a:rPr>
              <a:t>、</a:t>
            </a:r>
            <a:r>
              <a:rPr lang="zh-CN" altLang="en-US" sz="24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平行线性质</a:t>
            </a:r>
            <a:r>
              <a:rPr lang="en-US" altLang="zh-CN" sz="24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zh-CN" altLang="en-US" sz="2400" dirty="0">
                <a:solidFill>
                  <a:srgbClr val="FFFF00"/>
                </a:solidFill>
              </a:rPr>
              <a:t>：两直线平行，内错角相等．</a:t>
            </a:r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304800" y="838200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altLang="zh-CN" sz="2400" dirty="0">
                <a:solidFill>
                  <a:srgbClr val="FFFF00"/>
                </a:solidFill>
              </a:rPr>
              <a:t>3</a:t>
            </a:r>
            <a:r>
              <a:rPr lang="zh-CN" altLang="en-US" sz="2400" dirty="0">
                <a:solidFill>
                  <a:srgbClr val="FFFF00"/>
                </a:solidFill>
              </a:rPr>
              <a:t>、</a:t>
            </a:r>
            <a:r>
              <a:rPr lang="zh-CN" altLang="en-US" sz="24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平行线性质</a:t>
            </a:r>
            <a:r>
              <a:rPr lang="en-US" altLang="zh-CN" sz="24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zh-CN" altLang="en-US" sz="2400" dirty="0">
                <a:solidFill>
                  <a:srgbClr val="FFFF00"/>
                </a:solidFill>
              </a:rPr>
              <a:t>：两直线平行，同旁内角互补．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  <p:bldP spid="8199" grpId="0" autoUpdateAnimBg="0"/>
      <p:bldP spid="8200" grpId="0" autoUpdateAnimBg="0"/>
      <p:bldP spid="8213" grpId="0" autoUpdateAnimBg="0"/>
      <p:bldP spid="8223" grpId="0" autoUpdateAnimBg="0"/>
      <p:bldP spid="8224" grpId="0" autoUpdateAnimBg="0"/>
      <p:bldP spid="8225" grpId="0" autoUpdateAnimBg="0"/>
      <p:bldP spid="8231" grpId="0" autoUpdateAnimBg="0"/>
      <p:bldP spid="823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228600" y="228600"/>
            <a:ext cx="8686800" cy="6400800"/>
          </a:xfrm>
          <a:prstGeom prst="roundRect">
            <a:avLst>
              <a:gd name="adj" fmla="val 16667"/>
            </a:avLst>
          </a:prstGeom>
          <a:noFill/>
          <a:ln w="127000">
            <a:solidFill>
              <a:srgbClr val="3B21FD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762000" y="4572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defRPr/>
            </a:pPr>
            <a:r>
              <a:rPr lang="zh-CN" alt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平行线的三个性质：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260475" y="1714500"/>
            <a:ext cx="2244725" cy="4953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3B21FD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两直线平行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257800" y="685800"/>
            <a:ext cx="2133600" cy="4953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3B21FD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同位角相等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222875" y="1714500"/>
            <a:ext cx="2209800" cy="4953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3B21FD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内错角相等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257800" y="2743200"/>
            <a:ext cx="2209800" cy="4953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3B21FD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同旁内角互补</a:t>
            </a:r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3657600" y="1752600"/>
            <a:ext cx="563563" cy="381000"/>
          </a:xfrm>
          <a:prstGeom prst="rightArrow">
            <a:avLst>
              <a:gd name="adj1" fmla="val 50000"/>
              <a:gd name="adj2" fmla="val 36979"/>
            </a:avLst>
          </a:prstGeom>
          <a:solidFill>
            <a:schemeClr val="accent1"/>
          </a:solidFill>
          <a:ln w="38100">
            <a:solidFill>
              <a:srgbClr val="FFFF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9254" name="Group 38"/>
          <p:cNvGrpSpPr/>
          <p:nvPr/>
        </p:nvGrpSpPr>
        <p:grpSpPr bwMode="auto">
          <a:xfrm>
            <a:off x="4430713" y="914400"/>
            <a:ext cx="563562" cy="2133600"/>
            <a:chOff x="2791" y="576"/>
            <a:chExt cx="355" cy="1344"/>
          </a:xfrm>
        </p:grpSpPr>
        <p:sp>
          <p:nvSpPr>
            <p:cNvPr id="8212" name="Line 11"/>
            <p:cNvSpPr>
              <a:spLocks noChangeShapeType="1"/>
            </p:cNvSpPr>
            <p:nvPr/>
          </p:nvSpPr>
          <p:spPr bwMode="auto">
            <a:xfrm>
              <a:off x="2791" y="576"/>
              <a:ext cx="0" cy="1344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3" name="Line 12"/>
            <p:cNvSpPr>
              <a:spLocks noChangeShapeType="1"/>
            </p:cNvSpPr>
            <p:nvPr/>
          </p:nvSpPr>
          <p:spPr bwMode="auto">
            <a:xfrm>
              <a:off x="2791" y="576"/>
              <a:ext cx="355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4430713" y="1981200"/>
            <a:ext cx="563562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4430713" y="3027363"/>
            <a:ext cx="563562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838200" y="3124200"/>
            <a:ext cx="3276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平行的判定</a:t>
            </a:r>
            <a:r>
              <a:rPr lang="en-US" altLang="zh-CN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·</a:t>
            </a:r>
            <a:r>
              <a:rPr lang="zh-CN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：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5410200" y="4953000"/>
            <a:ext cx="2057400" cy="4953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3B21FD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两直线平行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1295400" y="3962400"/>
            <a:ext cx="2209800" cy="4953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3B21FD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同位角相等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1295400" y="4953000"/>
            <a:ext cx="2209800" cy="4953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3B21FD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内错角相等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1295400" y="5867400"/>
            <a:ext cx="2209800" cy="4953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3B21FD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同旁内角互补</a:t>
            </a:r>
          </a:p>
        </p:txBody>
      </p:sp>
      <p:sp>
        <p:nvSpPr>
          <p:cNvPr id="9250" name="AutoShape 34"/>
          <p:cNvSpPr>
            <a:spLocks noChangeArrowheads="1"/>
          </p:cNvSpPr>
          <p:nvPr/>
        </p:nvSpPr>
        <p:spPr bwMode="auto">
          <a:xfrm rot="1445603">
            <a:off x="3709988" y="4456113"/>
            <a:ext cx="1463675" cy="263525"/>
          </a:xfrm>
          <a:prstGeom prst="rightArrow">
            <a:avLst>
              <a:gd name="adj1" fmla="val 50000"/>
              <a:gd name="adj2" fmla="val 138855"/>
            </a:avLst>
          </a:prstGeom>
          <a:solidFill>
            <a:schemeClr val="accent1"/>
          </a:solidFill>
          <a:ln w="38100">
            <a:solidFill>
              <a:srgbClr val="FFFF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51" name="AutoShape 35"/>
          <p:cNvSpPr>
            <a:spLocks noChangeArrowheads="1"/>
          </p:cNvSpPr>
          <p:nvPr/>
        </p:nvSpPr>
        <p:spPr bwMode="auto">
          <a:xfrm rot="-75494">
            <a:off x="3733800" y="5102225"/>
            <a:ext cx="1371600" cy="225425"/>
          </a:xfrm>
          <a:prstGeom prst="rightArrow">
            <a:avLst>
              <a:gd name="adj1" fmla="val 50000"/>
              <a:gd name="adj2" fmla="val 152113"/>
            </a:avLst>
          </a:prstGeom>
          <a:solidFill>
            <a:schemeClr val="accent1"/>
          </a:solidFill>
          <a:ln w="38100">
            <a:solidFill>
              <a:srgbClr val="FFFF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52" name="AutoShape 36"/>
          <p:cNvSpPr>
            <a:spLocks noChangeArrowheads="1"/>
          </p:cNvSpPr>
          <p:nvPr/>
        </p:nvSpPr>
        <p:spPr bwMode="auto">
          <a:xfrm rot="-1399102">
            <a:off x="3730625" y="5683250"/>
            <a:ext cx="1382713" cy="230188"/>
          </a:xfrm>
          <a:prstGeom prst="rightArrow">
            <a:avLst>
              <a:gd name="adj1" fmla="val 50000"/>
              <a:gd name="adj2" fmla="val 150172"/>
            </a:avLst>
          </a:prstGeom>
          <a:solidFill>
            <a:schemeClr val="accent1"/>
          </a:solidFill>
          <a:ln w="38100">
            <a:solidFill>
              <a:srgbClr val="FFFF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  <p:bldP spid="9222" grpId="0" animBg="1" autoUpdateAnimBg="0"/>
      <p:bldP spid="9223" grpId="0" animBg="1" autoUpdateAnimBg="0"/>
      <p:bldP spid="9224" grpId="0" animBg="1" autoUpdateAnimBg="0"/>
      <p:bldP spid="9225" grpId="0" animBg="1" autoUpdateAnimBg="0"/>
      <p:bldP spid="9226" grpId="0" animBg="1"/>
      <p:bldP spid="9229" grpId="0" animBg="1"/>
      <p:bldP spid="9230" grpId="0" animBg="1"/>
      <p:bldP spid="9234" grpId="0" autoUpdateAnimBg="0"/>
      <p:bldP spid="9235" grpId="0" animBg="1" autoUpdateAnimBg="0"/>
      <p:bldP spid="9236" grpId="0" animBg="1" autoUpdateAnimBg="0"/>
      <p:bldP spid="9237" grpId="0" animBg="1" autoUpdateAnimBg="0"/>
      <p:bldP spid="9238" grpId="0" animBg="1" autoUpdateAnimBg="0"/>
      <p:bldP spid="9250" grpId="0" animBg="1"/>
      <p:bldP spid="9251" grpId="0" animBg="1"/>
      <p:bldP spid="925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07950" y="476250"/>
            <a:ext cx="9072563" cy="227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zh-CN" altLang="en-US" sz="2800" dirty="0">
                <a:solidFill>
                  <a:srgbClr val="FFFFFF"/>
                </a:solidFill>
              </a:rPr>
              <a:t>例</a:t>
            </a:r>
            <a:r>
              <a:rPr lang="en-US" altLang="zh-CN" sz="2800" dirty="0">
                <a:solidFill>
                  <a:srgbClr val="FFFFFF"/>
                </a:solidFill>
              </a:rPr>
              <a:t>1</a:t>
            </a:r>
            <a:r>
              <a:rPr lang="zh-CN" altLang="en-US" sz="2800" dirty="0">
                <a:solidFill>
                  <a:srgbClr val="FFFFFF"/>
                </a:solidFill>
              </a:rPr>
              <a:t>：</a:t>
            </a:r>
            <a:r>
              <a:rPr lang="zh-CN" altLang="en-US" sz="2800" dirty="0">
                <a:solidFill>
                  <a:srgbClr val="FFFFFF"/>
                </a:solidFill>
                <a:latin typeface="宋体" panose="02010600030101010101" pitchFamily="2" charset="-122"/>
              </a:rPr>
              <a:t>小青不小心把家里的梯形玻璃块打碎了，还剩下梯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zh-CN" altLang="en-US" sz="2800" dirty="0">
                <a:solidFill>
                  <a:srgbClr val="FFFFFF"/>
                </a:solidFill>
                <a:latin typeface="宋体" panose="02010600030101010101" pitchFamily="2" charset="-122"/>
              </a:rPr>
              <a:t>形上底的一部分（如图）．要订造一块新的玻璃，已经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zh-CN" altLang="en-US" sz="2800" dirty="0">
                <a:solidFill>
                  <a:srgbClr val="FFFFFF"/>
                </a:solidFill>
                <a:latin typeface="宋体" panose="02010600030101010101" pitchFamily="2" charset="-122"/>
              </a:rPr>
              <a:t>量得 </a:t>
            </a:r>
            <a:r>
              <a:rPr lang="zh-CN" altLang="en-US" sz="2800" dirty="0">
                <a:solidFill>
                  <a:srgbClr val="FFFFFF"/>
                </a:solidFill>
              </a:rPr>
              <a:t>∠</a:t>
            </a:r>
            <a:r>
              <a:rPr lang="en-US" altLang="zh-CN" sz="2800" i="1" dirty="0">
                <a:solidFill>
                  <a:srgbClr val="FFFFFF"/>
                </a:solidFill>
              </a:rPr>
              <a:t>A</a:t>
            </a:r>
            <a:r>
              <a:rPr lang="en-US" altLang="zh-CN" sz="2800" dirty="0">
                <a:solidFill>
                  <a:srgbClr val="FFFFFF"/>
                </a:solidFill>
              </a:rPr>
              <a:t>=115</a:t>
            </a:r>
            <a:r>
              <a:rPr lang="en-US" altLang="zh-CN" sz="2800" baseline="30000" dirty="0">
                <a:solidFill>
                  <a:srgbClr val="FFFFFF"/>
                </a:solidFill>
              </a:rPr>
              <a:t>0</a:t>
            </a:r>
            <a:r>
              <a:rPr lang="zh-CN" altLang="en-US" sz="2800" dirty="0">
                <a:solidFill>
                  <a:srgbClr val="FFFFFF"/>
                </a:solidFill>
              </a:rPr>
              <a:t>，∠</a:t>
            </a:r>
            <a:r>
              <a:rPr lang="en-US" altLang="zh-CN" sz="2800" i="1" dirty="0">
                <a:solidFill>
                  <a:srgbClr val="FFFFFF"/>
                </a:solidFill>
              </a:rPr>
              <a:t>D</a:t>
            </a:r>
            <a:r>
              <a:rPr lang="en-US" altLang="zh-CN" sz="2800" dirty="0">
                <a:solidFill>
                  <a:srgbClr val="FFFFFF"/>
                </a:solidFill>
              </a:rPr>
              <a:t>=100</a:t>
            </a:r>
            <a:r>
              <a:rPr lang="en-US" altLang="zh-CN" sz="2800" baseline="30000" dirty="0">
                <a:solidFill>
                  <a:srgbClr val="FFFFFF"/>
                </a:solidFill>
              </a:rPr>
              <a:t>0</a:t>
            </a:r>
            <a:r>
              <a:rPr lang="zh-CN" altLang="en-US" sz="2800" dirty="0">
                <a:solidFill>
                  <a:srgbClr val="FFFFFF"/>
                </a:solidFill>
              </a:rPr>
              <a:t>．</a:t>
            </a:r>
            <a:r>
              <a:rPr lang="zh-CN" altLang="en-US" sz="2800" dirty="0">
                <a:solidFill>
                  <a:srgbClr val="FFFFFF"/>
                </a:solidFill>
                <a:latin typeface="宋体" panose="02010600030101010101" pitchFamily="2" charset="-122"/>
              </a:rPr>
              <a:t> 你想一想，梯形另外两个角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zh-CN" altLang="en-US" sz="2800" dirty="0">
                <a:solidFill>
                  <a:srgbClr val="FFFFFF"/>
                </a:solidFill>
                <a:latin typeface="宋体" panose="02010600030101010101" pitchFamily="2" charset="-122"/>
              </a:rPr>
              <a:t>各是多少度？</a:t>
            </a:r>
            <a:r>
              <a:rPr lang="en-US" altLang="zh-CN" sz="2800" dirty="0">
                <a:solidFill>
                  <a:srgbClr val="FFFFFF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800" dirty="0">
                <a:solidFill>
                  <a:srgbClr val="FFFFFF"/>
                </a:solidFill>
              </a:rPr>
              <a:t>已知梯形的两底</a:t>
            </a:r>
            <a:r>
              <a:rPr lang="en-US" altLang="zh-CN" sz="2800" i="1" dirty="0">
                <a:solidFill>
                  <a:srgbClr val="FFFFFF"/>
                </a:solidFill>
              </a:rPr>
              <a:t>AD</a:t>
            </a:r>
            <a:r>
              <a:rPr lang="en-US" altLang="zh-CN" sz="2800" dirty="0">
                <a:solidFill>
                  <a:srgbClr val="FFFFFF"/>
                </a:solidFill>
              </a:rPr>
              <a:t>//</a:t>
            </a:r>
            <a:r>
              <a:rPr lang="en-US" altLang="zh-CN" sz="2800" i="1" dirty="0">
                <a:solidFill>
                  <a:srgbClr val="FFFFFF"/>
                </a:solidFill>
              </a:rPr>
              <a:t>BC</a:t>
            </a:r>
            <a:r>
              <a:rPr lang="en-US" altLang="zh-CN" sz="2800" dirty="0">
                <a:solidFill>
                  <a:srgbClr val="FFFFFF"/>
                </a:solidFill>
                <a:latin typeface="宋体" panose="02010600030101010101" pitchFamily="2" charset="-122"/>
              </a:rPr>
              <a:t>)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endParaRPr lang="en-US" altLang="zh-CN" sz="2800" dirty="0">
              <a:solidFill>
                <a:srgbClr val="FFFFFF"/>
              </a:solidFill>
            </a:endParaRPr>
          </a:p>
        </p:txBody>
      </p:sp>
      <p:grpSp>
        <p:nvGrpSpPr>
          <p:cNvPr id="21507" name="Group 3"/>
          <p:cNvGrpSpPr/>
          <p:nvPr/>
        </p:nvGrpSpPr>
        <p:grpSpPr bwMode="auto">
          <a:xfrm>
            <a:off x="6781800" y="4754563"/>
            <a:ext cx="1752600" cy="1600200"/>
            <a:chOff x="4272" y="1824"/>
            <a:chExt cx="1104" cy="1008"/>
          </a:xfrm>
        </p:grpSpPr>
        <p:sp>
          <p:nvSpPr>
            <p:cNvPr id="9245" name="Line 4"/>
            <p:cNvSpPr>
              <a:spLocks noChangeShapeType="1"/>
            </p:cNvSpPr>
            <p:nvPr/>
          </p:nvSpPr>
          <p:spPr bwMode="auto">
            <a:xfrm>
              <a:off x="4512" y="1824"/>
              <a:ext cx="816" cy="0"/>
            </a:xfrm>
            <a:prstGeom prst="line">
              <a:avLst/>
            </a:prstGeom>
            <a:noFill/>
            <a:ln w="50800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6" name="Line 5"/>
            <p:cNvSpPr>
              <a:spLocks noChangeShapeType="1"/>
            </p:cNvSpPr>
            <p:nvPr/>
          </p:nvSpPr>
          <p:spPr bwMode="auto">
            <a:xfrm>
              <a:off x="4512" y="2832"/>
              <a:ext cx="480" cy="0"/>
            </a:xfrm>
            <a:prstGeom prst="line">
              <a:avLst/>
            </a:prstGeom>
            <a:noFill/>
            <a:ln w="50800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7" name="Line 6"/>
            <p:cNvSpPr>
              <a:spLocks noChangeShapeType="1"/>
            </p:cNvSpPr>
            <p:nvPr/>
          </p:nvSpPr>
          <p:spPr bwMode="auto">
            <a:xfrm flipH="1">
              <a:off x="4272" y="1824"/>
              <a:ext cx="227" cy="528"/>
            </a:xfrm>
            <a:prstGeom prst="line">
              <a:avLst/>
            </a:prstGeom>
            <a:noFill/>
            <a:ln w="50800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8" name="Line 7"/>
            <p:cNvSpPr>
              <a:spLocks noChangeShapeType="1"/>
            </p:cNvSpPr>
            <p:nvPr/>
          </p:nvSpPr>
          <p:spPr bwMode="auto">
            <a:xfrm>
              <a:off x="5328" y="1824"/>
              <a:ext cx="48" cy="528"/>
            </a:xfrm>
            <a:prstGeom prst="line">
              <a:avLst/>
            </a:prstGeom>
            <a:noFill/>
            <a:ln w="50800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9" name="Freeform 8"/>
            <p:cNvSpPr/>
            <p:nvPr/>
          </p:nvSpPr>
          <p:spPr bwMode="auto">
            <a:xfrm>
              <a:off x="4272" y="2352"/>
              <a:ext cx="248" cy="480"/>
            </a:xfrm>
            <a:custGeom>
              <a:avLst/>
              <a:gdLst>
                <a:gd name="T0" fmla="*/ 0 w 248"/>
                <a:gd name="T1" fmla="*/ 0 h 480"/>
                <a:gd name="T2" fmla="*/ 48 w 248"/>
                <a:gd name="T3" fmla="*/ 192 h 480"/>
                <a:gd name="T4" fmla="*/ 192 w 248"/>
                <a:gd name="T5" fmla="*/ 240 h 480"/>
                <a:gd name="T6" fmla="*/ 240 w 248"/>
                <a:gd name="T7" fmla="*/ 384 h 480"/>
                <a:gd name="T8" fmla="*/ 240 w 248"/>
                <a:gd name="T9" fmla="*/ 480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8" h="480">
                  <a:moveTo>
                    <a:pt x="0" y="0"/>
                  </a:moveTo>
                  <a:cubicBezTo>
                    <a:pt x="8" y="76"/>
                    <a:pt x="16" y="152"/>
                    <a:pt x="48" y="192"/>
                  </a:cubicBezTo>
                  <a:cubicBezTo>
                    <a:pt x="80" y="232"/>
                    <a:pt x="160" y="208"/>
                    <a:pt x="192" y="240"/>
                  </a:cubicBezTo>
                  <a:cubicBezTo>
                    <a:pt x="224" y="272"/>
                    <a:pt x="232" y="344"/>
                    <a:pt x="240" y="384"/>
                  </a:cubicBezTo>
                  <a:cubicBezTo>
                    <a:pt x="248" y="424"/>
                    <a:pt x="240" y="464"/>
                    <a:pt x="240" y="480"/>
                  </a:cubicBezTo>
                </a:path>
              </a:pathLst>
            </a:custGeom>
            <a:noFill/>
            <a:ln w="508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0" name="Freeform 9"/>
            <p:cNvSpPr/>
            <p:nvPr/>
          </p:nvSpPr>
          <p:spPr bwMode="auto">
            <a:xfrm>
              <a:off x="4992" y="2304"/>
              <a:ext cx="384" cy="528"/>
            </a:xfrm>
            <a:custGeom>
              <a:avLst/>
              <a:gdLst>
                <a:gd name="T0" fmla="*/ 384 w 384"/>
                <a:gd name="T1" fmla="*/ 0 h 528"/>
                <a:gd name="T2" fmla="*/ 288 w 384"/>
                <a:gd name="T3" fmla="*/ 192 h 528"/>
                <a:gd name="T4" fmla="*/ 144 w 384"/>
                <a:gd name="T5" fmla="*/ 192 h 528"/>
                <a:gd name="T6" fmla="*/ 96 w 384"/>
                <a:gd name="T7" fmla="*/ 336 h 528"/>
                <a:gd name="T8" fmla="*/ 0 w 384"/>
                <a:gd name="T9" fmla="*/ 528 h 5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4" h="528">
                  <a:moveTo>
                    <a:pt x="384" y="0"/>
                  </a:moveTo>
                  <a:cubicBezTo>
                    <a:pt x="356" y="80"/>
                    <a:pt x="328" y="160"/>
                    <a:pt x="288" y="192"/>
                  </a:cubicBezTo>
                  <a:cubicBezTo>
                    <a:pt x="248" y="224"/>
                    <a:pt x="176" y="168"/>
                    <a:pt x="144" y="192"/>
                  </a:cubicBezTo>
                  <a:cubicBezTo>
                    <a:pt x="112" y="216"/>
                    <a:pt x="120" y="280"/>
                    <a:pt x="96" y="336"/>
                  </a:cubicBezTo>
                  <a:cubicBezTo>
                    <a:pt x="72" y="392"/>
                    <a:pt x="16" y="496"/>
                    <a:pt x="0" y="528"/>
                  </a:cubicBezTo>
                </a:path>
              </a:pathLst>
            </a:custGeom>
            <a:noFill/>
            <a:ln w="508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1514" name="Group 10"/>
          <p:cNvGrpSpPr/>
          <p:nvPr/>
        </p:nvGrpSpPr>
        <p:grpSpPr bwMode="auto">
          <a:xfrm>
            <a:off x="7086600" y="4754563"/>
            <a:ext cx="928688" cy="587375"/>
            <a:chOff x="3975" y="1741"/>
            <a:chExt cx="585" cy="370"/>
          </a:xfrm>
        </p:grpSpPr>
        <p:sp>
          <p:nvSpPr>
            <p:cNvPr id="9243" name="Arc 11"/>
            <p:cNvSpPr/>
            <p:nvPr/>
          </p:nvSpPr>
          <p:spPr bwMode="auto">
            <a:xfrm rot="5114182">
              <a:off x="3999" y="1717"/>
              <a:ext cx="144" cy="192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44" name="Text Box 12"/>
            <p:cNvSpPr txBox="1">
              <a:spLocks noChangeArrowheads="1"/>
            </p:cNvSpPr>
            <p:nvPr/>
          </p:nvSpPr>
          <p:spPr bwMode="auto">
            <a:xfrm>
              <a:off x="3984" y="1824"/>
              <a:ext cx="576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0"/>
                </a:spcBef>
              </a:pPr>
              <a:r>
                <a:rPr lang="en-US" altLang="zh-CN" sz="2400">
                  <a:solidFill>
                    <a:srgbClr val="FFFF00"/>
                  </a:solidFill>
                </a:rPr>
                <a:t>115</a:t>
              </a:r>
              <a:r>
                <a:rPr lang="en-US" altLang="zh-CN" sz="2400" baseline="30000">
                  <a:solidFill>
                    <a:srgbClr val="FFFF00"/>
                  </a:solidFill>
                </a:rPr>
                <a:t>0</a:t>
              </a:r>
              <a:r>
                <a:rPr lang="en-US" altLang="zh-CN" sz="2800">
                  <a:solidFill>
                    <a:srgbClr val="FFFF00"/>
                  </a:solidFill>
                </a:rPr>
                <a:t> </a:t>
              </a:r>
            </a:p>
          </p:txBody>
        </p:sp>
      </p:grpSp>
      <p:grpSp>
        <p:nvGrpSpPr>
          <p:cNvPr id="21517" name="Group 13"/>
          <p:cNvGrpSpPr/>
          <p:nvPr/>
        </p:nvGrpSpPr>
        <p:grpSpPr bwMode="auto">
          <a:xfrm>
            <a:off x="7848600" y="4733925"/>
            <a:ext cx="838200" cy="628650"/>
            <a:chOff x="4464" y="1715"/>
            <a:chExt cx="528" cy="396"/>
          </a:xfrm>
        </p:grpSpPr>
        <p:sp>
          <p:nvSpPr>
            <p:cNvPr id="9241" name="Arc 14"/>
            <p:cNvSpPr/>
            <p:nvPr/>
          </p:nvSpPr>
          <p:spPr bwMode="auto">
            <a:xfrm rot="10089769">
              <a:off x="4704" y="1715"/>
              <a:ext cx="144" cy="192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42" name="Text Box 15"/>
            <p:cNvSpPr txBox="1">
              <a:spLocks noChangeArrowheads="1"/>
            </p:cNvSpPr>
            <p:nvPr/>
          </p:nvSpPr>
          <p:spPr bwMode="auto">
            <a:xfrm>
              <a:off x="4464" y="1824"/>
              <a:ext cx="528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0"/>
                </a:spcBef>
              </a:pPr>
              <a:r>
                <a:rPr lang="en-US" altLang="zh-CN" sz="2400">
                  <a:solidFill>
                    <a:srgbClr val="FFFF00"/>
                  </a:solidFill>
                </a:rPr>
                <a:t>100</a:t>
              </a:r>
              <a:r>
                <a:rPr lang="en-US" altLang="zh-CN" sz="2400" baseline="30000">
                  <a:solidFill>
                    <a:srgbClr val="FFFF00"/>
                  </a:solidFill>
                </a:rPr>
                <a:t>0</a:t>
              </a:r>
              <a:r>
                <a:rPr lang="en-US" altLang="zh-CN" sz="2800">
                  <a:solidFill>
                    <a:srgbClr val="FFFF00"/>
                  </a:solidFill>
                </a:rPr>
                <a:t> </a:t>
              </a:r>
            </a:p>
          </p:txBody>
        </p:sp>
      </p:grpSp>
      <p:grpSp>
        <p:nvGrpSpPr>
          <p:cNvPr id="21520" name="Group 16"/>
          <p:cNvGrpSpPr/>
          <p:nvPr/>
        </p:nvGrpSpPr>
        <p:grpSpPr bwMode="auto">
          <a:xfrm>
            <a:off x="6019800" y="4221163"/>
            <a:ext cx="3124200" cy="2589212"/>
            <a:chOff x="3792" y="1488"/>
            <a:chExt cx="1968" cy="1631"/>
          </a:xfrm>
        </p:grpSpPr>
        <p:sp>
          <p:nvSpPr>
            <p:cNvPr id="9234" name="Line 17"/>
            <p:cNvSpPr>
              <a:spLocks noChangeShapeType="1"/>
            </p:cNvSpPr>
            <p:nvPr/>
          </p:nvSpPr>
          <p:spPr bwMode="auto">
            <a:xfrm>
              <a:off x="5328" y="1824"/>
              <a:ext cx="96" cy="1008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5" name="Line 18"/>
            <p:cNvSpPr>
              <a:spLocks noChangeShapeType="1"/>
            </p:cNvSpPr>
            <p:nvPr/>
          </p:nvSpPr>
          <p:spPr bwMode="auto">
            <a:xfrm flipH="1">
              <a:off x="4032" y="1824"/>
              <a:ext cx="480" cy="1008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6" name="Line 19"/>
            <p:cNvSpPr>
              <a:spLocks noChangeShapeType="1"/>
            </p:cNvSpPr>
            <p:nvPr/>
          </p:nvSpPr>
          <p:spPr bwMode="auto">
            <a:xfrm>
              <a:off x="4032" y="2832"/>
              <a:ext cx="1392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7" name="Text Box 20"/>
            <p:cNvSpPr txBox="1">
              <a:spLocks noChangeArrowheads="1"/>
            </p:cNvSpPr>
            <p:nvPr/>
          </p:nvSpPr>
          <p:spPr bwMode="auto">
            <a:xfrm>
              <a:off x="4368" y="1488"/>
              <a:ext cx="240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0"/>
                </a:spcBef>
              </a:pPr>
              <a:r>
                <a:rPr lang="en-US" altLang="zh-CN" sz="2800" i="1">
                  <a:solidFill>
                    <a:srgbClr val="FFFF00"/>
                  </a:solidFill>
                </a:rPr>
                <a:t>A</a:t>
              </a:r>
            </a:p>
          </p:txBody>
        </p:sp>
        <p:sp>
          <p:nvSpPr>
            <p:cNvPr id="9238" name="Text Box 21"/>
            <p:cNvSpPr txBox="1">
              <a:spLocks noChangeArrowheads="1"/>
            </p:cNvSpPr>
            <p:nvPr/>
          </p:nvSpPr>
          <p:spPr bwMode="auto">
            <a:xfrm>
              <a:off x="3792" y="2784"/>
              <a:ext cx="288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0"/>
                </a:spcBef>
              </a:pPr>
              <a:r>
                <a:rPr lang="en-US" altLang="zh-CN" sz="2800" i="1">
                  <a:solidFill>
                    <a:srgbClr val="FFFF00"/>
                  </a:solidFill>
                </a:rPr>
                <a:t>B</a:t>
              </a:r>
            </a:p>
          </p:txBody>
        </p:sp>
        <p:sp>
          <p:nvSpPr>
            <p:cNvPr id="9239" name="Text Box 22"/>
            <p:cNvSpPr txBox="1">
              <a:spLocks noChangeArrowheads="1"/>
            </p:cNvSpPr>
            <p:nvPr/>
          </p:nvSpPr>
          <p:spPr bwMode="auto">
            <a:xfrm>
              <a:off x="5424" y="2832"/>
              <a:ext cx="336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0"/>
                </a:spcBef>
              </a:pPr>
              <a:r>
                <a:rPr lang="en-US" altLang="zh-CN" sz="2800" i="1">
                  <a:solidFill>
                    <a:srgbClr val="FFFF00"/>
                  </a:solidFill>
                </a:rPr>
                <a:t>C</a:t>
              </a:r>
            </a:p>
          </p:txBody>
        </p:sp>
        <p:sp>
          <p:nvSpPr>
            <p:cNvPr id="9240" name="Text Box 23"/>
            <p:cNvSpPr txBox="1">
              <a:spLocks noChangeArrowheads="1"/>
            </p:cNvSpPr>
            <p:nvPr/>
          </p:nvSpPr>
          <p:spPr bwMode="auto">
            <a:xfrm>
              <a:off x="5328" y="1536"/>
              <a:ext cx="288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0"/>
                </a:spcBef>
              </a:pPr>
              <a:r>
                <a:rPr lang="en-US" altLang="zh-CN" sz="2800" i="1">
                  <a:solidFill>
                    <a:srgbClr val="FFFF00"/>
                  </a:solidFill>
                </a:rPr>
                <a:t>D</a:t>
              </a:r>
            </a:p>
          </p:txBody>
        </p:sp>
      </p:grpSp>
      <p:grpSp>
        <p:nvGrpSpPr>
          <p:cNvPr id="21528" name="Group 24"/>
          <p:cNvGrpSpPr/>
          <p:nvPr/>
        </p:nvGrpSpPr>
        <p:grpSpPr bwMode="auto">
          <a:xfrm>
            <a:off x="6553200" y="5765800"/>
            <a:ext cx="2078038" cy="533400"/>
            <a:chOff x="4128" y="2461"/>
            <a:chExt cx="1309" cy="336"/>
          </a:xfrm>
        </p:grpSpPr>
        <p:sp>
          <p:nvSpPr>
            <p:cNvPr id="9230" name="Arc 25"/>
            <p:cNvSpPr/>
            <p:nvPr/>
          </p:nvSpPr>
          <p:spPr bwMode="auto">
            <a:xfrm rot="-6058802">
              <a:off x="5258" y="2618"/>
              <a:ext cx="150" cy="208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31" name="Arc 26"/>
            <p:cNvSpPr/>
            <p:nvPr/>
          </p:nvSpPr>
          <p:spPr bwMode="auto">
            <a:xfrm rot="175948">
              <a:off x="4128" y="2589"/>
              <a:ext cx="150" cy="208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32" name="Text Box 27"/>
            <p:cNvSpPr txBox="1">
              <a:spLocks noChangeArrowheads="1"/>
            </p:cNvSpPr>
            <p:nvPr/>
          </p:nvSpPr>
          <p:spPr bwMode="auto">
            <a:xfrm>
              <a:off x="4202" y="2496"/>
              <a:ext cx="240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0"/>
                </a:spcBef>
              </a:pPr>
              <a:r>
                <a:rPr lang="zh-CN" altLang="en-US" sz="2800">
                  <a:solidFill>
                    <a:srgbClr val="FF0000"/>
                  </a:solidFill>
                </a:rPr>
                <a:t>？</a:t>
              </a:r>
            </a:p>
          </p:txBody>
        </p:sp>
        <p:sp>
          <p:nvSpPr>
            <p:cNvPr id="9233" name="Text Box 28"/>
            <p:cNvSpPr txBox="1">
              <a:spLocks noChangeArrowheads="1"/>
            </p:cNvSpPr>
            <p:nvPr/>
          </p:nvSpPr>
          <p:spPr bwMode="auto">
            <a:xfrm>
              <a:off x="5101" y="2461"/>
              <a:ext cx="288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0"/>
                </a:spcBef>
              </a:pPr>
              <a:r>
                <a:rPr lang="zh-CN" altLang="en-US" sz="2800">
                  <a:solidFill>
                    <a:srgbClr val="FF0000"/>
                  </a:solidFill>
                </a:rPr>
                <a:t>？</a:t>
              </a:r>
            </a:p>
          </p:txBody>
        </p:sp>
      </p:grp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228600" y="2882900"/>
            <a:ext cx="6096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</a:pPr>
            <a:r>
              <a:rPr lang="zh-CN" altLang="en-US" sz="2800">
                <a:solidFill>
                  <a:srgbClr val="FFFFFF"/>
                </a:solidFill>
              </a:rPr>
              <a:t>解</a:t>
            </a:r>
            <a:r>
              <a:rPr lang="en-US" altLang="zh-CN" sz="2800">
                <a:solidFill>
                  <a:srgbClr val="FFFFFF"/>
                </a:solidFill>
              </a:rPr>
              <a:t>:</a:t>
            </a:r>
            <a:endParaRPr lang="en-US" altLang="zh-CN" sz="2800">
              <a:solidFill>
                <a:srgbClr val="FFFF00"/>
              </a:solidFill>
            </a:endParaRPr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685800" y="2882900"/>
            <a:ext cx="57150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CN" sz="2800" dirty="0">
                <a:solidFill>
                  <a:srgbClr val="FFFFFF"/>
                </a:solidFill>
              </a:rPr>
              <a:t>∵ </a:t>
            </a:r>
            <a:r>
              <a:rPr lang="en-US" altLang="zh-CN" sz="2800" i="1" dirty="0">
                <a:solidFill>
                  <a:srgbClr val="FFFFFF"/>
                </a:solidFill>
              </a:rPr>
              <a:t>AD</a:t>
            </a:r>
            <a:r>
              <a:rPr lang="en-US" altLang="zh-CN" sz="2800" dirty="0">
                <a:solidFill>
                  <a:srgbClr val="FFFFFF"/>
                </a:solidFill>
              </a:rPr>
              <a:t>//</a:t>
            </a:r>
            <a:r>
              <a:rPr lang="en-US" altLang="zh-CN" sz="2800" i="1" dirty="0">
                <a:solidFill>
                  <a:srgbClr val="FFFFFF"/>
                </a:solidFill>
              </a:rPr>
              <a:t>BC</a:t>
            </a:r>
            <a:r>
              <a:rPr lang="en-US" altLang="zh-CN" sz="2800" dirty="0">
                <a:solidFill>
                  <a:srgbClr val="FFFFFF"/>
                </a:solidFill>
              </a:rPr>
              <a:t> </a:t>
            </a:r>
            <a:r>
              <a:rPr lang="zh-CN" altLang="en-US" sz="2800" dirty="0">
                <a:solidFill>
                  <a:srgbClr val="FFFFFF"/>
                </a:solidFill>
              </a:rPr>
              <a:t>（已知）</a:t>
            </a:r>
            <a:r>
              <a:rPr lang="en-US" altLang="zh-CN" sz="2800" dirty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685800" y="3416300"/>
            <a:ext cx="683895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CN" sz="2800">
                <a:solidFill>
                  <a:srgbClr val="FFFFFF"/>
                </a:solidFill>
              </a:rPr>
              <a:t>∴ ∠</a:t>
            </a:r>
            <a:r>
              <a:rPr lang="en-US" altLang="zh-CN" sz="2800" i="1">
                <a:solidFill>
                  <a:srgbClr val="FFFFFF"/>
                </a:solidFill>
              </a:rPr>
              <a:t>A</a:t>
            </a:r>
            <a:r>
              <a:rPr lang="zh-CN" altLang="en-US" sz="2800">
                <a:solidFill>
                  <a:srgbClr val="FFFFFF"/>
                </a:solidFill>
              </a:rPr>
              <a:t>＋∠</a:t>
            </a:r>
            <a:r>
              <a:rPr lang="en-US" altLang="zh-CN" sz="2800" i="1">
                <a:solidFill>
                  <a:srgbClr val="FFFFFF"/>
                </a:solidFill>
              </a:rPr>
              <a:t>B</a:t>
            </a:r>
            <a:r>
              <a:rPr lang="zh-CN" altLang="en-US" sz="2800">
                <a:solidFill>
                  <a:srgbClr val="FFFFFF"/>
                </a:solidFill>
              </a:rPr>
              <a:t>＝</a:t>
            </a:r>
            <a:r>
              <a:rPr lang="en-US" altLang="zh-CN" sz="2800">
                <a:solidFill>
                  <a:srgbClr val="FFFFFF"/>
                </a:solidFill>
              </a:rPr>
              <a:t>180</a:t>
            </a:r>
            <a:r>
              <a:rPr lang="en-US" altLang="zh-CN" sz="2800" baseline="30000">
                <a:solidFill>
                  <a:srgbClr val="FFFFFF"/>
                </a:solidFill>
              </a:rPr>
              <a:t>0</a:t>
            </a:r>
            <a:r>
              <a:rPr lang="zh-CN" altLang="en-US" sz="2800">
                <a:solidFill>
                  <a:srgbClr val="FFFFFF"/>
                </a:solidFill>
              </a:rPr>
              <a:t>；∠</a:t>
            </a:r>
            <a:r>
              <a:rPr lang="en-US" altLang="zh-CN" sz="2800" i="1">
                <a:solidFill>
                  <a:srgbClr val="FFFFFF"/>
                </a:solidFill>
              </a:rPr>
              <a:t>C</a:t>
            </a:r>
            <a:r>
              <a:rPr lang="zh-CN" altLang="en-US" sz="2800">
                <a:solidFill>
                  <a:srgbClr val="FFFFFF"/>
                </a:solidFill>
              </a:rPr>
              <a:t>＋∠</a:t>
            </a:r>
            <a:r>
              <a:rPr lang="en-US" altLang="zh-CN" sz="2800" i="1">
                <a:solidFill>
                  <a:srgbClr val="FFFFFF"/>
                </a:solidFill>
              </a:rPr>
              <a:t>D</a:t>
            </a:r>
            <a:r>
              <a:rPr lang="zh-CN" altLang="en-US" sz="2800">
                <a:solidFill>
                  <a:srgbClr val="FFFFFF"/>
                </a:solidFill>
              </a:rPr>
              <a:t>＝</a:t>
            </a:r>
            <a:r>
              <a:rPr lang="en-US" altLang="zh-CN" sz="2800">
                <a:solidFill>
                  <a:srgbClr val="FFFFFF"/>
                </a:solidFill>
              </a:rPr>
              <a:t>180</a:t>
            </a:r>
            <a:r>
              <a:rPr lang="en-US" altLang="zh-CN" sz="2800" baseline="30000">
                <a:solidFill>
                  <a:srgbClr val="FFFFFF"/>
                </a:solidFill>
              </a:rPr>
              <a:t>0</a:t>
            </a:r>
            <a:endParaRPr lang="en-US" altLang="zh-CN" sz="2800">
              <a:solidFill>
                <a:srgbClr val="FFFFFF"/>
              </a:solidFill>
            </a:endParaRP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914400" y="3949700"/>
            <a:ext cx="5257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85000"/>
              </a:lnSpc>
              <a:spcBef>
                <a:spcPct val="0"/>
              </a:spcBef>
            </a:pPr>
            <a:r>
              <a:rPr lang="zh-CN" altLang="en-US" sz="2800">
                <a:solidFill>
                  <a:srgbClr val="FFFFFF"/>
                </a:solidFill>
              </a:rPr>
              <a:t>（两直线平行，同旁内角互补）</a:t>
            </a:r>
            <a:r>
              <a:rPr lang="en-US" altLang="zh-CN" sz="280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685800" y="4406900"/>
            <a:ext cx="590232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85000"/>
              </a:lnSpc>
              <a:spcBef>
                <a:spcPct val="0"/>
              </a:spcBef>
            </a:pPr>
            <a:r>
              <a:rPr lang="zh-CN" altLang="en-US" sz="2800">
                <a:solidFill>
                  <a:srgbClr val="FFFFFF"/>
                </a:solidFill>
              </a:rPr>
              <a:t>又∵ ∠</a:t>
            </a:r>
            <a:r>
              <a:rPr lang="en-US" altLang="zh-CN" sz="2800" i="1">
                <a:solidFill>
                  <a:srgbClr val="FFFFFF"/>
                </a:solidFill>
              </a:rPr>
              <a:t>A</a:t>
            </a:r>
            <a:r>
              <a:rPr lang="en-US" altLang="zh-CN" sz="2800">
                <a:solidFill>
                  <a:srgbClr val="FFFFFF"/>
                </a:solidFill>
              </a:rPr>
              <a:t>=115</a:t>
            </a:r>
            <a:r>
              <a:rPr lang="en-US" altLang="zh-CN" sz="2800" baseline="30000">
                <a:solidFill>
                  <a:srgbClr val="FFFFFF"/>
                </a:solidFill>
              </a:rPr>
              <a:t>0</a:t>
            </a:r>
            <a:r>
              <a:rPr lang="zh-CN" altLang="en-US" sz="2800">
                <a:solidFill>
                  <a:srgbClr val="FFFFFF"/>
                </a:solidFill>
              </a:rPr>
              <a:t>；∠</a:t>
            </a:r>
            <a:r>
              <a:rPr lang="en-US" altLang="zh-CN" sz="2800" i="1">
                <a:solidFill>
                  <a:srgbClr val="FFFFFF"/>
                </a:solidFill>
              </a:rPr>
              <a:t>D</a:t>
            </a:r>
            <a:r>
              <a:rPr lang="en-US" altLang="zh-CN" sz="2800">
                <a:solidFill>
                  <a:srgbClr val="FFFFFF"/>
                </a:solidFill>
              </a:rPr>
              <a:t>=100</a:t>
            </a:r>
            <a:r>
              <a:rPr lang="en-US" altLang="zh-CN" sz="2800" baseline="30000">
                <a:solidFill>
                  <a:srgbClr val="FFFFFF"/>
                </a:solidFill>
              </a:rPr>
              <a:t>0</a:t>
            </a:r>
            <a:r>
              <a:rPr lang="en-US" altLang="zh-CN" sz="2800">
                <a:solidFill>
                  <a:srgbClr val="FFFFFF"/>
                </a:solidFill>
              </a:rPr>
              <a:t>. (</a:t>
            </a:r>
            <a:r>
              <a:rPr lang="zh-CN" altLang="en-US" sz="2800">
                <a:solidFill>
                  <a:srgbClr val="FFFFFF"/>
                </a:solidFill>
              </a:rPr>
              <a:t>已知</a:t>
            </a:r>
            <a:r>
              <a:rPr lang="en-US" altLang="zh-CN" sz="280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21538" name="Text Box 34"/>
          <p:cNvSpPr txBox="1">
            <a:spLocks noChangeArrowheads="1"/>
          </p:cNvSpPr>
          <p:nvPr/>
        </p:nvSpPr>
        <p:spPr bwMode="auto">
          <a:xfrm>
            <a:off x="685800" y="5016500"/>
            <a:ext cx="633412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CN" sz="2800">
                <a:solidFill>
                  <a:srgbClr val="FFFFFF"/>
                </a:solidFill>
              </a:rPr>
              <a:t>∴ ∠</a:t>
            </a:r>
            <a:r>
              <a:rPr lang="en-US" altLang="zh-CN" sz="2800" i="1">
                <a:solidFill>
                  <a:srgbClr val="FFFFFF"/>
                </a:solidFill>
              </a:rPr>
              <a:t>B</a:t>
            </a:r>
            <a:r>
              <a:rPr lang="zh-CN" altLang="en-US" sz="2800">
                <a:solidFill>
                  <a:srgbClr val="FFFFFF"/>
                </a:solidFill>
              </a:rPr>
              <a:t>＝</a:t>
            </a:r>
            <a:r>
              <a:rPr lang="en-US" altLang="zh-CN" sz="2800">
                <a:solidFill>
                  <a:srgbClr val="FFFFFF"/>
                </a:solidFill>
              </a:rPr>
              <a:t>180</a:t>
            </a:r>
            <a:r>
              <a:rPr lang="en-US" altLang="zh-CN" sz="2800" baseline="30000">
                <a:solidFill>
                  <a:srgbClr val="FFFFFF"/>
                </a:solidFill>
              </a:rPr>
              <a:t>0</a:t>
            </a:r>
            <a:r>
              <a:rPr lang="zh-CN" altLang="en-US" sz="2800">
                <a:solidFill>
                  <a:srgbClr val="FFFFFF"/>
                </a:solidFill>
              </a:rPr>
              <a:t>－∠</a:t>
            </a:r>
            <a:r>
              <a:rPr lang="en-US" altLang="zh-CN" sz="2800" i="1">
                <a:solidFill>
                  <a:srgbClr val="FFFFFF"/>
                </a:solidFill>
              </a:rPr>
              <a:t>A</a:t>
            </a:r>
            <a:r>
              <a:rPr lang="zh-CN" altLang="en-US" sz="2800">
                <a:solidFill>
                  <a:srgbClr val="FFFFFF"/>
                </a:solidFill>
              </a:rPr>
              <a:t>＝</a:t>
            </a:r>
            <a:r>
              <a:rPr lang="en-US" altLang="zh-CN" sz="2800">
                <a:solidFill>
                  <a:srgbClr val="FFFFFF"/>
                </a:solidFill>
              </a:rPr>
              <a:t>180</a:t>
            </a:r>
            <a:r>
              <a:rPr lang="en-US" altLang="zh-CN" sz="2800" baseline="30000">
                <a:solidFill>
                  <a:srgbClr val="FFFFFF"/>
                </a:solidFill>
              </a:rPr>
              <a:t>0</a:t>
            </a:r>
            <a:r>
              <a:rPr lang="zh-CN" altLang="en-US" sz="2800">
                <a:solidFill>
                  <a:srgbClr val="FFFFFF"/>
                </a:solidFill>
              </a:rPr>
              <a:t>－</a:t>
            </a:r>
            <a:r>
              <a:rPr lang="en-US" altLang="zh-CN" sz="2800">
                <a:solidFill>
                  <a:srgbClr val="FFFFFF"/>
                </a:solidFill>
              </a:rPr>
              <a:t>115</a:t>
            </a:r>
            <a:r>
              <a:rPr lang="en-US" altLang="zh-CN" sz="2800" baseline="30000">
                <a:solidFill>
                  <a:srgbClr val="FFFFFF"/>
                </a:solidFill>
              </a:rPr>
              <a:t>0</a:t>
            </a:r>
            <a:r>
              <a:rPr lang="zh-CN" altLang="en-US" sz="2800">
                <a:solidFill>
                  <a:srgbClr val="FFFFFF"/>
                </a:solidFill>
              </a:rPr>
              <a:t>＝</a:t>
            </a:r>
            <a:r>
              <a:rPr lang="en-US" altLang="zh-CN" sz="2800">
                <a:solidFill>
                  <a:srgbClr val="FFFFFF"/>
                </a:solidFill>
              </a:rPr>
              <a:t>65</a:t>
            </a:r>
            <a:r>
              <a:rPr lang="en-US" altLang="zh-CN" sz="2800" baseline="30000">
                <a:solidFill>
                  <a:srgbClr val="FFFFFF"/>
                </a:solidFill>
              </a:rPr>
              <a:t>0</a:t>
            </a:r>
            <a:r>
              <a:rPr lang="en-US" altLang="zh-CN" sz="2800">
                <a:solidFill>
                  <a:srgbClr val="FFFFFF"/>
                </a:solidFill>
              </a:rPr>
              <a:t>.</a:t>
            </a:r>
          </a:p>
          <a:p>
            <a:pPr algn="just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zh-CN" sz="2800">
                <a:solidFill>
                  <a:srgbClr val="FFFFFF"/>
                </a:solidFill>
              </a:rPr>
              <a:t>     ∠</a:t>
            </a:r>
            <a:r>
              <a:rPr lang="en-US" altLang="zh-CN" sz="2800" i="1">
                <a:solidFill>
                  <a:srgbClr val="FFFFFF"/>
                </a:solidFill>
              </a:rPr>
              <a:t>C</a:t>
            </a:r>
            <a:r>
              <a:rPr lang="zh-CN" altLang="en-US" sz="2800">
                <a:solidFill>
                  <a:srgbClr val="FFFFFF"/>
                </a:solidFill>
              </a:rPr>
              <a:t>＝</a:t>
            </a:r>
            <a:r>
              <a:rPr lang="en-US" altLang="zh-CN" sz="2800">
                <a:solidFill>
                  <a:srgbClr val="FFFFFF"/>
                </a:solidFill>
              </a:rPr>
              <a:t>180</a:t>
            </a:r>
            <a:r>
              <a:rPr lang="en-US" altLang="zh-CN" sz="2800" baseline="30000">
                <a:solidFill>
                  <a:srgbClr val="FFFFFF"/>
                </a:solidFill>
              </a:rPr>
              <a:t>0</a:t>
            </a:r>
            <a:r>
              <a:rPr lang="zh-CN" altLang="en-US" sz="2800">
                <a:solidFill>
                  <a:srgbClr val="FFFFFF"/>
                </a:solidFill>
              </a:rPr>
              <a:t>－∠</a:t>
            </a:r>
            <a:r>
              <a:rPr lang="en-US" altLang="zh-CN" sz="2800" i="1">
                <a:solidFill>
                  <a:srgbClr val="FFFFFF"/>
                </a:solidFill>
              </a:rPr>
              <a:t>D</a:t>
            </a:r>
            <a:r>
              <a:rPr lang="zh-CN" altLang="en-US" sz="2800">
                <a:solidFill>
                  <a:srgbClr val="FFFFFF"/>
                </a:solidFill>
              </a:rPr>
              <a:t>＝</a:t>
            </a:r>
            <a:r>
              <a:rPr lang="en-US" altLang="zh-CN" sz="2800">
                <a:solidFill>
                  <a:srgbClr val="FFFFFF"/>
                </a:solidFill>
              </a:rPr>
              <a:t>180</a:t>
            </a:r>
            <a:r>
              <a:rPr lang="en-US" altLang="zh-CN" sz="2800" baseline="30000">
                <a:solidFill>
                  <a:srgbClr val="FFFFFF"/>
                </a:solidFill>
              </a:rPr>
              <a:t>0</a:t>
            </a:r>
            <a:r>
              <a:rPr lang="zh-CN" altLang="en-US" sz="2800">
                <a:solidFill>
                  <a:srgbClr val="FFFFFF"/>
                </a:solidFill>
              </a:rPr>
              <a:t>－</a:t>
            </a:r>
            <a:r>
              <a:rPr lang="en-US" altLang="zh-CN" sz="2800">
                <a:solidFill>
                  <a:srgbClr val="FFFFFF"/>
                </a:solidFill>
              </a:rPr>
              <a:t>100</a:t>
            </a:r>
            <a:r>
              <a:rPr lang="en-US" altLang="zh-CN" sz="2800" baseline="30000">
                <a:solidFill>
                  <a:srgbClr val="FFFFFF"/>
                </a:solidFill>
              </a:rPr>
              <a:t>0</a:t>
            </a:r>
            <a:r>
              <a:rPr lang="zh-CN" altLang="en-US" sz="2800">
                <a:solidFill>
                  <a:srgbClr val="FFFFFF"/>
                </a:solidFill>
              </a:rPr>
              <a:t>＝</a:t>
            </a:r>
            <a:r>
              <a:rPr lang="en-US" altLang="zh-CN" sz="2800">
                <a:solidFill>
                  <a:srgbClr val="FFFFFF"/>
                </a:solidFill>
              </a:rPr>
              <a:t>80</a:t>
            </a:r>
            <a:r>
              <a:rPr lang="en-US" altLang="zh-CN" sz="2800" baseline="30000">
                <a:solidFill>
                  <a:srgbClr val="FFFFFF"/>
                </a:solidFill>
              </a:rPr>
              <a:t>0</a:t>
            </a:r>
            <a:r>
              <a:rPr lang="en-US" altLang="zh-CN" sz="2800">
                <a:solidFill>
                  <a:srgbClr val="FFFF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5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6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7" dur="5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2" dur="500"/>
                                        <p:tgtEl>
                                          <p:spTgt spid="215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33" grpId="0" autoUpdateAnimBg="0"/>
      <p:bldP spid="21534" grpId="0" autoUpdateAnimBg="0"/>
      <p:bldP spid="21535" grpId="0" autoUpdateAnimBg="0"/>
      <p:bldP spid="21536" grpId="0" autoUpdateAnimBg="0"/>
      <p:bldP spid="21537" grpId="0" autoUpdateAnimBg="0"/>
      <p:bldP spid="2153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228600" y="228600"/>
            <a:ext cx="8686800" cy="6400800"/>
          </a:xfrm>
          <a:prstGeom prst="roundRect">
            <a:avLst>
              <a:gd name="adj" fmla="val 16667"/>
            </a:avLst>
          </a:prstGeom>
          <a:noFill/>
          <a:ln w="127000">
            <a:solidFill>
              <a:srgbClr val="3B21FD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153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2400">
                <a:solidFill>
                  <a:srgbClr val="FFFF00"/>
                </a:solidFill>
              </a:rPr>
              <a:t>1</a:t>
            </a:r>
            <a:r>
              <a:rPr lang="zh-CN" altLang="en-US" sz="2400">
                <a:solidFill>
                  <a:srgbClr val="FFFFFF"/>
                </a:solidFill>
              </a:rPr>
              <a:t>、如图，一条公路两次拐弯后，和原来的方向相同，也就是拐弯前后的两条路互相平行．第一次拐的角∠</a:t>
            </a:r>
            <a:r>
              <a:rPr lang="en-US" altLang="zh-CN" sz="2400" i="1">
                <a:solidFill>
                  <a:srgbClr val="FFFFFF"/>
                </a:solidFill>
              </a:rPr>
              <a:t>B</a:t>
            </a:r>
            <a:r>
              <a:rPr lang="zh-CN" altLang="en-US" sz="2400">
                <a:solidFill>
                  <a:srgbClr val="FFFFFF"/>
                </a:solidFill>
              </a:rPr>
              <a:t>等于</a:t>
            </a:r>
            <a:r>
              <a:rPr lang="en-US" altLang="zh-CN" sz="2400">
                <a:solidFill>
                  <a:srgbClr val="FFFFFF"/>
                </a:solidFill>
              </a:rPr>
              <a:t>142</a:t>
            </a:r>
            <a:r>
              <a:rPr lang="en-US" altLang="zh-CN" sz="2400" baseline="30000">
                <a:solidFill>
                  <a:srgbClr val="FFFFFF"/>
                </a:solidFill>
              </a:rPr>
              <a:t>0</a:t>
            </a:r>
            <a:r>
              <a:rPr lang="zh-CN" altLang="en-US" sz="2400">
                <a:solidFill>
                  <a:srgbClr val="FFFFFF"/>
                </a:solidFill>
              </a:rPr>
              <a:t>，第二次拐的角∠</a:t>
            </a:r>
            <a:r>
              <a:rPr lang="en-US" altLang="zh-CN" sz="2400" i="1">
                <a:solidFill>
                  <a:srgbClr val="FFFFFF"/>
                </a:solidFill>
              </a:rPr>
              <a:t>C</a:t>
            </a:r>
            <a:r>
              <a:rPr lang="zh-CN" altLang="en-US" sz="2400">
                <a:solidFill>
                  <a:srgbClr val="FFFFFF"/>
                </a:solidFill>
              </a:rPr>
              <a:t>是多少度？为什么？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609600" y="457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2400">
              <a:solidFill>
                <a:srgbClr val="FFFF00"/>
              </a:solidFill>
            </a:endParaRPr>
          </a:p>
        </p:txBody>
      </p:sp>
      <p:grpSp>
        <p:nvGrpSpPr>
          <p:cNvPr id="11305" name="Group 41"/>
          <p:cNvGrpSpPr/>
          <p:nvPr/>
        </p:nvGrpSpPr>
        <p:grpSpPr bwMode="auto">
          <a:xfrm>
            <a:off x="1357313" y="2584450"/>
            <a:ext cx="2224087" cy="1308100"/>
            <a:chOff x="423" y="1628"/>
            <a:chExt cx="1401" cy="824"/>
          </a:xfrm>
        </p:grpSpPr>
        <p:grpSp>
          <p:nvGrpSpPr>
            <p:cNvPr id="10295" name="Group 24"/>
            <p:cNvGrpSpPr/>
            <p:nvPr/>
          </p:nvGrpSpPr>
          <p:grpSpPr bwMode="auto">
            <a:xfrm>
              <a:off x="432" y="1628"/>
              <a:ext cx="1392" cy="432"/>
              <a:chOff x="3504" y="1680"/>
              <a:chExt cx="1392" cy="432"/>
            </a:xfrm>
          </p:grpSpPr>
          <p:sp>
            <p:nvSpPr>
              <p:cNvPr id="10300" name="Line 21"/>
              <p:cNvSpPr>
                <a:spLocks noChangeShapeType="1"/>
              </p:cNvSpPr>
              <p:nvPr/>
            </p:nvSpPr>
            <p:spPr bwMode="auto">
              <a:xfrm>
                <a:off x="3504" y="2112"/>
                <a:ext cx="384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01" name="Line 22"/>
              <p:cNvSpPr>
                <a:spLocks noChangeShapeType="1"/>
              </p:cNvSpPr>
              <p:nvPr/>
            </p:nvSpPr>
            <p:spPr bwMode="auto">
              <a:xfrm flipV="1">
                <a:off x="3888" y="1680"/>
                <a:ext cx="624" cy="432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02" name="Line 23"/>
              <p:cNvSpPr>
                <a:spLocks noChangeShapeType="1"/>
              </p:cNvSpPr>
              <p:nvPr/>
            </p:nvSpPr>
            <p:spPr bwMode="auto">
              <a:xfrm>
                <a:off x="4512" y="1680"/>
                <a:ext cx="384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296" name="Group 29"/>
            <p:cNvGrpSpPr/>
            <p:nvPr/>
          </p:nvGrpSpPr>
          <p:grpSpPr bwMode="auto">
            <a:xfrm>
              <a:off x="423" y="2020"/>
              <a:ext cx="1392" cy="432"/>
              <a:chOff x="3504" y="1680"/>
              <a:chExt cx="1392" cy="432"/>
            </a:xfrm>
          </p:grpSpPr>
          <p:sp>
            <p:nvSpPr>
              <p:cNvPr id="10297" name="Line 30"/>
              <p:cNvSpPr>
                <a:spLocks noChangeShapeType="1"/>
              </p:cNvSpPr>
              <p:nvPr/>
            </p:nvSpPr>
            <p:spPr bwMode="auto">
              <a:xfrm>
                <a:off x="3504" y="2112"/>
                <a:ext cx="384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98" name="Line 31"/>
              <p:cNvSpPr>
                <a:spLocks noChangeShapeType="1"/>
              </p:cNvSpPr>
              <p:nvPr/>
            </p:nvSpPr>
            <p:spPr bwMode="auto">
              <a:xfrm flipV="1">
                <a:off x="3888" y="1680"/>
                <a:ext cx="624" cy="432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99" name="Line 32"/>
              <p:cNvSpPr>
                <a:spLocks noChangeShapeType="1"/>
              </p:cNvSpPr>
              <p:nvPr/>
            </p:nvSpPr>
            <p:spPr bwMode="auto">
              <a:xfrm>
                <a:off x="4512" y="1680"/>
                <a:ext cx="384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1304" name="Text Box 40"/>
          <p:cNvSpPr txBox="1">
            <a:spLocks noChangeArrowheads="1"/>
          </p:cNvSpPr>
          <p:nvPr/>
        </p:nvSpPr>
        <p:spPr bwMode="auto">
          <a:xfrm>
            <a:off x="381000" y="4619625"/>
            <a:ext cx="8153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2400">
                <a:solidFill>
                  <a:srgbClr val="FFFFFF"/>
                </a:solidFill>
              </a:rPr>
              <a:t>2</a:t>
            </a:r>
            <a:r>
              <a:rPr lang="zh-CN" altLang="en-US" sz="2400">
                <a:solidFill>
                  <a:srgbClr val="FFFFFF"/>
                </a:solidFill>
              </a:rPr>
              <a:t>、如图，直线</a:t>
            </a:r>
            <a:r>
              <a:rPr lang="en-US" altLang="zh-CN" sz="2400" i="1">
                <a:solidFill>
                  <a:srgbClr val="FFFFFF"/>
                </a:solidFill>
              </a:rPr>
              <a:t>DE</a:t>
            </a:r>
            <a:r>
              <a:rPr lang="zh-CN" altLang="en-US" sz="2400">
                <a:solidFill>
                  <a:srgbClr val="FFFFFF"/>
                </a:solidFill>
              </a:rPr>
              <a:t>经过点</a:t>
            </a:r>
            <a:r>
              <a:rPr lang="en-US" altLang="zh-CN" sz="2400" i="1">
                <a:solidFill>
                  <a:srgbClr val="FFFFFF"/>
                </a:solidFill>
              </a:rPr>
              <a:t>A</a:t>
            </a:r>
            <a:r>
              <a:rPr lang="zh-CN" altLang="en-US" sz="2400">
                <a:solidFill>
                  <a:srgbClr val="FFFFFF"/>
                </a:solidFill>
              </a:rPr>
              <a:t>，</a:t>
            </a:r>
            <a:r>
              <a:rPr lang="en-US" altLang="zh-CN" sz="2400" i="1">
                <a:solidFill>
                  <a:srgbClr val="FFFFFF"/>
                </a:solidFill>
              </a:rPr>
              <a:t>DE</a:t>
            </a:r>
            <a:r>
              <a:rPr lang="en-US" altLang="zh-CN" sz="2400">
                <a:solidFill>
                  <a:srgbClr val="FFFFFF"/>
                </a:solidFill>
              </a:rPr>
              <a:t>//</a:t>
            </a:r>
            <a:r>
              <a:rPr lang="en-US" altLang="zh-CN" sz="2400" i="1">
                <a:solidFill>
                  <a:srgbClr val="FFFFFF"/>
                </a:solidFill>
              </a:rPr>
              <a:t>BC</a:t>
            </a:r>
            <a:r>
              <a:rPr lang="zh-CN" altLang="en-US" sz="2400">
                <a:solidFill>
                  <a:srgbClr val="FFFFFF"/>
                </a:solidFill>
              </a:rPr>
              <a:t>，∠</a:t>
            </a:r>
            <a:r>
              <a:rPr lang="en-US" altLang="zh-CN" sz="2400" i="1">
                <a:solidFill>
                  <a:srgbClr val="FFFFFF"/>
                </a:solidFill>
              </a:rPr>
              <a:t>B</a:t>
            </a:r>
            <a:r>
              <a:rPr lang="en-US" altLang="zh-CN" sz="2400">
                <a:solidFill>
                  <a:srgbClr val="FFFFFF"/>
                </a:solidFill>
              </a:rPr>
              <a:t>=44</a:t>
            </a:r>
            <a:r>
              <a:rPr lang="en-US" altLang="zh-CN" sz="2400" baseline="30000">
                <a:solidFill>
                  <a:srgbClr val="FFFFFF"/>
                </a:solidFill>
              </a:rPr>
              <a:t>0</a:t>
            </a:r>
            <a:r>
              <a:rPr lang="zh-CN" altLang="en-US" sz="2400">
                <a:solidFill>
                  <a:srgbClr val="FFFFFF"/>
                </a:solidFill>
              </a:rPr>
              <a:t>，∠</a:t>
            </a:r>
            <a:r>
              <a:rPr lang="en-US" altLang="zh-CN" sz="2400" i="1">
                <a:solidFill>
                  <a:srgbClr val="FFFFFF"/>
                </a:solidFill>
              </a:rPr>
              <a:t>C</a:t>
            </a:r>
            <a:r>
              <a:rPr lang="en-US" altLang="zh-CN" sz="2400">
                <a:solidFill>
                  <a:srgbClr val="FFFFFF"/>
                </a:solidFill>
              </a:rPr>
              <a:t>=57</a:t>
            </a:r>
            <a:r>
              <a:rPr lang="en-US" altLang="zh-CN" sz="2400" baseline="30000">
                <a:solidFill>
                  <a:srgbClr val="FFFFFF"/>
                </a:solidFill>
              </a:rPr>
              <a:t>0</a:t>
            </a:r>
            <a:r>
              <a:rPr lang="zh-CN" altLang="en-US" sz="2400">
                <a:solidFill>
                  <a:srgbClr val="FFFFFF"/>
                </a:solidFill>
              </a:rPr>
              <a:t>．</a:t>
            </a:r>
          </a:p>
          <a:p>
            <a:pPr algn="just" eaLnBrk="1" hangingPunct="1"/>
            <a:r>
              <a:rPr lang="zh-CN" altLang="en-US" sz="2400">
                <a:solidFill>
                  <a:srgbClr val="FFFFFF"/>
                </a:solidFill>
              </a:rPr>
              <a:t>（</a:t>
            </a:r>
            <a:r>
              <a:rPr lang="en-US" altLang="zh-CN" sz="2400">
                <a:solidFill>
                  <a:srgbClr val="FFFFFF"/>
                </a:solidFill>
              </a:rPr>
              <a:t>1</a:t>
            </a:r>
            <a:r>
              <a:rPr lang="zh-CN" altLang="en-US" sz="2400">
                <a:solidFill>
                  <a:srgbClr val="FFFFFF"/>
                </a:solidFill>
              </a:rPr>
              <a:t>）∠</a:t>
            </a:r>
            <a:r>
              <a:rPr lang="en-US" altLang="zh-CN" sz="2400" i="1">
                <a:solidFill>
                  <a:srgbClr val="FFFFFF"/>
                </a:solidFill>
              </a:rPr>
              <a:t>DAB</a:t>
            </a:r>
            <a:r>
              <a:rPr lang="en-US" altLang="zh-CN" sz="2400">
                <a:solidFill>
                  <a:srgbClr val="FFFFFF"/>
                </a:solidFill>
              </a:rPr>
              <a:t> </a:t>
            </a:r>
            <a:r>
              <a:rPr lang="zh-CN" altLang="en-US" sz="2400">
                <a:solidFill>
                  <a:srgbClr val="FFFFFF"/>
                </a:solidFill>
              </a:rPr>
              <a:t>等于多少度？为什么？</a:t>
            </a:r>
          </a:p>
          <a:p>
            <a:pPr algn="just" eaLnBrk="1" hangingPunct="1"/>
            <a:r>
              <a:rPr lang="zh-CN" altLang="en-US" sz="2400">
                <a:solidFill>
                  <a:srgbClr val="FFFFFF"/>
                </a:solidFill>
              </a:rPr>
              <a:t>（</a:t>
            </a:r>
            <a:r>
              <a:rPr lang="en-US" altLang="zh-CN" sz="2400">
                <a:solidFill>
                  <a:srgbClr val="FFFFFF"/>
                </a:solidFill>
              </a:rPr>
              <a:t>2</a:t>
            </a:r>
            <a:r>
              <a:rPr lang="zh-CN" altLang="en-US" sz="2400">
                <a:solidFill>
                  <a:srgbClr val="FFFFFF"/>
                </a:solidFill>
              </a:rPr>
              <a:t>）∠</a:t>
            </a:r>
            <a:r>
              <a:rPr lang="en-US" altLang="zh-CN" sz="2400" i="1">
                <a:solidFill>
                  <a:srgbClr val="FFFFFF"/>
                </a:solidFill>
              </a:rPr>
              <a:t>DAC</a:t>
            </a:r>
            <a:r>
              <a:rPr lang="en-US" altLang="zh-CN" sz="2400">
                <a:solidFill>
                  <a:srgbClr val="FFFFFF"/>
                </a:solidFill>
              </a:rPr>
              <a:t> </a:t>
            </a:r>
            <a:r>
              <a:rPr lang="zh-CN" altLang="en-US" sz="2400">
                <a:solidFill>
                  <a:srgbClr val="FFFFFF"/>
                </a:solidFill>
              </a:rPr>
              <a:t>等于多少度？为什么？</a:t>
            </a:r>
          </a:p>
        </p:txBody>
      </p:sp>
      <p:grpSp>
        <p:nvGrpSpPr>
          <p:cNvPr id="11314" name="Group 50"/>
          <p:cNvGrpSpPr/>
          <p:nvPr/>
        </p:nvGrpSpPr>
        <p:grpSpPr bwMode="auto">
          <a:xfrm>
            <a:off x="4806950" y="2362200"/>
            <a:ext cx="2813050" cy="2133600"/>
            <a:chOff x="2784" y="1488"/>
            <a:chExt cx="1772" cy="1344"/>
          </a:xfrm>
        </p:grpSpPr>
        <p:grpSp>
          <p:nvGrpSpPr>
            <p:cNvPr id="10287" name="Group 44"/>
            <p:cNvGrpSpPr/>
            <p:nvPr/>
          </p:nvGrpSpPr>
          <p:grpSpPr bwMode="auto">
            <a:xfrm>
              <a:off x="2928" y="1850"/>
              <a:ext cx="1440" cy="790"/>
              <a:chOff x="2928" y="1850"/>
              <a:chExt cx="1440" cy="790"/>
            </a:xfrm>
          </p:grpSpPr>
          <p:sp>
            <p:nvSpPr>
              <p:cNvPr id="10293" name="AutoShape 42"/>
              <p:cNvSpPr>
                <a:spLocks noChangeArrowheads="1"/>
              </p:cNvSpPr>
              <p:nvPr/>
            </p:nvSpPr>
            <p:spPr bwMode="auto">
              <a:xfrm>
                <a:off x="3120" y="1872"/>
                <a:ext cx="1008" cy="768"/>
              </a:xfrm>
              <a:prstGeom prst="triangle">
                <a:avLst>
                  <a:gd name="adj" fmla="val 69843"/>
                </a:avLst>
              </a:prstGeom>
              <a:noFill/>
              <a:ln w="38100">
                <a:solidFill>
                  <a:srgbClr val="FFFF0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94" name="Line 43"/>
              <p:cNvSpPr>
                <a:spLocks noChangeShapeType="1"/>
              </p:cNvSpPr>
              <p:nvPr/>
            </p:nvSpPr>
            <p:spPr bwMode="auto">
              <a:xfrm>
                <a:off x="2928" y="1850"/>
                <a:ext cx="1440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0288" name="Text Box 45"/>
            <p:cNvSpPr txBox="1">
              <a:spLocks noChangeArrowheads="1"/>
            </p:cNvSpPr>
            <p:nvPr/>
          </p:nvSpPr>
          <p:spPr bwMode="auto">
            <a:xfrm>
              <a:off x="2832" y="1523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i="1">
                  <a:solidFill>
                    <a:srgbClr val="FFFF00"/>
                  </a:solidFill>
                </a:rPr>
                <a:t>D</a:t>
              </a:r>
            </a:p>
          </p:txBody>
        </p:sp>
        <p:sp>
          <p:nvSpPr>
            <p:cNvPr id="10289" name="Text Box 46"/>
            <p:cNvSpPr txBox="1">
              <a:spLocks noChangeArrowheads="1"/>
            </p:cNvSpPr>
            <p:nvPr/>
          </p:nvSpPr>
          <p:spPr bwMode="auto">
            <a:xfrm>
              <a:off x="4220" y="148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i="1">
                  <a:solidFill>
                    <a:srgbClr val="FFFF00"/>
                  </a:solidFill>
                </a:rPr>
                <a:t>E</a:t>
              </a:r>
            </a:p>
          </p:txBody>
        </p:sp>
        <p:sp>
          <p:nvSpPr>
            <p:cNvPr id="10290" name="Text Box 47"/>
            <p:cNvSpPr txBox="1">
              <a:spLocks noChangeArrowheads="1"/>
            </p:cNvSpPr>
            <p:nvPr/>
          </p:nvSpPr>
          <p:spPr bwMode="auto">
            <a:xfrm>
              <a:off x="3648" y="1488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i="1">
                  <a:solidFill>
                    <a:srgbClr val="FFFF00"/>
                  </a:solidFill>
                </a:rPr>
                <a:t>A</a:t>
              </a:r>
            </a:p>
          </p:txBody>
        </p:sp>
        <p:sp>
          <p:nvSpPr>
            <p:cNvPr id="10291" name="Text Box 48"/>
            <p:cNvSpPr txBox="1">
              <a:spLocks noChangeArrowheads="1"/>
            </p:cNvSpPr>
            <p:nvPr/>
          </p:nvSpPr>
          <p:spPr bwMode="auto">
            <a:xfrm>
              <a:off x="2784" y="2544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i="1">
                  <a:solidFill>
                    <a:srgbClr val="FFFF00"/>
                  </a:solidFill>
                </a:rPr>
                <a:t>B</a:t>
              </a:r>
            </a:p>
          </p:txBody>
        </p:sp>
        <p:sp>
          <p:nvSpPr>
            <p:cNvPr id="10292" name="Text Box 49"/>
            <p:cNvSpPr txBox="1">
              <a:spLocks noChangeArrowheads="1"/>
            </p:cNvSpPr>
            <p:nvPr/>
          </p:nvSpPr>
          <p:spPr bwMode="auto">
            <a:xfrm>
              <a:off x="4176" y="2544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i="1">
                  <a:solidFill>
                    <a:srgbClr val="FFFF00"/>
                  </a:solidFill>
                </a:rPr>
                <a:t>C</a:t>
              </a:r>
            </a:p>
          </p:txBody>
        </p:sp>
      </p:grpSp>
      <p:grpSp>
        <p:nvGrpSpPr>
          <p:cNvPr id="11317" name="Group 53"/>
          <p:cNvGrpSpPr/>
          <p:nvPr/>
        </p:nvGrpSpPr>
        <p:grpSpPr bwMode="auto">
          <a:xfrm>
            <a:off x="5824538" y="2916238"/>
            <a:ext cx="277812" cy="1254125"/>
            <a:chOff x="3425" y="1837"/>
            <a:chExt cx="175" cy="790"/>
          </a:xfrm>
        </p:grpSpPr>
        <p:sp>
          <p:nvSpPr>
            <p:cNvPr id="10285" name="Line 51"/>
            <p:cNvSpPr>
              <a:spLocks noChangeShapeType="1"/>
            </p:cNvSpPr>
            <p:nvPr/>
          </p:nvSpPr>
          <p:spPr bwMode="auto">
            <a:xfrm>
              <a:off x="3425" y="1837"/>
              <a:ext cx="14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86" name="Line 52"/>
            <p:cNvSpPr>
              <a:spLocks noChangeShapeType="1"/>
            </p:cNvSpPr>
            <p:nvPr/>
          </p:nvSpPr>
          <p:spPr bwMode="auto">
            <a:xfrm>
              <a:off x="3456" y="2627"/>
              <a:ext cx="14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322" name="Group 58"/>
          <p:cNvGrpSpPr/>
          <p:nvPr/>
        </p:nvGrpSpPr>
        <p:grpSpPr bwMode="auto">
          <a:xfrm>
            <a:off x="5562600" y="3678238"/>
            <a:ext cx="1281113" cy="506412"/>
            <a:chOff x="3504" y="2317"/>
            <a:chExt cx="807" cy="319"/>
          </a:xfrm>
        </p:grpSpPr>
        <p:sp>
          <p:nvSpPr>
            <p:cNvPr id="10281" name="Arc 54"/>
            <p:cNvSpPr/>
            <p:nvPr/>
          </p:nvSpPr>
          <p:spPr bwMode="auto">
            <a:xfrm rot="-7669966">
              <a:off x="4215" y="2487"/>
              <a:ext cx="48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82" name="Arc 55"/>
            <p:cNvSpPr/>
            <p:nvPr/>
          </p:nvSpPr>
          <p:spPr bwMode="auto">
            <a:xfrm>
              <a:off x="3504" y="2492"/>
              <a:ext cx="48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83" name="Text Box 56"/>
            <p:cNvSpPr txBox="1">
              <a:spLocks noChangeArrowheads="1"/>
            </p:cNvSpPr>
            <p:nvPr/>
          </p:nvSpPr>
          <p:spPr bwMode="auto">
            <a:xfrm>
              <a:off x="3539" y="2339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>
                  <a:solidFill>
                    <a:srgbClr val="FF0000"/>
                  </a:solidFill>
                </a:rPr>
                <a:t>44</a:t>
              </a:r>
              <a:r>
                <a:rPr lang="en-US" altLang="zh-CN" sz="2000" baseline="30000">
                  <a:solidFill>
                    <a:srgbClr val="FF0000"/>
                  </a:solidFill>
                </a:rPr>
                <a:t>0</a:t>
              </a:r>
              <a:r>
                <a:rPr lang="en-US" altLang="zh-CN" sz="2400">
                  <a:solidFill>
                    <a:srgbClr val="FFFF00"/>
                  </a:solidFill>
                </a:rPr>
                <a:t> </a:t>
              </a:r>
            </a:p>
          </p:txBody>
        </p:sp>
        <p:sp>
          <p:nvSpPr>
            <p:cNvPr id="10284" name="Text Box 57"/>
            <p:cNvSpPr txBox="1">
              <a:spLocks noChangeArrowheads="1"/>
            </p:cNvSpPr>
            <p:nvPr/>
          </p:nvSpPr>
          <p:spPr bwMode="auto">
            <a:xfrm>
              <a:off x="3945" y="2317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>
                  <a:solidFill>
                    <a:srgbClr val="FF0000"/>
                  </a:solidFill>
                </a:rPr>
                <a:t>57</a:t>
              </a:r>
              <a:r>
                <a:rPr lang="en-US" altLang="zh-CN" sz="2000" baseline="30000">
                  <a:solidFill>
                    <a:srgbClr val="FF0000"/>
                  </a:solidFill>
                </a:rPr>
                <a:t>0</a:t>
              </a:r>
              <a:r>
                <a:rPr lang="en-US" altLang="zh-CN" sz="2400">
                  <a:solidFill>
                    <a:srgbClr val="FFFF00"/>
                  </a:solidFill>
                </a:rPr>
                <a:t> </a:t>
              </a:r>
            </a:p>
          </p:txBody>
        </p:sp>
      </p:grpSp>
      <p:sp>
        <p:nvSpPr>
          <p:cNvPr id="11324" name="Arc 60"/>
          <p:cNvSpPr/>
          <p:nvPr/>
        </p:nvSpPr>
        <p:spPr bwMode="auto">
          <a:xfrm rot="9874670">
            <a:off x="6178550" y="2930525"/>
            <a:ext cx="76200" cy="228600"/>
          </a:xfrm>
          <a:custGeom>
            <a:avLst/>
            <a:gdLst>
              <a:gd name="T0" fmla="*/ 0 w 21600"/>
              <a:gd name="T1" fmla="*/ 0 h 21600"/>
              <a:gd name="T2" fmla="*/ 268817 w 21600"/>
              <a:gd name="T3" fmla="*/ 2419350 h 21600"/>
              <a:gd name="T4" fmla="*/ 0 w 21600"/>
              <a:gd name="T5" fmla="*/ 24193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26" name="Arc 62"/>
          <p:cNvSpPr/>
          <p:nvPr/>
        </p:nvSpPr>
        <p:spPr bwMode="auto">
          <a:xfrm rot="-10581898">
            <a:off x="6269038" y="2936875"/>
            <a:ext cx="304800" cy="304800"/>
          </a:xfrm>
          <a:custGeom>
            <a:avLst/>
            <a:gdLst>
              <a:gd name="T0" fmla="*/ 0 w 21600"/>
              <a:gd name="T1" fmla="*/ 0 h 21600"/>
              <a:gd name="T2" fmla="*/ 4301067 w 21600"/>
              <a:gd name="T3" fmla="*/ 4301067 h 21600"/>
              <a:gd name="T4" fmla="*/ 0 w 21600"/>
              <a:gd name="T5" fmla="*/ 4301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FFFF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27" name="Text Box 63"/>
          <p:cNvSpPr txBox="1">
            <a:spLocks noChangeArrowheads="1"/>
          </p:cNvSpPr>
          <p:nvPr/>
        </p:nvSpPr>
        <p:spPr bwMode="auto">
          <a:xfrm>
            <a:off x="1524000" y="31384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11328" name="Text Box 64"/>
          <p:cNvSpPr txBox="1">
            <a:spLocks noChangeArrowheads="1"/>
          </p:cNvSpPr>
          <p:nvPr/>
        </p:nvSpPr>
        <p:spPr bwMode="auto">
          <a:xfrm>
            <a:off x="1371600" y="3214688"/>
            <a:ext cx="91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142</a:t>
            </a:r>
            <a:r>
              <a:rPr lang="en-US" altLang="zh-CN" baseline="30000">
                <a:solidFill>
                  <a:srgbClr val="FF0000"/>
                </a:solidFill>
              </a:rPr>
              <a:t>0</a:t>
            </a:r>
          </a:p>
        </p:txBody>
      </p:sp>
      <p:grpSp>
        <p:nvGrpSpPr>
          <p:cNvPr id="11331" name="Group 67"/>
          <p:cNvGrpSpPr/>
          <p:nvPr/>
        </p:nvGrpSpPr>
        <p:grpSpPr bwMode="auto">
          <a:xfrm>
            <a:off x="990600" y="2514600"/>
            <a:ext cx="3200400" cy="1447800"/>
            <a:chOff x="624" y="1584"/>
            <a:chExt cx="2016" cy="912"/>
          </a:xfrm>
        </p:grpSpPr>
        <p:grpSp>
          <p:nvGrpSpPr>
            <p:cNvPr id="10269" name="Group 39"/>
            <p:cNvGrpSpPr/>
            <p:nvPr/>
          </p:nvGrpSpPr>
          <p:grpSpPr bwMode="auto">
            <a:xfrm>
              <a:off x="860" y="1584"/>
              <a:ext cx="1392" cy="912"/>
              <a:chOff x="3504" y="1584"/>
              <a:chExt cx="1392" cy="912"/>
            </a:xfrm>
          </p:grpSpPr>
          <p:grpSp>
            <p:nvGrpSpPr>
              <p:cNvPr id="10272" name="Group 36"/>
              <p:cNvGrpSpPr/>
              <p:nvPr/>
            </p:nvGrpSpPr>
            <p:grpSpPr bwMode="auto">
              <a:xfrm>
                <a:off x="3504" y="1776"/>
                <a:ext cx="1392" cy="528"/>
                <a:chOff x="3504" y="1776"/>
                <a:chExt cx="1392" cy="528"/>
              </a:xfrm>
            </p:grpSpPr>
            <p:grpSp>
              <p:nvGrpSpPr>
                <p:cNvPr id="10275" name="Group 25"/>
                <p:cNvGrpSpPr/>
                <p:nvPr/>
              </p:nvGrpSpPr>
              <p:grpSpPr bwMode="auto">
                <a:xfrm>
                  <a:off x="3504" y="1824"/>
                  <a:ext cx="1392" cy="432"/>
                  <a:chOff x="3504" y="1680"/>
                  <a:chExt cx="1392" cy="432"/>
                </a:xfrm>
              </p:grpSpPr>
              <p:sp>
                <p:nvSpPr>
                  <p:cNvPr id="10278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2112"/>
                    <a:ext cx="384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FF0000"/>
                    </a:solidFill>
                    <a:prstDash val="sysDot"/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79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88" y="1680"/>
                    <a:ext cx="624" cy="432"/>
                  </a:xfrm>
                  <a:prstGeom prst="line">
                    <a:avLst/>
                  </a:prstGeom>
                  <a:noFill/>
                  <a:ln w="31750">
                    <a:solidFill>
                      <a:srgbClr val="FF0000"/>
                    </a:solidFill>
                    <a:prstDash val="sysDot"/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280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1680"/>
                    <a:ext cx="384" cy="0"/>
                  </a:xfrm>
                  <a:prstGeom prst="line">
                    <a:avLst/>
                  </a:prstGeom>
                  <a:noFill/>
                  <a:ln w="31750">
                    <a:solidFill>
                      <a:srgbClr val="FF0000"/>
                    </a:solidFill>
                    <a:prstDash val="sysDot"/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0276" name="Arc 34"/>
                <p:cNvSpPr/>
                <p:nvPr/>
              </p:nvSpPr>
              <p:spPr bwMode="auto">
                <a:xfrm rot="-3475272">
                  <a:off x="3792" y="2112"/>
                  <a:ext cx="192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2 w 21600"/>
                    <a:gd name="T3" fmla="*/ 2 h 21600"/>
                    <a:gd name="T4" fmla="*/ 0 w 21600"/>
                    <a:gd name="T5" fmla="*/ 2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FF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277" name="Arc 35"/>
                <p:cNvSpPr/>
                <p:nvPr/>
              </p:nvSpPr>
              <p:spPr bwMode="auto">
                <a:xfrm rot="-3475272" flipH="1" flipV="1">
                  <a:off x="4416" y="1776"/>
                  <a:ext cx="192" cy="192"/>
                </a:xfrm>
                <a:custGeom>
                  <a:avLst/>
                  <a:gdLst>
                    <a:gd name="T0" fmla="*/ 0 w 21600"/>
                    <a:gd name="T1" fmla="*/ 0 h 21600"/>
                    <a:gd name="T2" fmla="*/ 2 w 21600"/>
                    <a:gd name="T3" fmla="*/ 2 h 21600"/>
                    <a:gd name="T4" fmla="*/ 0 w 21600"/>
                    <a:gd name="T5" fmla="*/ 2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FF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0273" name="Text Box 37"/>
              <p:cNvSpPr txBox="1">
                <a:spLocks noChangeArrowheads="1"/>
              </p:cNvSpPr>
              <p:nvPr/>
            </p:nvSpPr>
            <p:spPr bwMode="auto">
              <a:xfrm>
                <a:off x="3744" y="2208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i="1">
                    <a:solidFill>
                      <a:srgbClr val="FFFF00"/>
                    </a:solidFill>
                  </a:rPr>
                  <a:t>B</a:t>
                </a:r>
              </a:p>
            </p:txBody>
          </p:sp>
          <p:sp>
            <p:nvSpPr>
              <p:cNvPr id="10274" name="Text Box 38"/>
              <p:cNvSpPr txBox="1">
                <a:spLocks noChangeArrowheads="1"/>
              </p:cNvSpPr>
              <p:nvPr/>
            </p:nvSpPr>
            <p:spPr bwMode="auto">
              <a:xfrm>
                <a:off x="4416" y="1584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b="1">
                    <a:solidFill>
                      <a:schemeClr val="bg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i="1">
                    <a:solidFill>
                      <a:srgbClr val="FFFF00"/>
                    </a:solidFill>
                  </a:rPr>
                  <a:t>C</a:t>
                </a:r>
              </a:p>
            </p:txBody>
          </p:sp>
        </p:grpSp>
        <p:sp>
          <p:nvSpPr>
            <p:cNvPr id="10270" name="Text Box 65"/>
            <p:cNvSpPr txBox="1">
              <a:spLocks noChangeArrowheads="1"/>
            </p:cNvSpPr>
            <p:nvPr/>
          </p:nvSpPr>
          <p:spPr bwMode="auto">
            <a:xfrm>
              <a:off x="624" y="2064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i="1">
                  <a:solidFill>
                    <a:srgbClr val="FFFF00"/>
                  </a:solidFill>
                </a:rPr>
                <a:t>A</a:t>
              </a:r>
            </a:p>
          </p:txBody>
        </p:sp>
        <p:sp>
          <p:nvSpPr>
            <p:cNvPr id="10271" name="Text Box 66"/>
            <p:cNvSpPr txBox="1">
              <a:spLocks noChangeArrowheads="1"/>
            </p:cNvSpPr>
            <p:nvPr/>
          </p:nvSpPr>
          <p:spPr bwMode="auto">
            <a:xfrm>
              <a:off x="2208" y="1632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b="1">
                  <a:solidFill>
                    <a:schemeClr val="bg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i="1">
                  <a:solidFill>
                    <a:srgbClr val="FFFF00"/>
                  </a:solidFill>
                </a:rPr>
                <a:t>D</a:t>
              </a:r>
            </a:p>
          </p:txBody>
        </p:sp>
      </p:grpSp>
      <p:sp>
        <p:nvSpPr>
          <p:cNvPr id="11332" name="Text Box 68"/>
          <p:cNvSpPr txBox="1">
            <a:spLocks noChangeArrowheads="1"/>
          </p:cNvSpPr>
          <p:nvPr/>
        </p:nvSpPr>
        <p:spPr bwMode="auto">
          <a:xfrm>
            <a:off x="2819400" y="29718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2400"/>
              <a:t>？</a:t>
            </a:r>
          </a:p>
        </p:txBody>
      </p:sp>
      <p:grpSp>
        <p:nvGrpSpPr>
          <p:cNvPr id="10256" name="Group 83"/>
          <p:cNvGrpSpPr/>
          <p:nvPr/>
        </p:nvGrpSpPr>
        <p:grpSpPr bwMode="auto">
          <a:xfrm>
            <a:off x="533400" y="-457200"/>
            <a:ext cx="3657600" cy="1585913"/>
            <a:chOff x="0" y="-192"/>
            <a:chExt cx="2304" cy="999"/>
          </a:xfrm>
        </p:grpSpPr>
        <p:grpSp>
          <p:nvGrpSpPr>
            <p:cNvPr id="10257" name="Group 70"/>
            <p:cNvGrpSpPr/>
            <p:nvPr/>
          </p:nvGrpSpPr>
          <p:grpSpPr bwMode="auto">
            <a:xfrm>
              <a:off x="0" y="-192"/>
              <a:ext cx="2304" cy="912"/>
              <a:chOff x="384" y="1344"/>
              <a:chExt cx="2208" cy="1052"/>
            </a:xfrm>
          </p:grpSpPr>
          <p:sp>
            <p:nvSpPr>
              <p:cNvPr id="10259" name="Freeform 71"/>
              <p:cNvSpPr/>
              <p:nvPr/>
            </p:nvSpPr>
            <p:spPr bwMode="auto">
              <a:xfrm>
                <a:off x="384" y="1872"/>
                <a:ext cx="2208" cy="384"/>
              </a:xfrm>
              <a:custGeom>
                <a:avLst/>
                <a:gdLst>
                  <a:gd name="T0" fmla="*/ 432 w 2208"/>
                  <a:gd name="T1" fmla="*/ 384 h 384"/>
                  <a:gd name="T2" fmla="*/ 2208 w 2208"/>
                  <a:gd name="T3" fmla="*/ 384 h 384"/>
                  <a:gd name="T4" fmla="*/ 1776 w 2208"/>
                  <a:gd name="T5" fmla="*/ 0 h 384"/>
                  <a:gd name="T6" fmla="*/ 0 w 2208"/>
                  <a:gd name="T7" fmla="*/ 0 h 384"/>
                  <a:gd name="T8" fmla="*/ 432 w 2208"/>
                  <a:gd name="T9" fmla="*/ 384 h 3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08" h="384">
                    <a:moveTo>
                      <a:pt x="432" y="384"/>
                    </a:moveTo>
                    <a:lnTo>
                      <a:pt x="2208" y="384"/>
                    </a:lnTo>
                    <a:lnTo>
                      <a:pt x="1776" y="0"/>
                    </a:lnTo>
                    <a:lnTo>
                      <a:pt x="0" y="0"/>
                    </a:lnTo>
                    <a:lnTo>
                      <a:pt x="432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99CC00"/>
                  </a:gs>
                </a:gsLst>
                <a:lin ang="5400000" scaled="1"/>
              </a:gradFill>
              <a:ln w="19050" cap="flat" cmpd="sng">
                <a:solidFill>
                  <a:schemeClr val="accent1"/>
                </a:solidFill>
                <a:prstDash val="solid"/>
                <a:round/>
              </a:ln>
              <a:effectLst>
                <a:prstShdw prst="shdw15">
                  <a:schemeClr val="bg2"/>
                </a:prstShdw>
              </a:effec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grpSp>
            <p:nvGrpSpPr>
              <p:cNvPr id="10260" name="Group 72"/>
              <p:cNvGrpSpPr/>
              <p:nvPr/>
            </p:nvGrpSpPr>
            <p:grpSpPr bwMode="auto">
              <a:xfrm>
                <a:off x="384" y="1344"/>
                <a:ext cx="2113" cy="1052"/>
                <a:chOff x="480" y="1344"/>
                <a:chExt cx="2113" cy="1052"/>
              </a:xfrm>
            </p:grpSpPr>
            <p:sp>
              <p:nvSpPr>
                <p:cNvPr id="10261" name="Freeform 73"/>
                <p:cNvSpPr/>
                <p:nvPr/>
              </p:nvSpPr>
              <p:spPr bwMode="auto">
                <a:xfrm rot="158589">
                  <a:off x="576" y="1441"/>
                  <a:ext cx="576" cy="720"/>
                </a:xfrm>
                <a:custGeom>
                  <a:avLst/>
                  <a:gdLst>
                    <a:gd name="T0" fmla="*/ 48 w 576"/>
                    <a:gd name="T1" fmla="*/ 598 h 816"/>
                    <a:gd name="T2" fmla="*/ 192 w 576"/>
                    <a:gd name="T3" fmla="*/ 635 h 816"/>
                    <a:gd name="T4" fmla="*/ 576 w 576"/>
                    <a:gd name="T5" fmla="*/ 75 h 816"/>
                    <a:gd name="T6" fmla="*/ 384 w 576"/>
                    <a:gd name="T7" fmla="*/ 0 h 816"/>
                    <a:gd name="T8" fmla="*/ 0 w 576"/>
                    <a:gd name="T9" fmla="*/ 560 h 8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576" h="816">
                      <a:moveTo>
                        <a:pt x="48" y="768"/>
                      </a:moveTo>
                      <a:lnTo>
                        <a:pt x="192" y="816"/>
                      </a:lnTo>
                      <a:lnTo>
                        <a:pt x="576" y="96"/>
                      </a:lnTo>
                      <a:lnTo>
                        <a:pt x="384" y="0"/>
                      </a:lnTo>
                      <a:lnTo>
                        <a:pt x="0" y="720"/>
                      </a:lnTo>
                    </a:path>
                  </a:pathLst>
                </a:custGeom>
                <a:gradFill rotWithShape="0">
                  <a:gsLst>
                    <a:gs pos="0">
                      <a:srgbClr val="FFCC66"/>
                    </a:gs>
                    <a:gs pos="100000">
                      <a:schemeClr val="accent2"/>
                    </a:gs>
                  </a:gsLst>
                  <a:lin ang="18900000" scaled="1"/>
                </a:gradFill>
                <a:ln w="38100" cap="flat" cmpd="sng">
                  <a:solidFill>
                    <a:schemeClr val="accent2"/>
                  </a:solidFill>
                  <a:prstDash val="solid"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1338" name="Freeform 74"/>
                <p:cNvSpPr/>
                <p:nvPr/>
              </p:nvSpPr>
              <p:spPr bwMode="auto">
                <a:xfrm>
                  <a:off x="768" y="1489"/>
                  <a:ext cx="576" cy="670"/>
                </a:xfrm>
                <a:custGeom>
                  <a:avLst/>
                  <a:gdLst>
                    <a:gd name="T0" fmla="*/ 0 w 432"/>
                    <a:gd name="T1" fmla="*/ 624 h 624"/>
                    <a:gd name="T2" fmla="*/ 96 w 432"/>
                    <a:gd name="T3" fmla="*/ 624 h 624"/>
                    <a:gd name="T4" fmla="*/ 432 w 432"/>
                    <a:gd name="T5" fmla="*/ 0 h 624"/>
                    <a:gd name="T6" fmla="*/ 288 w 432"/>
                    <a:gd name="T7" fmla="*/ 48 h 624"/>
                    <a:gd name="T8" fmla="*/ 0 w 432"/>
                    <a:gd name="T9" fmla="*/ 624 h 6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2" h="624">
                      <a:moveTo>
                        <a:pt x="0" y="624"/>
                      </a:moveTo>
                      <a:lnTo>
                        <a:pt x="96" y="624"/>
                      </a:lnTo>
                      <a:lnTo>
                        <a:pt x="432" y="0"/>
                      </a:lnTo>
                      <a:lnTo>
                        <a:pt x="288" y="48"/>
                      </a:lnTo>
                      <a:lnTo>
                        <a:pt x="0" y="62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50000">
                      <a:srgbClr val="CC3300"/>
                    </a:gs>
                    <a:gs pos="100000">
                      <a:schemeClr val="accent2"/>
                    </a:gs>
                  </a:gsLst>
                  <a:lin ang="2700000" scaled="1"/>
                </a:gradFill>
                <a:ln w="38100" cap="flat" cmpd="sng">
                  <a:solidFill>
                    <a:srgbClr val="CC3300"/>
                  </a:solidFill>
                  <a:prstDash val="solid"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11339" name="Freeform 75"/>
                <p:cNvSpPr/>
                <p:nvPr/>
              </p:nvSpPr>
              <p:spPr bwMode="auto">
                <a:xfrm rot="961415">
                  <a:off x="576" y="1344"/>
                  <a:ext cx="288" cy="768"/>
                </a:xfrm>
                <a:custGeom>
                  <a:avLst/>
                  <a:gdLst>
                    <a:gd name="T0" fmla="*/ 480 w 480"/>
                    <a:gd name="T1" fmla="*/ 96 h 720"/>
                    <a:gd name="T2" fmla="*/ 192 w 480"/>
                    <a:gd name="T3" fmla="*/ 672 h 720"/>
                    <a:gd name="T4" fmla="*/ 144 w 480"/>
                    <a:gd name="T5" fmla="*/ 720 h 720"/>
                    <a:gd name="T6" fmla="*/ 0 w 480"/>
                    <a:gd name="T7" fmla="*/ 624 h 720"/>
                    <a:gd name="T8" fmla="*/ 144 w 480"/>
                    <a:gd name="T9" fmla="*/ 336 h 720"/>
                    <a:gd name="T10" fmla="*/ 336 w 480"/>
                    <a:gd name="T11" fmla="*/ 0 h 720"/>
                    <a:gd name="T12" fmla="*/ 480 w 480"/>
                    <a:gd name="T13" fmla="*/ 96 h 7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80" h="720">
                      <a:moveTo>
                        <a:pt x="480" y="96"/>
                      </a:moveTo>
                      <a:lnTo>
                        <a:pt x="192" y="672"/>
                      </a:lnTo>
                      <a:lnTo>
                        <a:pt x="144" y="720"/>
                      </a:lnTo>
                      <a:lnTo>
                        <a:pt x="0" y="624"/>
                      </a:lnTo>
                      <a:lnTo>
                        <a:pt x="144" y="336"/>
                      </a:lnTo>
                      <a:lnTo>
                        <a:pt x="336" y="0"/>
                      </a:lnTo>
                      <a:lnTo>
                        <a:pt x="480" y="9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hlink"/>
                    </a:gs>
                    <a:gs pos="50000">
                      <a:srgbClr val="FFCC66"/>
                    </a:gs>
                    <a:gs pos="100000">
                      <a:schemeClr val="hlink"/>
                    </a:gs>
                  </a:gsLst>
                  <a:lin ang="2700000" scaled="1"/>
                </a:gradFill>
                <a:ln w="19050" cap="flat" cmpd="sng">
                  <a:solidFill>
                    <a:srgbClr val="FFCC66"/>
                  </a:solidFill>
                  <a:prstDash val="solid"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10264" name="Freeform 76"/>
                <p:cNvSpPr/>
                <p:nvPr/>
              </p:nvSpPr>
              <p:spPr bwMode="auto">
                <a:xfrm>
                  <a:off x="864" y="1345"/>
                  <a:ext cx="480" cy="192"/>
                </a:xfrm>
                <a:custGeom>
                  <a:avLst/>
                  <a:gdLst>
                    <a:gd name="T0" fmla="*/ 391 w 336"/>
                    <a:gd name="T1" fmla="*/ 154 h 240"/>
                    <a:gd name="T2" fmla="*/ 99 w 336"/>
                    <a:gd name="T3" fmla="*/ 92 h 240"/>
                    <a:gd name="T4" fmla="*/ 0 w 336"/>
                    <a:gd name="T5" fmla="*/ 30 h 240"/>
                    <a:gd name="T6" fmla="*/ 294 w 336"/>
                    <a:gd name="T7" fmla="*/ 0 h 240"/>
                    <a:gd name="T8" fmla="*/ 587 w 336"/>
                    <a:gd name="T9" fmla="*/ 30 h 240"/>
                    <a:gd name="T10" fmla="*/ 686 w 336"/>
                    <a:gd name="T11" fmla="*/ 123 h 240"/>
                    <a:gd name="T12" fmla="*/ 391 w 336"/>
                    <a:gd name="T13" fmla="*/ 154 h 24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36" h="240">
                      <a:moveTo>
                        <a:pt x="192" y="240"/>
                      </a:moveTo>
                      <a:lnTo>
                        <a:pt x="48" y="144"/>
                      </a:lnTo>
                      <a:lnTo>
                        <a:pt x="0" y="48"/>
                      </a:lnTo>
                      <a:lnTo>
                        <a:pt x="144" y="0"/>
                      </a:lnTo>
                      <a:lnTo>
                        <a:pt x="288" y="48"/>
                      </a:lnTo>
                      <a:lnTo>
                        <a:pt x="336" y="192"/>
                      </a:lnTo>
                      <a:lnTo>
                        <a:pt x="192" y="24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FFCC66"/>
                    </a:gs>
                    <a:gs pos="50000">
                      <a:srgbClr val="FF9933"/>
                    </a:gs>
                    <a:gs pos="100000">
                      <a:srgbClr val="FFCC66"/>
                    </a:gs>
                  </a:gsLst>
                  <a:lin ang="18900000" scaled="1"/>
                </a:gradFill>
                <a:ln w="19050" cap="flat" cmpd="sng">
                  <a:solidFill>
                    <a:schemeClr val="accent2"/>
                  </a:solidFill>
                  <a:prstDash val="solid"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1341" name="Freeform 77"/>
                <p:cNvSpPr/>
                <p:nvPr/>
              </p:nvSpPr>
              <p:spPr bwMode="auto">
                <a:xfrm>
                  <a:off x="528" y="1921"/>
                  <a:ext cx="384" cy="434"/>
                </a:xfrm>
                <a:custGeom>
                  <a:avLst/>
                  <a:gdLst>
                    <a:gd name="T0" fmla="*/ 192 w 384"/>
                    <a:gd name="T1" fmla="*/ 192 h 384"/>
                    <a:gd name="T2" fmla="*/ 96 w 384"/>
                    <a:gd name="T3" fmla="*/ 144 h 384"/>
                    <a:gd name="T4" fmla="*/ 48 w 384"/>
                    <a:gd name="T5" fmla="*/ 96 h 384"/>
                    <a:gd name="T6" fmla="*/ 0 w 384"/>
                    <a:gd name="T7" fmla="*/ 0 h 384"/>
                    <a:gd name="T8" fmla="*/ 0 w 384"/>
                    <a:gd name="T9" fmla="*/ 384 h 384"/>
                    <a:gd name="T10" fmla="*/ 384 w 384"/>
                    <a:gd name="T11" fmla="*/ 192 h 384"/>
                    <a:gd name="T12" fmla="*/ 192 w 384"/>
                    <a:gd name="T13" fmla="*/ 192 h 3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84" h="384">
                      <a:moveTo>
                        <a:pt x="192" y="192"/>
                      </a:moveTo>
                      <a:lnTo>
                        <a:pt x="96" y="144"/>
                      </a:lnTo>
                      <a:lnTo>
                        <a:pt x="48" y="96"/>
                      </a:lnTo>
                      <a:lnTo>
                        <a:pt x="0" y="0"/>
                      </a:lnTo>
                      <a:lnTo>
                        <a:pt x="0" y="384"/>
                      </a:lnTo>
                      <a:lnTo>
                        <a:pt x="384" y="192"/>
                      </a:lnTo>
                      <a:lnTo>
                        <a:pt x="192" y="192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hlink"/>
                    </a:gs>
                    <a:gs pos="50000">
                      <a:srgbClr val="FF9900"/>
                    </a:gs>
                    <a:gs pos="100000">
                      <a:schemeClr val="hlink"/>
                    </a:gs>
                  </a:gsLst>
                  <a:lin ang="2700000" scaled="1"/>
                </a:gradFill>
                <a:ln w="19050" cap="flat" cmpd="sng">
                  <a:solidFill>
                    <a:schemeClr val="accent2"/>
                  </a:solidFill>
                  <a:prstDash val="solid"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11342" name="Freeform 78"/>
                <p:cNvSpPr/>
                <p:nvPr/>
              </p:nvSpPr>
              <p:spPr bwMode="auto">
                <a:xfrm rot="1629174">
                  <a:off x="480" y="2220"/>
                  <a:ext cx="147" cy="176"/>
                </a:xfrm>
                <a:custGeom>
                  <a:avLst/>
                  <a:gdLst>
                    <a:gd name="T0" fmla="*/ 0 w 96"/>
                    <a:gd name="T1" fmla="*/ 0 h 96"/>
                    <a:gd name="T2" fmla="*/ 96 w 96"/>
                    <a:gd name="T3" fmla="*/ 0 h 96"/>
                    <a:gd name="T4" fmla="*/ 48 w 96"/>
                    <a:gd name="T5" fmla="*/ 96 h 96"/>
                    <a:gd name="T6" fmla="*/ 0 w 96"/>
                    <a:gd name="T7" fmla="*/ 0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48" y="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50000">
                      <a:srgbClr val="969696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 cap="flat" cmpd="sng">
                  <a:solidFill>
                    <a:srgbClr val="000000"/>
                  </a:solidFill>
                  <a:prstDash val="solid"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10267" name="Oval 79"/>
                <p:cNvSpPr>
                  <a:spLocks noChangeArrowheads="1"/>
                </p:cNvSpPr>
                <p:nvPr/>
              </p:nvSpPr>
              <p:spPr bwMode="auto">
                <a:xfrm>
                  <a:off x="1056" y="1393"/>
                  <a:ext cx="144" cy="4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1344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1297" y="1392"/>
                  <a:ext cx="1296" cy="4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2">
                          <a:alpha val="50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0"/>
                    </a:spcBef>
                    <a:defRPr/>
                  </a:pPr>
                  <a:endParaRPr kumimoji="0" lang="zh-CN" altLang="zh-CN" sz="320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ea typeface="黑体" panose="02010609060101010101" pitchFamily="2" charset="-122"/>
                  </a:endParaRPr>
                </a:p>
              </p:txBody>
            </p:sp>
          </p:grpSp>
        </p:grpSp>
        <p:sp>
          <p:nvSpPr>
            <p:cNvPr id="11345" name="Text Box 81"/>
            <p:cNvSpPr txBox="1">
              <a:spLocks noChangeArrowheads="1"/>
            </p:cNvSpPr>
            <p:nvPr/>
          </p:nvSpPr>
          <p:spPr bwMode="auto">
            <a:xfrm>
              <a:off x="672" y="288"/>
              <a:ext cx="1570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0"/>
                </a:spcBef>
                <a:defRPr/>
              </a:pPr>
              <a:r>
                <a:rPr kumimoji="0" lang="zh-CN" altLang="en-US"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华文行楷" panose="02010800040101010101" pitchFamily="2" charset="-122"/>
                </a:rPr>
                <a:t>随堂练习</a:t>
              </a:r>
              <a:endParaRPr kumimoji="0" lang="zh-CN" altLang="en-US" sz="2400" baseline="-25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华文行楷" panose="02010800040101010101" pitchFamily="2" charset="-122"/>
              </a:endParaRPr>
            </a:p>
            <a:p>
              <a:pPr eaLnBrk="0" hangingPunct="0">
                <a:spcBef>
                  <a:spcPct val="0"/>
                </a:spcBef>
                <a:defRPr/>
              </a:pPr>
              <a:endParaRPr kumimoji="0" lang="en-US" altLang="zh-CN" sz="2400" baseline="-25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3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13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113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113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3" dur="500"/>
                                        <p:tgtEl>
                                          <p:spTgt spid="113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8" dur="500"/>
                                        <p:tgtEl>
                                          <p:spTgt spid="113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84" grpId="0" autoUpdateAnimBg="0"/>
      <p:bldP spid="11304" grpId="0" autoUpdateAnimBg="0"/>
      <p:bldP spid="11324" grpId="0" animBg="1"/>
      <p:bldP spid="11326" grpId="0" animBg="1"/>
      <p:bldP spid="11327" grpId="0" autoUpdateAnimBg="0"/>
      <p:bldP spid="11328" grpId="0" autoUpdateAnimBg="0"/>
      <p:bldP spid="11332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1" lang="zh-CN" altLang="en-US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1" lang="zh-CN" altLang="en-US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1135</Words>
  <Application>Microsoft Office PowerPoint</Application>
  <PresentationFormat>全屏显示(4:3)</PresentationFormat>
  <Paragraphs>194</Paragraphs>
  <Slides>13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6" baseType="lpstr">
      <vt:lpstr>BatangChe</vt:lpstr>
      <vt:lpstr>黑体</vt:lpstr>
      <vt:lpstr>华文行楷</vt:lpstr>
      <vt:lpstr>华文中宋</vt:lpstr>
      <vt:lpstr>隶书</vt:lpstr>
      <vt:lpstr>宋体</vt:lpstr>
      <vt:lpstr>微软雅黑</vt:lpstr>
      <vt:lpstr>幼圆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2022-01-07T05:39:29Z</dcterms:created>
  <dcterms:modified xsi:type="dcterms:W3CDTF">2023-01-17T00:34:40Z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BC05DEFE9A304BBA8171F967AC51FD07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