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7256"/>
        <p:guide orient="horz" pos="600"/>
        <p:guide orient="horz" pos="663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0442C-B828-4B74-A09D-9729115D0F68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2023-01-17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823BB-98F4-48D8-A065-6D2E755B1410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3385" y="2132330"/>
            <a:ext cx="7097395" cy="2824480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112385" cy="1589115"/>
              <a:chOff x="-4714868" y="2110674"/>
              <a:chExt cx="5112385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112385" cy="1036393"/>
                <a:chOff x="-4714868" y="2110674"/>
                <a:chExt cx="5112385" cy="103639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106273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ACC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.1.4 </a:t>
                  </a:r>
                  <a:r>
                    <a:rPr lang="zh-CN" altLang="en-US" sz="4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亿以内数的大小比较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 txBox="1">
            <a:spLocks noChangeArrowheads="1"/>
          </p:cNvSpPr>
          <p:nvPr/>
        </p:nvSpPr>
        <p:spPr bwMode="auto">
          <a:xfrm>
            <a:off x="1377904" y="2476574"/>
            <a:ext cx="10655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92504         103600                          50140         63140</a:t>
            </a:r>
          </a:p>
          <a:p>
            <a:pPr defTabSz="1219200"/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28906          28890                            620300         307300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59" name="椭圆 1"/>
          <p:cNvSpPr>
            <a:spLocks noChangeArrowheads="1"/>
          </p:cNvSpPr>
          <p:nvPr/>
        </p:nvSpPr>
        <p:spPr bwMode="auto">
          <a:xfrm>
            <a:off x="2512724" y="2437323"/>
            <a:ext cx="489932" cy="4899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椭圆 1"/>
          <p:cNvSpPr>
            <a:spLocks noChangeArrowheads="1"/>
          </p:cNvSpPr>
          <p:nvPr/>
        </p:nvSpPr>
        <p:spPr bwMode="auto">
          <a:xfrm>
            <a:off x="7284540" y="2476574"/>
            <a:ext cx="489932" cy="4899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椭圆 1"/>
          <p:cNvSpPr>
            <a:spLocks noChangeArrowheads="1"/>
          </p:cNvSpPr>
          <p:nvPr/>
        </p:nvSpPr>
        <p:spPr bwMode="auto">
          <a:xfrm>
            <a:off x="2512724" y="3527973"/>
            <a:ext cx="489932" cy="4899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2" name="椭圆 1"/>
          <p:cNvSpPr>
            <a:spLocks noChangeArrowheads="1"/>
          </p:cNvSpPr>
          <p:nvPr/>
        </p:nvSpPr>
        <p:spPr bwMode="auto">
          <a:xfrm>
            <a:off x="7573384" y="3564272"/>
            <a:ext cx="489932" cy="4899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3120403" y="4573607"/>
            <a:ext cx="5857661" cy="1595868"/>
            <a:chOff x="1240364" y="3363839"/>
            <a:chExt cx="6688409" cy="1821603"/>
          </a:xfrm>
        </p:grpSpPr>
        <p:sp>
          <p:nvSpPr>
            <p:cNvPr id="10" name="圆角矩形标注 27"/>
            <p:cNvSpPr/>
            <p:nvPr/>
          </p:nvSpPr>
          <p:spPr bwMode="auto">
            <a:xfrm>
              <a:off x="1240364" y="3363839"/>
              <a:ext cx="4530861" cy="1245758"/>
            </a:xfrm>
            <a:prstGeom prst="wedgeRoundRectCallout">
              <a:avLst>
                <a:gd name="adj1" fmla="val 60135"/>
                <a:gd name="adj2" fmla="val 12528"/>
                <a:gd name="adj3" fmla="val 16667"/>
              </a:avLst>
            </a:prstGeom>
            <a:solidFill>
              <a:srgbClr val="F5BC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2400" kern="0" noProof="1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先分级再来比较大小比较容易哦</a:t>
              </a:r>
              <a:r>
                <a:rPr lang="en-US" altLang="zh-CN" sz="2400" kern="0" noProof="1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!</a:t>
              </a:r>
              <a:endParaRPr lang="zh-CN" altLang="en-US" sz="24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pic>
          <p:nvPicPr>
            <p:cNvPr id="19465" name="图片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9255" y="3666420"/>
              <a:ext cx="1519518" cy="151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6" name="矩形 12"/>
          <p:cNvSpPr>
            <a:spLocks noChangeArrowheads="1"/>
          </p:cNvSpPr>
          <p:nvPr/>
        </p:nvSpPr>
        <p:spPr bwMode="auto">
          <a:xfrm>
            <a:off x="723494" y="1793866"/>
            <a:ext cx="5795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比较下面每组中两个数的大小。             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 flipH="1">
            <a:off x="1628577" y="2308496"/>
            <a:ext cx="10584" cy="89111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flipH="1">
            <a:off x="3398474" y="2311259"/>
            <a:ext cx="10584" cy="89111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438118" y="2315331"/>
            <a:ext cx="810684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H="1">
            <a:off x="6447127" y="2255531"/>
            <a:ext cx="10583" cy="89111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H="1">
            <a:off x="8052732" y="2258288"/>
            <a:ext cx="10584" cy="89111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195599" y="2338382"/>
            <a:ext cx="808567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 flipH="1">
            <a:off x="1628577" y="3343680"/>
            <a:ext cx="10584" cy="889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H="1">
            <a:off x="3322335" y="3378277"/>
            <a:ext cx="10583" cy="889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463518" y="3418997"/>
            <a:ext cx="785284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 anchor="ctr"/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flipH="1">
            <a:off x="6694970" y="3344963"/>
            <a:ext cx="10584" cy="889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 flipH="1">
            <a:off x="8486940" y="3261404"/>
            <a:ext cx="10584" cy="889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7529506" y="3446010"/>
            <a:ext cx="783167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 anchor="ctr"/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9" name="圆角矩形 31"/>
          <p:cNvSpPr>
            <a:spLocks noChangeArrowheads="1"/>
          </p:cNvSpPr>
          <p:nvPr/>
        </p:nvSpPr>
        <p:spPr bwMode="auto">
          <a:xfrm>
            <a:off x="660400" y="1177357"/>
            <a:ext cx="2489501" cy="500208"/>
          </a:xfrm>
          <a:prstGeom prst="roundRect">
            <a:avLst>
              <a:gd name="adj" fmla="val 16667"/>
            </a:avLst>
          </a:prstGeom>
          <a:solidFill>
            <a:srgbClr val="BDECC9"/>
          </a:solidFill>
          <a:ln w="15875">
            <a:noFill/>
            <a:round/>
          </a:ln>
        </p:spPr>
        <p:txBody>
          <a:bodyPr anchor="ctr"/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P11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772234" y="2601384"/>
            <a:ext cx="2730500" cy="3532716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TextBox 16"/>
          <p:cNvSpPr txBox="1">
            <a:spLocks noChangeArrowheads="1"/>
          </p:cNvSpPr>
          <p:nvPr/>
        </p:nvSpPr>
        <p:spPr bwMode="auto">
          <a:xfrm>
            <a:off x="772234" y="1146977"/>
            <a:ext cx="5237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按照从小到大的顺序排列下面各数。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3099798" y="1885488"/>
            <a:ext cx="7503583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50500     500500     55000     40005  </a:t>
            </a: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1593499" y="3218357"/>
            <a:ext cx="0" cy="268816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197684" y="3214124"/>
            <a:ext cx="1551516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50500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971200" y="3887224"/>
            <a:ext cx="1769533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500500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189217" y="4562440"/>
            <a:ext cx="1727200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55000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210384" y="5235540"/>
            <a:ext cx="1631949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40005  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554467" y="5265173"/>
            <a:ext cx="73236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5849" y="3726430"/>
            <a:ext cx="1631949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40005  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554467" y="3262806"/>
            <a:ext cx="73236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5998283" y="3717963"/>
            <a:ext cx="1551516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50500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554467" y="4602657"/>
            <a:ext cx="73236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8030282" y="3711613"/>
            <a:ext cx="1727200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55000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2554467" y="3916857"/>
            <a:ext cx="73236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9967032" y="3669279"/>
            <a:ext cx="1769533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>
              <a:spcBef>
                <a:spcPts val="2135"/>
              </a:spcBef>
            </a:pPr>
            <a:r>
              <a:rPr lang="en-US" altLang="zh-CN" sz="2400" kern="0">
                <a:solidFill>
                  <a:srgbClr val="00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500500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246019" y="3623559"/>
            <a:ext cx="810684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 anchor="ctr"/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7322469" y="3623559"/>
            <a:ext cx="810683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 anchor="ctr"/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9297319" y="3623559"/>
            <a:ext cx="808567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综合练习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组合 12"/>
          <p:cNvGrpSpPr/>
          <p:nvPr/>
        </p:nvGrpSpPr>
        <p:grpSpPr bwMode="auto">
          <a:xfrm>
            <a:off x="1386840" y="1690455"/>
            <a:ext cx="7960360" cy="2247816"/>
            <a:chOff x="833121" y="1494444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36043"/>
                <a:gd name="adj2" fmla="val 71616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0" name="矩形 2"/>
            <p:cNvSpPr>
              <a:spLocks noChangeArrowheads="1"/>
            </p:cNvSpPr>
            <p:nvPr/>
          </p:nvSpPr>
          <p:spPr bwMode="auto">
            <a:xfrm>
              <a:off x="2536642" y="2264018"/>
              <a:ext cx="3927255" cy="34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9130" y="3282591"/>
            <a:ext cx="2000016" cy="28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1010" y="2132330"/>
            <a:ext cx="7049770" cy="2824480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36393"/>
                <a:chOff x="-4714868" y="2110674"/>
                <a:chExt cx="5033250" cy="103639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660400" y="1184613"/>
            <a:ext cx="397086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比较数的大小。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1229134" y="2179161"/>
            <a:ext cx="2829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2132               897 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6420641" y="2196301"/>
            <a:ext cx="2576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6352            5437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16591" y="2196301"/>
            <a:ext cx="454705" cy="4547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81461" y="2203261"/>
            <a:ext cx="454705" cy="4547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16591" y="2017253"/>
            <a:ext cx="84455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93794" y="2032886"/>
            <a:ext cx="84455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1516849" y="3238500"/>
            <a:ext cx="8782711" cy="2895601"/>
            <a:chOff x="1419663" y="2561023"/>
            <a:chExt cx="6248681" cy="2170968"/>
          </a:xfrm>
        </p:grpSpPr>
        <p:pic>
          <p:nvPicPr>
            <p:cNvPr id="11274" name="图片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9663" y="3094902"/>
              <a:ext cx="1089622" cy="163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思想气泡: 云 11"/>
            <p:cNvSpPr/>
            <p:nvPr/>
          </p:nvSpPr>
          <p:spPr>
            <a:xfrm>
              <a:off x="2801527" y="2561023"/>
              <a:ext cx="4866817" cy="1420332"/>
            </a:xfrm>
            <a:prstGeom prst="cloudCallout">
              <a:avLst>
                <a:gd name="adj1" fmla="val -51588"/>
                <a:gd name="adj2" fmla="val 60114"/>
              </a:avLst>
            </a:prstGeom>
            <a:solidFill>
              <a:srgbClr val="F5F2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/>
              <a:r>
                <a:rPr lang="zh-CN" altLang="en-US" sz="2400" kern="0" noProof="1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你是怎么比较万以内数的大小的？</a:t>
              </a:r>
            </a:p>
          </p:txBody>
        </p:sp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复习引入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对话气泡: 圆角矩形 18"/>
          <p:cNvSpPr/>
          <p:nvPr/>
        </p:nvSpPr>
        <p:spPr>
          <a:xfrm>
            <a:off x="7765126" y="2319878"/>
            <a:ext cx="2032926" cy="1443001"/>
          </a:xfrm>
          <a:prstGeom prst="wedgeRoundRectCallout">
            <a:avLst>
              <a:gd name="adj1" fmla="val 30233"/>
              <a:gd name="adj2" fmla="val 60220"/>
              <a:gd name="adj3" fmla="val 16667"/>
            </a:avLst>
          </a:prstGeom>
          <a:solidFill>
            <a:srgbClr val="F5F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/>
            <a:r>
              <a:rPr lang="zh-CN" altLang="en-US" sz="24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为了方便观察你有什么好的办法吗？</a:t>
            </a:r>
          </a:p>
        </p:txBody>
      </p:sp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660400" y="1232241"/>
            <a:ext cx="12266084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年几个国家到我国旅游的人数。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2293" name="矩形 5"/>
          <p:cNvSpPr>
            <a:spLocks noChangeArrowheads="1"/>
          </p:cNvSpPr>
          <p:nvPr/>
        </p:nvSpPr>
        <p:spPr bwMode="auto">
          <a:xfrm>
            <a:off x="8015817" y="2931585"/>
            <a:ext cx="3361267" cy="7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373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endParaRPr lang="zh-CN" altLang="zh-CN" sz="373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6093" y="3563886"/>
            <a:ext cx="1852084" cy="18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C:\Documents and Settings\Administrator\桌面\QQ图片20160502183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51" y="2319878"/>
            <a:ext cx="48958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2889913" y="3562891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71076" y="3562891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68101" y="3562891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70876" y="5140866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01226" y="5140866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198263" y="5140866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对话气泡: 圆角矩形 18"/>
          <p:cNvSpPr/>
          <p:nvPr/>
        </p:nvSpPr>
        <p:spPr>
          <a:xfrm>
            <a:off x="7560735" y="2006903"/>
            <a:ext cx="3402017" cy="1148279"/>
          </a:xfrm>
          <a:prstGeom prst="wedgeRoundRectCallout">
            <a:avLst>
              <a:gd name="adj1" fmla="val -4388"/>
              <a:gd name="adj2" fmla="val 62725"/>
              <a:gd name="adj3" fmla="val 16667"/>
            </a:avLst>
          </a:prstGeom>
          <a:solidFill>
            <a:srgbClr val="C6ED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/>
            <a:r>
              <a:rPr lang="zh-CN" altLang="en-US" sz="24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你会比较每两个国家到我国旅游的人数吗？</a:t>
            </a:r>
          </a:p>
        </p:txBody>
      </p:sp>
      <p:sp>
        <p:nvSpPr>
          <p:cNvPr id="13315" name="矩形 5"/>
          <p:cNvSpPr>
            <a:spLocks noChangeArrowheads="1"/>
          </p:cNvSpPr>
          <p:nvPr/>
        </p:nvSpPr>
        <p:spPr bwMode="auto">
          <a:xfrm>
            <a:off x="8157633" y="2931585"/>
            <a:ext cx="3361267" cy="7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3735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endParaRPr lang="zh-CN" altLang="zh-CN" sz="373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316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2647" y="3024282"/>
            <a:ext cx="2058982" cy="205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660400" y="1054100"/>
            <a:ext cx="12266084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2011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年几个国家到我国旅游的人数。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4" name="Picture 9" descr="C:\Documents and Settings\Administrator\桌面\QQ图片20160502183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5" y="2189250"/>
            <a:ext cx="48958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2971627" y="3432263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652790" y="3432263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49815" y="3432263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052590" y="5010238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82940" y="5010238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279977" y="5010238"/>
            <a:ext cx="0" cy="4318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749465" y="3820900"/>
            <a:ext cx="2400300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2116100</a:t>
            </a:r>
            <a:endParaRPr lang="zh-CN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948594" y="3763519"/>
            <a:ext cx="211031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608000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98607" y="3753214"/>
            <a:ext cx="632461" cy="61504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898832" y="3778861"/>
            <a:ext cx="63076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flipH="1">
            <a:off x="4397588" y="3615177"/>
            <a:ext cx="10584" cy="891116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>
            <a:off x="7441353" y="3563079"/>
            <a:ext cx="10584" cy="889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思想气泡: 云 17"/>
          <p:cNvSpPr/>
          <p:nvPr/>
        </p:nvSpPr>
        <p:spPr>
          <a:xfrm>
            <a:off x="4534219" y="4568695"/>
            <a:ext cx="3793698" cy="1138552"/>
          </a:xfrm>
          <a:prstGeom prst="cloudCallout">
            <a:avLst>
              <a:gd name="adj1" fmla="val -63192"/>
              <a:gd name="adj2" fmla="val 31957"/>
            </a:avLst>
          </a:prstGeom>
          <a:solidFill>
            <a:srgbClr val="F5F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r>
              <a:rPr lang="zh-CN" altLang="en-US" sz="24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说一说，你是怎么比较的？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5719" y="3563079"/>
            <a:ext cx="2000016" cy="28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694" y="1358380"/>
            <a:ext cx="1837890" cy="1895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833" y="1358380"/>
            <a:ext cx="1769185" cy="1883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847451" y="3774032"/>
            <a:ext cx="211031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3658200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836764" y="3822348"/>
            <a:ext cx="527237" cy="52723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824059" y="3809530"/>
            <a:ext cx="63076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endParaRPr lang="zh-CN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H="1">
            <a:off x="7502649" y="3599971"/>
            <a:ext cx="10584" cy="89111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思想气泡: 云 19"/>
          <p:cNvSpPr/>
          <p:nvPr/>
        </p:nvSpPr>
        <p:spPr>
          <a:xfrm>
            <a:off x="4438122" y="4759949"/>
            <a:ext cx="4364234" cy="1309781"/>
          </a:xfrm>
          <a:prstGeom prst="cloudCallout">
            <a:avLst>
              <a:gd name="adj1" fmla="val -61199"/>
              <a:gd name="adj2" fmla="val 18124"/>
            </a:avLst>
          </a:prstGeom>
          <a:solidFill>
            <a:srgbClr val="F5F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r>
              <a:rPr lang="zh-CN" altLang="en-US" sz="24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说一说，你是怎么比较的？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020" y="4111770"/>
            <a:ext cx="1523970" cy="217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2"/>
          <p:cNvSpPr txBox="1">
            <a:spLocks noChangeArrowheads="1"/>
          </p:cNvSpPr>
          <p:nvPr/>
        </p:nvSpPr>
        <p:spPr bwMode="auto">
          <a:xfrm>
            <a:off x="3904158" y="3749758"/>
            <a:ext cx="1593644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556" tIns="81277" rIns="162556" bIns="81277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2116100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5371" name="直接连接符 21"/>
          <p:cNvCxnSpPr>
            <a:cxnSpLocks noChangeShapeType="1"/>
          </p:cNvCxnSpPr>
          <p:nvPr/>
        </p:nvCxnSpPr>
        <p:spPr bwMode="auto">
          <a:xfrm flipH="1">
            <a:off x="4568065" y="3595210"/>
            <a:ext cx="10584" cy="891116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744" y="1393041"/>
            <a:ext cx="1875619" cy="197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851" y="1430118"/>
            <a:ext cx="1837890" cy="1895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17" grpId="0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0"/>
          <p:cNvSpPr>
            <a:spLocks noChangeArrowheads="1"/>
          </p:cNvSpPr>
          <p:nvPr/>
        </p:nvSpPr>
        <p:spPr bwMode="auto">
          <a:xfrm>
            <a:off x="1475607" y="345600"/>
            <a:ext cx="2396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二、探究新知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708605" y="3748548"/>
            <a:ext cx="211031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2536300</a:t>
            </a:r>
            <a:endParaRPr lang="zh-CN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35400" y="3809411"/>
            <a:ext cx="510885" cy="51088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732112" y="3786823"/>
            <a:ext cx="630767" cy="53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6" tIns="81277" rIns="162556" bIns="81277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思想气泡: 云 20"/>
          <p:cNvSpPr/>
          <p:nvPr/>
        </p:nvSpPr>
        <p:spPr>
          <a:xfrm>
            <a:off x="4162600" y="4550211"/>
            <a:ext cx="4794699" cy="1438969"/>
          </a:xfrm>
          <a:prstGeom prst="cloudCallout">
            <a:avLst>
              <a:gd name="adj1" fmla="val -60535"/>
              <a:gd name="adj2" fmla="val 24210"/>
            </a:avLst>
          </a:prstGeom>
          <a:solidFill>
            <a:srgbClr val="F5F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r>
              <a:rPr lang="zh-CN" altLang="en-US" sz="24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说一说，你是怎么比较的？</a:t>
            </a:r>
          </a:p>
        </p:txBody>
      </p: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7369861" y="3519731"/>
            <a:ext cx="10584" cy="889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804" y="4151913"/>
            <a:ext cx="1288638" cy="18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2"/>
          <p:cNvSpPr txBox="1">
            <a:spLocks noChangeArrowheads="1"/>
          </p:cNvSpPr>
          <p:nvPr/>
        </p:nvSpPr>
        <p:spPr bwMode="auto">
          <a:xfrm>
            <a:off x="3872417" y="3735323"/>
            <a:ext cx="1578459" cy="5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556" tIns="81277" rIns="162556" bIns="81277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2116100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6395" name="直接连接符 16"/>
          <p:cNvCxnSpPr>
            <a:cxnSpLocks noChangeShapeType="1"/>
          </p:cNvCxnSpPr>
          <p:nvPr/>
        </p:nvCxnSpPr>
        <p:spPr bwMode="auto">
          <a:xfrm flipH="1">
            <a:off x="4521564" y="3593843"/>
            <a:ext cx="10584" cy="891116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17" y="1416488"/>
            <a:ext cx="1991008" cy="188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694" y="1425841"/>
            <a:ext cx="1837890" cy="1895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ldLvl="0" animBg="1"/>
      <p:bldP spid="19" grpId="0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 bwMode="auto">
          <a:xfrm>
            <a:off x="2309189" y="3785873"/>
            <a:ext cx="6131427" cy="1536545"/>
            <a:chOff x="1530124" y="3056932"/>
            <a:chExt cx="6656036" cy="1756729"/>
          </a:xfrm>
        </p:grpSpPr>
        <p:sp>
          <p:nvSpPr>
            <p:cNvPr id="14" name="对话气泡: 圆角矩形 13"/>
            <p:cNvSpPr/>
            <p:nvPr/>
          </p:nvSpPr>
          <p:spPr>
            <a:xfrm>
              <a:off x="3015721" y="3056932"/>
              <a:ext cx="5170439" cy="662509"/>
            </a:xfrm>
            <a:prstGeom prst="wedgeRoundRectCallout">
              <a:avLst>
                <a:gd name="adj1" fmla="val -58051"/>
                <a:gd name="adj2" fmla="val 37428"/>
                <a:gd name="adj3" fmla="val 16667"/>
              </a:avLst>
            </a:prstGeom>
            <a:solidFill>
              <a:srgbClr val="F9CD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2400" kern="0" noProof="1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①和②③比较有什么不一样吗？</a:t>
              </a:r>
            </a:p>
          </p:txBody>
        </p:sp>
        <p:pic>
          <p:nvPicPr>
            <p:cNvPr id="17415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0124" y="3435846"/>
              <a:ext cx="917580" cy="137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89875" y="2909855"/>
            <a:ext cx="245533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位数不同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794106" y="2755978"/>
            <a:ext cx="245744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位数相同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418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4" y="1492192"/>
            <a:ext cx="2180870" cy="12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0" y="1433526"/>
            <a:ext cx="2372998" cy="138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图片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64" y="1420496"/>
            <a:ext cx="2378366" cy="13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47286" y="4078430"/>
            <a:ext cx="3359149" cy="1052596"/>
          </a:xfrm>
          <a:prstGeom prst="rect">
            <a:avLst/>
          </a:prstGeom>
          <a:solidFill>
            <a:srgbClr val="CD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位数不同的两个数，位数多的那个数就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945208" y="3940702"/>
            <a:ext cx="6369352" cy="1532727"/>
          </a:xfrm>
          <a:prstGeom prst="rect">
            <a:avLst/>
          </a:prstGeom>
          <a:solidFill>
            <a:srgbClr val="CD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位数相同的两个数，从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最高位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比起，最高位上的数大的那个数就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，如果最高位上的数相同，就比较下一个数位上的数。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17083" y="4613436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772601" y="4476232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89875" y="2909855"/>
            <a:ext cx="245533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位数不同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794106" y="2755978"/>
            <a:ext cx="245744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位数相同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4" y="1492192"/>
            <a:ext cx="2180870" cy="12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20" y="1433526"/>
            <a:ext cx="2372998" cy="138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64" y="1420496"/>
            <a:ext cx="2378366" cy="13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3" grpId="0" bldLvl="0" animBg="1"/>
      <p:bldP spid="8" grpId="0"/>
      <p:bldP spid="8" grpId="1"/>
      <p:bldP spid="10" grpId="0"/>
      <p:bldP spid="10" grpId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宽屏</PresentationFormat>
  <Paragraphs>96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FandolFang R</vt:lpstr>
      <vt:lpstr>黑体</vt:lpstr>
      <vt:lpstr>思源黑体 CN Medium</vt:lpstr>
      <vt:lpstr>思源黑体 CN Regular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2020-07-02T02:16:00Z</dcterms:created>
  <dcterms:modified xsi:type="dcterms:W3CDTF">2023-01-17T00:34:59Z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B36B4704A25B409D9CD701D90235D82B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