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0" r:id="rId3"/>
    <p:sldId id="262" r:id="rId4"/>
    <p:sldId id="264" r:id="rId5"/>
    <p:sldId id="265" r:id="rId6"/>
    <p:sldId id="279" r:id="rId7"/>
    <p:sldId id="266" r:id="rId8"/>
    <p:sldId id="267" r:id="rId9"/>
    <p:sldId id="268" r:id="rId10"/>
    <p:sldId id="305" r:id="rId11"/>
    <p:sldId id="295" r:id="rId12"/>
    <p:sldId id="282" r:id="rId13"/>
    <p:sldId id="283" r:id="rId14"/>
    <p:sldId id="284" r:id="rId15"/>
    <p:sldId id="285" r:id="rId16"/>
    <p:sldId id="289" r:id="rId17"/>
    <p:sldId id="292" r:id="rId18"/>
    <p:sldId id="270" r:id="rId19"/>
    <p:sldId id="307" r:id="rId20"/>
    <p:sldId id="272" r:id="rId21"/>
    <p:sldId id="297" r:id="rId22"/>
    <p:sldId id="273" r:id="rId23"/>
    <p:sldId id="271" r:id="rId24"/>
    <p:sldId id="275" r:id="rId25"/>
    <p:sldId id="276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44367" y="1615323"/>
            <a:ext cx="10184879" cy="2779200"/>
            <a:chOff x="3790" y="1599"/>
            <a:chExt cx="11852" cy="4043"/>
          </a:xfrm>
        </p:grpSpPr>
        <p:sp>
          <p:nvSpPr>
            <p:cNvPr id="3" name="Rectangle 5"/>
            <p:cNvSpPr/>
            <p:nvPr/>
          </p:nvSpPr>
          <p:spPr>
            <a:xfrm>
              <a:off x="3790" y="4523"/>
              <a:ext cx="11852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400" b="1" dirty="0" smtClean="0">
                  <a:solidFill>
                    <a:srgbClr val="C00000"/>
                  </a:solidFill>
                  <a:ea typeface="仿宋" panose="02010609060101010101" charset="-122"/>
                </a:rPr>
                <a:t>Welcome to the unit</a:t>
              </a:r>
              <a:endPara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90" y="1599"/>
              <a:ext cx="1171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5  Wild animals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946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655" y="4308231"/>
            <a:ext cx="11324493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考查条件状语从句。根据句意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如果明天有空的话，琳达就会去远足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可知此题考查</a:t>
            </a:r>
            <a:r>
              <a:rPr lang="en-US" altLang="zh-CN" sz="2600" b="1" dirty="0" smtClean="0">
                <a:ea typeface="仿宋" panose="02010609060101010101" charset="-122"/>
              </a:rPr>
              <a:t>if</a:t>
            </a:r>
            <a:r>
              <a:rPr lang="zh-CN" altLang="zh-CN" sz="2600" b="1" dirty="0" smtClean="0">
                <a:ea typeface="仿宋" panose="02010609060101010101" charset="-122"/>
              </a:rPr>
              <a:t>引导的条件状语从句，应该遵循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主将从现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的原则。</a:t>
            </a:r>
            <a:r>
              <a:rPr lang="en-US" altLang="zh-CN" sz="2600" b="1" dirty="0" smtClean="0">
                <a:ea typeface="仿宋" panose="02010609060101010101" charset="-122"/>
              </a:rPr>
              <a:t>be free</a:t>
            </a:r>
            <a:r>
              <a:rPr lang="zh-CN" altLang="zh-CN" sz="2600" b="1" dirty="0" smtClean="0">
                <a:ea typeface="仿宋" panose="02010609060101010101" charset="-122"/>
              </a:rPr>
              <a:t>＝</a:t>
            </a:r>
            <a:r>
              <a:rPr lang="en-US" altLang="zh-CN" sz="2600" b="1" dirty="0" smtClean="0">
                <a:ea typeface="仿宋" panose="02010609060101010101" charset="-122"/>
              </a:rPr>
              <a:t>have time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有空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308" y="923192"/>
            <a:ext cx="10656277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(1)Linda ________ hiking if she ________ tomorrow.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goes; is free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will go; will have time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goes; will have time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will go; is free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11296" y="106070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0246" y="2505808"/>
            <a:ext cx="9952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这部电影的票对孩子们是免费的。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The tickets of this film ________________ children.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52744" y="3355848"/>
            <a:ext cx="1657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are free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2741" y="938339"/>
            <a:ext cx="397576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pity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．同情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625" y="1395599"/>
            <a:ext cx="111469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Please have </a:t>
            </a:r>
            <a:r>
              <a:rPr lang="en-US" altLang="zh-CN" sz="3000" b="1" i="1" dirty="0" smtClean="0"/>
              <a:t>pity</a:t>
            </a:r>
            <a:r>
              <a:rPr lang="en-US" altLang="zh-CN" sz="3000" b="1" dirty="0" smtClean="0"/>
              <a:t> on them, Eddie.</a:t>
            </a:r>
            <a:r>
              <a:rPr lang="zh-CN" altLang="zh-CN" sz="3000" b="1" dirty="0" smtClean="0"/>
              <a:t>埃迪，请你同情它们吧。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People felt </a:t>
            </a:r>
            <a:r>
              <a:rPr lang="en-US" altLang="zh-CN" sz="3000" b="1" i="1" dirty="0" smtClean="0"/>
              <a:t>pity</a:t>
            </a:r>
            <a:r>
              <a:rPr lang="en-US" altLang="zh-CN" sz="3000" b="1" dirty="0" smtClean="0"/>
              <a:t> for the little match girl.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人们同情那个卖火柴的小女孩。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8216" y="3596053"/>
            <a:ext cx="9882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pity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同情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讲时，为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460" y="4607169"/>
            <a:ext cx="109464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____________________ </a:t>
            </a:r>
            <a:r>
              <a:rPr lang="zh-CN" altLang="zh-CN" sz="3000" b="1" dirty="0" smtClean="0"/>
              <a:t>同情，怜悯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838" y="5225562"/>
            <a:ext cx="1094642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pity</a:t>
            </a:r>
            <a:r>
              <a:rPr lang="zh-CN" altLang="zh-CN" sz="3000" b="1" dirty="0" smtClean="0"/>
              <a:t>还有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的意思，常用单数，与冠词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连用。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13848" y="53766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1096" y="377342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0384" y="4596384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have/take pity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1984" y="538276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遗憾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801" y="1584374"/>
            <a:ext cx="1050680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3.2017·</a:t>
            </a:r>
            <a:r>
              <a:rPr lang="zh-CN" altLang="zh-CN" sz="3000" b="1" dirty="0" smtClean="0"/>
              <a:t>遵义</a:t>
            </a:r>
            <a:r>
              <a:rPr lang="en-US" altLang="zh-CN" sz="3000" b="1" dirty="0" smtClean="0"/>
              <a:t>—It's my birthday tomorrow. We'll have a party.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Would you like to come?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！ </a:t>
            </a:r>
            <a:r>
              <a:rPr lang="en-US" altLang="zh-CN" sz="3000" b="1" dirty="0" smtClean="0"/>
              <a:t>I have to take an exam. Thank you all the same.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Well done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What a pity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Good luck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problem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38528" y="312724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20665" y="1246071"/>
            <a:ext cx="324319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4</a:t>
            </a:r>
            <a:r>
              <a:rPr lang="en-US" altLang="zh-CN" sz="3200" dirty="0" smtClean="0"/>
              <a:t>    </a:t>
            </a:r>
            <a:r>
              <a:rPr lang="en-US" altLang="zh-CN" sz="3000" b="1" dirty="0" smtClean="0"/>
              <a:t>die </a:t>
            </a:r>
            <a:r>
              <a:rPr lang="en-US" altLang="zh-CN" sz="3000" b="1" i="1" dirty="0" smtClean="0"/>
              <a:t>vi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死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886" y="1879176"/>
            <a:ext cx="11146972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 may </a:t>
            </a:r>
            <a:r>
              <a:rPr lang="en-US" altLang="zh-CN" sz="3000" b="1" i="1" dirty="0" smtClean="0"/>
              <a:t>die</a:t>
            </a:r>
            <a:r>
              <a:rPr lang="en-US" altLang="zh-CN" sz="3000" b="1" dirty="0" smtClean="0"/>
              <a:t> without them.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没有它们，我可能会死。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His grandpa </a:t>
            </a:r>
            <a:r>
              <a:rPr lang="en-US" altLang="zh-CN" sz="3000" b="1" i="1" dirty="0" smtClean="0"/>
              <a:t>died</a:t>
            </a:r>
            <a:r>
              <a:rPr lang="en-US" altLang="zh-CN" sz="3000" b="1" dirty="0" smtClean="0"/>
              <a:t> in 2002.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他的祖父在</a:t>
            </a:r>
            <a:r>
              <a:rPr lang="en-US" altLang="zh-CN" sz="3000" b="1" dirty="0" smtClean="0"/>
              <a:t>2002</a:t>
            </a:r>
            <a:r>
              <a:rPr lang="zh-CN" altLang="zh-CN" sz="3000" b="1" dirty="0" smtClean="0"/>
              <a:t>年去世了。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6139" y="5029199"/>
            <a:ext cx="1071782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die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动词，不能和表示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的状语连用。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1904" y="524560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短暂性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9744" y="522732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一段时间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0114" y="868369"/>
            <a:ext cx="1063869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die</a:t>
            </a:r>
            <a:r>
              <a:rPr lang="zh-CN" altLang="zh-CN" sz="3000" b="1" dirty="0" smtClean="0"/>
              <a:t>的现在分词为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，过去式和过去分词均为</a:t>
            </a:r>
            <a:r>
              <a:rPr lang="en-US" altLang="zh-CN" sz="3000" b="1" dirty="0" smtClean="0"/>
              <a:t>died</a:t>
            </a:r>
            <a:r>
              <a:rPr lang="zh-CN" altLang="zh-CN" sz="3000" b="1" dirty="0" smtClean="0"/>
              <a:t>，名词形式为</a:t>
            </a:r>
            <a:r>
              <a:rPr lang="en-US" altLang="zh-CN" sz="3000" b="1" dirty="0" smtClean="0"/>
              <a:t>death</a:t>
            </a:r>
            <a:r>
              <a:rPr lang="zh-CN" altLang="zh-CN" sz="3000" b="1" dirty="0" smtClean="0"/>
              <a:t>，形容词形式为</a:t>
            </a:r>
            <a:r>
              <a:rPr lang="en-US" altLang="zh-CN" sz="3000" b="1" dirty="0" smtClean="0"/>
              <a:t>dead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5091" y="2363063"/>
            <a:ext cx="39993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die of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die from</a:t>
            </a:r>
            <a:endParaRPr lang="zh-CN" altLang="en-US" sz="3000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85800" y="2933632"/>
          <a:ext cx="10814537" cy="3632400"/>
        </p:xfrm>
        <a:graphic>
          <a:graphicData uri="http://schemas.openxmlformats.org/drawingml/2006/table">
            <a:tbl>
              <a:tblPr/>
              <a:tblGrid>
                <a:gridCol w="1419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i="0" kern="100" baseline="0">
                          <a:latin typeface="Times New Roman" panose="02020603050405020304"/>
                          <a:cs typeface="Times New Roman" panose="02020603050405020304"/>
                        </a:rPr>
                        <a:t>意义及用法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0" kern="100" baseline="0">
                          <a:latin typeface="Times New Roman" panose="02020603050405020304"/>
                          <a:cs typeface="Courier New" panose="02070309020205020404"/>
                        </a:rPr>
                        <a:t>die of</a:t>
                      </a:r>
                      <a:endParaRPr lang="zh-CN" sz="3000" b="1" i="0" kern="100" baseline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若死因存在于人体之上或之内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主要指疾病、衰老等自身的原因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一般用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die of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die from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若死因不是存在于人体之内或之上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而是由环境造成的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主要指事故等方面的外部原因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一般用</a:t>
                      </a:r>
                      <a:r>
                        <a:rPr lang="en-US" sz="3000" b="1" i="0" kern="100" baseline="0" dirty="0">
                          <a:latin typeface="Times New Roman" panose="02020603050405020304"/>
                          <a:cs typeface="Courier New" panose="02070309020205020404"/>
                        </a:rPr>
                        <a:t>die from</a:t>
                      </a:r>
                      <a:r>
                        <a:rPr lang="zh-CN" sz="3000" b="1" i="0" kern="100" baseline="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i="0" kern="100" baseline="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91994" y="1035424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dying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784" y="1062814"/>
            <a:ext cx="109815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My grandpa ________ cancer in 2007. His ________ made us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very sad. Although he has been ________ for over ten years,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we still miss him very much.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died from; death; dead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died of; dead; death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died from; dead; death 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died of; death; dead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04488" y="121615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2535" y="1591056"/>
            <a:ext cx="11104685" cy="361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考查词语辨析和动词的时态。句意：我的祖父</a:t>
            </a:r>
            <a:r>
              <a:rPr lang="en-US" altLang="zh-CN" sz="2600" b="1" dirty="0" smtClean="0">
                <a:ea typeface="仿宋" panose="02010609060101010101" charset="-122"/>
              </a:rPr>
              <a:t>2007</a:t>
            </a:r>
            <a:r>
              <a:rPr lang="zh-CN" altLang="zh-CN" sz="2600" b="1" dirty="0" smtClean="0">
                <a:ea typeface="仿宋" panose="02010609060101010101" charset="-122"/>
              </a:rPr>
              <a:t>年死于癌症。他的死使我们非常的悲伤。尽管他已经去世</a:t>
            </a:r>
            <a:r>
              <a:rPr lang="en-US" altLang="zh-CN" sz="2600" b="1" dirty="0" smtClean="0">
                <a:ea typeface="仿宋" panose="02010609060101010101" charset="-122"/>
              </a:rPr>
              <a:t>10</a:t>
            </a:r>
            <a:r>
              <a:rPr lang="zh-CN" altLang="zh-CN" sz="2600" b="1" dirty="0" smtClean="0">
                <a:ea typeface="仿宋" panose="02010609060101010101" charset="-122"/>
              </a:rPr>
              <a:t>多年了，我们仍然非常想念他。根据第一空后面的名词</a:t>
            </a:r>
            <a:r>
              <a:rPr lang="en-US" altLang="zh-CN" sz="2600" b="1" dirty="0" smtClean="0">
                <a:ea typeface="仿宋" panose="02010609060101010101" charset="-122"/>
              </a:rPr>
              <a:t>cancer(</a:t>
            </a:r>
            <a:r>
              <a:rPr lang="zh-CN" altLang="zh-CN" sz="2600" b="1" dirty="0" smtClean="0">
                <a:ea typeface="仿宋" panose="02010609060101010101" charset="-122"/>
              </a:rPr>
              <a:t>癌症</a:t>
            </a:r>
            <a:r>
              <a:rPr lang="en-US" altLang="zh-CN" sz="2600" b="1" dirty="0" smtClean="0"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ea typeface="仿宋" panose="02010609060101010101" charset="-122"/>
              </a:rPr>
              <a:t>可知该空考查动词短语</a:t>
            </a:r>
            <a:r>
              <a:rPr lang="en-US" altLang="zh-CN" sz="2600" b="1" dirty="0" smtClean="0">
                <a:ea typeface="仿宋" panose="02010609060101010101" charset="-122"/>
              </a:rPr>
              <a:t>die of</a:t>
            </a:r>
            <a:r>
              <a:rPr lang="zh-CN" altLang="zh-CN" sz="2600" b="1" dirty="0" smtClean="0"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死于</a:t>
            </a:r>
            <a:r>
              <a:rPr lang="en-US" altLang="zh-CN" sz="2600" b="1" dirty="0" smtClean="0"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ea typeface="仿宋" panose="02010609060101010101" charset="-122"/>
              </a:rPr>
              <a:t>某种疾病</a:t>
            </a:r>
            <a:r>
              <a:rPr lang="en-US" altLang="zh-CN" sz="2600" b="1" dirty="0" smtClean="0">
                <a:ea typeface="仿宋" panose="02010609060101010101" charset="-122"/>
              </a:rPr>
              <a:t>)”</a:t>
            </a:r>
            <a:r>
              <a:rPr lang="zh-CN" altLang="zh-CN" sz="2600" b="1" dirty="0" smtClean="0">
                <a:ea typeface="仿宋" panose="02010609060101010101" charset="-122"/>
              </a:rPr>
              <a:t>；根据第二空前面的形容词性物主代词</a:t>
            </a:r>
            <a:r>
              <a:rPr lang="en-US" altLang="zh-CN" sz="2600" b="1" dirty="0" smtClean="0">
                <a:ea typeface="仿宋" panose="02010609060101010101" charset="-122"/>
              </a:rPr>
              <a:t>his</a:t>
            </a:r>
            <a:r>
              <a:rPr lang="zh-CN" altLang="zh-CN" sz="2600" b="1" dirty="0" smtClean="0">
                <a:ea typeface="仿宋" panose="02010609060101010101" charset="-122"/>
              </a:rPr>
              <a:t>可知该空考查名词</a:t>
            </a:r>
            <a:r>
              <a:rPr lang="en-US" altLang="zh-CN" sz="2600" b="1" dirty="0" smtClean="0">
                <a:ea typeface="仿宋" panose="02010609060101010101" charset="-122"/>
              </a:rPr>
              <a:t>death</a:t>
            </a:r>
            <a:r>
              <a:rPr lang="zh-CN" altLang="zh-CN" sz="2600" b="1" dirty="0" smtClean="0">
                <a:ea typeface="仿宋" panose="02010609060101010101" charset="-122"/>
              </a:rPr>
              <a:t>，意为“死亡”；根据第三空后面的时间状语“</a:t>
            </a:r>
            <a:r>
              <a:rPr lang="en-US" altLang="zh-CN" sz="2600" b="1" dirty="0" smtClean="0">
                <a:ea typeface="仿宋" panose="02010609060101010101" charset="-122"/>
              </a:rPr>
              <a:t>for over ten years”</a:t>
            </a:r>
            <a:r>
              <a:rPr lang="zh-CN" altLang="zh-CN" sz="2600" b="1" dirty="0" smtClean="0">
                <a:ea typeface="仿宋" panose="02010609060101010101" charset="-122"/>
              </a:rPr>
              <a:t>可知该空应该把短暂性动词</a:t>
            </a:r>
            <a:r>
              <a:rPr lang="en-US" altLang="zh-CN" sz="2600" b="1" dirty="0" smtClean="0">
                <a:ea typeface="仿宋" panose="02010609060101010101" charset="-122"/>
              </a:rPr>
              <a:t>die</a:t>
            </a:r>
            <a:r>
              <a:rPr lang="zh-CN" altLang="zh-CN" sz="2600" b="1" dirty="0" smtClean="0">
                <a:ea typeface="仿宋" panose="02010609060101010101" charset="-122"/>
              </a:rPr>
              <a:t>转换成表示状态的</a:t>
            </a:r>
            <a:r>
              <a:rPr lang="en-US" altLang="zh-CN" sz="2600" b="1" dirty="0" smtClean="0">
                <a:ea typeface="仿宋" panose="02010609060101010101" charset="-122"/>
              </a:rPr>
              <a:t>“dead”</a:t>
            </a:r>
            <a:r>
              <a:rPr lang="zh-CN" altLang="zh-CN" sz="2600" b="1" dirty="0" smtClean="0">
                <a:ea typeface="仿宋" panose="02010609060101010101" charset="-122"/>
              </a:rPr>
              <a:t>。故答案为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458" y="11301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5956" y="1023752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04891" y="3494582"/>
            <a:ext cx="11341632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Would you like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？意为 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你想做某事吗？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回答常为“</a:t>
            </a:r>
            <a:r>
              <a:rPr lang="en-US" altLang="zh-CN" sz="3000" b="1" dirty="0" smtClean="0"/>
              <a:t>Yes, I'd like/love to.</a:t>
            </a:r>
            <a:r>
              <a:rPr lang="zh-CN" altLang="zh-CN" sz="3000" b="1" dirty="0" smtClean="0"/>
              <a:t>”，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回答常为</a:t>
            </a:r>
            <a:r>
              <a:rPr lang="en-US" altLang="zh-CN" sz="3000" b="1" dirty="0" smtClean="0"/>
              <a:t>“I'd like/love to, but</a:t>
            </a:r>
            <a:r>
              <a:rPr lang="zh-CN" altLang="zh-CN" sz="3000" b="1" dirty="0" smtClean="0"/>
              <a:t>…”，</a:t>
            </a:r>
            <a:r>
              <a:rPr lang="en-US" altLang="zh-CN" sz="3000" b="1" dirty="0" smtClean="0"/>
              <a:t>would like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的同义短语为“</a:t>
            </a:r>
            <a:r>
              <a:rPr lang="en-US" altLang="zh-CN" sz="3000" b="1" dirty="0" smtClean="0"/>
              <a:t>________ to do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/feel like doing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”。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805" y="1847501"/>
            <a:ext cx="1155337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Would you like to live in the wild, Eddie?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埃迪，你想在野外生活吗？</a:t>
            </a:r>
            <a:r>
              <a:rPr lang="en-US" altLang="zh-CN" sz="3000" b="1" dirty="0" smtClean="0"/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944" y="435864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肯定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9120" y="44043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9096" y="580339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7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1531" y="1018817"/>
            <a:ext cx="11041038" cy="5590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would like</a:t>
            </a:r>
            <a:r>
              <a:rPr lang="zh-CN" altLang="zh-CN" sz="3000" b="1" dirty="0" smtClean="0"/>
              <a:t>常用于以下几种句型：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(1)“I'd like…”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我想买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要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(2)“Would you like…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你想吃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喝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吗？</a:t>
            </a:r>
            <a:r>
              <a:rPr lang="en-US" altLang="zh-CN" sz="3000" b="1" dirty="0" smtClean="0"/>
              <a:t>” </a:t>
            </a:r>
            <a:r>
              <a:rPr lang="zh-CN" altLang="zh-CN" sz="3000" b="1" dirty="0" smtClean="0"/>
              <a:t>这是招待朋友或客人时常用的句型。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(3)“Would you like/love to do…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你愿意做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吗？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这是有礼貌地邀请或建议用语，语气委婉并带有与对方商量的口吻。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(4)“would like</a:t>
            </a:r>
            <a:r>
              <a:rPr lang="zh-CN" altLang="zh-CN" sz="3000" b="1" dirty="0" smtClean="0"/>
              <a:t>＋名词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代词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(5)would like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to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9008" y="598932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想要某人做某事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8024" y="5355336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想要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26243" y="1776046"/>
          <a:ext cx="10774095" cy="4783016"/>
        </p:xfrm>
        <a:graphic>
          <a:graphicData uri="http://schemas.openxmlformats.org/drawingml/2006/table">
            <a:tbl>
              <a:tblPr/>
              <a:tblGrid>
                <a:gridCol w="861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2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3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1.dish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2.pity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3.wild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________→wild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 　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自由的，不受束缚的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→免费的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死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死的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34264" y="532486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dead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4021" y="2644589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一道菜；盘，碟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1268" y="323625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同情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0372" y="3964987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野生的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6132" y="3929817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自然环境，野生状态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8756" y="4624410"/>
            <a:ext cx="69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4087" y="4636133"/>
            <a:ext cx="69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free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6910" y="53938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461" y="109456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2670" y="127108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4524740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970" y="1934307"/>
            <a:ext cx="1124536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黔南—</a:t>
            </a:r>
            <a:r>
              <a:rPr lang="en-US" altLang="zh-CN" sz="3000" b="1" dirty="0" smtClean="0"/>
              <a:t>Would you like to watch the movie </a:t>
            </a:r>
            <a:r>
              <a:rPr lang="en-US" altLang="zh-CN" sz="3000" b="1" i="1" dirty="0" err="1" smtClean="0"/>
              <a:t>Dangal</a:t>
            </a:r>
            <a:r>
              <a:rPr lang="en-US" altLang="zh-CN" sz="3000" b="1" dirty="0" smtClean="0"/>
              <a:t> after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school?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________. I have to look after my sister.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Enjoy yourself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problem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I'm afraid not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It takes no time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76856" y="34838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162" y="1582615"/>
            <a:ext cx="10779369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考查情景交际。</a:t>
            </a:r>
            <a:r>
              <a:rPr lang="en-US" altLang="zh-CN" sz="2600" b="1" dirty="0" smtClean="0">
                <a:ea typeface="仿宋" panose="02010609060101010101" charset="-122"/>
              </a:rPr>
              <a:t>Enjoy yourself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玩得开心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，表祝福； </a:t>
            </a:r>
            <a:r>
              <a:rPr lang="en-US" altLang="zh-CN" sz="2600" b="1" dirty="0" smtClean="0">
                <a:ea typeface="仿宋" panose="02010609060101010101" charset="-122"/>
              </a:rPr>
              <a:t>No problem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没问题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，表同意；</a:t>
            </a:r>
            <a:r>
              <a:rPr lang="en-US" altLang="zh-CN" sz="2600" b="1" dirty="0" smtClean="0">
                <a:ea typeface="仿宋" panose="02010609060101010101" charset="-122"/>
              </a:rPr>
              <a:t>I'm afraid not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恐怕不行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，表拒绝；</a:t>
            </a:r>
            <a:r>
              <a:rPr lang="en-US" altLang="zh-CN" sz="2600" b="1" dirty="0" smtClean="0">
                <a:ea typeface="仿宋" panose="02010609060101010101" charset="-122"/>
              </a:rPr>
              <a:t>It takes no time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花不了多少时间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，表安慰。根据句意 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我不得不照顾我妹妹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可知应作否定回答，故答案为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6345" y="1222559"/>
            <a:ext cx="991060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So could you please not eat them?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因此，请你不要吃它们好吗？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63" y="3416442"/>
            <a:ext cx="11157438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“Could you please…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后接动词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，其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形式为</a:t>
            </a:r>
            <a:r>
              <a:rPr lang="en-US" altLang="zh-CN" sz="3000" b="1" dirty="0" smtClean="0"/>
              <a:t>“Could you please not…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84664" y="35753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否定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6176" y="363088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原形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821" y="1469018"/>
            <a:ext cx="107266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莱芜—</a:t>
            </a:r>
            <a:r>
              <a:rPr lang="en-US" altLang="zh-CN" sz="3000" b="1" dirty="0" smtClean="0"/>
              <a:t>My shirt needs washing. Could you please help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me with that, Mary?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________. Do it yourself.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way   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Not really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 problem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Sounds great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85416" y="300837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2828" y="1427460"/>
            <a:ext cx="11256264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 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In fact, these are not wild animals, Hobo.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事实上，这些不是野生动物，霍波。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3" name="矩形 2"/>
          <p:cNvSpPr/>
          <p:nvPr/>
        </p:nvSpPr>
        <p:spPr>
          <a:xfrm>
            <a:off x="1459246" y="162806"/>
            <a:ext cx="942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 to the unit</a:t>
            </a:r>
            <a:endParaRPr lang="zh-CN" altLang="zh-CN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2631" y="3705211"/>
            <a:ext cx="1080993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实际上，事实上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6312" y="388620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fact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461" y="1362808"/>
            <a:ext cx="108321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Chinese mobile phones, like </a:t>
            </a:r>
            <a:r>
              <a:rPr lang="en-US" altLang="zh-CN" sz="3000" b="1" dirty="0" err="1" smtClean="0"/>
              <a:t>Huawei</a:t>
            </a:r>
            <a:r>
              <a:rPr lang="en-US" altLang="zh-CN" sz="3000" b="1" dirty="0" smtClean="0"/>
              <a:t>, have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improved greatly.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Exactly. That's why made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in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China products are more and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more popular now.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time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the hope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fact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the end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58568" y="15727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31549" y="1861134"/>
          <a:ext cx="8966579" cy="3629486"/>
        </p:xfrm>
        <a:graphic>
          <a:graphicData uri="http://schemas.openxmlformats.org/drawingml/2006/table">
            <a:tbl>
              <a:tblPr/>
              <a:tblGrid>
                <a:gridCol w="125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9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在野外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任何时候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3.have/take pity on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4.wild animals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5.in fact____________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85032" y="4818888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实际上，事实上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6616" y="2136648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the wild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2376" y="2767584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any time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7088" y="3462528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同情，怜悯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0432" y="4111752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野生动物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0818" y="1023835"/>
          <a:ext cx="11291248" cy="5605565"/>
        </p:xfrm>
        <a:graphic>
          <a:graphicData uri="http://schemas.openxmlformats.org/drawingml/2006/table">
            <a:tbl>
              <a:tblPr/>
              <a:tblGrid>
                <a:gridCol w="7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5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埃迪，你想在野外生活吗？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Would you like to 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Eddie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因此，请你不要吃它们好吗？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 could you please ___________________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事实上，这些不是野生动物，霍波。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these are not wild animals, Hobo.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基蒂，你最喜欢什么野生动物？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wild animal_________________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Kitty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71416" y="6044184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 you like best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0080" y="1898904"/>
            <a:ext cx="218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live  in the wild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8448" y="3325368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not eat  them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576" y="4678680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fact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226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6728" y="2321972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43802" y="2933421"/>
            <a:ext cx="111034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wild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野生的　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．自然环境，野生状态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748" y="4298743"/>
            <a:ext cx="10914743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Would you like to live in the </a:t>
            </a:r>
            <a:r>
              <a:rPr lang="en-US" altLang="zh-CN" sz="3000" b="1" i="1" dirty="0" smtClean="0"/>
              <a:t>wild?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你想在野外生活吗？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9890" y="3505274"/>
            <a:ext cx="11219543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在野外　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野花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89355" y="1766595"/>
            <a:ext cx="11225283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wild</a:t>
            </a:r>
            <a:r>
              <a:rPr lang="zh-CN" altLang="zh-CN" sz="3000" b="1" dirty="0" smtClean="0"/>
              <a:t>既可作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，也可作</a:t>
            </a:r>
            <a:r>
              <a:rPr lang="en-US" altLang="zh-CN" sz="3000" b="1" dirty="0" smtClean="0"/>
              <a:t>_______</a:t>
            </a:r>
            <a:r>
              <a:rPr lang="zh-CN" altLang="zh-CN" sz="3000" b="1" dirty="0" smtClean="0"/>
              <a:t>。作名词时，为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_________</a:t>
            </a:r>
            <a:r>
              <a:rPr lang="zh-CN" altLang="zh-CN" sz="3000" b="1" dirty="0" smtClean="0"/>
              <a:t>名词，其前一般要加定冠词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1440" y="199034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3824" y="19171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912" y="258470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7719" y="267990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6110" y="3726628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the wild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5534" y="3703499"/>
            <a:ext cx="1782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wild flowers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921434" y="1122771"/>
            <a:ext cx="190969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00A6AD"/>
                </a:solidFill>
              </a:rPr>
              <a:t>   活学活用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9457" y="12071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96815" y="2312377"/>
            <a:ext cx="10190285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1. (1)</a:t>
            </a:r>
            <a:r>
              <a:rPr lang="zh-CN" altLang="zh-CN" sz="3000" b="1" dirty="0" smtClean="0"/>
              <a:t>动物应该生活在野外。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Animals should live __________________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(2)</a:t>
            </a:r>
            <a:r>
              <a:rPr lang="zh-CN" altLang="zh-CN" sz="3000" b="1" dirty="0" smtClean="0"/>
              <a:t>花园里长着一些野花。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Some ________ flowers are growing in the garden.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6936" y="450799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0824" y="3151632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the wild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70133" y="1105395"/>
            <a:ext cx="656570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free adj.</a:t>
            </a:r>
            <a:r>
              <a:rPr lang="zh-CN" altLang="zh-CN" sz="3000" b="1" dirty="0" smtClean="0"/>
              <a:t>自由的，不受束缚的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9563" y="1852798"/>
            <a:ext cx="1012357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Wild animals are </a:t>
            </a:r>
            <a:r>
              <a:rPr lang="en-US" altLang="zh-CN" sz="3000" b="1" i="1" dirty="0" smtClean="0"/>
              <a:t>free</a:t>
            </a:r>
            <a:r>
              <a:rPr lang="en-US" altLang="zh-CN" sz="3000" b="1" dirty="0" smtClean="0"/>
              <a:t> and happy.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野生动物是自由和开心的。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As a reporter, he has more </a:t>
            </a:r>
            <a:r>
              <a:rPr lang="en-US" altLang="zh-CN" sz="3000" b="1" i="1" dirty="0" smtClean="0"/>
              <a:t>free</a:t>
            </a:r>
            <a:r>
              <a:rPr lang="en-US" altLang="zh-CN" sz="3000" b="1" dirty="0" smtClean="0"/>
              <a:t> time belonging to himself.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作为一名记者，他有更多属于自己的自由时间。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2163" y="4658891"/>
            <a:ext cx="104628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free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自由的，不受束缚的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，既可以作表语，也可以作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1406" y="483520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3254" y="550576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定语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2805" y="1016017"/>
            <a:ext cx="1121954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(1)free</a:t>
            </a:r>
            <a:r>
              <a:rPr lang="zh-CN" altLang="zh-CN" sz="3000" b="1" dirty="0" smtClean="0"/>
              <a:t>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空闲的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，既可以作表语，也可以作定语，其反义词为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 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忙碌的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I'm free this afternoon. Shall we go to the cinema?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今天下午我有空，咱们去看电影好吗？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spends all his free time on computer games.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他所有的空闲时间都花在电脑游戏上了。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(2)free</a:t>
            </a:r>
            <a:r>
              <a:rPr lang="zh-CN" altLang="zh-CN" sz="3000" b="1" dirty="0" smtClean="0"/>
              <a:t>作形容词，意为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Are the drinks free?</a:t>
            </a:r>
            <a:r>
              <a:rPr lang="zh-CN" altLang="zh-CN" sz="3000" b="1" dirty="0" smtClean="0"/>
              <a:t>这些饮料是免费的吗？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1944" y="118567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0328" y="53492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免费的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064" y="1916654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busy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1681</Words>
  <Application>Microsoft Office PowerPoint</Application>
  <PresentationFormat>宽屏</PresentationFormat>
  <Paragraphs>182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C1EF47D66C8C4531A5DBDC915774A4DD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