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7" r:id="rId2"/>
    <p:sldId id="257" r:id="rId3"/>
    <p:sldId id="302" r:id="rId4"/>
    <p:sldId id="262" r:id="rId5"/>
    <p:sldId id="304" r:id="rId6"/>
    <p:sldId id="263" r:id="rId7"/>
    <p:sldId id="269" r:id="rId8"/>
    <p:sldId id="277" r:id="rId9"/>
    <p:sldId id="306" r:id="rId10"/>
    <p:sldId id="278" r:id="rId11"/>
    <p:sldId id="316" r:id="rId12"/>
    <p:sldId id="272" r:id="rId13"/>
    <p:sldId id="305" r:id="rId14"/>
    <p:sldId id="279" r:id="rId15"/>
    <p:sldId id="271" r:id="rId16"/>
    <p:sldId id="32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333830"/>
            <a:ext cx="6923314" cy="12191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61" y="1860324"/>
            <a:ext cx="6146678" cy="78127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667657"/>
            <a:ext cx="7886700" cy="554423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BC1"/>
          <p:cNvSpPr>
            <a:spLocks noGrp="1"/>
          </p:cNvSpPr>
          <p:nvPr>
            <p:ph sz="half" idx="1" hasCustomPrompt="1"/>
          </p:nvPr>
        </p:nvSpPr>
        <p:spPr>
          <a:xfrm>
            <a:off x="3600402" y="2696462"/>
            <a:ext cx="4873112" cy="2386071"/>
          </a:xfrm>
        </p:spPr>
        <p:txBody>
          <a:bodyPr wrap="square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63500" indent="0">
              <a:buNone/>
              <a:defRPr sz="1100"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603616" y="5082728"/>
            <a:ext cx="4910717" cy="824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63500" indent="0">
              <a:buNone/>
              <a:defRPr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046551" y="1443038"/>
            <a:ext cx="2553851" cy="1253424"/>
          </a:xfrm>
          <a:custGeom>
            <a:avLst/>
            <a:gdLst>
              <a:gd name="connsiteX0" fmla="*/ 0 w 2881560"/>
              <a:gd name="connsiteY0" fmla="*/ 0 h 2025869"/>
              <a:gd name="connsiteX1" fmla="*/ 409902 w 2881560"/>
              <a:gd name="connsiteY1" fmla="*/ 0 h 2025869"/>
              <a:gd name="connsiteX2" fmla="*/ 409902 w 2881560"/>
              <a:gd name="connsiteY2" fmla="*/ 1694793 h 2025869"/>
              <a:gd name="connsiteX3" fmla="*/ 2881560 w 2881560"/>
              <a:gd name="connsiteY3" fmla="*/ 1694793 h 2025869"/>
              <a:gd name="connsiteX4" fmla="*/ 2881560 w 2881560"/>
              <a:gd name="connsiteY4" fmla="*/ 2025869 h 2025869"/>
              <a:gd name="connsiteX5" fmla="*/ 0 w 2881560"/>
              <a:gd name="connsiteY5" fmla="*/ 2025869 h 2025869"/>
              <a:gd name="connsiteX0-1" fmla="*/ 2881560 w 2973000"/>
              <a:gd name="connsiteY0-2" fmla="*/ 1694793 h 2025869"/>
              <a:gd name="connsiteX1-3" fmla="*/ 2881560 w 2973000"/>
              <a:gd name="connsiteY1-4" fmla="*/ 2025869 h 2025869"/>
              <a:gd name="connsiteX2-5" fmla="*/ 0 w 2973000"/>
              <a:gd name="connsiteY2-6" fmla="*/ 2025869 h 2025869"/>
              <a:gd name="connsiteX3-7" fmla="*/ 0 w 2973000"/>
              <a:gd name="connsiteY3-8" fmla="*/ 0 h 2025869"/>
              <a:gd name="connsiteX4-9" fmla="*/ 409902 w 2973000"/>
              <a:gd name="connsiteY4-10" fmla="*/ 0 h 2025869"/>
              <a:gd name="connsiteX5-11" fmla="*/ 409902 w 2973000"/>
              <a:gd name="connsiteY5-12" fmla="*/ 1694793 h 2025869"/>
              <a:gd name="connsiteX6" fmla="*/ 2973000 w 2973000"/>
              <a:gd name="connsiteY6" fmla="*/ 1786233 h 2025869"/>
              <a:gd name="connsiteX0-13" fmla="*/ 2881560 w 2881560"/>
              <a:gd name="connsiteY0-14" fmla="*/ 1694793 h 2025869"/>
              <a:gd name="connsiteX1-15" fmla="*/ 2881560 w 2881560"/>
              <a:gd name="connsiteY1-16" fmla="*/ 2025869 h 2025869"/>
              <a:gd name="connsiteX2-17" fmla="*/ 0 w 2881560"/>
              <a:gd name="connsiteY2-18" fmla="*/ 2025869 h 2025869"/>
              <a:gd name="connsiteX3-19" fmla="*/ 0 w 2881560"/>
              <a:gd name="connsiteY3-20" fmla="*/ 0 h 2025869"/>
              <a:gd name="connsiteX4-21" fmla="*/ 409902 w 2881560"/>
              <a:gd name="connsiteY4-22" fmla="*/ 0 h 2025869"/>
              <a:gd name="connsiteX5-23" fmla="*/ 409902 w 2881560"/>
              <a:gd name="connsiteY5-24" fmla="*/ 1694793 h 2025869"/>
              <a:gd name="connsiteX0-25" fmla="*/ 2881560 w 2881560"/>
              <a:gd name="connsiteY0-26" fmla="*/ 1694793 h 2025869"/>
              <a:gd name="connsiteX1-27" fmla="*/ 2881560 w 2881560"/>
              <a:gd name="connsiteY1-28" fmla="*/ 2025869 h 2025869"/>
              <a:gd name="connsiteX2-29" fmla="*/ 0 w 2881560"/>
              <a:gd name="connsiteY2-30" fmla="*/ 2025869 h 2025869"/>
              <a:gd name="connsiteX3-31" fmla="*/ 0 w 2881560"/>
              <a:gd name="connsiteY3-32" fmla="*/ 0 h 2025869"/>
              <a:gd name="connsiteX4-33" fmla="*/ 409902 w 2881560"/>
              <a:gd name="connsiteY4-34" fmla="*/ 0 h 2025869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</a:cxnLst>
            <a:rect l="l" t="t" r="r" b="b"/>
            <a:pathLst>
              <a:path w="2881560" h="2025869">
                <a:moveTo>
                  <a:pt x="2881560" y="1694793"/>
                </a:moveTo>
                <a:lnTo>
                  <a:pt x="2881560" y="2025869"/>
                </a:lnTo>
                <a:lnTo>
                  <a:pt x="0" y="2025869"/>
                </a:lnTo>
                <a:lnTo>
                  <a:pt x="0" y="0"/>
                </a:lnTo>
                <a:lnTo>
                  <a:pt x="409902" y="0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1035" kern="0">
              <a:solidFill>
                <a:prstClr val="white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6631" y="816326"/>
            <a:ext cx="1738291" cy="1087783"/>
            <a:chOff x="2011280" y="2507070"/>
            <a:chExt cx="922795" cy="577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9252" y="2775333"/>
              <a:ext cx="174823" cy="1748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2011280" y="2507070"/>
              <a:ext cx="266149" cy="267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 flipV="1">
              <a:off x="2521151" y="2959287"/>
              <a:ext cx="125247" cy="12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8310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4009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2447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4009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7"/>
            <a:ext cx="7886700" cy="106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662545"/>
            <a:ext cx="7886700" cy="451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0">
                <a:schemeClr val="accent3"/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6"/>
              </a:gs>
            </a:gsLst>
            <a:lin ang="108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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0" y="1306933"/>
            <a:ext cx="9144000" cy="2339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Unit 9</a:t>
            </a:r>
            <a:endParaRPr lang="en-US" altLang="zh-CN" sz="4400" b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I like music that I can dance to.</a:t>
            </a:r>
            <a:b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charset="0"/>
              </a:rPr>
              <a:t>Section A  (第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charset="0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charset="0"/>
              </a:rPr>
              <a:t>课时)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57929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8300" y="862330"/>
            <a:ext cx="843661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三、注意问题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1.关系代词在句中作主语时，谓语动词单复数应与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先行词的单复数一致。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Tom is one of the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boys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that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are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from the US.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Tom is the only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boy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that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from the US.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2.在从句中作宾语时，可省略。关系代词前有介词时，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不能省略。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Mary is the girl for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which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(不可省略)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I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m waiting.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This is the story (that/which)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(可省略)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I read in that book.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640" y="1247140"/>
            <a:ext cx="855535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3.当先行词既有人又有物时，引导定语从句的关系代词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用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that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而不用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who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或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which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They talked for an hour of things and persons that they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remembered in the school.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4.当先行词前有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everything,all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the only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the last,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the very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等修饰时，定语从句的关系代词用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which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He was the first man that passed the exam.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5.关系词前有介词时，只能用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which,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不用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that。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This is the house in which they lived last year.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8655" y="1393825"/>
            <a:ext cx="8000365" cy="44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一、 单项填空。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1.—Look! That is the woman _____ I met yesterday.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—Oh?She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s my aunt.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A.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hat           B.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ho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C.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here           D.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hen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2.I can never forget the stories _____ my grandma told 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me.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A.what           B.who        C.them              D.that</a:t>
            </a:r>
          </a:p>
        </p:txBody>
      </p:sp>
      <p:sp>
        <p:nvSpPr>
          <p:cNvPr id="9" name="矩形 8"/>
          <p:cNvSpPr/>
          <p:nvPr/>
        </p:nvSpPr>
        <p:spPr>
          <a:xfrm>
            <a:off x="2695893" y="280670"/>
            <a:ext cx="39452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 dirty="0">
                <a:solidFill>
                  <a:schemeClr val="accent4"/>
                </a:solidFill>
                <a:effectLst/>
              </a:rPr>
              <a:t>Exercise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4865" y="2280920"/>
            <a:ext cx="373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865" y="4088765"/>
            <a:ext cx="373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0870" y="1010920"/>
            <a:ext cx="8499475" cy="51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3.People are talking about the old house ______ Jackie Chan bought in Anhui twenty years ago.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A.where     B.who         C.which       D.when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4.It makes me think of the persons and things_____ 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were 10 years ago.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A.who       B.which        C.that          D.where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5.Is it the bus for _____ I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 waiting?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A.that      B.which           C.who           D.what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1525" y="1198880"/>
            <a:ext cx="373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4865" y="3070860"/>
            <a:ext cx="373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4865" y="4973320"/>
            <a:ext cx="373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4645" y="1464310"/>
            <a:ext cx="8367395" cy="44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二、根据句意，从括号中选择适当的单词填空。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1.Sorry,we don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 have the book ____ (who/that) you need.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2.The subject _____(who/that) I like best is English.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3.He is the boy _____(who/which) bought a cup here.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4.The girl ____ (that/which) I just talked with is my sister.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5.The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novel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_____ (which/who) she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read yesterday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was very 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interesting.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7855" y="2223770"/>
            <a:ext cx="690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12365" y="2820035"/>
            <a:ext cx="690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56510" y="3455670"/>
            <a:ext cx="74231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80870" y="4073525"/>
            <a:ext cx="690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94535" y="4691380"/>
            <a:ext cx="96266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which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1680" y="2997835"/>
            <a:ext cx="76606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Recite Grammar Focus and make sentences using “that/which” clause.(at least 5 sentences)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2503170" y="1093470"/>
            <a:ext cx="3402965" cy="153416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角星 9"/>
          <p:cNvSpPr/>
          <p:nvPr/>
        </p:nvSpPr>
        <p:spPr>
          <a:xfrm>
            <a:off x="1510665" y="261556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593840" y="396430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53260" y="2829560"/>
            <a:ext cx="52374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000" b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4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/>
          <p:nvPr/>
        </p:nvGraphicFramePr>
        <p:xfrm>
          <a:off x="430530" y="1979295"/>
          <a:ext cx="8282305" cy="345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 kind of music do you like?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 love music that/which I can sing along with.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 kind of groups does Xu Fei like?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</a:t>
                      </a: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e prefers groups that/which play quiet and slow songs.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 kind of movies do you like?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 prefer movies that/which give me something to think about.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 kind of musicians does Carmen like?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She likes musicians who play different kinds of music.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1153795" y="840105"/>
            <a:ext cx="2988945" cy="9734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</a:rPr>
              <a:t>Grammar Focus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393700" y="1579245"/>
          <a:ext cx="8356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2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1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I/You/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He/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She/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We/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They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like(s)/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love(s)/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prefer(s)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food/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clothes/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people/music/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actors/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singers/movies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that/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which/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is/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are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funny/comfortable/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inexpensive/slow/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sweet/salty/loud/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interesting/intelligent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/>
        </p:nvSpPr>
        <p:spPr>
          <a:xfrm>
            <a:off x="1816735" y="452120"/>
            <a:ext cx="6384925" cy="11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Choose words from the different columns to make sentences.</a:t>
            </a:r>
          </a:p>
        </p:txBody>
      </p:sp>
      <p:sp>
        <p:nvSpPr>
          <p:cNvPr id="217" name=" 217"/>
          <p:cNvSpPr/>
          <p:nvPr/>
        </p:nvSpPr>
        <p:spPr>
          <a:xfrm>
            <a:off x="1003300" y="66865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8025" y="4402455"/>
            <a:ext cx="75387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1.________________________________________________________</a:t>
            </a:r>
          </a:p>
          <a:p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2.________________________________________________________3.________________________________________________________</a:t>
            </a:r>
          </a:p>
          <a:p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4.________________________________________________________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8700" y="4415790"/>
            <a:ext cx="2722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I like food that is salty.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8700" y="4697730"/>
            <a:ext cx="3896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He loves actors that are intelligent.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3300" y="5003165"/>
            <a:ext cx="4390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She loves clothes that are inexpensive.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3300" y="5325745"/>
            <a:ext cx="3721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They prefer movies that are funny.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/>
          <p:nvPr/>
        </p:nvGraphicFramePr>
        <p:xfrm>
          <a:off x="144780" y="1819275"/>
          <a:ext cx="8597265" cy="316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485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</a:t>
                      </a:r>
                      <a:r>
                        <a:rPr lang="en-US" altLang="zh-CN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'</a:t>
                      </a:r>
                      <a:r>
                        <a:rPr lang="zh-CN" altLang="en-US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 the name of your favorite CD?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It</a:t>
                      </a:r>
                      <a:r>
                        <a:rPr lang="en-US" altLang="zh-CN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'</a:t>
                      </a:r>
                      <a:r>
                        <a:rPr lang="zh-CN" altLang="en-US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 </a:t>
                      </a:r>
                      <a:r>
                        <a:rPr lang="zh-CN" altLang="en-US" sz="2000" b="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Dance, Dance, Dance</a:t>
                      </a:r>
                      <a:r>
                        <a:rPr lang="zh-CN" altLang="en-US" sz="20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Why do you like this CD?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The music is great because you can dance to it. You can take this CD to a party. Also, these musicians write their own lyrics.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485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What do you dislike about this CD?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Some songs are too long. Some of the singers don</a:t>
                      </a:r>
                      <a:r>
                        <a:rPr lang="en-US" altLang="zh-CN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'</a:t>
                      </a:r>
                      <a:r>
                        <a:rPr lang="zh-CN" alt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 sing the words clearly.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/>
        </p:nvSpPr>
        <p:spPr>
          <a:xfrm>
            <a:off x="1550035" y="452755"/>
            <a:ext cx="6798310" cy="1366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Read Jennifer’s CD review. Then complete the sentences using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charset="0"/>
              </a:rPr>
              <a:t>that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charset="0"/>
              </a:rPr>
              <a:t>which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or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charset="0"/>
              </a:rPr>
              <a:t>who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.</a:t>
            </a:r>
          </a:p>
        </p:txBody>
      </p:sp>
      <p:sp>
        <p:nvSpPr>
          <p:cNvPr id="217" name=" 217"/>
          <p:cNvSpPr/>
          <p:nvPr/>
        </p:nvSpPr>
        <p:spPr>
          <a:xfrm>
            <a:off x="736600" y="788670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7070" y="1926590"/>
            <a:ext cx="8154035" cy="2834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1. It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s the kind of music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 2. It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s a CD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 3. She likes musicians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_______________________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 4. She doesn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t like the songs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 5. She likes singers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</a:rPr>
              <a:t>_________________________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89755" y="1941195"/>
            <a:ext cx="367728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that/which you can dance to.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4615" y="2500630"/>
            <a:ext cx="478345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that/which you can take to a party.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3675" y="3056255"/>
            <a:ext cx="365569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 write their own lyrics.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3800" y="3595370"/>
            <a:ext cx="333375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that/which are too long.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6815" y="4121785"/>
            <a:ext cx="381952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 sing the words clearly.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34440" y="3415665"/>
            <a:ext cx="6412230" cy="1050242"/>
            <a:chOff x="1965" y="4280"/>
            <a:chExt cx="10643" cy="2239"/>
          </a:xfrm>
        </p:grpSpPr>
        <p:sp>
          <p:nvSpPr>
            <p:cNvPr id="5" name="矩形 4"/>
            <p:cNvSpPr/>
            <p:nvPr/>
          </p:nvSpPr>
          <p:spPr>
            <a:xfrm>
              <a:off x="2264" y="4519"/>
              <a:ext cx="10344" cy="19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65" y="4280"/>
              <a:ext cx="10335" cy="22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A: What kind of food do you enjoy?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B: I enjoy food that is sweet.</a:t>
              </a:r>
            </a:p>
          </p:txBody>
        </p:sp>
      </p:grpSp>
      <p:sp>
        <p:nvSpPr>
          <p:cNvPr id="11" name="标题 1"/>
          <p:cNvSpPr>
            <a:spLocks noGrp="1"/>
          </p:cNvSpPr>
          <p:nvPr/>
        </p:nvSpPr>
        <p:spPr>
          <a:xfrm>
            <a:off x="1870075" y="812165"/>
            <a:ext cx="6384925" cy="11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Make conversations about the kind of things you like and dislike.</a:t>
            </a:r>
          </a:p>
        </p:txBody>
      </p:sp>
      <p:sp>
        <p:nvSpPr>
          <p:cNvPr id="217" name=" 217"/>
          <p:cNvSpPr/>
          <p:nvPr/>
        </p:nvSpPr>
        <p:spPr>
          <a:xfrm>
            <a:off x="1056640" y="1028700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1855" y="1760220"/>
            <a:ext cx="77527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p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refer =like ... better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更喜欢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 prefer music that is gentle.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= I like music that is gentle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better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2.give me something to think about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给我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一些可以思考的东西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e.g.: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d like something to drink.</a:t>
            </a:r>
          </a:p>
        </p:txBody>
      </p:sp>
      <p:sp>
        <p:nvSpPr>
          <p:cNvPr id="6" name="矩形 5"/>
          <p:cNvSpPr/>
          <p:nvPr/>
        </p:nvSpPr>
        <p:spPr>
          <a:xfrm>
            <a:off x="1936433" y="46672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8605" y="1361440"/>
            <a:ext cx="8606790" cy="529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定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语从句（一）：由who,what,which引导的定语从句</a:t>
            </a: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一、概念</a:t>
            </a: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在复合句中，修饰某一名词或代词的从句叫定语从句。定语从句所修饰的名词或代词叫先行词，定语从句放在先行词的后面。引导定语从句的词叫关系词。关系词包括关系代词和关系副词。关系代词有that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which,who（宾格为whom，所有格为whose），关系副词有where,why,when。本单元我们主要学习关系代词who,that和which引导的定语从句。</a:t>
            </a:r>
          </a:p>
          <a:p>
            <a:pPr algn="l">
              <a:lnSpc>
                <a:spcPts val="1280"/>
              </a:lnSpc>
            </a:pP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注意：定语从句在翻译成中文时，从句应翻译在先行词的前面。</a:t>
            </a: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That is the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P.E. teacher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 who play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 soccer best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华文隶书" panose="02010800040101010101" charset="-122"/>
              </a:rPr>
              <a:t>.</a:t>
            </a: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（先行词）   （定语从句）</a:t>
            </a:r>
          </a:p>
          <a:p>
            <a:pPr algn="l">
              <a:lnSpc>
                <a:spcPts val="318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那是踢足球踢得最好的体育老师。</a:t>
            </a:r>
          </a:p>
        </p:txBody>
      </p:sp>
      <p:sp>
        <p:nvSpPr>
          <p:cNvPr id="2" name="矩形 1"/>
          <p:cNvSpPr/>
          <p:nvPr/>
        </p:nvSpPr>
        <p:spPr>
          <a:xfrm>
            <a:off x="2644140" y="16256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语法拓展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1470" y="872490"/>
            <a:ext cx="8684895" cy="51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二、关系代词在宾语从句中的用法</a:t>
            </a:r>
          </a:p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1.that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指人也可指物，在句中作主语或宾语。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He is a man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that/who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often helps others.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(作主语)</a:t>
            </a:r>
          </a:p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2.which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指物，在句中作主语或宾语。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She likes to live in a room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which/that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is big and bright.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(作主语)</a:t>
            </a:r>
          </a:p>
          <a:p>
            <a:pPr algn="l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The story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which/that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she told them was very interesting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(作宾语)</a:t>
            </a:r>
          </a:p>
          <a:p>
            <a:pPr algn="l"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3.who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指人，在句中作主语或宾语。</a:t>
            </a:r>
          </a:p>
          <a:p>
            <a:pPr algn="l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Here is the man </a:t>
            </a:r>
            <a:r>
              <a:rPr lang="zh-CN" altLang="en-US" sz="2400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who/whom/that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you would like to see.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(作宾语)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Freeform 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heme/theme1.xml><?xml version="1.0" encoding="utf-8"?>
<a:theme xmlns:a="http://schemas.openxmlformats.org/drawingml/2006/main" name="WWW.2PPT.COM&#10;">
  <a:themeElements>
    <a:clrScheme name="443.13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8ACC6"/>
      </a:accent1>
      <a:accent2>
        <a:srgbClr val="81BA34"/>
      </a:accent2>
      <a:accent3>
        <a:srgbClr val="2CB695"/>
      </a:accent3>
      <a:accent4>
        <a:srgbClr val="6F9FDF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全屏显示(4:3)</PresentationFormat>
  <Paragraphs>144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华文隶书</vt:lpstr>
      <vt:lpstr>宋体</vt:lpstr>
      <vt:lpstr>微软雅黑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2023-01-17T00:35:37Z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5BA51F09C34D441BBED8ADA74685F3AA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