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28" r:id="rId2"/>
    <p:sldId id="510" r:id="rId3"/>
    <p:sldId id="472" r:id="rId4"/>
    <p:sldId id="519" r:id="rId5"/>
    <p:sldId id="522" r:id="rId6"/>
    <p:sldId id="520" r:id="rId7"/>
    <p:sldId id="518" r:id="rId8"/>
    <p:sldId id="525" r:id="rId9"/>
    <p:sldId id="526" r:id="rId10"/>
    <p:sldId id="527" r:id="rId11"/>
    <p:sldId id="502" r:id="rId12"/>
    <p:sldId id="507" r:id="rId13"/>
    <p:sldId id="529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黑体" panose="02010609060101010101" pitchFamily="49" charset="-122"/>
      <p:regular r:id="rId21"/>
    </p:embeddedFont>
    <p:embeddedFont>
      <p:font typeface="Arial Unicode MS" panose="02010600030101010101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幼圆" panose="02010509060101010101" pitchFamily="49" charset="-122"/>
      <p:regular r:id="rId2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orient="horz" pos="1619">
          <p15:clr>
            <a:srgbClr val="A4A3A4"/>
          </p15:clr>
        </p15:guide>
        <p15:guide id="3" pos="384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00FF00"/>
    <a:srgbClr val="A96A00"/>
    <a:srgbClr val="C59B54"/>
    <a:srgbClr val="FFFFFF"/>
    <a:srgbClr val="CCECFF"/>
    <a:srgbClr val="65BCC2"/>
    <a:srgbClr val="5F5FDC"/>
    <a:srgbClr val="515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>
        <p:scale>
          <a:sx n="130" d="100"/>
          <a:sy n="130" d="100"/>
        </p:scale>
        <p:origin x="-1074" y="-474"/>
      </p:cViewPr>
      <p:guideLst>
        <p:guide orient="horz" pos="2159"/>
        <p:guide orient="horz" pos="1619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297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分数除法 分数除以整数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教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版  数学  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五年级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2" y="1059582"/>
            <a:ext cx="9137895" cy="163891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分数除法</a:t>
            </a:r>
            <a:endParaRPr lang="en-US" altLang="zh-CN" sz="4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75392" y="598680"/>
            <a:ext cx="1786386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分数除法</a:t>
            </a:r>
            <a:endParaRPr lang="zh-CN" altLang="en-US" sz="32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0" y="437195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411760" y="987574"/>
            <a:ext cx="3744416" cy="2808312"/>
            <a:chOff x="1979712" y="1203598"/>
            <a:chExt cx="3744416" cy="2808312"/>
          </a:xfrm>
        </p:grpSpPr>
        <p:sp>
          <p:nvSpPr>
            <p:cNvPr id="15" name="圆角矩形 14"/>
            <p:cNvSpPr/>
            <p:nvPr/>
          </p:nvSpPr>
          <p:spPr>
            <a:xfrm>
              <a:off x="1979712" y="1203598"/>
              <a:ext cx="1080120" cy="280831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979712" y="2139702"/>
              <a:ext cx="10801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979712" y="3075806"/>
              <a:ext cx="10801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圆角矩形 17"/>
            <p:cNvSpPr/>
            <p:nvPr/>
          </p:nvSpPr>
          <p:spPr>
            <a:xfrm>
              <a:off x="4644008" y="1203598"/>
              <a:ext cx="1080120" cy="280831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4644008" y="2139702"/>
              <a:ext cx="10801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644008" y="3075806"/>
              <a:ext cx="10801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3347864" y="2427734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÷2 =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267744" y="2211710"/>
              <a:ext cx="492443" cy="821705"/>
              <a:chOff x="1022122" y="928340"/>
              <a:chExt cx="492443" cy="82170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022122" y="1288380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11</a:t>
                </a:r>
                <a:endParaRPr lang="zh-CN" altLang="en-US" b="1" dirty="0"/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1022122" y="928340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  <a:endParaRPr lang="zh-CN" altLang="en-US" b="1" dirty="0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339752" y="1275606"/>
              <a:ext cx="338554" cy="821705"/>
              <a:chOff x="1115616" y="928340"/>
              <a:chExt cx="338554" cy="821705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115616" y="1288380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  <a:endParaRPr lang="zh-CN" altLang="en-US" b="1" dirty="0"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矩形 36"/>
              <p:cNvSpPr/>
              <p:nvPr/>
            </p:nvSpPr>
            <p:spPr>
              <a:xfrm>
                <a:off x="1115616" y="928340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b="1" dirty="0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267744" y="3147814"/>
              <a:ext cx="492443" cy="821705"/>
              <a:chOff x="1022122" y="928340"/>
              <a:chExt cx="492443" cy="821705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022122" y="1288380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15</a:t>
                </a:r>
                <a:endParaRPr lang="zh-CN" altLang="en-US" b="1" dirty="0"/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矩形 27"/>
              <p:cNvSpPr/>
              <p:nvPr/>
            </p:nvSpPr>
            <p:spPr>
              <a:xfrm>
                <a:off x="1115616" y="928340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b="1" dirty="0"/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5364088" y="1059582"/>
            <a:ext cx="492443" cy="821705"/>
            <a:chOff x="1022122" y="928340"/>
            <a:chExt cx="492443" cy="821705"/>
          </a:xfrm>
        </p:grpSpPr>
        <p:sp>
          <p:nvSpPr>
            <p:cNvPr id="42" name="矩形 41"/>
            <p:cNvSpPr/>
            <p:nvPr/>
          </p:nvSpPr>
          <p:spPr>
            <a:xfrm>
              <a:off x="1022122" y="128838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14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43"/>
            <p:cNvSpPr/>
            <p:nvPr/>
          </p:nvSpPr>
          <p:spPr>
            <a:xfrm>
              <a:off x="1115616" y="928340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364088" y="1923678"/>
            <a:ext cx="492443" cy="821705"/>
            <a:chOff x="1022122" y="928340"/>
            <a:chExt cx="492443" cy="821705"/>
          </a:xfrm>
        </p:grpSpPr>
        <p:sp>
          <p:nvSpPr>
            <p:cNvPr id="46" name="矩形 45"/>
            <p:cNvSpPr/>
            <p:nvPr/>
          </p:nvSpPr>
          <p:spPr>
            <a:xfrm>
              <a:off x="1022122" y="128838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11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/>
            <p:cNvSpPr/>
            <p:nvPr/>
          </p:nvSpPr>
          <p:spPr>
            <a:xfrm>
              <a:off x="1115616" y="928340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364088" y="2859782"/>
            <a:ext cx="492443" cy="821705"/>
            <a:chOff x="1022122" y="928340"/>
            <a:chExt cx="492443" cy="821705"/>
          </a:xfrm>
        </p:grpSpPr>
        <p:sp>
          <p:nvSpPr>
            <p:cNvPr id="50" name="矩形 49"/>
            <p:cNvSpPr/>
            <p:nvPr/>
          </p:nvSpPr>
          <p:spPr>
            <a:xfrm>
              <a:off x="1022122" y="128838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15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1115616" y="928340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4" name="图片 5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5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11760" y="1851670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2411760" y="2067694"/>
            <a:ext cx="388843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411760" y="1851670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059832" y="1851670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707904" y="1851670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355976" y="1851670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5004048" y="1851670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652120" y="1851670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300192" y="1851670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左大括号 7"/>
          <p:cNvSpPr/>
          <p:nvPr/>
        </p:nvSpPr>
        <p:spPr>
          <a:xfrm rot="16200000">
            <a:off x="4175956" y="375507"/>
            <a:ext cx="360040" cy="3888432"/>
          </a:xfrm>
          <a:prstGeom prst="leftBrace">
            <a:avLst>
              <a:gd name="adj1" fmla="val 10583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3995936" y="2336562"/>
            <a:ext cx="546945" cy="883260"/>
            <a:chOff x="1043608" y="928340"/>
            <a:chExt cx="546945" cy="883260"/>
          </a:xfrm>
        </p:grpSpPr>
        <p:sp>
          <p:nvSpPr>
            <p:cNvPr id="57" name="矩形 56"/>
            <p:cNvSpPr/>
            <p:nvPr/>
          </p:nvSpPr>
          <p:spPr>
            <a:xfrm>
              <a:off x="1043608" y="1288380"/>
              <a:ext cx="546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11</a:t>
              </a:r>
              <a:endParaRPr lang="zh-CN" altLang="en-US" sz="1600" b="1" dirty="0"/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1115616" y="928340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sz="1600" b="1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1519" y="137994"/>
            <a:ext cx="8327641" cy="1541680"/>
            <a:chOff x="251519" y="137994"/>
            <a:chExt cx="8327641" cy="1541680"/>
          </a:xfrm>
        </p:grpSpPr>
        <p:sp>
          <p:nvSpPr>
            <p:cNvPr id="42" name="文本框 41"/>
            <p:cNvSpPr txBox="1"/>
            <p:nvPr/>
          </p:nvSpPr>
          <p:spPr>
            <a:xfrm>
              <a:off x="251519" y="137994"/>
              <a:ext cx="8327641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把  米的绳子平均分成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份，每段占全长的    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,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每段长      米。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39552" y="941010"/>
              <a:ext cx="15121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    ）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156438" y="915566"/>
              <a:ext cx="12715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    ）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23478"/>
            <a:ext cx="648072" cy="963350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1162363" y="915566"/>
            <a:ext cx="364202" cy="883260"/>
            <a:chOff x="1115616" y="928340"/>
            <a:chExt cx="364202" cy="883260"/>
          </a:xfrm>
        </p:grpSpPr>
        <p:sp>
          <p:nvSpPr>
            <p:cNvPr id="62" name="矩形 61"/>
            <p:cNvSpPr/>
            <p:nvPr/>
          </p:nvSpPr>
          <p:spPr>
            <a:xfrm>
              <a:off x="1115616" y="1288380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矩形 63"/>
            <p:cNvSpPr/>
            <p:nvPr/>
          </p:nvSpPr>
          <p:spPr>
            <a:xfrm>
              <a:off x="1115616" y="928340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131840" y="3219822"/>
            <a:ext cx="2880320" cy="912877"/>
            <a:chOff x="2555776" y="2830165"/>
            <a:chExt cx="2880320" cy="912877"/>
          </a:xfrm>
        </p:grpSpPr>
        <p:grpSp>
          <p:nvGrpSpPr>
            <p:cNvPr id="66" name="组合 65"/>
            <p:cNvGrpSpPr/>
            <p:nvPr/>
          </p:nvGrpSpPr>
          <p:grpSpPr>
            <a:xfrm>
              <a:off x="2555776" y="2830165"/>
              <a:ext cx="1584176" cy="883260"/>
              <a:chOff x="4788024" y="2728540"/>
              <a:chExt cx="1584176" cy="883260"/>
            </a:xfrm>
          </p:grpSpPr>
          <p:grpSp>
            <p:nvGrpSpPr>
              <p:cNvPr id="72" name="组合 71"/>
              <p:cNvGrpSpPr/>
              <p:nvPr/>
            </p:nvGrpSpPr>
            <p:grpSpPr>
              <a:xfrm>
                <a:off x="4788024" y="2728540"/>
                <a:ext cx="546945" cy="883260"/>
                <a:chOff x="1043608" y="928340"/>
                <a:chExt cx="546945" cy="883260"/>
              </a:xfrm>
            </p:grpSpPr>
            <p:sp>
              <p:nvSpPr>
                <p:cNvPr id="74" name="矩形 73"/>
                <p:cNvSpPr/>
                <p:nvPr/>
              </p:nvSpPr>
              <p:spPr>
                <a:xfrm>
                  <a:off x="1043608" y="1288380"/>
                  <a:ext cx="546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11</a:t>
                  </a:r>
                  <a:endParaRPr lang="zh-CN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75" name="直接连接符 74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矩形 75"/>
                <p:cNvSpPr/>
                <p:nvPr/>
              </p:nvSpPr>
              <p:spPr>
                <a:xfrm>
                  <a:off x="1115616" y="928340"/>
                  <a:ext cx="3658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  <a:endParaRPr lang="zh-CN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3" name="文本框 72"/>
              <p:cNvSpPr txBox="1"/>
              <p:nvPr/>
            </p:nvSpPr>
            <p:spPr>
              <a:xfrm>
                <a:off x="5076056" y="2859782"/>
                <a:ext cx="12961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÷6 =</a:t>
                </a:r>
                <a:endPara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953047" y="2859782"/>
              <a:ext cx="546945" cy="883260"/>
              <a:chOff x="1123249" y="928340"/>
              <a:chExt cx="546945" cy="883260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1123249" y="1288380"/>
                <a:ext cx="5469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11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1238146" y="1347614"/>
                <a:ext cx="28803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矩形 70"/>
              <p:cNvSpPr/>
              <p:nvPr/>
            </p:nvSpPr>
            <p:spPr>
              <a:xfrm>
                <a:off x="1232380" y="928340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8" name="矩形 67"/>
            <p:cNvSpPr/>
            <p:nvPr/>
          </p:nvSpPr>
          <p:spPr>
            <a:xfrm>
              <a:off x="4323291" y="3075806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米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endParaRPr lang="zh-CN" altLang="en-US" sz="2400" b="1" dirty="0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665015" y="843558"/>
            <a:ext cx="546945" cy="883260"/>
            <a:chOff x="1022122" y="928340"/>
            <a:chExt cx="546945" cy="883260"/>
          </a:xfrm>
        </p:grpSpPr>
        <p:sp>
          <p:nvSpPr>
            <p:cNvPr id="78" name="矩形 77"/>
            <p:cNvSpPr/>
            <p:nvPr/>
          </p:nvSpPr>
          <p:spPr>
            <a:xfrm>
              <a:off x="1022122" y="1288380"/>
              <a:ext cx="546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11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矩形 79"/>
            <p:cNvSpPr/>
            <p:nvPr/>
          </p:nvSpPr>
          <p:spPr>
            <a:xfrm>
              <a:off x="1115616" y="928340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1" name="矩形 80"/>
          <p:cNvSpPr/>
          <p:nvPr/>
        </p:nvSpPr>
        <p:spPr>
          <a:xfrm>
            <a:off x="4211960" y="2624595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 b="1" dirty="0"/>
          </a:p>
        </p:txBody>
      </p:sp>
      <p:grpSp>
        <p:nvGrpSpPr>
          <p:cNvPr id="50" name="组合 4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2" name="图片 5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65" name="文本框 64"/>
          <p:cNvSpPr txBox="1"/>
          <p:nvPr/>
        </p:nvSpPr>
        <p:spPr>
          <a:xfrm>
            <a:off x="3032270" y="2010058"/>
            <a:ext cx="305189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E729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分数除以整数</a:t>
            </a:r>
            <a:endParaRPr lang="zh-CN" altLang="en-US" sz="3200" b="1" dirty="0">
              <a:solidFill>
                <a:srgbClr val="E72918"/>
              </a:solidFill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2769771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一个数除以整数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(0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除外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等于这个数乘整数的倒数。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915816" y="1635646"/>
            <a:ext cx="460851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课本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：第</a:t>
            </a: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73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sz="3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" name="图片 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7"/>
          <p:cNvSpPr/>
          <p:nvPr/>
        </p:nvSpPr>
        <p:spPr>
          <a:xfrm>
            <a:off x="4139952" y="555526"/>
            <a:ext cx="1152128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口算。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17"/>
          <p:cNvSpPr/>
          <p:nvPr/>
        </p:nvSpPr>
        <p:spPr>
          <a:xfrm>
            <a:off x="1403648" y="1131590"/>
            <a:ext cx="6696744" cy="151212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altLang="zh-CN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20÷5</a:t>
            </a:r>
            <a:r>
              <a:rPr lang="en-US" altLang="zh-CN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en-US" sz="24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48÷8</a:t>
            </a:r>
            <a:r>
              <a:rPr lang="en-US" altLang="zh-CN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36÷4</a:t>
            </a:r>
            <a:r>
              <a:rPr lang="en-US" altLang="zh-CN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</a:p>
          <a:p>
            <a:pPr lvl="0">
              <a:defRPr/>
            </a:pPr>
            <a:endParaRPr lang="en-US" altLang="zh-CN" sz="2400" b="1" kern="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defRPr/>
            </a:pPr>
            <a:endParaRPr lang="en-US" altLang="zh-CN" sz="2400" b="1" kern="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defRPr/>
            </a:pPr>
            <a:r>
              <a:rPr lang="en-US" altLang="zh-CN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20×  =</a:t>
            </a:r>
            <a:r>
              <a:rPr lang="en-US" altLang="zh-CN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en-US" altLang="zh-CN" sz="24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48×  =</a:t>
            </a:r>
            <a:r>
              <a:rPr lang="en-US" altLang="zh-CN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en-US" altLang="zh-CN" sz="24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36×   =</a:t>
            </a:r>
            <a:endParaRPr lang="en-US" altLang="zh-CN" sz="2400" b="1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084168" y="2067694"/>
            <a:ext cx="338554" cy="720080"/>
            <a:chOff x="1115616" y="987574"/>
            <a:chExt cx="338554" cy="720080"/>
          </a:xfrm>
        </p:grpSpPr>
        <p:sp>
          <p:nvSpPr>
            <p:cNvPr id="3" name="矩形 2"/>
            <p:cNvSpPr/>
            <p:nvPr/>
          </p:nvSpPr>
          <p:spPr>
            <a:xfrm>
              <a:off x="1115616" y="1245989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b="1" dirty="0"/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1115616" y="987574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b="1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267744" y="2067694"/>
            <a:ext cx="338554" cy="720080"/>
            <a:chOff x="1115616" y="987574"/>
            <a:chExt cx="338554" cy="720080"/>
          </a:xfrm>
        </p:grpSpPr>
        <p:sp>
          <p:nvSpPr>
            <p:cNvPr id="24" name="矩形 23"/>
            <p:cNvSpPr/>
            <p:nvPr/>
          </p:nvSpPr>
          <p:spPr>
            <a:xfrm>
              <a:off x="1115616" y="1245989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b="1" dirty="0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115616" y="987574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b="1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305454" y="2067694"/>
            <a:ext cx="338554" cy="720080"/>
            <a:chOff x="1115616" y="987574"/>
            <a:chExt cx="338554" cy="720080"/>
          </a:xfrm>
        </p:grpSpPr>
        <p:sp>
          <p:nvSpPr>
            <p:cNvPr id="29" name="矩形 28"/>
            <p:cNvSpPr/>
            <p:nvPr/>
          </p:nvSpPr>
          <p:spPr>
            <a:xfrm>
              <a:off x="1115616" y="1245989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endParaRPr lang="zh-CN" altLang="en-US" b="1" dirty="0"/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115616" y="987574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b="1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2843808" y="113159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88024" y="113159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681718" y="113159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843808" y="221171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788024" y="221171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660232" y="221171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1" name="图片 40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2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4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21301" y="2427734"/>
            <a:ext cx="5318851" cy="1217099"/>
            <a:chOff x="1125357" y="3075806"/>
            <a:chExt cx="5318851" cy="1217099"/>
          </a:xfrm>
        </p:grpSpPr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2771800" y="3507854"/>
              <a:ext cx="3672408" cy="504056"/>
            </a:xfrm>
            <a:prstGeom prst="wedgeRoundRectCallout">
              <a:avLst>
                <a:gd name="adj1" fmla="val -67365"/>
                <a:gd name="adj2" fmla="val -7281"/>
                <a:gd name="adj3" fmla="val 16667"/>
              </a:avLst>
            </a:prstGeom>
            <a:noFill/>
            <a:ln w="19050">
              <a:solidFill>
                <a:srgbClr val="3399FF"/>
              </a:solidFill>
              <a:miter lim="800000"/>
            </a:ln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说一说你发现了什么？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3920" y1="36889" x2="58352" y2="45778"/>
                          <a14:foregroundMark x1="42094" y1="33111" x2="34744" y2="3400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5357" y="3075806"/>
              <a:ext cx="1214395" cy="1217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组合 44"/>
          <p:cNvGrpSpPr/>
          <p:nvPr/>
        </p:nvGrpSpPr>
        <p:grpSpPr>
          <a:xfrm>
            <a:off x="1871192" y="3579910"/>
            <a:ext cx="5437112" cy="936056"/>
            <a:chOff x="2519264" y="3507902"/>
            <a:chExt cx="5437112" cy="936056"/>
          </a:xfrm>
        </p:grpSpPr>
        <p:sp>
          <p:nvSpPr>
            <p:cNvPr id="46" name="圆角矩形 17"/>
            <p:cNvSpPr/>
            <p:nvPr/>
          </p:nvSpPr>
          <p:spPr>
            <a:xfrm>
              <a:off x="2519264" y="4011958"/>
              <a:ext cx="5437112" cy="432000"/>
            </a:xfrm>
            <a:prstGeom prst="round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28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甲数</a:t>
              </a:r>
              <a:r>
                <a:rPr lang="en-US" altLang="zh-CN" sz="28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÷</a:t>
              </a:r>
              <a:r>
                <a:rPr lang="zh-CN" altLang="en-US" sz="28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乙</a:t>
              </a:r>
              <a:r>
                <a:rPr lang="zh-CN" altLang="en-US" sz="28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数</a:t>
              </a:r>
              <a:r>
                <a:rPr lang="en-US" altLang="zh-CN" sz="28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8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甲数</a:t>
              </a:r>
              <a:r>
                <a:rPr lang="en-US" altLang="zh-CN" sz="28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8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乙数的倒数</a:t>
              </a:r>
            </a:p>
          </p:txBody>
        </p:sp>
        <p:sp>
          <p:nvSpPr>
            <p:cNvPr id="47" name="圆角矩形 17"/>
            <p:cNvSpPr/>
            <p:nvPr/>
          </p:nvSpPr>
          <p:spPr>
            <a:xfrm>
              <a:off x="4535488" y="3507902"/>
              <a:ext cx="1332656" cy="432000"/>
            </a:xfrm>
            <a:prstGeom prst="round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8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r>
                <a:rPr lang="zh-CN" altLang="en-US" sz="2800" b="1" kern="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除外</a:t>
              </a:r>
              <a:r>
                <a:rPr lang="en-US" altLang="zh-CN" sz="28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endParaRPr lang="zh-CN" altLang="en-US" sz="28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364088" y="951622"/>
            <a:ext cx="1224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755575" y="648440"/>
            <a:ext cx="7823585" cy="1203230"/>
            <a:chOff x="2555776" y="288400"/>
            <a:chExt cx="5472608" cy="1203230"/>
          </a:xfrm>
        </p:grpSpPr>
        <p:sp>
          <p:nvSpPr>
            <p:cNvPr id="30" name="圆角矩形 17"/>
            <p:cNvSpPr/>
            <p:nvPr/>
          </p:nvSpPr>
          <p:spPr>
            <a:xfrm>
              <a:off x="2555776" y="699542"/>
              <a:ext cx="5472608" cy="79208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zh-CN" altLang="en-US" sz="3200" b="1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妈妈买</a:t>
              </a:r>
              <a:r>
                <a:rPr lang="zh-CN" altLang="en-US" sz="3200" b="1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来   张</a:t>
              </a:r>
              <a:r>
                <a:rPr lang="zh-CN" altLang="en-US" sz="3200" b="1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大饼</a:t>
              </a:r>
              <a:r>
                <a:rPr lang="en-US" altLang="zh-CN" sz="3200" b="1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en-US" sz="3200" b="1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把它平均分成</a:t>
              </a:r>
              <a:r>
                <a:rPr lang="en-US" altLang="zh-CN" sz="3200" b="1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3200" b="1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份</a:t>
              </a:r>
              <a:r>
                <a:rPr lang="en-US" altLang="zh-CN" sz="3200" b="1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en-US" sz="3200" b="1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每份是这张大饼的几分之几</a:t>
              </a:r>
              <a:r>
                <a:rPr lang="en-US" altLang="zh-CN" sz="3200" b="1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?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815019" y="288400"/>
              <a:ext cx="391454" cy="987206"/>
              <a:chOff x="934699" y="504424"/>
              <a:chExt cx="391454" cy="987206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934699" y="906855"/>
                <a:ext cx="39145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18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934699" y="1008480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矩形 33"/>
              <p:cNvSpPr/>
              <p:nvPr/>
            </p:nvSpPr>
            <p:spPr>
              <a:xfrm>
                <a:off x="934699" y="504424"/>
                <a:ext cx="39145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1800" b="1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8" name="圆角矩形 17"/>
          <p:cNvSpPr/>
          <p:nvPr/>
        </p:nvSpPr>
        <p:spPr>
          <a:xfrm>
            <a:off x="1187624" y="2211710"/>
            <a:ext cx="3510390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 noProof="0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结合题意列式为：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491880" y="2787774"/>
            <a:ext cx="1728192" cy="925651"/>
            <a:chOff x="4860032" y="2686149"/>
            <a:chExt cx="1728192" cy="925651"/>
          </a:xfrm>
        </p:grpSpPr>
        <p:grpSp>
          <p:nvGrpSpPr>
            <p:cNvPr id="39" name="组合 38"/>
            <p:cNvGrpSpPr/>
            <p:nvPr/>
          </p:nvGrpSpPr>
          <p:grpSpPr>
            <a:xfrm>
              <a:off x="4860032" y="2686149"/>
              <a:ext cx="365806" cy="925651"/>
              <a:chOff x="1115616" y="885949"/>
              <a:chExt cx="365806" cy="925651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1115616" y="1288380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矩形 44"/>
              <p:cNvSpPr/>
              <p:nvPr/>
            </p:nvSpPr>
            <p:spPr>
              <a:xfrm>
                <a:off x="1115616" y="88594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292080" y="2859782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÷ 3 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0" name="图片 3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1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图片 14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03648" y="1995686"/>
            <a:ext cx="1896020" cy="168264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979712" y="230741"/>
            <a:ext cx="4518503" cy="1620929"/>
            <a:chOff x="2627784" y="-17160"/>
            <a:chExt cx="3614802" cy="1764945"/>
          </a:xfrm>
        </p:grpSpPr>
        <p:grpSp>
          <p:nvGrpSpPr>
            <p:cNvPr id="73" name="组合 72"/>
            <p:cNvGrpSpPr/>
            <p:nvPr/>
          </p:nvGrpSpPr>
          <p:grpSpPr>
            <a:xfrm>
              <a:off x="2627784" y="-17160"/>
              <a:ext cx="3341172" cy="1764945"/>
              <a:chOff x="4355976" y="915566"/>
              <a:chExt cx="3341172" cy="1764945"/>
            </a:xfrm>
          </p:grpSpPr>
          <p:sp>
            <p:nvSpPr>
              <p:cNvPr id="74" name="同侧圆角矩形 73"/>
              <p:cNvSpPr/>
              <p:nvPr/>
            </p:nvSpPr>
            <p:spPr>
              <a:xfrm rot="16200000">
                <a:off x="5886298" y="308314"/>
                <a:ext cx="737240" cy="288446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AF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>
                <a:off x="4355976" y="915566"/>
                <a:ext cx="1769517" cy="1764945"/>
                <a:chOff x="4355976" y="915566"/>
                <a:chExt cx="1769517" cy="1764945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4744204" y="1273352"/>
                  <a:ext cx="941994" cy="941994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27DCEF"/>
                    </a:gs>
                    <a:gs pos="0">
                      <a:srgbClr val="27DCEF"/>
                    </a:gs>
                    <a:gs pos="11000">
                      <a:srgbClr val="01ACBE"/>
                    </a:gs>
                    <a:gs pos="89000">
                      <a:srgbClr val="01ACBE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152400" dist="25400" dir="8100000" algn="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文本框 76"/>
                <p:cNvSpPr txBox="1"/>
                <p:nvPr/>
              </p:nvSpPr>
              <p:spPr>
                <a:xfrm>
                  <a:off x="4716016" y="1419622"/>
                  <a:ext cx="974799" cy="561692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zh-CN" altLang="en-US" sz="3200" b="1" dirty="0" smtClean="0">
                      <a:solidFill>
                        <a:srgbClr val="FFFF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方法</a:t>
                  </a:r>
                  <a:endParaRPr lang="zh-CN" altLang="en-US" sz="3200" b="1" dirty="0">
                    <a:solidFill>
                      <a:srgbClr val="FFFF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pic>
              <p:nvPicPr>
                <p:cNvPr id="78" name="图片 77"/>
                <p:cNvPicPr>
                  <a:picLocks noChangeAspect="1"/>
                </p:cNvPicPr>
                <p:nvPr/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4355976" y="915566"/>
                  <a:ext cx="1769517" cy="1764945"/>
                </a:xfrm>
                <a:prstGeom prst="rect">
                  <a:avLst/>
                </a:prstGeom>
              </p:spPr>
            </p:pic>
          </p:grpSp>
        </p:grpSp>
        <p:sp>
          <p:nvSpPr>
            <p:cNvPr id="79" name="圆角矩形 17"/>
            <p:cNvSpPr/>
            <p:nvPr/>
          </p:nvSpPr>
          <p:spPr>
            <a:xfrm>
              <a:off x="3434274" y="610374"/>
              <a:ext cx="2808312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2800" b="1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分数除以整数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657382" y="1491630"/>
            <a:ext cx="1728192" cy="749697"/>
            <a:chOff x="4860032" y="2758157"/>
            <a:chExt cx="1728192" cy="749697"/>
          </a:xfrm>
        </p:grpSpPr>
        <p:grpSp>
          <p:nvGrpSpPr>
            <p:cNvPr id="40" name="组合 39"/>
            <p:cNvGrpSpPr/>
            <p:nvPr/>
          </p:nvGrpSpPr>
          <p:grpSpPr>
            <a:xfrm>
              <a:off x="4860032" y="2758157"/>
              <a:ext cx="338554" cy="749697"/>
              <a:chOff x="1115616" y="957957"/>
              <a:chExt cx="338554" cy="749697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1115616" y="1245989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矩形 46"/>
              <p:cNvSpPr/>
              <p:nvPr/>
            </p:nvSpPr>
            <p:spPr>
              <a:xfrm>
                <a:off x="1115616" y="957957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5292080" y="2859782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÷ 3 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123728" y="3632706"/>
            <a:ext cx="338554" cy="720080"/>
            <a:chOff x="1115616" y="987574"/>
            <a:chExt cx="338554" cy="720080"/>
          </a:xfrm>
        </p:grpSpPr>
        <p:sp>
          <p:nvSpPr>
            <p:cNvPr id="50" name="矩形 49"/>
            <p:cNvSpPr/>
            <p:nvPr/>
          </p:nvSpPr>
          <p:spPr>
            <a:xfrm>
              <a:off x="1115616" y="1245989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1115616" y="987574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2768610"/>
            <a:ext cx="985908" cy="731520"/>
          </a:xfrm>
          <a:prstGeom prst="rect">
            <a:avLst/>
          </a:prstGeom>
        </p:spPr>
      </p:pic>
      <p:sp>
        <p:nvSpPr>
          <p:cNvPr id="135" name="椭圆 134"/>
          <p:cNvSpPr/>
          <p:nvPr/>
        </p:nvSpPr>
        <p:spPr>
          <a:xfrm>
            <a:off x="6012160" y="2067694"/>
            <a:ext cx="1584176" cy="158417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6" name="图片 13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3530846">
            <a:off x="6012160" y="2859782"/>
            <a:ext cx="1603387" cy="30483"/>
          </a:xfrm>
          <a:prstGeom prst="rect">
            <a:avLst/>
          </a:prstGeom>
        </p:spPr>
      </p:pic>
      <p:cxnSp>
        <p:nvCxnSpPr>
          <p:cNvPr id="140" name="直接连接符 139"/>
          <p:cNvCxnSpPr/>
          <p:nvPr/>
        </p:nvCxnSpPr>
        <p:spPr>
          <a:xfrm>
            <a:off x="6012160" y="2840618"/>
            <a:ext cx="1584176" cy="0"/>
          </a:xfrm>
          <a:prstGeom prst="line">
            <a:avLst/>
          </a:prstGeom>
          <a:ln w="28575">
            <a:solidFill>
              <a:srgbClr val="A96A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图片 145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2840618"/>
            <a:ext cx="792088" cy="810376"/>
          </a:xfrm>
          <a:prstGeom prst="rect">
            <a:avLst/>
          </a:prstGeom>
        </p:spPr>
      </p:pic>
      <p:pic>
        <p:nvPicPr>
          <p:cNvPr id="137" name="图片 13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7141034">
            <a:off x="5972715" y="2856167"/>
            <a:ext cx="1603387" cy="30483"/>
          </a:xfrm>
          <a:prstGeom prst="rect">
            <a:avLst/>
          </a:prstGeom>
        </p:spPr>
      </p:pic>
      <p:sp>
        <p:nvSpPr>
          <p:cNvPr id="139" name="矩形 138"/>
          <p:cNvSpPr/>
          <p:nvPr/>
        </p:nvSpPr>
        <p:spPr>
          <a:xfrm>
            <a:off x="5940152" y="1995686"/>
            <a:ext cx="1872208" cy="86409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圆角矩形 17"/>
          <p:cNvSpPr/>
          <p:nvPr/>
        </p:nvSpPr>
        <p:spPr>
          <a:xfrm>
            <a:off x="3059833" y="3939902"/>
            <a:ext cx="4968551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zh-CN" altLang="en-US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一张大饼平均</a:t>
            </a:r>
            <a:r>
              <a:rPr lang="zh-CN" altLang="en-US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分成（  ）份。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8" name="组合 147"/>
          <p:cNvGrpSpPr/>
          <p:nvPr/>
        </p:nvGrpSpPr>
        <p:grpSpPr>
          <a:xfrm>
            <a:off x="5292080" y="3200658"/>
            <a:ext cx="338554" cy="720080"/>
            <a:chOff x="1115616" y="987574"/>
            <a:chExt cx="338554" cy="720080"/>
          </a:xfrm>
        </p:grpSpPr>
        <p:sp>
          <p:nvSpPr>
            <p:cNvPr id="149" name="矩形 148"/>
            <p:cNvSpPr/>
            <p:nvPr/>
          </p:nvSpPr>
          <p:spPr>
            <a:xfrm>
              <a:off x="1115616" y="1245989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150" name="直接连接符 149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矩形 150"/>
            <p:cNvSpPr/>
            <p:nvPr/>
          </p:nvSpPr>
          <p:spPr>
            <a:xfrm>
              <a:off x="1115616" y="987574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2" name="文本框 151"/>
          <p:cNvSpPr txBox="1"/>
          <p:nvPr/>
        </p:nvSpPr>
        <p:spPr>
          <a:xfrm>
            <a:off x="6732240" y="392073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54" name="直接箭头连接符 153"/>
          <p:cNvCxnSpPr/>
          <p:nvPr/>
        </p:nvCxnSpPr>
        <p:spPr>
          <a:xfrm flipH="1">
            <a:off x="5652120" y="3056642"/>
            <a:ext cx="792088" cy="432048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组合 154"/>
          <p:cNvGrpSpPr/>
          <p:nvPr/>
        </p:nvGrpSpPr>
        <p:grpSpPr>
          <a:xfrm>
            <a:off x="5313566" y="1491630"/>
            <a:ext cx="338554" cy="749697"/>
            <a:chOff x="1115616" y="957957"/>
            <a:chExt cx="338554" cy="749697"/>
          </a:xfrm>
        </p:grpSpPr>
        <p:sp>
          <p:nvSpPr>
            <p:cNvPr id="156" name="矩形 155"/>
            <p:cNvSpPr/>
            <p:nvPr/>
          </p:nvSpPr>
          <p:spPr>
            <a:xfrm>
              <a:off x="1115616" y="1245989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157" name="直接连接符 156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>
              <a:off x="1115616" y="957957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8" name="图片 47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4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9" grpId="0" animBg="1"/>
      <p:bldP spid="139" grpId="1" animBg="1"/>
      <p:bldP spid="147" grpId="0"/>
      <p:bldP spid="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图片 14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03648" y="2211710"/>
            <a:ext cx="1896020" cy="1682642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2339752" y="1678037"/>
            <a:ext cx="1728192" cy="749697"/>
            <a:chOff x="4860032" y="2758157"/>
            <a:chExt cx="1728192" cy="749697"/>
          </a:xfrm>
        </p:grpSpPr>
        <p:grpSp>
          <p:nvGrpSpPr>
            <p:cNvPr id="40" name="组合 39"/>
            <p:cNvGrpSpPr/>
            <p:nvPr/>
          </p:nvGrpSpPr>
          <p:grpSpPr>
            <a:xfrm>
              <a:off x="4860032" y="2758157"/>
              <a:ext cx="338554" cy="749697"/>
              <a:chOff x="1115616" y="957957"/>
              <a:chExt cx="338554" cy="749697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1115616" y="1245989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矩形 46"/>
              <p:cNvSpPr/>
              <p:nvPr/>
            </p:nvSpPr>
            <p:spPr>
              <a:xfrm>
                <a:off x="1115616" y="957957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5292080" y="2859782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÷ 3 =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123728" y="3867894"/>
            <a:ext cx="338554" cy="720080"/>
            <a:chOff x="1115616" y="987574"/>
            <a:chExt cx="338554" cy="720080"/>
          </a:xfrm>
        </p:grpSpPr>
        <p:sp>
          <p:nvSpPr>
            <p:cNvPr id="50" name="矩形 49"/>
            <p:cNvSpPr/>
            <p:nvPr/>
          </p:nvSpPr>
          <p:spPr>
            <a:xfrm>
              <a:off x="1115616" y="1245989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1115616" y="987574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2787774"/>
            <a:ext cx="985908" cy="731520"/>
          </a:xfrm>
          <a:prstGeom prst="rect">
            <a:avLst/>
          </a:prstGeom>
        </p:spPr>
      </p:pic>
      <p:sp>
        <p:nvSpPr>
          <p:cNvPr id="135" name="椭圆 134"/>
          <p:cNvSpPr/>
          <p:nvPr/>
        </p:nvSpPr>
        <p:spPr>
          <a:xfrm>
            <a:off x="6012160" y="2283718"/>
            <a:ext cx="1584176" cy="158417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6" name="图片 13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3530846">
            <a:off x="6012160" y="3075806"/>
            <a:ext cx="1603387" cy="30483"/>
          </a:xfrm>
          <a:prstGeom prst="rect">
            <a:avLst/>
          </a:prstGeom>
        </p:spPr>
      </p:pic>
      <p:cxnSp>
        <p:nvCxnSpPr>
          <p:cNvPr id="140" name="直接连接符 139"/>
          <p:cNvCxnSpPr/>
          <p:nvPr/>
        </p:nvCxnSpPr>
        <p:spPr>
          <a:xfrm>
            <a:off x="6012160" y="3075806"/>
            <a:ext cx="1584176" cy="0"/>
          </a:xfrm>
          <a:prstGeom prst="line">
            <a:avLst/>
          </a:prstGeom>
          <a:ln w="28575">
            <a:solidFill>
              <a:srgbClr val="A96A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图片 14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3075806"/>
            <a:ext cx="792088" cy="810376"/>
          </a:xfrm>
          <a:prstGeom prst="rect">
            <a:avLst/>
          </a:prstGeom>
        </p:spPr>
      </p:pic>
      <p:pic>
        <p:nvPicPr>
          <p:cNvPr id="137" name="图片 13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7141034">
            <a:off x="5972715" y="3072191"/>
            <a:ext cx="1603387" cy="30483"/>
          </a:xfrm>
          <a:prstGeom prst="rect">
            <a:avLst/>
          </a:prstGeom>
        </p:spPr>
      </p:pic>
      <p:sp>
        <p:nvSpPr>
          <p:cNvPr id="139" name="矩形 138"/>
          <p:cNvSpPr/>
          <p:nvPr/>
        </p:nvSpPr>
        <p:spPr>
          <a:xfrm>
            <a:off x="5940152" y="2211710"/>
            <a:ext cx="1872208" cy="86409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5" name="组合 154"/>
          <p:cNvGrpSpPr/>
          <p:nvPr/>
        </p:nvGrpSpPr>
        <p:grpSpPr>
          <a:xfrm>
            <a:off x="6753726" y="1678037"/>
            <a:ext cx="338554" cy="749697"/>
            <a:chOff x="1115616" y="957957"/>
            <a:chExt cx="338554" cy="749697"/>
          </a:xfrm>
        </p:grpSpPr>
        <p:sp>
          <p:nvSpPr>
            <p:cNvPr id="156" name="矩形 155"/>
            <p:cNvSpPr/>
            <p:nvPr/>
          </p:nvSpPr>
          <p:spPr>
            <a:xfrm>
              <a:off x="1115616" y="1245989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157" name="直接连接符 156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>
              <a:off x="1115616" y="957957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076056" y="3795886"/>
            <a:ext cx="4320480" cy="749697"/>
            <a:chOff x="3563888" y="3867894"/>
            <a:chExt cx="4320480" cy="749697"/>
          </a:xfrm>
        </p:grpSpPr>
        <p:sp>
          <p:nvSpPr>
            <p:cNvPr id="48" name="圆角矩形 17"/>
            <p:cNvSpPr/>
            <p:nvPr/>
          </p:nvSpPr>
          <p:spPr>
            <a:xfrm>
              <a:off x="3563888" y="4011910"/>
              <a:ext cx="4320480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zh-CN" altLang="en-US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就是求   的    是多少。</a:t>
              </a:r>
              <a:endParaRPr lang="zh-CN" altLang="en-US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644008" y="3867894"/>
              <a:ext cx="1202650" cy="749697"/>
              <a:chOff x="4644008" y="3867894"/>
              <a:chExt cx="1202650" cy="749697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4644008" y="3867894"/>
                <a:ext cx="338554" cy="720080"/>
                <a:chOff x="1115616" y="987574"/>
                <a:chExt cx="338554" cy="720080"/>
              </a:xfrm>
            </p:grpSpPr>
            <p:sp>
              <p:nvSpPr>
                <p:cNvPr id="60" name="矩形 59"/>
                <p:cNvSpPr/>
                <p:nvPr/>
              </p:nvSpPr>
              <p:spPr>
                <a:xfrm>
                  <a:off x="1115616" y="1245989"/>
                  <a:ext cx="3385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kern="0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  <a:endParaRPr lang="zh-CN" altLang="en-US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直接连接符 60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矩形 61"/>
                <p:cNvSpPr/>
                <p:nvPr/>
              </p:nvSpPr>
              <p:spPr>
                <a:xfrm>
                  <a:off x="1115616" y="987574"/>
                  <a:ext cx="3385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kern="0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  <a:endParaRPr lang="zh-CN" altLang="en-US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5508104" y="3867894"/>
                <a:ext cx="338554" cy="749697"/>
                <a:chOff x="1115616" y="957957"/>
                <a:chExt cx="338554" cy="749697"/>
              </a:xfrm>
            </p:grpSpPr>
            <p:sp>
              <p:nvSpPr>
                <p:cNvPr id="57" name="矩形 56"/>
                <p:cNvSpPr/>
                <p:nvPr/>
              </p:nvSpPr>
              <p:spPr>
                <a:xfrm>
                  <a:off x="1115616" y="1245989"/>
                  <a:ext cx="3385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kern="0" dirty="0" smtClean="0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  <a:endParaRPr lang="zh-CN" altLang="en-US" b="1" dirty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矩形 58"/>
                <p:cNvSpPr/>
                <p:nvPr/>
              </p:nvSpPr>
              <p:spPr>
                <a:xfrm>
                  <a:off x="1115616" y="957957"/>
                  <a:ext cx="3385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kern="0" dirty="0" smtClean="0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  <a:endParaRPr lang="zh-CN" altLang="en-US" b="1" dirty="0">
                    <a:solidFill>
                      <a:srgbClr val="0000FF"/>
                    </a:solidFill>
                  </a:endParaRPr>
                </a:p>
              </p:txBody>
            </p:sp>
          </p:grpSp>
        </p:grpSp>
      </p:grpSp>
      <p:grpSp>
        <p:nvGrpSpPr>
          <p:cNvPr id="63" name="组合 62"/>
          <p:cNvGrpSpPr/>
          <p:nvPr/>
        </p:nvGrpSpPr>
        <p:grpSpPr>
          <a:xfrm>
            <a:off x="4067944" y="1678037"/>
            <a:ext cx="1440160" cy="749697"/>
            <a:chOff x="4355976" y="2427734"/>
            <a:chExt cx="1440160" cy="749697"/>
          </a:xfrm>
        </p:grpSpPr>
        <p:sp>
          <p:nvSpPr>
            <p:cNvPr id="64" name="圆角矩形 17"/>
            <p:cNvSpPr/>
            <p:nvPr/>
          </p:nvSpPr>
          <p:spPr>
            <a:xfrm>
              <a:off x="4644008" y="2571750"/>
              <a:ext cx="1152128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   =</a:t>
              </a:r>
              <a:endParaRPr lang="zh-CN" altLang="en-US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4355976" y="2427734"/>
              <a:ext cx="338554" cy="749697"/>
              <a:chOff x="1115616" y="957957"/>
              <a:chExt cx="338554" cy="749697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15616" y="1245989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矩形 71"/>
              <p:cNvSpPr/>
              <p:nvPr/>
            </p:nvSpPr>
            <p:spPr>
              <a:xfrm>
                <a:off x="1115616" y="957957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5076056" y="2427734"/>
              <a:ext cx="338554" cy="749697"/>
              <a:chOff x="1115616" y="957957"/>
              <a:chExt cx="338554" cy="749697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1115616" y="1245989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矩形 68"/>
              <p:cNvSpPr/>
              <p:nvPr/>
            </p:nvSpPr>
            <p:spPr>
              <a:xfrm>
                <a:off x="1115616" y="957957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80" name="直接连接符 79"/>
          <p:cNvCxnSpPr/>
          <p:nvPr/>
        </p:nvCxnSpPr>
        <p:spPr>
          <a:xfrm>
            <a:off x="5508104" y="2067694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5724128" y="167803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5436096" y="1966069"/>
            <a:ext cx="936104" cy="461665"/>
            <a:chOff x="4355976" y="2715766"/>
            <a:chExt cx="936104" cy="461665"/>
          </a:xfrm>
        </p:grpSpPr>
        <p:sp>
          <p:nvSpPr>
            <p:cNvPr id="83" name="圆角矩形 17"/>
            <p:cNvSpPr/>
            <p:nvPr/>
          </p:nvSpPr>
          <p:spPr>
            <a:xfrm>
              <a:off x="4572000" y="2715766"/>
              <a:ext cx="432048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endParaRPr lang="zh-CN" altLang="en-US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4355976" y="2715766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4953526" y="2715766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7" name="矩形 86"/>
          <p:cNvSpPr/>
          <p:nvPr/>
        </p:nvSpPr>
        <p:spPr>
          <a:xfrm>
            <a:off x="6372200" y="182205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b="1" dirty="0"/>
          </a:p>
        </p:txBody>
      </p:sp>
      <p:grpSp>
        <p:nvGrpSpPr>
          <p:cNvPr id="86" name="组合 8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88" name="图片 87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89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979712" y="228487"/>
            <a:ext cx="4518503" cy="1623183"/>
            <a:chOff x="2627784" y="-17160"/>
            <a:chExt cx="3614802" cy="1764945"/>
          </a:xfrm>
        </p:grpSpPr>
        <p:grpSp>
          <p:nvGrpSpPr>
            <p:cNvPr id="91" name="组合 90"/>
            <p:cNvGrpSpPr/>
            <p:nvPr/>
          </p:nvGrpSpPr>
          <p:grpSpPr>
            <a:xfrm>
              <a:off x="2627784" y="-17160"/>
              <a:ext cx="3341172" cy="1764945"/>
              <a:chOff x="4355976" y="915566"/>
              <a:chExt cx="3341172" cy="1764945"/>
            </a:xfrm>
          </p:grpSpPr>
          <p:sp>
            <p:nvSpPr>
              <p:cNvPr id="93" name="同侧圆角矩形 92"/>
              <p:cNvSpPr/>
              <p:nvPr/>
            </p:nvSpPr>
            <p:spPr>
              <a:xfrm rot="16200000">
                <a:off x="5886298" y="308314"/>
                <a:ext cx="737240" cy="288446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AF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4355976" y="915566"/>
                <a:ext cx="1769517" cy="1764945"/>
                <a:chOff x="4355976" y="915566"/>
                <a:chExt cx="1769517" cy="1764945"/>
              </a:xfrm>
            </p:grpSpPr>
            <p:sp>
              <p:nvSpPr>
                <p:cNvPr id="95" name="椭圆 94"/>
                <p:cNvSpPr/>
                <p:nvPr/>
              </p:nvSpPr>
              <p:spPr>
                <a:xfrm>
                  <a:off x="4744204" y="1273352"/>
                  <a:ext cx="941994" cy="941994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27DCEF"/>
                    </a:gs>
                    <a:gs pos="0">
                      <a:srgbClr val="27DCEF"/>
                    </a:gs>
                    <a:gs pos="11000">
                      <a:srgbClr val="01ACBE"/>
                    </a:gs>
                    <a:gs pos="89000">
                      <a:srgbClr val="01ACBE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152400" dist="25400" dir="8100000" algn="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6" name="文本框 76"/>
                <p:cNvSpPr txBox="1"/>
                <p:nvPr/>
              </p:nvSpPr>
              <p:spPr>
                <a:xfrm>
                  <a:off x="4716016" y="1419622"/>
                  <a:ext cx="974799" cy="561692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zh-CN" altLang="en-US" sz="3200" b="1" dirty="0" smtClean="0">
                      <a:solidFill>
                        <a:srgbClr val="FFFF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方法</a:t>
                  </a:r>
                  <a:endParaRPr lang="zh-CN" altLang="en-US" sz="3200" b="1" dirty="0">
                    <a:solidFill>
                      <a:srgbClr val="FFFF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pic>
              <p:nvPicPr>
                <p:cNvPr id="97" name="图片 96"/>
                <p:cNvPicPr>
                  <a:picLocks noChangeAspect="1"/>
                </p:cNvPicPr>
                <p:nvPr/>
              </p:nvPicPr>
              <p:blipFill>
                <a:blip r:embed="rId9" cstate="email"/>
                <a:stretch>
                  <a:fillRect/>
                </a:stretch>
              </p:blipFill>
              <p:spPr>
                <a:xfrm>
                  <a:off x="4355976" y="915566"/>
                  <a:ext cx="1769517" cy="1764945"/>
                </a:xfrm>
                <a:prstGeom prst="rect">
                  <a:avLst/>
                </a:prstGeom>
              </p:spPr>
            </p:pic>
          </p:grpSp>
        </p:grpSp>
        <p:sp>
          <p:nvSpPr>
            <p:cNvPr id="92" name="圆角矩形 17"/>
            <p:cNvSpPr/>
            <p:nvPr/>
          </p:nvSpPr>
          <p:spPr>
            <a:xfrm>
              <a:off x="3434274" y="610374"/>
              <a:ext cx="2808312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2800" b="1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分数除以整数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/>
      <p:bldP spid="81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043608" y="843558"/>
            <a:ext cx="6769365" cy="987040"/>
            <a:chOff x="1691680" y="1131590"/>
            <a:chExt cx="6595217" cy="987040"/>
          </a:xfrm>
        </p:grpSpPr>
        <p:sp>
          <p:nvSpPr>
            <p:cNvPr id="74" name="矩形 73"/>
            <p:cNvSpPr/>
            <p:nvPr/>
          </p:nvSpPr>
          <p:spPr>
            <a:xfrm>
              <a:off x="1691680" y="1131590"/>
              <a:ext cx="6595217" cy="987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5" name="剪去对角的矩形 74"/>
            <p:cNvSpPr/>
            <p:nvPr/>
          </p:nvSpPr>
          <p:spPr>
            <a:xfrm>
              <a:off x="1780851" y="1185893"/>
              <a:ext cx="1801586" cy="876373"/>
            </a:xfrm>
            <a:prstGeom prst="snip2Diag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2339752" y="1131590"/>
              <a:ext cx="813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48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2995" y="1954903"/>
            <a:ext cx="6841986" cy="987040"/>
            <a:chOff x="1691680" y="2242935"/>
            <a:chExt cx="6595217" cy="987040"/>
          </a:xfrm>
        </p:grpSpPr>
        <p:sp>
          <p:nvSpPr>
            <p:cNvPr id="77" name="矩形 76"/>
            <p:cNvSpPr/>
            <p:nvPr/>
          </p:nvSpPr>
          <p:spPr>
            <a:xfrm>
              <a:off x="1691680" y="2242935"/>
              <a:ext cx="6595217" cy="987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78" name="剪去对角的矩形 77"/>
            <p:cNvSpPr/>
            <p:nvPr/>
          </p:nvSpPr>
          <p:spPr>
            <a:xfrm>
              <a:off x="1780851" y="2297238"/>
              <a:ext cx="1801586" cy="876373"/>
            </a:xfrm>
            <a:prstGeom prst="snip2Diag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2339752" y="2283718"/>
              <a:ext cx="813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48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43608" y="3156843"/>
            <a:ext cx="6841373" cy="987040"/>
            <a:chOff x="1691680" y="3444875"/>
            <a:chExt cx="6595217" cy="987040"/>
          </a:xfrm>
        </p:grpSpPr>
        <p:sp>
          <p:nvSpPr>
            <p:cNvPr id="80" name="矩形 79"/>
            <p:cNvSpPr/>
            <p:nvPr/>
          </p:nvSpPr>
          <p:spPr>
            <a:xfrm>
              <a:off x="1691680" y="3444875"/>
              <a:ext cx="6595217" cy="987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1" name="剪去对角的矩形 80"/>
            <p:cNvSpPr/>
            <p:nvPr/>
          </p:nvSpPr>
          <p:spPr>
            <a:xfrm>
              <a:off x="1780851" y="3499178"/>
              <a:ext cx="1801586" cy="876373"/>
            </a:xfrm>
            <a:prstGeom prst="snip2DiagRect">
              <a:avLst/>
            </a:prstGeom>
            <a:solidFill>
              <a:srgbClr val="AD13A2"/>
            </a:solidFill>
            <a:ln>
              <a:solidFill>
                <a:schemeClr val="bg1"/>
              </a:solidFill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2339752" y="3507854"/>
              <a:ext cx="813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48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3" name="文本框 82"/>
          <p:cNvSpPr txBox="1"/>
          <p:nvPr/>
        </p:nvSpPr>
        <p:spPr>
          <a:xfrm>
            <a:off x="2987824" y="105958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把分数除以整数转换成乘法。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2987211" y="2202736"/>
            <a:ext cx="5041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除外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乘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整数的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倒数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915816" y="3363838"/>
            <a:ext cx="4945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按分数乘整数的方法进行计算。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2135341" y="1615901"/>
            <a:ext cx="1512168" cy="749697"/>
            <a:chOff x="4860032" y="2758157"/>
            <a:chExt cx="1512168" cy="749697"/>
          </a:xfrm>
        </p:grpSpPr>
        <p:grpSp>
          <p:nvGrpSpPr>
            <p:cNvPr id="36" name="组合 35"/>
            <p:cNvGrpSpPr/>
            <p:nvPr/>
          </p:nvGrpSpPr>
          <p:grpSpPr>
            <a:xfrm>
              <a:off x="4860032" y="2758157"/>
              <a:ext cx="338554" cy="749697"/>
              <a:chOff x="1115616" y="957957"/>
              <a:chExt cx="338554" cy="749697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115616" y="1245989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1115616" y="957957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5076056" y="2859782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÷4 =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135341" y="2624013"/>
            <a:ext cx="1512168" cy="749697"/>
            <a:chOff x="4860032" y="2758157"/>
            <a:chExt cx="1512168" cy="749697"/>
          </a:xfrm>
        </p:grpSpPr>
        <p:grpSp>
          <p:nvGrpSpPr>
            <p:cNvPr id="42" name="组合 41"/>
            <p:cNvGrpSpPr/>
            <p:nvPr/>
          </p:nvGrpSpPr>
          <p:grpSpPr>
            <a:xfrm>
              <a:off x="4860032" y="2758157"/>
              <a:ext cx="338554" cy="749697"/>
              <a:chOff x="1115616" y="957957"/>
              <a:chExt cx="338554" cy="749697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1115616" y="1245989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3" name="直接连接符 72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矩形 73"/>
              <p:cNvSpPr/>
              <p:nvPr/>
            </p:nvSpPr>
            <p:spPr>
              <a:xfrm>
                <a:off x="1115616" y="957957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5076056" y="2859782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÷3 =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5" name="圆角矩形 17"/>
          <p:cNvSpPr/>
          <p:nvPr/>
        </p:nvSpPr>
        <p:spPr>
          <a:xfrm>
            <a:off x="3707904" y="627582"/>
            <a:ext cx="2160240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计算</a:t>
            </a:r>
            <a:r>
              <a:rPr lang="zh-CN" altLang="en-US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6095781" y="1615901"/>
            <a:ext cx="492443" cy="749697"/>
            <a:chOff x="1022122" y="957957"/>
            <a:chExt cx="492443" cy="749697"/>
          </a:xfrm>
        </p:grpSpPr>
        <p:sp>
          <p:nvSpPr>
            <p:cNvPr id="101" name="矩形 100"/>
            <p:cNvSpPr/>
            <p:nvPr/>
          </p:nvSpPr>
          <p:spPr>
            <a:xfrm>
              <a:off x="1022122" y="1245989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32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102" name="直接连接符 101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矩形 102"/>
            <p:cNvSpPr/>
            <p:nvPr/>
          </p:nvSpPr>
          <p:spPr>
            <a:xfrm>
              <a:off x="1115616" y="957957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3503493" y="1615901"/>
            <a:ext cx="1440160" cy="749697"/>
            <a:chOff x="4355976" y="2427734"/>
            <a:chExt cx="1440160" cy="749697"/>
          </a:xfrm>
        </p:grpSpPr>
        <p:sp>
          <p:nvSpPr>
            <p:cNvPr id="105" name="圆角矩形 17"/>
            <p:cNvSpPr/>
            <p:nvPr/>
          </p:nvSpPr>
          <p:spPr>
            <a:xfrm>
              <a:off x="4644008" y="2571750"/>
              <a:ext cx="1152128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   =</a:t>
              </a:r>
              <a:endParaRPr lang="zh-CN" altLang="en-US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4355976" y="2427734"/>
              <a:ext cx="338554" cy="749697"/>
              <a:chOff x="1115616" y="957957"/>
              <a:chExt cx="338554" cy="749697"/>
            </a:xfrm>
          </p:grpSpPr>
          <p:sp>
            <p:nvSpPr>
              <p:cNvPr id="111" name="矩形 110"/>
              <p:cNvSpPr/>
              <p:nvPr/>
            </p:nvSpPr>
            <p:spPr>
              <a:xfrm>
                <a:off x="1115616" y="1245989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12" name="直接连接符 111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矩形 112"/>
              <p:cNvSpPr/>
              <p:nvPr/>
            </p:nvSpPr>
            <p:spPr>
              <a:xfrm>
                <a:off x="1115616" y="957957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5076056" y="2427734"/>
              <a:ext cx="338554" cy="749697"/>
              <a:chOff x="1115616" y="957957"/>
              <a:chExt cx="338554" cy="749697"/>
            </a:xfrm>
          </p:grpSpPr>
          <p:sp>
            <p:nvSpPr>
              <p:cNvPr id="108" name="矩形 107"/>
              <p:cNvSpPr/>
              <p:nvPr/>
            </p:nvSpPr>
            <p:spPr>
              <a:xfrm>
                <a:off x="1115616" y="1245989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09" name="直接连接符 108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矩形 109"/>
              <p:cNvSpPr/>
              <p:nvPr/>
            </p:nvSpPr>
            <p:spPr>
              <a:xfrm>
                <a:off x="1115616" y="957957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14" name="矩形 113"/>
          <p:cNvSpPr/>
          <p:nvPr/>
        </p:nvSpPr>
        <p:spPr>
          <a:xfrm>
            <a:off x="5807749" y="175991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b="1" dirty="0"/>
          </a:p>
        </p:txBody>
      </p:sp>
      <p:grpSp>
        <p:nvGrpSpPr>
          <p:cNvPr id="115" name="组合 114"/>
          <p:cNvGrpSpPr/>
          <p:nvPr/>
        </p:nvGrpSpPr>
        <p:grpSpPr>
          <a:xfrm>
            <a:off x="4871645" y="1615901"/>
            <a:ext cx="936104" cy="749697"/>
            <a:chOff x="5436096" y="1491630"/>
            <a:chExt cx="936104" cy="749697"/>
          </a:xfrm>
        </p:grpSpPr>
        <p:cxnSp>
          <p:nvCxnSpPr>
            <p:cNvPr id="116" name="直接连接符 115"/>
            <p:cNvCxnSpPr/>
            <p:nvPr/>
          </p:nvCxnSpPr>
          <p:spPr>
            <a:xfrm>
              <a:off x="5508104" y="1881287"/>
              <a:ext cx="79208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矩形 116"/>
            <p:cNvSpPr/>
            <p:nvPr/>
          </p:nvSpPr>
          <p:spPr>
            <a:xfrm>
              <a:off x="6033646" y="1491630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  <p:grpSp>
          <p:nvGrpSpPr>
            <p:cNvPr id="118" name="组合 117"/>
            <p:cNvGrpSpPr/>
            <p:nvPr/>
          </p:nvGrpSpPr>
          <p:grpSpPr>
            <a:xfrm>
              <a:off x="5436096" y="1779662"/>
              <a:ext cx="936104" cy="461665"/>
              <a:chOff x="4355976" y="2715766"/>
              <a:chExt cx="936104" cy="461665"/>
            </a:xfrm>
          </p:grpSpPr>
          <p:sp>
            <p:nvSpPr>
              <p:cNvPr id="121" name="圆角矩形 17"/>
              <p:cNvSpPr/>
              <p:nvPr/>
            </p:nvSpPr>
            <p:spPr>
              <a:xfrm>
                <a:off x="4572000" y="2715766"/>
                <a:ext cx="432048" cy="432000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defRPr/>
                </a:pPr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endParaRPr lang="zh-CN" altLang="en-US" sz="24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4355976" y="2715766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4953526" y="2715766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19" name="圆角矩形 17"/>
            <p:cNvSpPr/>
            <p:nvPr/>
          </p:nvSpPr>
          <p:spPr>
            <a:xfrm>
              <a:off x="5652120" y="1491630"/>
              <a:ext cx="432048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endParaRPr lang="zh-CN" altLang="en-US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5436096" y="1491630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4871645" y="2624013"/>
            <a:ext cx="338554" cy="749697"/>
            <a:chOff x="1115616" y="957957"/>
            <a:chExt cx="338554" cy="749697"/>
          </a:xfrm>
        </p:grpSpPr>
        <p:sp>
          <p:nvSpPr>
            <p:cNvPr id="149" name="矩形 148"/>
            <p:cNvSpPr/>
            <p:nvPr/>
          </p:nvSpPr>
          <p:spPr>
            <a:xfrm>
              <a:off x="1115616" y="1245989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150" name="直接连接符 149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矩形 150"/>
            <p:cNvSpPr/>
            <p:nvPr/>
          </p:nvSpPr>
          <p:spPr>
            <a:xfrm>
              <a:off x="1115616" y="957957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3503493" y="2624013"/>
            <a:ext cx="1440160" cy="749697"/>
            <a:chOff x="4355976" y="2427734"/>
            <a:chExt cx="1440160" cy="749697"/>
          </a:xfrm>
        </p:grpSpPr>
        <p:sp>
          <p:nvSpPr>
            <p:cNvPr id="153" name="圆角矩形 17"/>
            <p:cNvSpPr/>
            <p:nvPr/>
          </p:nvSpPr>
          <p:spPr>
            <a:xfrm>
              <a:off x="4644008" y="2571750"/>
              <a:ext cx="1152128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   =</a:t>
              </a:r>
              <a:endParaRPr lang="zh-CN" altLang="en-US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54" name="组合 153"/>
            <p:cNvGrpSpPr/>
            <p:nvPr/>
          </p:nvGrpSpPr>
          <p:grpSpPr>
            <a:xfrm>
              <a:off x="4355976" y="2427734"/>
              <a:ext cx="338554" cy="749697"/>
              <a:chOff x="1115616" y="957957"/>
              <a:chExt cx="338554" cy="749697"/>
            </a:xfrm>
          </p:grpSpPr>
          <p:sp>
            <p:nvSpPr>
              <p:cNvPr id="159" name="矩形 158"/>
              <p:cNvSpPr/>
              <p:nvPr/>
            </p:nvSpPr>
            <p:spPr>
              <a:xfrm>
                <a:off x="1115616" y="1245989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0" name="直接连接符 159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矩形 160"/>
              <p:cNvSpPr/>
              <p:nvPr/>
            </p:nvSpPr>
            <p:spPr>
              <a:xfrm>
                <a:off x="1115616" y="957957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5" name="组合 154"/>
            <p:cNvGrpSpPr/>
            <p:nvPr/>
          </p:nvGrpSpPr>
          <p:grpSpPr>
            <a:xfrm>
              <a:off x="5076056" y="2427734"/>
              <a:ext cx="338554" cy="749697"/>
              <a:chOff x="1115616" y="957957"/>
              <a:chExt cx="338554" cy="749697"/>
            </a:xfrm>
          </p:grpSpPr>
          <p:sp>
            <p:nvSpPr>
              <p:cNvPr id="156" name="矩形 155"/>
              <p:cNvSpPr/>
              <p:nvPr/>
            </p:nvSpPr>
            <p:spPr>
              <a:xfrm>
                <a:off x="1115616" y="1245989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57" name="直接连接符 156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矩形 157"/>
              <p:cNvSpPr/>
              <p:nvPr/>
            </p:nvSpPr>
            <p:spPr>
              <a:xfrm>
                <a:off x="1115616" y="957957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162" name="直接连接符 161"/>
          <p:cNvCxnSpPr/>
          <p:nvPr/>
        </p:nvCxnSpPr>
        <p:spPr>
          <a:xfrm>
            <a:off x="4295581" y="3056061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矩形 162"/>
          <p:cNvSpPr/>
          <p:nvPr/>
        </p:nvSpPr>
        <p:spPr>
          <a:xfrm>
            <a:off x="4367589" y="3200077"/>
            <a:ext cx="2812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64" name="直接连接符 163"/>
          <p:cNvCxnSpPr/>
          <p:nvPr/>
        </p:nvCxnSpPr>
        <p:spPr>
          <a:xfrm>
            <a:off x="3575501" y="2768029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矩形 164"/>
          <p:cNvSpPr/>
          <p:nvPr/>
        </p:nvSpPr>
        <p:spPr>
          <a:xfrm>
            <a:off x="3359477" y="2479997"/>
            <a:ext cx="2812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6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70" name="图片 6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6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63" grpId="0"/>
      <p:bldP spid="1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7"/>
          <p:cNvSpPr/>
          <p:nvPr/>
        </p:nvSpPr>
        <p:spPr>
          <a:xfrm>
            <a:off x="323528" y="627582"/>
            <a:ext cx="8057784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altLang="zh-CN" sz="32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2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个鸡蛋共重   千克，平均每个鸡蛋重多少千克？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771801" y="267494"/>
            <a:ext cx="388853" cy="749697"/>
            <a:chOff x="1115616" y="957957"/>
            <a:chExt cx="288032" cy="749697"/>
          </a:xfrm>
        </p:grpSpPr>
        <p:sp>
          <p:nvSpPr>
            <p:cNvPr id="18" name="矩形 17"/>
            <p:cNvSpPr/>
            <p:nvPr/>
          </p:nvSpPr>
          <p:spPr>
            <a:xfrm>
              <a:off x="1115616" y="1245989"/>
              <a:ext cx="2519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endParaRPr lang="zh-CN" altLang="en-US" b="1" dirty="0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1115616" y="957957"/>
              <a:ext cx="2519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b="1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23728" y="1779662"/>
            <a:ext cx="4968552" cy="883260"/>
            <a:chOff x="2123728" y="1779662"/>
            <a:chExt cx="4968552" cy="883260"/>
          </a:xfrm>
        </p:grpSpPr>
        <p:grpSp>
          <p:nvGrpSpPr>
            <p:cNvPr id="22" name="组合 21"/>
            <p:cNvGrpSpPr/>
            <p:nvPr/>
          </p:nvGrpSpPr>
          <p:grpSpPr>
            <a:xfrm>
              <a:off x="2123728" y="1851670"/>
              <a:ext cx="1933024" cy="811252"/>
              <a:chOff x="4860032" y="2758157"/>
              <a:chExt cx="1512168" cy="811252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4860032" y="2758157"/>
                <a:ext cx="288032" cy="811252"/>
                <a:chOff x="1115616" y="957957"/>
                <a:chExt cx="288032" cy="811252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1115616" y="1245989"/>
                  <a:ext cx="28616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9</a:t>
                  </a:r>
                  <a:endParaRPr lang="zh-CN" altLang="en-US" sz="28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矩形 26"/>
                <p:cNvSpPr/>
                <p:nvPr/>
              </p:nvSpPr>
              <p:spPr>
                <a:xfrm>
                  <a:off x="1115616" y="957957"/>
                  <a:ext cx="28616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7</a:t>
                  </a:r>
                  <a:endParaRPr lang="zh-CN" altLang="en-US" sz="28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4" name="文本框 23"/>
              <p:cNvSpPr txBox="1"/>
              <p:nvPr/>
            </p:nvSpPr>
            <p:spPr>
              <a:xfrm>
                <a:off x="5076056" y="2859782"/>
                <a:ext cx="1296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÷5 =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024959" y="1832506"/>
              <a:ext cx="546945" cy="811252"/>
              <a:chOff x="1022122" y="957957"/>
              <a:chExt cx="427865" cy="811252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022122" y="1245989"/>
                <a:ext cx="4278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45</a:t>
                </a:r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矩形 34"/>
              <p:cNvSpPr/>
              <p:nvPr/>
            </p:nvSpPr>
            <p:spPr>
              <a:xfrm>
                <a:off x="1115616" y="957957"/>
                <a:ext cx="2861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3419872" y="1779662"/>
              <a:ext cx="1933024" cy="883260"/>
              <a:chOff x="4355976" y="2355726"/>
              <a:chExt cx="1512168" cy="883260"/>
            </a:xfrm>
          </p:grpSpPr>
          <p:sp>
            <p:nvSpPr>
              <p:cNvPr id="37" name="圆角矩形 17"/>
              <p:cNvSpPr/>
              <p:nvPr/>
            </p:nvSpPr>
            <p:spPr>
              <a:xfrm>
                <a:off x="4644008" y="2571750"/>
                <a:ext cx="1224136" cy="432000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defRPr/>
                </a:pPr>
                <a:r>
                  <a:rPr lang="en-US" altLang="zh-CN" sz="2800" b="1" kern="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   =</a:t>
                </a:r>
                <a:endParaRPr lang="zh-CN" altLang="en-US" sz="2800" b="1" kern="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4355976" y="2427734"/>
                <a:ext cx="288032" cy="811252"/>
                <a:chOff x="1115616" y="957957"/>
                <a:chExt cx="288032" cy="811252"/>
              </a:xfrm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1115616" y="1245989"/>
                  <a:ext cx="28616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9</a:t>
                  </a:r>
                  <a:endParaRPr lang="zh-CN" altLang="en-US" sz="28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4" name="直接连接符 43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矩形 44"/>
                <p:cNvSpPr/>
                <p:nvPr/>
              </p:nvSpPr>
              <p:spPr>
                <a:xfrm>
                  <a:off x="1115616" y="957957"/>
                  <a:ext cx="28616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7</a:t>
                  </a:r>
                  <a:endParaRPr lang="zh-CN" altLang="en-US" sz="2800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5076056" y="2355726"/>
                <a:ext cx="288032" cy="883260"/>
                <a:chOff x="1115616" y="885949"/>
                <a:chExt cx="288032" cy="883260"/>
              </a:xfrm>
            </p:grpSpPr>
            <p:sp>
              <p:nvSpPr>
                <p:cNvPr id="40" name="矩形 39"/>
                <p:cNvSpPr/>
                <p:nvPr/>
              </p:nvSpPr>
              <p:spPr>
                <a:xfrm>
                  <a:off x="1115616" y="1245989"/>
                  <a:ext cx="28616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zh-CN" altLang="en-US" sz="28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1" name="直接连接符 40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矩形 41"/>
                <p:cNvSpPr/>
                <p:nvPr/>
              </p:nvSpPr>
              <p:spPr>
                <a:xfrm>
                  <a:off x="1115616" y="885949"/>
                  <a:ext cx="28616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  <a:endParaRPr lang="zh-CN" altLang="en-US" sz="28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56" name="圆角矩形 17"/>
            <p:cNvSpPr/>
            <p:nvPr/>
          </p:nvSpPr>
          <p:spPr>
            <a:xfrm>
              <a:off x="5292080" y="1995686"/>
              <a:ext cx="1800200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zh-CN" altLang="en-US" sz="28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zh-CN" altLang="en-US" sz="2800" b="1" kern="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千克</a:t>
              </a:r>
              <a:r>
                <a:rPr lang="zh-CN" altLang="en-US" sz="28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51720" y="2787774"/>
            <a:ext cx="5056192" cy="811252"/>
            <a:chOff x="2051720" y="2787774"/>
            <a:chExt cx="5056192" cy="811252"/>
          </a:xfrm>
        </p:grpSpPr>
        <p:sp>
          <p:nvSpPr>
            <p:cNvPr id="10" name="矩形 9"/>
            <p:cNvSpPr/>
            <p:nvPr/>
          </p:nvSpPr>
          <p:spPr>
            <a:xfrm>
              <a:off x="2051720" y="2931790"/>
              <a:ext cx="50561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答：平均</a:t>
              </a:r>
              <a:r>
                <a:rPr lang="zh-CN" altLang="en-US" sz="28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每个鸡蛋</a:t>
              </a:r>
              <a:r>
                <a:rPr lang="zh-CN" altLang="en-US" sz="28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重   千克。</a:t>
              </a:r>
              <a:endParaRPr lang="zh-CN" altLang="en-US" sz="1600" b="1" dirty="0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5321199" y="2787774"/>
              <a:ext cx="546945" cy="811252"/>
              <a:chOff x="1022122" y="957957"/>
              <a:chExt cx="546945" cy="811252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1022122" y="1245989"/>
                <a:ext cx="5469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45</a:t>
                </a:r>
                <a:endParaRPr lang="zh-CN" altLang="en-US" sz="1600" b="1" dirty="0"/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1137019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矩形 59"/>
              <p:cNvSpPr/>
              <p:nvPr/>
            </p:nvSpPr>
            <p:spPr>
              <a:xfrm>
                <a:off x="1115616" y="957957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  <a:endParaRPr lang="zh-CN" altLang="en-US" sz="1600" b="1" dirty="0"/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7" name="图片 4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8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766643" y="398574"/>
            <a:ext cx="3749573" cy="5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，判断一下。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855682" y="1770951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91680" y="1563638"/>
            <a:ext cx="6120679" cy="1641668"/>
            <a:chOff x="3419872" y="1995686"/>
            <a:chExt cx="4412834" cy="1641668"/>
          </a:xfrm>
        </p:grpSpPr>
        <p:sp>
          <p:nvSpPr>
            <p:cNvPr id="43" name="矩形 42"/>
            <p:cNvSpPr/>
            <p:nvPr/>
          </p:nvSpPr>
          <p:spPr>
            <a:xfrm>
              <a:off x="6752586" y="2067694"/>
              <a:ext cx="108012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   ）</a:t>
              </a:r>
              <a:endPara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419872" y="1995686"/>
              <a:ext cx="3190529" cy="944815"/>
              <a:chOff x="3275856" y="1635646"/>
              <a:chExt cx="3190529" cy="94481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3275856" y="1635646"/>
                <a:ext cx="1512168" cy="944815"/>
                <a:chOff x="4860032" y="2686149"/>
                <a:chExt cx="1512168" cy="944815"/>
              </a:xfrm>
            </p:grpSpPr>
            <p:grpSp>
              <p:nvGrpSpPr>
                <p:cNvPr id="29" name="组合 28"/>
                <p:cNvGrpSpPr/>
                <p:nvPr/>
              </p:nvGrpSpPr>
              <p:grpSpPr>
                <a:xfrm>
                  <a:off x="4860032" y="2686149"/>
                  <a:ext cx="391454" cy="944815"/>
                  <a:chOff x="1115616" y="885949"/>
                  <a:chExt cx="391454" cy="944815"/>
                </a:xfrm>
              </p:grpSpPr>
              <p:sp>
                <p:nvSpPr>
                  <p:cNvPr id="31" name="矩形 30"/>
                  <p:cNvSpPr/>
                  <p:nvPr/>
                </p:nvSpPr>
                <p:spPr>
                  <a:xfrm>
                    <a:off x="1115616" y="1245989"/>
                    <a:ext cx="391454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3200" b="1" kern="0" dirty="0" smtClean="0">
                        <a:solidFill>
                          <a:prstClr val="black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8</a:t>
                    </a:r>
                    <a:endParaRPr lang="zh-CN" altLang="en-US" sz="32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32" name="直接连接符 31"/>
                  <p:cNvCxnSpPr/>
                  <p:nvPr/>
                </p:nvCxnSpPr>
                <p:spPr>
                  <a:xfrm>
                    <a:off x="1115616" y="1347614"/>
                    <a:ext cx="2880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矩形 32"/>
                  <p:cNvSpPr/>
                  <p:nvPr/>
                </p:nvSpPr>
                <p:spPr>
                  <a:xfrm>
                    <a:off x="1115616" y="885949"/>
                    <a:ext cx="391454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3200" b="1" kern="0" dirty="0" smtClean="0">
                        <a:solidFill>
                          <a:prstClr val="black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7</a:t>
                    </a:r>
                    <a:endParaRPr lang="zh-CN" altLang="en-US" sz="3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0" name="文本框 29"/>
                <p:cNvSpPr txBox="1"/>
                <p:nvPr/>
              </p:nvSpPr>
              <p:spPr>
                <a:xfrm>
                  <a:off x="5076056" y="2859782"/>
                  <a:ext cx="129614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b="1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÷6 =</a:t>
                  </a:r>
                  <a:endParaRPr lang="zh-CN" altLang="en-US" sz="32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5868144" y="1635646"/>
                <a:ext cx="598241" cy="944815"/>
                <a:chOff x="1022122" y="885949"/>
                <a:chExt cx="598241" cy="944815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1129449" y="1245989"/>
                  <a:ext cx="39145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200" b="1" kern="0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8</a:t>
                  </a:r>
                  <a:endParaRPr lang="zh-CN" altLang="en-US" sz="3200" b="1" dirty="0"/>
                </a:p>
              </p:txBody>
            </p:sp>
            <p:cxnSp>
              <p:nvCxnSpPr>
                <p:cNvPr id="27" name="直接连接符 26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矩形 27"/>
                <p:cNvSpPr/>
                <p:nvPr/>
              </p:nvSpPr>
              <p:spPr>
                <a:xfrm>
                  <a:off x="1022122" y="885949"/>
                  <a:ext cx="59824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200" b="1" kern="0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42</a:t>
                  </a:r>
                  <a:endParaRPr lang="zh-CN" altLang="en-US" sz="3200" b="1" dirty="0"/>
                </a:p>
              </p:txBody>
            </p:sp>
          </p:grpSp>
          <p:sp>
            <p:nvSpPr>
              <p:cNvPr id="19" name="圆角矩形 17"/>
              <p:cNvSpPr/>
              <p:nvPr/>
            </p:nvSpPr>
            <p:spPr>
              <a:xfrm>
                <a:off x="4781411" y="1851670"/>
                <a:ext cx="1224136" cy="432000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defRPr/>
                </a:pPr>
                <a:r>
                  <a:rPr lang="en-US" altLang="zh-CN" sz="32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   =</a:t>
                </a:r>
                <a:endParaRPr lang="zh-CN" altLang="en-US" sz="32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4572000" y="1635646"/>
                <a:ext cx="391454" cy="944815"/>
                <a:chOff x="1115616" y="885949"/>
                <a:chExt cx="391454" cy="944815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1115616" y="1245989"/>
                  <a:ext cx="39145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200" b="1" kern="0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8</a:t>
                  </a:r>
                  <a:endParaRPr lang="zh-CN" altLang="en-US" sz="32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3" name="直接连接符 22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矩形 23"/>
                <p:cNvSpPr/>
                <p:nvPr/>
              </p:nvSpPr>
              <p:spPr>
                <a:xfrm>
                  <a:off x="1115616" y="885949"/>
                  <a:ext cx="39145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200" b="1" kern="0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7</a:t>
                  </a:r>
                  <a:endParaRPr lang="zh-CN" altLang="en-US" sz="320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4" name="文本框 33"/>
          <p:cNvSpPr txBox="1"/>
          <p:nvPr/>
        </p:nvSpPr>
        <p:spPr>
          <a:xfrm>
            <a:off x="1907704" y="2923079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分析：这个数要乘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整数的</a:t>
            </a:r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倒数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9" name="矩形 38"/>
          <p:cNvSpPr/>
          <p:nvPr/>
        </p:nvSpPr>
        <p:spPr>
          <a:xfrm>
            <a:off x="4355976" y="1707654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9" name="图片 4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0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全屏显示(16:9)</PresentationFormat>
  <Paragraphs>196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Calibri</vt:lpstr>
      <vt:lpstr>黑体</vt:lpstr>
      <vt:lpstr>Arial Unicode MS</vt:lpstr>
      <vt:lpstr>楷体</vt:lpstr>
      <vt:lpstr>宋体</vt:lpstr>
      <vt:lpstr>Arial</vt:lpstr>
      <vt:lpstr>微软雅黑</vt:lpstr>
      <vt:lpstr>幼圆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4</cp:revision>
  <dcterms:created xsi:type="dcterms:W3CDTF">2017-03-17T02:28:00Z</dcterms:created>
  <dcterms:modified xsi:type="dcterms:W3CDTF">2023-01-17T00:35:44Z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AD60BA341B4B4921849E4FFA8D844CF4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