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页眉占位符 1024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10243" name="日期占位符 1024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2052" name="幻灯片图像占位符 10243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文本占位符 1024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46" name="页脚占位符 1024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10247" name="灯片编号占位符 1024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3917C537-0975-4777-BADF-138EF7D2D45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4294967295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9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17C537-0975-4777-BADF-138EF7D2D45E}" type="slidenum">
              <a:rPr lang="zh-CN" altLang="en-US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A57A9EF-F575-42C5-A6C1-DC0F9BB33269}" type="slidenum">
              <a:rPr lang="zh-CN" altLang="en-US"/>
              <a:t>6</a:t>
            </a:fld>
            <a:endParaRPr lang="zh-CN" altLang="en-US"/>
          </a:p>
        </p:txBody>
      </p:sp>
      <p:sp>
        <p:nvSpPr>
          <p:cNvPr id="921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solidFill>
            <a:srgbClr val="FFFFFF"/>
          </a:solidFill>
        </p:spPr>
      </p:sp>
      <p:sp>
        <p:nvSpPr>
          <p:cNvPr id="9219" name="文本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en-US" smtClean="0"/>
          </a:p>
        </p:txBody>
      </p:sp>
      <p:sp>
        <p:nvSpPr>
          <p:cNvPr id="9220" name="灯片编号占位符 3"/>
          <p:cNvSpPr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C8333EB5-8DA4-4D5A-A96F-79EE5B34BB35}" type="slidenum">
              <a:rPr lang="zh-CN" altLang="en-US" sz="1200"/>
              <a:t>6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291295F-3047-4186-8A72-492D3A5EF933}" type="slidenum">
              <a:rPr lang="zh-CN" altLang="en-US"/>
              <a:t>9</a:t>
            </a:fld>
            <a:endParaRPr lang="zh-CN" altLang="en-US"/>
          </a:p>
        </p:txBody>
      </p:sp>
      <p:sp>
        <p:nvSpPr>
          <p:cNvPr id="1331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solidFill>
            <a:srgbClr val="FFFFFF"/>
          </a:solidFill>
        </p:spPr>
      </p:sp>
      <p:sp>
        <p:nvSpPr>
          <p:cNvPr id="13315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en-US" smtClean="0"/>
          </a:p>
        </p:txBody>
      </p:sp>
      <p:sp>
        <p:nvSpPr>
          <p:cNvPr id="13316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A9ECE640-253A-43EC-975F-2077FE14D38C}" type="slidenum">
              <a:rPr lang="zh-CN" altLang="en-US" sz="1200"/>
              <a:t>9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8906A2B-1CCD-473C-944E-4D8965059090}" type="slidenum">
              <a:rPr lang="zh-CN" altLang="en-US"/>
              <a:t>11</a:t>
            </a:fld>
            <a:endParaRPr lang="zh-CN" altLang="en-US"/>
          </a:p>
        </p:txBody>
      </p:sp>
      <p:sp>
        <p:nvSpPr>
          <p:cNvPr id="1638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solidFill>
            <a:srgbClr val="FFFFFF"/>
          </a:solidFill>
        </p:spPr>
      </p:sp>
      <p:sp>
        <p:nvSpPr>
          <p:cNvPr id="16387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en-US" smtClean="0"/>
          </a:p>
        </p:txBody>
      </p:sp>
      <p:sp>
        <p:nvSpPr>
          <p:cNvPr id="16388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6F0C0470-FE86-4CBB-8C6D-234B056DF3FA}" type="slidenum">
              <a:rPr lang="zh-CN" altLang="en-US" sz="1200"/>
              <a:t>11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39FE14B-79EB-4324-9A94-8351944F483E}" type="slidenum">
              <a:rPr lang="zh-CN" altLang="en-US"/>
              <a:t>13</a:t>
            </a:fld>
            <a:endParaRPr lang="zh-CN" altLang="en-US"/>
          </a:p>
        </p:txBody>
      </p:sp>
      <p:sp>
        <p:nvSpPr>
          <p:cNvPr id="1945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solidFill>
            <a:srgbClr val="FFFFFF"/>
          </a:solidFill>
        </p:spPr>
      </p:sp>
      <p:sp>
        <p:nvSpPr>
          <p:cNvPr id="19459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en-US" smtClean="0"/>
          </a:p>
        </p:txBody>
      </p:sp>
      <p:sp>
        <p:nvSpPr>
          <p:cNvPr id="19460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D1D04287-100D-4024-8B54-DD166D0EE232}" type="slidenum">
              <a:rPr lang="zh-CN" altLang="en-US" sz="1200"/>
              <a:t>13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8E6FD8A-67AA-4E1E-833A-C30AE9F4519C}" type="slidenum">
              <a:rPr lang="zh-CN" altLang="en-US"/>
              <a:t>14</a:t>
            </a:fld>
            <a:endParaRPr lang="zh-CN" altLang="en-US"/>
          </a:p>
        </p:txBody>
      </p:sp>
      <p:sp>
        <p:nvSpPr>
          <p:cNvPr id="2150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solidFill>
            <a:srgbClr val="FFFFFF"/>
          </a:solidFill>
        </p:spPr>
      </p:sp>
      <p:sp>
        <p:nvSpPr>
          <p:cNvPr id="21507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en-US" smtClean="0"/>
          </a:p>
        </p:txBody>
      </p:sp>
      <p:sp>
        <p:nvSpPr>
          <p:cNvPr id="21508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ED1D4D50-7CBB-4242-BB21-E0A43DE27C10}" type="slidenum">
              <a:rPr lang="zh-CN" altLang="en-US" sz="1200"/>
              <a:t>14</a:t>
            </a:fld>
            <a:endParaRPr lang="zh-CN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1C636-F730-40FF-ADAA-F10A1D9CF80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F906C-F5D1-4C6D-8DEA-F7621261F1F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EC645-1156-4091-9938-1658661731F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54183-20AD-421A-919B-022E64986DF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E86D24-3EA9-468A-AE2F-9E0EA83B0B9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936E0-C7FD-4ED9-99AC-9A1088D218D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96066-76D5-4563-8973-6DC051E90CB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EAE3C-126B-41D9-8702-12B355FC98E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53495-E245-4703-ADAA-2487803FBC3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9266F-325A-49FF-9468-9E5EB0A19AE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7A6CA650-EAAC-47F5-A52D-9FB0E1A1986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8966" y="2852936"/>
            <a:ext cx="913503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4800" b="1" dirty="0" smtClean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r>
              <a:rPr lang="zh-CN" altLang="en-US" sz="4800" b="1" dirty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角形的尺规作图</a:t>
            </a:r>
          </a:p>
        </p:txBody>
      </p:sp>
      <p:sp>
        <p:nvSpPr>
          <p:cNvPr id="3075" name="AutoShape 7"/>
          <p:cNvSpPr>
            <a:spLocks noChangeArrowheads="1"/>
          </p:cNvSpPr>
          <p:nvPr/>
        </p:nvSpPr>
        <p:spPr bwMode="auto">
          <a:xfrm>
            <a:off x="4445" y="6429375"/>
            <a:ext cx="9144000" cy="428625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3102" name="Text Box 4"/>
          <p:cNvSpPr txBox="1">
            <a:spLocks noChangeArrowheads="1"/>
          </p:cNvSpPr>
          <p:nvPr/>
        </p:nvSpPr>
        <p:spPr bwMode="auto">
          <a:xfrm>
            <a:off x="0" y="1139825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600" dirty="0">
                <a:solidFill>
                  <a:srgbClr val="070707"/>
                </a:solidFill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第十三章 全等三角形</a:t>
            </a:r>
            <a:endParaRPr lang="zh-CN" altLang="en-US" sz="3600" dirty="0">
              <a:solidFill>
                <a:srgbClr val="070707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0" y="5805264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/>
          <p:nvPr/>
        </p:nvSpPr>
        <p:spPr>
          <a:xfrm>
            <a:off x="323850" y="620713"/>
            <a:ext cx="7993063" cy="1368425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 </a:t>
            </a: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例</a:t>
            </a:r>
            <a:r>
              <a:rPr lang="en-US" altLang="zh-CN" sz="2400" b="1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2</a:t>
            </a:r>
            <a:r>
              <a:rPr lang="en-US" altLang="zh-CN" sz="2400" noProof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  </a:t>
            </a:r>
            <a:r>
              <a:rPr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已知：线段</a:t>
            </a:r>
            <a:r>
              <a:rPr sz="24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a，b，c</a:t>
            </a:r>
            <a:r>
              <a:rPr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，如图所示.</a:t>
            </a:r>
          </a:p>
          <a:p>
            <a:pPr>
              <a:lnSpc>
                <a:spcPct val="150000"/>
              </a:lnSpc>
            </a:pPr>
            <a:r>
              <a:rPr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求作：△</a:t>
            </a:r>
            <a:r>
              <a:rPr sz="24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ABC</a:t>
            </a:r>
            <a:r>
              <a:rPr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，使得</a:t>
            </a:r>
            <a:r>
              <a:rPr sz="24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AB=a，AC=b</a:t>
            </a:r>
            <a:r>
              <a:rPr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且</a:t>
            </a:r>
            <a:r>
              <a:rPr sz="24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BC</a:t>
            </a:r>
            <a:r>
              <a:rPr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边上的中线</a:t>
            </a:r>
            <a:r>
              <a:rPr sz="24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AD=c</a:t>
            </a:r>
            <a:r>
              <a:rPr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.</a:t>
            </a:r>
          </a:p>
        </p:txBody>
      </p:sp>
      <p:grpSp>
        <p:nvGrpSpPr>
          <p:cNvPr id="2" name="组合 15"/>
          <p:cNvGrpSpPr/>
          <p:nvPr/>
        </p:nvGrpSpPr>
        <p:grpSpPr bwMode="auto">
          <a:xfrm>
            <a:off x="252413" y="4508500"/>
            <a:ext cx="7827962" cy="1558925"/>
            <a:chOff x="1137196" y="5373216"/>
            <a:chExt cx="7827292" cy="1558771"/>
          </a:xfrm>
        </p:grpSpPr>
        <p:sp>
          <p:nvSpPr>
            <p:cNvPr id="14339" name="TextBox 9"/>
            <p:cNvSpPr txBox="1">
              <a:spLocks noChangeArrowheads="1"/>
            </p:cNvSpPr>
            <p:nvPr/>
          </p:nvSpPr>
          <p:spPr bwMode="auto">
            <a:xfrm>
              <a:off x="1835025" y="5415607"/>
              <a:ext cx="7129463" cy="1516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在作较复杂的三角形时，先画草图，从中找出一个较容易作出的三角形，然后以它为基础作所求作的三角形就比较方便了</a:t>
              </a:r>
              <a:r>
                <a:rPr lang="en-US" altLang="zh-CN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</a:p>
          </p:txBody>
        </p:sp>
        <p:grpSp>
          <p:nvGrpSpPr>
            <p:cNvPr id="14340" name="组合 38"/>
            <p:cNvGrpSpPr/>
            <p:nvPr/>
          </p:nvGrpSpPr>
          <p:grpSpPr bwMode="auto">
            <a:xfrm>
              <a:off x="1137196" y="5373216"/>
              <a:ext cx="698500" cy="649287"/>
              <a:chOff x="579589" y="5301208"/>
              <a:chExt cx="697627" cy="648072"/>
            </a:xfrm>
          </p:grpSpPr>
          <p:grpSp>
            <p:nvGrpSpPr>
              <p:cNvPr id="14341" name="组合 35"/>
              <p:cNvGrpSpPr/>
              <p:nvPr/>
            </p:nvGrpSpPr>
            <p:grpSpPr bwMode="auto">
              <a:xfrm>
                <a:off x="611560" y="5301208"/>
                <a:ext cx="648072" cy="648072"/>
                <a:chOff x="467544" y="5318792"/>
                <a:chExt cx="648072" cy="648072"/>
              </a:xfrm>
            </p:grpSpPr>
            <p:sp>
              <p:nvSpPr>
                <p:cNvPr id="14342" name="椭圆 33"/>
                <p:cNvSpPr>
                  <a:spLocks noChangeArrowheads="1"/>
                </p:cNvSpPr>
                <p:nvPr/>
              </p:nvSpPr>
              <p:spPr bwMode="auto">
                <a:xfrm>
                  <a:off x="467544" y="5318792"/>
                  <a:ext cx="648072" cy="648072"/>
                </a:xfrm>
                <a:prstGeom prst="ellipse">
                  <a:avLst/>
                </a:prstGeom>
                <a:solidFill>
                  <a:srgbClr val="EB2A0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/>
                </a:p>
              </p:txBody>
            </p:sp>
            <p:sp>
              <p:nvSpPr>
                <p:cNvPr id="14343" name="椭圆 34"/>
                <p:cNvSpPr>
                  <a:spLocks noChangeArrowheads="1"/>
                </p:cNvSpPr>
                <p:nvPr/>
              </p:nvSpPr>
              <p:spPr bwMode="auto">
                <a:xfrm>
                  <a:off x="539552" y="5318792"/>
                  <a:ext cx="504056" cy="504056"/>
                </a:xfrm>
                <a:prstGeom prst="ellipse">
                  <a:avLst/>
                </a:prstGeom>
                <a:solidFill>
                  <a:srgbClr val="FFCC00">
                    <a:alpha val="62744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/>
                </a:p>
              </p:txBody>
            </p:sp>
          </p:grpSp>
          <p:sp>
            <p:nvSpPr>
              <p:cNvPr id="14344" name="TextBox 37"/>
              <p:cNvSpPr txBox="1">
                <a:spLocks noChangeArrowheads="1"/>
              </p:cNvSpPr>
              <p:nvPr/>
            </p:nvSpPr>
            <p:spPr bwMode="auto">
              <a:xfrm>
                <a:off x="579589" y="5373216"/>
                <a:ext cx="69762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zh-CN" altLang="en-US" sz="2000" b="1">
                    <a:solidFill>
                      <a:srgbClr val="00206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注意</a:t>
                </a:r>
              </a:p>
            </p:txBody>
          </p:sp>
        </p:grpSp>
      </p:grpSp>
      <p:cxnSp>
        <p:nvCxnSpPr>
          <p:cNvPr id="4" name="直接连接符 3"/>
          <p:cNvCxnSpPr>
            <a:cxnSpLocks noChangeShapeType="1"/>
          </p:cNvCxnSpPr>
          <p:nvPr/>
        </p:nvCxnSpPr>
        <p:spPr bwMode="auto">
          <a:xfrm flipV="1">
            <a:off x="2339975" y="2563813"/>
            <a:ext cx="3095625" cy="7937"/>
          </a:xfrm>
          <a:prstGeom prst="line">
            <a:avLst/>
          </a:prstGeom>
          <a:noFill/>
          <a:ln w="31750">
            <a:solidFill>
              <a:srgbClr val="0070C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395" name="椭圆 4"/>
          <p:cNvSpPr>
            <a:spLocks noChangeArrowheads="1"/>
          </p:cNvSpPr>
          <p:nvPr/>
        </p:nvSpPr>
        <p:spPr bwMode="auto">
          <a:xfrm>
            <a:off x="2413000" y="3238500"/>
            <a:ext cx="76200" cy="762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b="1"/>
          </a:p>
        </p:txBody>
      </p:sp>
      <p:sp>
        <p:nvSpPr>
          <p:cNvPr id="16396" name="椭圆 5"/>
          <p:cNvSpPr>
            <a:spLocks noChangeArrowheads="1"/>
          </p:cNvSpPr>
          <p:nvPr/>
        </p:nvSpPr>
        <p:spPr bwMode="auto">
          <a:xfrm>
            <a:off x="2628900" y="4102100"/>
            <a:ext cx="76200" cy="762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b="1"/>
          </a:p>
        </p:txBody>
      </p:sp>
      <p:cxnSp>
        <p:nvCxnSpPr>
          <p:cNvPr id="7" name="直接连接符 6"/>
          <p:cNvCxnSpPr>
            <a:cxnSpLocks noChangeShapeType="1"/>
          </p:cNvCxnSpPr>
          <p:nvPr/>
        </p:nvCxnSpPr>
        <p:spPr bwMode="auto">
          <a:xfrm>
            <a:off x="2700338" y="4148138"/>
            <a:ext cx="1809750" cy="0"/>
          </a:xfrm>
          <a:prstGeom prst="line">
            <a:avLst/>
          </a:prstGeom>
          <a:noFill/>
          <a:ln w="31750">
            <a:solidFill>
              <a:srgbClr val="0070C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398" name="椭圆 7"/>
          <p:cNvSpPr>
            <a:spLocks noChangeArrowheads="1"/>
          </p:cNvSpPr>
          <p:nvPr/>
        </p:nvSpPr>
        <p:spPr bwMode="auto">
          <a:xfrm>
            <a:off x="5003800" y="3251200"/>
            <a:ext cx="76200" cy="762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b="1"/>
          </a:p>
        </p:txBody>
      </p:sp>
      <p:sp>
        <p:nvSpPr>
          <p:cNvPr id="16399" name="椭圆 8"/>
          <p:cNvSpPr>
            <a:spLocks noChangeArrowheads="1"/>
          </p:cNvSpPr>
          <p:nvPr/>
        </p:nvSpPr>
        <p:spPr bwMode="auto">
          <a:xfrm>
            <a:off x="4500563" y="4122738"/>
            <a:ext cx="76200" cy="762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b="1"/>
          </a:p>
        </p:txBody>
      </p:sp>
      <p:cxnSp>
        <p:nvCxnSpPr>
          <p:cNvPr id="10" name="直接连接符 9"/>
          <p:cNvCxnSpPr>
            <a:cxnSpLocks noChangeShapeType="1"/>
          </p:cNvCxnSpPr>
          <p:nvPr/>
        </p:nvCxnSpPr>
        <p:spPr bwMode="auto">
          <a:xfrm flipV="1">
            <a:off x="2484438" y="3284538"/>
            <a:ext cx="2519362" cy="7937"/>
          </a:xfrm>
          <a:prstGeom prst="line">
            <a:avLst/>
          </a:prstGeom>
          <a:noFill/>
          <a:ln w="31750">
            <a:solidFill>
              <a:srgbClr val="0070C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401" name="椭圆 10"/>
          <p:cNvSpPr>
            <a:spLocks noChangeArrowheads="1"/>
          </p:cNvSpPr>
          <p:nvPr/>
        </p:nvSpPr>
        <p:spPr bwMode="auto">
          <a:xfrm>
            <a:off x="5364163" y="2517775"/>
            <a:ext cx="76200" cy="762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b="1"/>
          </a:p>
        </p:txBody>
      </p:sp>
      <p:sp>
        <p:nvSpPr>
          <p:cNvPr id="16402" name="椭圆 11"/>
          <p:cNvSpPr>
            <a:spLocks noChangeArrowheads="1"/>
          </p:cNvSpPr>
          <p:nvPr/>
        </p:nvSpPr>
        <p:spPr bwMode="auto">
          <a:xfrm>
            <a:off x="2281238" y="2538413"/>
            <a:ext cx="76200" cy="762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b="1"/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3348038" y="2060575"/>
            <a:ext cx="541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3492500" y="2708275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3492500" y="3644900"/>
            <a:ext cx="317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395" grpId="0" bldLvl="0"/>
      <p:bldP spid="16396" grpId="0" bldLvl="0"/>
      <p:bldP spid="16398" grpId="0" bldLvl="0"/>
      <p:bldP spid="16399" grpId="0" bldLvl="0"/>
      <p:bldP spid="16401" grpId="0" bldLvl="0"/>
      <p:bldP spid="16402" grpId="0" bldLvl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34988" y="673100"/>
            <a:ext cx="1096962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作</a:t>
            </a: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法：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52413" y="2781300"/>
            <a:ext cx="707231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）连接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，△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即为所求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54000" y="1270000"/>
            <a:ext cx="8745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（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1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）以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，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为三边作△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ABC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，使得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AB=a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，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BE=b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，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AE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=2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；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31775" y="1785938"/>
            <a:ext cx="3095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（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）取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AE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的中点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D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；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44475" y="2278063"/>
            <a:ext cx="6369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（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3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）连接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BD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，并延长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BD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到点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C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，使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DC=BD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；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cxnSp>
        <p:nvCxnSpPr>
          <p:cNvPr id="7" name="直接连接符 6"/>
          <p:cNvCxnSpPr>
            <a:cxnSpLocks noChangeShapeType="1"/>
          </p:cNvCxnSpPr>
          <p:nvPr/>
        </p:nvCxnSpPr>
        <p:spPr bwMode="auto">
          <a:xfrm flipV="1">
            <a:off x="1547813" y="3429000"/>
            <a:ext cx="1881187" cy="2016125"/>
          </a:xfrm>
          <a:prstGeom prst="line">
            <a:avLst/>
          </a:prstGeom>
          <a:noFill/>
          <a:ln w="31750">
            <a:solidFill>
              <a:srgbClr val="0070C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直接连接符 9"/>
          <p:cNvCxnSpPr>
            <a:cxnSpLocks noChangeShapeType="1"/>
          </p:cNvCxnSpPr>
          <p:nvPr/>
        </p:nvCxnSpPr>
        <p:spPr bwMode="auto">
          <a:xfrm>
            <a:off x="1547813" y="5445125"/>
            <a:ext cx="2087562" cy="720725"/>
          </a:xfrm>
          <a:prstGeom prst="line">
            <a:avLst/>
          </a:prstGeom>
          <a:noFill/>
          <a:ln w="31750">
            <a:solidFill>
              <a:srgbClr val="0070C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直接连接符 7"/>
          <p:cNvCxnSpPr>
            <a:cxnSpLocks noChangeShapeType="1"/>
          </p:cNvCxnSpPr>
          <p:nvPr/>
        </p:nvCxnSpPr>
        <p:spPr bwMode="auto">
          <a:xfrm flipH="1" flipV="1">
            <a:off x="3429000" y="3429000"/>
            <a:ext cx="206375" cy="2736850"/>
          </a:xfrm>
          <a:prstGeom prst="line">
            <a:avLst/>
          </a:prstGeom>
          <a:noFill/>
          <a:ln w="31750">
            <a:solidFill>
              <a:srgbClr val="0070C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3348038" y="3140075"/>
            <a:ext cx="501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  <a:endParaRPr lang="en-US" altLang="zh-CN" sz="2400" b="1" i="1" baseline="-25000">
              <a:latin typeface="Times New Roman" panose="02020603050405020304" pitchFamily="18" charset="0"/>
            </a:endParaRP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1044575" y="5013325"/>
            <a:ext cx="56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6" name="文本框 15"/>
          <p:cNvSpPr txBox="1">
            <a:spLocks noChangeArrowheads="1"/>
          </p:cNvSpPr>
          <p:nvPr/>
        </p:nvSpPr>
        <p:spPr bwMode="auto">
          <a:xfrm flipH="1">
            <a:off x="3419475" y="6092825"/>
            <a:ext cx="758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E</a:t>
            </a:r>
            <a:endParaRPr lang="en-US" altLang="zh-CN" sz="2400" b="1" i="1" baseline="-25000">
              <a:latin typeface="Times New Roman" panose="02020603050405020304" pitchFamily="18" charset="0"/>
            </a:endParaRPr>
          </a:p>
        </p:txBody>
      </p:sp>
      <p:sp>
        <p:nvSpPr>
          <p:cNvPr id="17421" name="椭圆 10"/>
          <p:cNvSpPr>
            <a:spLocks noChangeArrowheads="1"/>
          </p:cNvSpPr>
          <p:nvPr/>
        </p:nvSpPr>
        <p:spPr bwMode="auto">
          <a:xfrm>
            <a:off x="3492500" y="4779963"/>
            <a:ext cx="76200" cy="762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b="1"/>
          </a:p>
        </p:txBody>
      </p:sp>
      <p:sp>
        <p:nvSpPr>
          <p:cNvPr id="17" name="文本框 16"/>
          <p:cNvSpPr txBox="1">
            <a:spLocks noChangeArrowheads="1"/>
          </p:cNvSpPr>
          <p:nvPr/>
        </p:nvSpPr>
        <p:spPr bwMode="auto">
          <a:xfrm>
            <a:off x="3635375" y="4868863"/>
            <a:ext cx="501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D</a:t>
            </a:r>
          </a:p>
        </p:txBody>
      </p:sp>
      <p:grpSp>
        <p:nvGrpSpPr>
          <p:cNvPr id="12" name="组合 11"/>
          <p:cNvGrpSpPr/>
          <p:nvPr/>
        </p:nvGrpSpPr>
        <p:grpSpPr bwMode="auto">
          <a:xfrm>
            <a:off x="1530350" y="4221163"/>
            <a:ext cx="4691063" cy="1225550"/>
            <a:chOff x="2410" y="6647"/>
            <a:chExt cx="7387" cy="1930"/>
          </a:xfrm>
        </p:grpSpPr>
        <p:cxnSp>
          <p:nvCxnSpPr>
            <p:cNvPr id="15375" name="直接连接符 8"/>
            <p:cNvCxnSpPr>
              <a:cxnSpLocks noChangeShapeType="1"/>
            </p:cNvCxnSpPr>
            <p:nvPr/>
          </p:nvCxnSpPr>
          <p:spPr bwMode="auto">
            <a:xfrm flipV="1">
              <a:off x="2410" y="6647"/>
              <a:ext cx="6264" cy="1930"/>
            </a:xfrm>
            <a:prstGeom prst="line">
              <a:avLst/>
            </a:prstGeom>
            <a:noFill/>
            <a:ln w="31750">
              <a:solidFill>
                <a:srgbClr val="0070C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76" name="文本框 17"/>
            <p:cNvSpPr txBox="1">
              <a:spLocks noChangeArrowheads="1"/>
            </p:cNvSpPr>
            <p:nvPr/>
          </p:nvSpPr>
          <p:spPr bwMode="auto">
            <a:xfrm>
              <a:off x="8787" y="6647"/>
              <a:ext cx="1011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C</a:t>
              </a:r>
              <a:endParaRPr lang="en-US" altLang="zh-CN" sz="2400" b="1" i="1" baseline="-25000">
                <a:latin typeface="Times New Roman" panose="02020603050405020304" pitchFamily="18" charset="0"/>
              </a:endParaRPr>
            </a:p>
          </p:txBody>
        </p:sp>
      </p:grpSp>
      <p:cxnSp>
        <p:nvCxnSpPr>
          <p:cNvPr id="13" name="直接连接符 12"/>
          <p:cNvCxnSpPr>
            <a:cxnSpLocks noChangeShapeType="1"/>
          </p:cNvCxnSpPr>
          <p:nvPr/>
        </p:nvCxnSpPr>
        <p:spPr bwMode="auto">
          <a:xfrm>
            <a:off x="3419475" y="3429000"/>
            <a:ext cx="2016125" cy="792163"/>
          </a:xfrm>
          <a:prstGeom prst="line">
            <a:avLst/>
          </a:prstGeom>
          <a:noFill/>
          <a:ln w="31750">
            <a:solidFill>
              <a:srgbClr val="0070C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4" grpId="0"/>
      <p:bldP spid="15" grpId="0"/>
      <p:bldP spid="16" grpId="0"/>
      <p:bldP spid="17421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80"/>
          <p:cNvSpPr>
            <a:spLocks noChangeArrowheads="1"/>
          </p:cNvSpPr>
          <p:nvPr/>
        </p:nvSpPr>
        <p:spPr bwMode="auto">
          <a:xfrm>
            <a:off x="0" y="58738"/>
            <a:ext cx="1217613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当堂练习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410" name="文本框 99"/>
          <p:cNvSpPr txBox="1">
            <a:spLocks noChangeArrowheads="1"/>
          </p:cNvSpPr>
          <p:nvPr/>
        </p:nvSpPr>
        <p:spPr bwMode="auto">
          <a:xfrm>
            <a:off x="252413" y="1125538"/>
            <a:ext cx="7883525" cy="283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下列条件能作一个唯一三角形的是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_________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（填序号）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①∠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=65°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=45°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=90°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②∠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=60°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=60°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=60°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③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=4cm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=3cm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=5cm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④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=2cm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=5cm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=3cm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651500" y="1268413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文本框 99"/>
          <p:cNvSpPr txBox="1">
            <a:spLocks noChangeArrowheads="1"/>
          </p:cNvSpPr>
          <p:nvPr/>
        </p:nvSpPr>
        <p:spPr bwMode="auto">
          <a:xfrm>
            <a:off x="755650" y="981075"/>
            <a:ext cx="7878763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如图，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是不等边三角形，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DE=BC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，以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为两个顶点作三角形，使所作出的三角形与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全等，这样的三角形最多可以作出（   ）</a:t>
            </a:r>
          </a:p>
        </p:txBody>
      </p:sp>
      <p:sp>
        <p:nvSpPr>
          <p:cNvPr id="18434" name="文本框 1"/>
          <p:cNvSpPr txBox="1">
            <a:spLocks noChangeArrowheads="1"/>
          </p:cNvSpPr>
          <p:nvPr/>
        </p:nvSpPr>
        <p:spPr bwMode="auto">
          <a:xfrm>
            <a:off x="1044575" y="4652963"/>
            <a:ext cx="53721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A.2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个         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B.4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个         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C.6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个        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D.1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个</a:t>
            </a: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cxnSp>
        <p:nvCxnSpPr>
          <p:cNvPr id="3" name="直接连接符 2"/>
          <p:cNvCxnSpPr/>
          <p:nvPr/>
        </p:nvCxnSpPr>
        <p:spPr>
          <a:xfrm rot="1260000" flipV="1">
            <a:off x="831850" y="3570288"/>
            <a:ext cx="3579813" cy="1379537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 rot="1260000" flipH="1">
            <a:off x="960438" y="3138488"/>
            <a:ext cx="1036637" cy="1328737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2195513" y="3357563"/>
            <a:ext cx="2305050" cy="935037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8" name="文本框 32"/>
          <p:cNvSpPr txBox="1">
            <a:spLocks noChangeArrowheads="1"/>
          </p:cNvSpPr>
          <p:nvPr/>
        </p:nvSpPr>
        <p:spPr bwMode="auto">
          <a:xfrm>
            <a:off x="512763" y="4376738"/>
            <a:ext cx="501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  <a:endParaRPr lang="en-US" altLang="zh-CN" sz="2400" b="1" i="1" baseline="-25000">
              <a:latin typeface="Times New Roman" panose="02020603050405020304" pitchFamily="18" charset="0"/>
            </a:endParaRPr>
          </a:p>
        </p:txBody>
      </p:sp>
      <p:sp>
        <p:nvSpPr>
          <p:cNvPr id="18439" name="文本框 9"/>
          <p:cNvSpPr txBox="1">
            <a:spLocks noChangeArrowheads="1"/>
          </p:cNvSpPr>
          <p:nvPr/>
        </p:nvSpPr>
        <p:spPr bwMode="auto">
          <a:xfrm>
            <a:off x="4308475" y="4337050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C</a:t>
            </a:r>
            <a:endParaRPr lang="en-US" altLang="zh-CN" sz="2400" b="1" i="1" baseline="-25000">
              <a:latin typeface="Times New Roman" panose="02020603050405020304" pitchFamily="18" charset="0"/>
            </a:endParaRPr>
          </a:p>
        </p:txBody>
      </p:sp>
      <p:sp>
        <p:nvSpPr>
          <p:cNvPr id="18440" name="文本框 10"/>
          <p:cNvSpPr txBox="1">
            <a:spLocks noChangeArrowheads="1"/>
          </p:cNvSpPr>
          <p:nvPr/>
        </p:nvSpPr>
        <p:spPr bwMode="auto">
          <a:xfrm>
            <a:off x="2339975" y="2997200"/>
            <a:ext cx="56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B</a:t>
            </a:r>
          </a:p>
        </p:txBody>
      </p:sp>
      <p:cxnSp>
        <p:nvCxnSpPr>
          <p:cNvPr id="7" name="直接连接符 6"/>
          <p:cNvCxnSpPr/>
          <p:nvPr/>
        </p:nvCxnSpPr>
        <p:spPr>
          <a:xfrm rot="1260000" flipV="1">
            <a:off x="4916488" y="3592513"/>
            <a:ext cx="3579812" cy="1379537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2" name="文本框 27"/>
          <p:cNvSpPr txBox="1">
            <a:spLocks noChangeArrowheads="1"/>
          </p:cNvSpPr>
          <p:nvPr/>
        </p:nvSpPr>
        <p:spPr bwMode="auto">
          <a:xfrm flipH="1">
            <a:off x="8172450" y="4292600"/>
            <a:ext cx="758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E</a:t>
            </a:r>
            <a:endParaRPr lang="en-US" altLang="zh-CN" sz="2400" b="1" i="1" baseline="-25000">
              <a:latin typeface="Times New Roman" panose="02020603050405020304" pitchFamily="18" charset="0"/>
            </a:endParaRPr>
          </a:p>
        </p:txBody>
      </p:sp>
      <p:sp>
        <p:nvSpPr>
          <p:cNvPr id="18443" name="文本框 19"/>
          <p:cNvSpPr txBox="1">
            <a:spLocks noChangeArrowheads="1"/>
          </p:cNvSpPr>
          <p:nvPr/>
        </p:nvSpPr>
        <p:spPr bwMode="auto">
          <a:xfrm>
            <a:off x="4787900" y="4292600"/>
            <a:ext cx="669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D</a:t>
            </a:r>
            <a:endParaRPr lang="en-US" altLang="zh-CN" sz="2400" b="1" i="1" baseline="-25000">
              <a:latin typeface="Times New Roman" panose="02020603050405020304" pitchFamily="18" charset="0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4068763" y="2349500"/>
            <a:ext cx="385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文本框 99"/>
          <p:cNvSpPr txBox="1">
            <a:spLocks noChangeArrowheads="1"/>
          </p:cNvSpPr>
          <p:nvPr/>
        </p:nvSpPr>
        <p:spPr bwMode="auto">
          <a:xfrm>
            <a:off x="828675" y="692150"/>
            <a:ext cx="7237413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已知线段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β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，如图所示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求作：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，使得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BC=b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β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0482" name="椭圆 1"/>
          <p:cNvSpPr>
            <a:spLocks noChangeArrowheads="1"/>
          </p:cNvSpPr>
          <p:nvPr/>
        </p:nvSpPr>
        <p:spPr bwMode="auto">
          <a:xfrm>
            <a:off x="1771650" y="3441700"/>
            <a:ext cx="76200" cy="762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0483" name="椭圆 5"/>
          <p:cNvSpPr>
            <a:spLocks noChangeArrowheads="1"/>
          </p:cNvSpPr>
          <p:nvPr/>
        </p:nvSpPr>
        <p:spPr bwMode="auto">
          <a:xfrm>
            <a:off x="3427413" y="3463925"/>
            <a:ext cx="76200" cy="762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cxnSp>
        <p:nvCxnSpPr>
          <p:cNvPr id="20484" name="直接连接符 8"/>
          <p:cNvCxnSpPr>
            <a:cxnSpLocks noChangeShapeType="1"/>
          </p:cNvCxnSpPr>
          <p:nvPr/>
        </p:nvCxnSpPr>
        <p:spPr bwMode="auto">
          <a:xfrm flipV="1">
            <a:off x="1771650" y="3498850"/>
            <a:ext cx="1655763" cy="1588"/>
          </a:xfrm>
          <a:prstGeom prst="line">
            <a:avLst/>
          </a:prstGeom>
          <a:noFill/>
          <a:ln w="31750">
            <a:solidFill>
              <a:srgbClr val="0070C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85" name="文本框 12"/>
          <p:cNvSpPr txBox="1">
            <a:spLocks noChangeArrowheads="1"/>
          </p:cNvSpPr>
          <p:nvPr/>
        </p:nvSpPr>
        <p:spPr bwMode="auto">
          <a:xfrm>
            <a:off x="2339975" y="2997200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  <a:endParaRPr lang="zh-CN" altLang="en-US" sz="2400"/>
          </a:p>
        </p:txBody>
      </p:sp>
      <p:cxnSp>
        <p:nvCxnSpPr>
          <p:cNvPr id="20486" name="直接连接符 9"/>
          <p:cNvCxnSpPr>
            <a:cxnSpLocks noChangeShapeType="1"/>
          </p:cNvCxnSpPr>
          <p:nvPr/>
        </p:nvCxnSpPr>
        <p:spPr bwMode="auto">
          <a:xfrm flipV="1">
            <a:off x="3787775" y="1917700"/>
            <a:ext cx="2008188" cy="1590675"/>
          </a:xfrm>
          <a:prstGeom prst="line">
            <a:avLst/>
          </a:prstGeom>
          <a:noFill/>
          <a:ln w="31750">
            <a:solidFill>
              <a:srgbClr val="0070C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87" name="直接连接符 10"/>
          <p:cNvCxnSpPr>
            <a:cxnSpLocks noChangeShapeType="1"/>
          </p:cNvCxnSpPr>
          <p:nvPr/>
        </p:nvCxnSpPr>
        <p:spPr bwMode="auto">
          <a:xfrm flipV="1">
            <a:off x="3787775" y="3500438"/>
            <a:ext cx="2520950" cy="7937"/>
          </a:xfrm>
          <a:prstGeom prst="line">
            <a:avLst/>
          </a:prstGeom>
          <a:noFill/>
          <a:ln w="31750">
            <a:solidFill>
              <a:srgbClr val="0070C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88" name="弧形 13"/>
          <p:cNvSpPr>
            <a:spLocks noChangeArrowheads="1"/>
          </p:cNvSpPr>
          <p:nvPr/>
        </p:nvSpPr>
        <p:spPr bwMode="auto">
          <a:xfrm rot="1680000">
            <a:off x="3887788" y="3105150"/>
            <a:ext cx="609600" cy="608013"/>
          </a:xfrm>
          <a:custGeom>
            <a:avLst/>
            <a:gdLst>
              <a:gd name="T0" fmla="*/ 305117 w 610235"/>
              <a:gd name="T1" fmla="*/ 0 h 608965"/>
              <a:gd name="T2" fmla="*/ 610234 w 610235"/>
              <a:gd name="T3" fmla="*/ 304482 h 608965"/>
              <a:gd name="T4" fmla="*/ 305117 w 610235"/>
              <a:gd name="T5" fmla="*/ 304482 h 608965"/>
              <a:gd name="T6" fmla="*/ 305117 w 610235"/>
              <a:gd name="T7" fmla="*/ 0 h 608965"/>
              <a:gd name="T8" fmla="*/ 610234 w 610235"/>
              <a:gd name="T9" fmla="*/ 304482 h 608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10235" h="608965" stroke="0">
                <a:moveTo>
                  <a:pt x="305117" y="0"/>
                </a:moveTo>
                <a:cubicBezTo>
                  <a:pt x="473628" y="0"/>
                  <a:pt x="610234" y="136321"/>
                  <a:pt x="610234" y="304482"/>
                </a:cubicBezTo>
                <a:lnTo>
                  <a:pt x="305117" y="304482"/>
                </a:lnTo>
                <a:close/>
              </a:path>
              <a:path w="610235" h="608965" fill="none">
                <a:moveTo>
                  <a:pt x="305117" y="0"/>
                </a:moveTo>
                <a:cubicBezTo>
                  <a:pt x="473628" y="0"/>
                  <a:pt x="610234" y="136321"/>
                  <a:pt x="610234" y="304482"/>
                </a:cubicBezTo>
              </a:path>
            </a:pathLst>
          </a:custGeom>
          <a:noFill/>
          <a:ln w="31750">
            <a:solidFill>
              <a:srgbClr val="0070C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89" name="文本框 14"/>
          <p:cNvSpPr txBox="1">
            <a:spLocks noChangeArrowheads="1"/>
          </p:cNvSpPr>
          <p:nvPr/>
        </p:nvSpPr>
        <p:spPr bwMode="auto">
          <a:xfrm>
            <a:off x="4645025" y="2997200"/>
            <a:ext cx="338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β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34988" y="673100"/>
            <a:ext cx="1096962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作</a:t>
            </a: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法：</a:t>
            </a:r>
          </a:p>
        </p:txBody>
      </p:sp>
      <p:sp>
        <p:nvSpPr>
          <p:cNvPr id="22530" name="文本框 99"/>
          <p:cNvSpPr txBox="1">
            <a:spLocks noChangeArrowheads="1"/>
          </p:cNvSpPr>
          <p:nvPr/>
        </p:nvSpPr>
        <p:spPr bwMode="auto">
          <a:xfrm>
            <a:off x="396875" y="1628775"/>
            <a:ext cx="8396288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96875" y="1125538"/>
            <a:ext cx="2930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（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1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）作线段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BC=b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；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96875" y="1628775"/>
            <a:ext cx="7132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（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）以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为顶点，射线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为一边，作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MBC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=∠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β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；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4582" name="椭圆 4"/>
          <p:cNvSpPr>
            <a:spLocks noChangeArrowheads="1"/>
          </p:cNvSpPr>
          <p:nvPr/>
        </p:nvSpPr>
        <p:spPr bwMode="auto">
          <a:xfrm>
            <a:off x="1771650" y="5594350"/>
            <a:ext cx="76200" cy="762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4583" name="椭圆 5"/>
          <p:cNvSpPr>
            <a:spLocks noChangeArrowheads="1"/>
          </p:cNvSpPr>
          <p:nvPr/>
        </p:nvSpPr>
        <p:spPr bwMode="auto">
          <a:xfrm>
            <a:off x="3427413" y="5616575"/>
            <a:ext cx="76200" cy="762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cxnSp>
        <p:nvCxnSpPr>
          <p:cNvPr id="9" name="直接连接符 8"/>
          <p:cNvCxnSpPr>
            <a:cxnSpLocks noChangeShapeType="1"/>
          </p:cNvCxnSpPr>
          <p:nvPr/>
        </p:nvCxnSpPr>
        <p:spPr bwMode="auto">
          <a:xfrm flipV="1">
            <a:off x="1771650" y="5651500"/>
            <a:ext cx="1655763" cy="1588"/>
          </a:xfrm>
          <a:prstGeom prst="line">
            <a:avLst/>
          </a:prstGeom>
          <a:noFill/>
          <a:ln w="31750">
            <a:solidFill>
              <a:srgbClr val="0070C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2195513" y="5589588"/>
            <a:ext cx="334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  <a:endParaRPr lang="zh-CN" altLang="en-US" sz="2400"/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3203575" y="5805488"/>
            <a:ext cx="642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C</a:t>
            </a:r>
            <a:endParaRPr lang="en-US" altLang="zh-CN" sz="2400" b="1" i="1" baseline="-25000">
              <a:latin typeface="Times New Roman" panose="02020603050405020304" pitchFamily="18" charset="0"/>
            </a:endParaRPr>
          </a:p>
        </p:txBody>
      </p:sp>
      <p:sp>
        <p:nvSpPr>
          <p:cNvPr id="23" name="文本框 22"/>
          <p:cNvSpPr txBox="1">
            <a:spLocks noChangeArrowheads="1"/>
          </p:cNvSpPr>
          <p:nvPr/>
        </p:nvSpPr>
        <p:spPr bwMode="auto">
          <a:xfrm>
            <a:off x="1331913" y="5805488"/>
            <a:ext cx="566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B</a:t>
            </a:r>
          </a:p>
        </p:txBody>
      </p:sp>
      <p:cxnSp>
        <p:nvCxnSpPr>
          <p:cNvPr id="10" name="直接连接符 9"/>
          <p:cNvCxnSpPr>
            <a:cxnSpLocks noChangeShapeType="1"/>
          </p:cNvCxnSpPr>
          <p:nvPr/>
        </p:nvCxnSpPr>
        <p:spPr bwMode="auto">
          <a:xfrm flipV="1">
            <a:off x="1776413" y="3454400"/>
            <a:ext cx="2592387" cy="2166938"/>
          </a:xfrm>
          <a:prstGeom prst="line">
            <a:avLst/>
          </a:prstGeom>
          <a:noFill/>
          <a:ln w="31750">
            <a:solidFill>
              <a:srgbClr val="0070C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弧形 13"/>
          <p:cNvSpPr>
            <a:spLocks noChangeArrowheads="1"/>
          </p:cNvSpPr>
          <p:nvPr/>
        </p:nvSpPr>
        <p:spPr bwMode="auto">
          <a:xfrm rot="1680000">
            <a:off x="1800225" y="5192713"/>
            <a:ext cx="609600" cy="608012"/>
          </a:xfrm>
          <a:custGeom>
            <a:avLst/>
            <a:gdLst>
              <a:gd name="T0" fmla="*/ 305117 w 610235"/>
              <a:gd name="T1" fmla="*/ 0 h 608965"/>
              <a:gd name="T2" fmla="*/ 610234 w 610235"/>
              <a:gd name="T3" fmla="*/ 304482 h 608965"/>
              <a:gd name="T4" fmla="*/ 305117 w 610235"/>
              <a:gd name="T5" fmla="*/ 304482 h 608965"/>
              <a:gd name="T6" fmla="*/ 305117 w 610235"/>
              <a:gd name="T7" fmla="*/ 0 h 608965"/>
              <a:gd name="T8" fmla="*/ 610234 w 610235"/>
              <a:gd name="T9" fmla="*/ 304482 h 608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10235" h="608965" stroke="0">
                <a:moveTo>
                  <a:pt x="305117" y="0"/>
                </a:moveTo>
                <a:cubicBezTo>
                  <a:pt x="473628" y="0"/>
                  <a:pt x="610234" y="136321"/>
                  <a:pt x="610234" y="304482"/>
                </a:cubicBezTo>
                <a:lnTo>
                  <a:pt x="305117" y="304482"/>
                </a:lnTo>
                <a:close/>
              </a:path>
              <a:path w="610235" h="608965" fill="none">
                <a:moveTo>
                  <a:pt x="305117" y="0"/>
                </a:moveTo>
                <a:cubicBezTo>
                  <a:pt x="473628" y="0"/>
                  <a:pt x="610234" y="136321"/>
                  <a:pt x="610234" y="304482"/>
                </a:cubicBezTo>
              </a:path>
            </a:pathLst>
          </a:custGeom>
          <a:noFill/>
          <a:ln w="31750">
            <a:solidFill>
              <a:srgbClr val="0070C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2052638" y="5229225"/>
            <a:ext cx="338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β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25438" y="2133600"/>
            <a:ext cx="8402637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（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3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）以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为顶点，射线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CB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为一边，在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同侧作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NCB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=∠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β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；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射线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BM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，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CN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交于点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，则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△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ABC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就是所求作的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△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ABC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.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cxnSp>
        <p:nvCxnSpPr>
          <p:cNvPr id="8" name="直接连接符 7"/>
          <p:cNvCxnSpPr>
            <a:cxnSpLocks noChangeShapeType="1"/>
          </p:cNvCxnSpPr>
          <p:nvPr/>
        </p:nvCxnSpPr>
        <p:spPr bwMode="auto">
          <a:xfrm flipH="1" flipV="1">
            <a:off x="1979613" y="3933825"/>
            <a:ext cx="1447800" cy="1727200"/>
          </a:xfrm>
          <a:prstGeom prst="line">
            <a:avLst/>
          </a:prstGeom>
          <a:noFill/>
          <a:ln w="31750">
            <a:solidFill>
              <a:srgbClr val="0070C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弧形 10"/>
          <p:cNvSpPr>
            <a:spLocks noChangeArrowheads="1"/>
          </p:cNvSpPr>
          <p:nvPr/>
        </p:nvSpPr>
        <p:spPr bwMode="auto">
          <a:xfrm rot="-8640000">
            <a:off x="2965450" y="5133975"/>
            <a:ext cx="609600" cy="609600"/>
          </a:xfrm>
          <a:custGeom>
            <a:avLst/>
            <a:gdLst>
              <a:gd name="T0" fmla="*/ 305117 w 610235"/>
              <a:gd name="T1" fmla="*/ 0 h 608965"/>
              <a:gd name="T2" fmla="*/ 610234 w 610235"/>
              <a:gd name="T3" fmla="*/ 304482 h 608965"/>
              <a:gd name="T4" fmla="*/ 305117 w 610235"/>
              <a:gd name="T5" fmla="*/ 304482 h 608965"/>
              <a:gd name="T6" fmla="*/ 305117 w 610235"/>
              <a:gd name="T7" fmla="*/ 0 h 608965"/>
              <a:gd name="T8" fmla="*/ 610234 w 610235"/>
              <a:gd name="T9" fmla="*/ 304482 h 608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10235" h="608965" stroke="0">
                <a:moveTo>
                  <a:pt x="305117" y="0"/>
                </a:moveTo>
                <a:cubicBezTo>
                  <a:pt x="473628" y="0"/>
                  <a:pt x="610234" y="136321"/>
                  <a:pt x="610234" y="304482"/>
                </a:cubicBezTo>
                <a:lnTo>
                  <a:pt x="305117" y="304482"/>
                </a:lnTo>
                <a:close/>
              </a:path>
              <a:path w="610235" h="608965" fill="none">
                <a:moveTo>
                  <a:pt x="305117" y="0"/>
                </a:moveTo>
                <a:cubicBezTo>
                  <a:pt x="473628" y="0"/>
                  <a:pt x="610234" y="136321"/>
                  <a:pt x="610234" y="304482"/>
                </a:cubicBezTo>
              </a:path>
            </a:pathLst>
          </a:custGeom>
          <a:noFill/>
          <a:ln w="31750">
            <a:solidFill>
              <a:srgbClr val="0070C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2700338" y="5156200"/>
            <a:ext cx="338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β</a:t>
            </a:r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2555875" y="4292600"/>
            <a:ext cx="501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  <a:endParaRPr lang="en-US" altLang="zh-CN" sz="2400" b="1" i="1" baseline="-250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24582" grpId="0"/>
      <p:bldP spid="24583" grpId="0"/>
      <p:bldP spid="13" grpId="0"/>
      <p:bldP spid="21" grpId="0"/>
      <p:bldP spid="23" grpId="0"/>
      <p:bldP spid="14" grpId="0" bldLvl="0" animBg="1"/>
      <p:bldP spid="15" grpId="0"/>
      <p:bldP spid="7" grpId="0"/>
      <p:bldP spid="11" grpId="0" bldLvl="0" animBg="1"/>
      <p:bldP spid="12" grpId="0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80"/>
          <p:cNvSpPr>
            <a:spLocks noChangeArrowheads="1"/>
          </p:cNvSpPr>
          <p:nvPr/>
        </p:nvSpPr>
        <p:spPr bwMode="auto">
          <a:xfrm>
            <a:off x="0" y="58738"/>
            <a:ext cx="1217613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课堂小结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603" name="TextBox 3"/>
          <p:cNvSpPr txBox="1">
            <a:spLocks noChangeArrowheads="1"/>
          </p:cNvSpPr>
          <p:nvPr/>
        </p:nvSpPr>
        <p:spPr bwMode="auto">
          <a:xfrm>
            <a:off x="107950" y="3038475"/>
            <a:ext cx="1368425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dist">
              <a:buFont typeface="Arial" panose="020B0604020202020204" pitchFamily="34" charset="0"/>
              <a:buNone/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三角形的尺规作图</a:t>
            </a:r>
          </a:p>
        </p:txBody>
      </p:sp>
      <p:sp>
        <p:nvSpPr>
          <p:cNvPr id="25604" name="左大括号 20"/>
          <p:cNvSpPr/>
          <p:nvPr/>
        </p:nvSpPr>
        <p:spPr bwMode="auto">
          <a:xfrm>
            <a:off x="1487488" y="1125538"/>
            <a:ext cx="276225" cy="4319587"/>
          </a:xfrm>
          <a:prstGeom prst="leftBrace">
            <a:avLst>
              <a:gd name="adj1" fmla="val 7674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5605" name="右箭头 26"/>
          <p:cNvSpPr>
            <a:spLocks noChangeArrowheads="1"/>
          </p:cNvSpPr>
          <p:nvPr/>
        </p:nvSpPr>
        <p:spPr bwMode="auto">
          <a:xfrm>
            <a:off x="1979613" y="981075"/>
            <a:ext cx="371475" cy="288925"/>
          </a:xfrm>
          <a:prstGeom prst="rightArrow">
            <a:avLst>
              <a:gd name="adj1" fmla="val 50000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5606" name="TextBox 5"/>
          <p:cNvSpPr txBox="1">
            <a:spLocks noChangeArrowheads="1"/>
          </p:cNvSpPr>
          <p:nvPr/>
        </p:nvSpPr>
        <p:spPr bwMode="auto">
          <a:xfrm>
            <a:off x="2411413" y="620713"/>
            <a:ext cx="43322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ea typeface="黑体" panose="02010609060101010101" pitchFamily="49" charset="-122"/>
              </a:rPr>
              <a:t>①已知三边作三角</a:t>
            </a:r>
            <a:r>
              <a:rPr lang="zh-CN" altLang="en-US" sz="2400" dirty="0" smtClean="0">
                <a:solidFill>
                  <a:srgbClr val="FF0000"/>
                </a:solidFill>
                <a:ea typeface="黑体" panose="02010609060101010101" pitchFamily="49" charset="-122"/>
              </a:rPr>
              <a:t>形 </a:t>
            </a:r>
            <a:endParaRPr lang="zh-CN" altLang="en-US" sz="2400" dirty="0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sp>
        <p:nvSpPr>
          <p:cNvPr id="25607" name="右箭头 1"/>
          <p:cNvSpPr>
            <a:spLocks noChangeArrowheads="1"/>
          </p:cNvSpPr>
          <p:nvPr/>
        </p:nvSpPr>
        <p:spPr bwMode="auto">
          <a:xfrm>
            <a:off x="1979613" y="2060575"/>
            <a:ext cx="371475" cy="288925"/>
          </a:xfrm>
          <a:prstGeom prst="rightArrow">
            <a:avLst>
              <a:gd name="adj1" fmla="val 50000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5608" name="TextBox 5"/>
          <p:cNvSpPr txBox="1">
            <a:spLocks noChangeArrowheads="1"/>
          </p:cNvSpPr>
          <p:nvPr/>
        </p:nvSpPr>
        <p:spPr bwMode="auto">
          <a:xfrm>
            <a:off x="2484438" y="1844675"/>
            <a:ext cx="43322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ea typeface="黑体" panose="02010609060101010101" pitchFamily="49" charset="-122"/>
              </a:rPr>
              <a:t>②已知两边及其夹角作三角形</a:t>
            </a:r>
          </a:p>
        </p:txBody>
      </p:sp>
      <p:sp>
        <p:nvSpPr>
          <p:cNvPr id="25609" name="右箭头 4"/>
          <p:cNvSpPr>
            <a:spLocks noChangeArrowheads="1"/>
          </p:cNvSpPr>
          <p:nvPr/>
        </p:nvSpPr>
        <p:spPr bwMode="auto">
          <a:xfrm>
            <a:off x="2051050" y="3284538"/>
            <a:ext cx="371475" cy="288925"/>
          </a:xfrm>
          <a:prstGeom prst="rightArrow">
            <a:avLst>
              <a:gd name="adj1" fmla="val 50000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5610" name="TextBox 5"/>
          <p:cNvSpPr txBox="1">
            <a:spLocks noChangeArrowheads="1"/>
          </p:cNvSpPr>
          <p:nvPr/>
        </p:nvSpPr>
        <p:spPr bwMode="auto">
          <a:xfrm>
            <a:off x="2555875" y="3068638"/>
            <a:ext cx="43322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ea typeface="黑体" panose="02010609060101010101" pitchFamily="49" charset="-122"/>
              </a:rPr>
              <a:t>③已知两角及其夹边作三角形</a:t>
            </a:r>
          </a:p>
        </p:txBody>
      </p:sp>
      <p:sp>
        <p:nvSpPr>
          <p:cNvPr id="25611" name="右箭头 7"/>
          <p:cNvSpPr>
            <a:spLocks noChangeArrowheads="1"/>
          </p:cNvSpPr>
          <p:nvPr/>
        </p:nvSpPr>
        <p:spPr bwMode="auto">
          <a:xfrm>
            <a:off x="1908175" y="4868863"/>
            <a:ext cx="371475" cy="288925"/>
          </a:xfrm>
          <a:prstGeom prst="rightArrow">
            <a:avLst>
              <a:gd name="adj1" fmla="val 50000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5612" name="TextBox 5"/>
          <p:cNvSpPr txBox="1">
            <a:spLocks noChangeArrowheads="1"/>
          </p:cNvSpPr>
          <p:nvPr/>
        </p:nvSpPr>
        <p:spPr bwMode="auto">
          <a:xfrm>
            <a:off x="2413000" y="4652963"/>
            <a:ext cx="62357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ea typeface="黑体" panose="02010609060101010101" pitchFamily="49" charset="-122"/>
              </a:rPr>
              <a:t>④已知两角和其中一角的对边作三角形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ldLvl="0"/>
      <p:bldP spid="25604" grpId="0" bldLvl="0"/>
      <p:bldP spid="25605" grpId="0" bldLvl="0"/>
      <p:bldP spid="25606" grpId="0" bldLvl="0"/>
      <p:bldP spid="25607" grpId="0" bldLvl="0"/>
      <p:bldP spid="25608" grpId="0" bldLvl="0"/>
      <p:bldP spid="25609" grpId="0" bldLvl="0"/>
      <p:bldP spid="25610" grpId="0" bldLvl="0"/>
      <p:bldP spid="25611" grpId="0" bldLvl="0"/>
      <p:bldP spid="25612" grpId="0" bldLvl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2506663" y="1214438"/>
            <a:ext cx="2708275" cy="633412"/>
            <a:chOff x="348" y="0"/>
            <a:chExt cx="4262" cy="998"/>
          </a:xfrm>
        </p:grpSpPr>
        <p:grpSp>
          <p:nvGrpSpPr>
            <p:cNvPr id="4098" name="Group 10"/>
            <p:cNvGrpSpPr/>
            <p:nvPr/>
          </p:nvGrpSpPr>
          <p:grpSpPr bwMode="auto">
            <a:xfrm>
              <a:off x="348" y="337"/>
              <a:ext cx="349" cy="340"/>
              <a:chOff x="348" y="329"/>
              <a:chExt cx="349" cy="340"/>
            </a:xfrm>
          </p:grpSpPr>
          <p:sp>
            <p:nvSpPr>
              <p:cNvPr id="4099" name="MH_Other_9"/>
              <p:cNvSpPr>
                <a:spLocks noEditPoints="1" noChangeArrowheads="1"/>
              </p:cNvSpPr>
              <p:nvPr/>
            </p:nvSpPr>
            <p:spPr bwMode="auto">
              <a:xfrm>
                <a:off x="348" y="329"/>
                <a:ext cx="349" cy="340"/>
              </a:xfrm>
              <a:custGeom>
                <a:avLst/>
                <a:gdLst>
                  <a:gd name="T0" fmla="*/ 105 w 108"/>
                  <a:gd name="T1" fmla="*/ 95 h 107"/>
                  <a:gd name="T2" fmla="*/ 76 w 108"/>
                  <a:gd name="T3" fmla="*/ 66 h 107"/>
                  <a:gd name="T4" fmla="*/ 83 w 108"/>
                  <a:gd name="T5" fmla="*/ 42 h 107"/>
                  <a:gd name="T6" fmla="*/ 42 w 108"/>
                  <a:gd name="T7" fmla="*/ 0 h 107"/>
                  <a:gd name="T8" fmla="*/ 0 w 108"/>
                  <a:gd name="T9" fmla="*/ 42 h 107"/>
                  <a:gd name="T10" fmla="*/ 42 w 108"/>
                  <a:gd name="T11" fmla="*/ 83 h 107"/>
                  <a:gd name="T12" fmla="*/ 66 w 108"/>
                  <a:gd name="T13" fmla="*/ 76 h 107"/>
                  <a:gd name="T14" fmla="*/ 95 w 108"/>
                  <a:gd name="T15" fmla="*/ 105 h 107"/>
                  <a:gd name="T16" fmla="*/ 100 w 108"/>
                  <a:gd name="T17" fmla="*/ 107 h 107"/>
                  <a:gd name="T18" fmla="*/ 105 w 108"/>
                  <a:gd name="T19" fmla="*/ 105 h 107"/>
                  <a:gd name="T20" fmla="*/ 105 w 108"/>
                  <a:gd name="T21" fmla="*/ 95 h 107"/>
                  <a:gd name="T22" fmla="*/ 7 w 108"/>
                  <a:gd name="T23" fmla="*/ 42 h 107"/>
                  <a:gd name="T24" fmla="*/ 42 w 108"/>
                  <a:gd name="T25" fmla="*/ 7 h 107"/>
                  <a:gd name="T26" fmla="*/ 76 w 108"/>
                  <a:gd name="T27" fmla="*/ 42 h 107"/>
                  <a:gd name="T28" fmla="*/ 42 w 108"/>
                  <a:gd name="T29" fmla="*/ 76 h 107"/>
                  <a:gd name="T30" fmla="*/ 7 w 108"/>
                  <a:gd name="T31" fmla="*/ 42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8" h="107">
                    <a:moveTo>
                      <a:pt x="105" y="95"/>
                    </a:moveTo>
                    <a:cubicBezTo>
                      <a:pt x="76" y="66"/>
                      <a:pt x="76" y="66"/>
                      <a:pt x="76" y="66"/>
                    </a:cubicBezTo>
                    <a:cubicBezTo>
                      <a:pt x="81" y="59"/>
                      <a:pt x="83" y="51"/>
                      <a:pt x="83" y="42"/>
                    </a:cubicBezTo>
                    <a:cubicBezTo>
                      <a:pt x="83" y="19"/>
                      <a:pt x="65" y="0"/>
                      <a:pt x="42" y="0"/>
                    </a:cubicBezTo>
                    <a:cubicBezTo>
                      <a:pt x="19" y="0"/>
                      <a:pt x="0" y="19"/>
                      <a:pt x="0" y="42"/>
                    </a:cubicBezTo>
                    <a:cubicBezTo>
                      <a:pt x="0" y="65"/>
                      <a:pt x="19" y="83"/>
                      <a:pt x="42" y="83"/>
                    </a:cubicBezTo>
                    <a:cubicBezTo>
                      <a:pt x="51" y="83"/>
                      <a:pt x="59" y="81"/>
                      <a:pt x="66" y="76"/>
                    </a:cubicBezTo>
                    <a:cubicBezTo>
                      <a:pt x="95" y="105"/>
                      <a:pt x="95" y="105"/>
                      <a:pt x="95" y="105"/>
                    </a:cubicBezTo>
                    <a:cubicBezTo>
                      <a:pt x="96" y="106"/>
                      <a:pt x="98" y="107"/>
                      <a:pt x="100" y="107"/>
                    </a:cubicBezTo>
                    <a:cubicBezTo>
                      <a:pt x="101" y="107"/>
                      <a:pt x="103" y="106"/>
                      <a:pt x="105" y="105"/>
                    </a:cubicBezTo>
                    <a:cubicBezTo>
                      <a:pt x="108" y="102"/>
                      <a:pt x="108" y="97"/>
                      <a:pt x="105" y="95"/>
                    </a:cubicBezTo>
                    <a:moveTo>
                      <a:pt x="7" y="42"/>
                    </a:moveTo>
                    <a:cubicBezTo>
                      <a:pt x="7" y="23"/>
                      <a:pt x="23" y="7"/>
                      <a:pt x="42" y="7"/>
                    </a:cubicBezTo>
                    <a:cubicBezTo>
                      <a:pt x="61" y="7"/>
                      <a:pt x="76" y="23"/>
                      <a:pt x="76" y="42"/>
                    </a:cubicBezTo>
                    <a:cubicBezTo>
                      <a:pt x="76" y="61"/>
                      <a:pt x="61" y="76"/>
                      <a:pt x="42" y="76"/>
                    </a:cubicBezTo>
                    <a:cubicBezTo>
                      <a:pt x="23" y="76"/>
                      <a:pt x="7" y="61"/>
                      <a:pt x="7" y="4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00" name="MH_Other_10"/>
              <p:cNvSpPr>
                <a:spLocks noChangeArrowheads="1"/>
              </p:cNvSpPr>
              <p:nvPr/>
            </p:nvSpPr>
            <p:spPr bwMode="auto">
              <a:xfrm>
                <a:off x="428" y="404"/>
                <a:ext cx="140" cy="140"/>
              </a:xfrm>
              <a:custGeom>
                <a:avLst/>
                <a:gdLst>
                  <a:gd name="T0" fmla="*/ 39 w 43"/>
                  <a:gd name="T1" fmla="*/ 18 h 44"/>
                  <a:gd name="T2" fmla="*/ 25 w 43"/>
                  <a:gd name="T3" fmla="*/ 18 h 44"/>
                  <a:gd name="T4" fmla="*/ 25 w 43"/>
                  <a:gd name="T5" fmla="*/ 4 h 44"/>
                  <a:gd name="T6" fmla="*/ 21 w 43"/>
                  <a:gd name="T7" fmla="*/ 0 h 44"/>
                  <a:gd name="T8" fmla="*/ 18 w 43"/>
                  <a:gd name="T9" fmla="*/ 4 h 44"/>
                  <a:gd name="T10" fmla="*/ 18 w 43"/>
                  <a:gd name="T11" fmla="*/ 18 h 44"/>
                  <a:gd name="T12" fmla="*/ 3 w 43"/>
                  <a:gd name="T13" fmla="*/ 18 h 44"/>
                  <a:gd name="T14" fmla="*/ 0 w 43"/>
                  <a:gd name="T15" fmla="*/ 22 h 44"/>
                  <a:gd name="T16" fmla="*/ 3 w 43"/>
                  <a:gd name="T17" fmla="*/ 26 h 44"/>
                  <a:gd name="T18" fmla="*/ 18 w 43"/>
                  <a:gd name="T19" fmla="*/ 26 h 44"/>
                  <a:gd name="T20" fmla="*/ 18 w 43"/>
                  <a:gd name="T21" fmla="*/ 40 h 44"/>
                  <a:gd name="T22" fmla="*/ 21 w 43"/>
                  <a:gd name="T23" fmla="*/ 44 h 44"/>
                  <a:gd name="T24" fmla="*/ 25 w 43"/>
                  <a:gd name="T25" fmla="*/ 40 h 44"/>
                  <a:gd name="T26" fmla="*/ 25 w 43"/>
                  <a:gd name="T27" fmla="*/ 26 h 44"/>
                  <a:gd name="T28" fmla="*/ 39 w 43"/>
                  <a:gd name="T29" fmla="*/ 26 h 44"/>
                  <a:gd name="T30" fmla="*/ 43 w 43"/>
                  <a:gd name="T31" fmla="*/ 22 h 44"/>
                  <a:gd name="T32" fmla="*/ 39 w 43"/>
                  <a:gd name="T33" fmla="*/ 18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44">
                    <a:moveTo>
                      <a:pt x="39" y="18"/>
                    </a:moveTo>
                    <a:cubicBezTo>
                      <a:pt x="25" y="18"/>
                      <a:pt x="25" y="18"/>
                      <a:pt x="25" y="18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2"/>
                      <a:pt x="23" y="0"/>
                      <a:pt x="21" y="0"/>
                    </a:cubicBezTo>
                    <a:cubicBezTo>
                      <a:pt x="19" y="0"/>
                      <a:pt x="18" y="2"/>
                      <a:pt x="18" y="4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1" y="18"/>
                      <a:pt x="0" y="20"/>
                      <a:pt x="0" y="22"/>
                    </a:cubicBezTo>
                    <a:cubicBezTo>
                      <a:pt x="0" y="24"/>
                      <a:pt x="1" y="26"/>
                      <a:pt x="3" y="26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8" y="40"/>
                      <a:pt x="18" y="40"/>
                      <a:pt x="18" y="40"/>
                    </a:cubicBezTo>
                    <a:cubicBezTo>
                      <a:pt x="18" y="42"/>
                      <a:pt x="19" y="44"/>
                      <a:pt x="21" y="44"/>
                    </a:cubicBezTo>
                    <a:cubicBezTo>
                      <a:pt x="23" y="44"/>
                      <a:pt x="25" y="42"/>
                      <a:pt x="25" y="40"/>
                    </a:cubicBezTo>
                    <a:cubicBezTo>
                      <a:pt x="25" y="26"/>
                      <a:pt x="25" y="26"/>
                      <a:pt x="25" y="26"/>
                    </a:cubicBezTo>
                    <a:cubicBezTo>
                      <a:pt x="39" y="26"/>
                      <a:pt x="39" y="26"/>
                      <a:pt x="39" y="26"/>
                    </a:cubicBezTo>
                    <a:cubicBezTo>
                      <a:pt x="41" y="26"/>
                      <a:pt x="43" y="24"/>
                      <a:pt x="43" y="22"/>
                    </a:cubicBezTo>
                    <a:cubicBezTo>
                      <a:pt x="43" y="20"/>
                      <a:pt x="41" y="18"/>
                      <a:pt x="39" y="1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101" name="MH_SubTitle_4"/>
            <p:cNvSpPr txBox="1">
              <a:spLocks noChangeArrowheads="1"/>
            </p:cNvSpPr>
            <p:nvPr/>
          </p:nvSpPr>
          <p:spPr bwMode="auto">
            <a:xfrm>
              <a:off x="1574" y="0"/>
              <a:ext cx="3036" cy="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170" tIns="46990" rIns="90170" bIns="46990" anchor="ctr"/>
            <a:lstStyle/>
            <a:p>
              <a:pPr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学习目标</a:t>
              </a:r>
            </a:p>
          </p:txBody>
        </p:sp>
      </p:grpSp>
      <p:sp>
        <p:nvSpPr>
          <p:cNvPr id="11268" name="矩形 11"/>
          <p:cNvSpPr>
            <a:spLocks noChangeArrowheads="1"/>
          </p:cNvSpPr>
          <p:nvPr/>
        </p:nvSpPr>
        <p:spPr bwMode="auto">
          <a:xfrm>
            <a:off x="539750" y="2133600"/>
            <a:ext cx="8361363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了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解尺规作图的概念，会用尺规作图法作线段和角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熟悉尺规作图的步骤并能熟练运用作图语言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以三角形全等的判定方法为基础，利用尺规作三角形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.(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重点）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80"/>
          <p:cNvSpPr>
            <a:spLocks noChangeArrowheads="1"/>
          </p:cNvSpPr>
          <p:nvPr/>
        </p:nvSpPr>
        <p:spPr bwMode="auto">
          <a:xfrm>
            <a:off x="0" y="58738"/>
            <a:ext cx="1217613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导入新课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2" name="圆角矩形 31"/>
          <p:cNvSpPr>
            <a:spLocks noChangeArrowheads="1"/>
          </p:cNvSpPr>
          <p:nvPr/>
        </p:nvSpPr>
        <p:spPr bwMode="auto">
          <a:xfrm>
            <a:off x="428625" y="979488"/>
            <a:ext cx="1428750" cy="4286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复习引入</a:t>
            </a:r>
            <a:endParaRPr lang="zh-CN" altLang="en-US" b="1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76263" y="1627188"/>
            <a:ext cx="83883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如图，已知线段</a:t>
            </a:r>
            <a:r>
              <a:rPr lang="zh-CN" altLang="en-US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求作：线段</a:t>
            </a:r>
            <a:r>
              <a:rPr lang="zh-CN" altLang="en-US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，使线段</a:t>
            </a:r>
            <a:r>
              <a:rPr lang="zh-CN" altLang="en-US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的长度为线段</a:t>
            </a:r>
            <a:r>
              <a:rPr lang="zh-CN" altLang="en-US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长度的和.</a:t>
            </a:r>
          </a:p>
        </p:txBody>
      </p:sp>
      <p:pic>
        <p:nvPicPr>
          <p:cNvPr id="11" name="图片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3573463"/>
            <a:ext cx="3998913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图片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6950" y="4365625"/>
            <a:ext cx="34861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981075" y="846138"/>
            <a:ext cx="5688013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如图，已知∠1.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求作：∠2，使∠2=2∠1.</a:t>
            </a:r>
          </a:p>
        </p:txBody>
      </p:sp>
      <p:pic>
        <p:nvPicPr>
          <p:cNvPr id="16" name="图片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3138488"/>
            <a:ext cx="3459163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图片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6100" y="2490788"/>
            <a:ext cx="3562350" cy="209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80"/>
          <p:cNvSpPr>
            <a:spLocks noChangeArrowheads="1"/>
          </p:cNvSpPr>
          <p:nvPr/>
        </p:nvSpPr>
        <p:spPr bwMode="auto">
          <a:xfrm>
            <a:off x="71438" y="71438"/>
            <a:ext cx="1217612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讲授新课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7170" name="组合 6147"/>
          <p:cNvGrpSpPr/>
          <p:nvPr/>
        </p:nvGrpSpPr>
        <p:grpSpPr bwMode="auto">
          <a:xfrm>
            <a:off x="325438" y="246063"/>
            <a:ext cx="3243262" cy="806450"/>
            <a:chOff x="0" y="0"/>
            <a:chExt cx="5106" cy="1269"/>
          </a:xfrm>
        </p:grpSpPr>
        <p:sp>
          <p:nvSpPr>
            <p:cNvPr id="7171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2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3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7174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4229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用尺规作三角形</a:t>
              </a:r>
            </a:p>
          </p:txBody>
        </p:sp>
        <p:sp>
          <p:nvSpPr>
            <p:cNvPr id="7175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sz="2800">
                <a:solidFill>
                  <a:schemeClr val="accent1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12291" name="TextBox 3"/>
          <p:cNvSpPr txBox="1"/>
          <p:nvPr/>
        </p:nvSpPr>
        <p:spPr>
          <a:xfrm>
            <a:off x="539750" y="1339850"/>
            <a:ext cx="17081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zh-CN" altLang="en-US" sz="2400" b="1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尺规作图</a:t>
            </a:r>
            <a:endParaRPr lang="zh-CN" altLang="en-US" sz="2400" b="1" noProof="1">
              <a:solidFill>
                <a:schemeClr val="accent6">
                  <a:lumMod val="7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  <a:sym typeface="Calibri" panose="020F0502020204030204" pitchFamily="34" charset="0"/>
            </a:endParaRPr>
          </a:p>
        </p:txBody>
      </p:sp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539750" y="1917700"/>
            <a:ext cx="8118475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只用直尺（没有刻度）和圆规也可以画出一些图形，这种画图方法被称为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尺规作图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611188" y="2997200"/>
            <a:ext cx="7923212" cy="151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由三角形全等判定可以知道，每一种判定两个三角形全等的条件（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_____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_____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_____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_____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），都只能作出唯一的三角形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266950" y="3571875"/>
            <a:ext cx="704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SSS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3203575" y="3571875"/>
            <a:ext cx="919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SAS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4356100" y="3573463"/>
            <a:ext cx="1023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ASA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5364163" y="3571875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00" grpId="0"/>
      <p:bldP spid="2" grpId="0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3"/>
          <p:cNvSpPr txBox="1"/>
          <p:nvPr/>
        </p:nvSpPr>
        <p:spPr>
          <a:xfrm>
            <a:off x="250825" y="549275"/>
            <a:ext cx="8820150" cy="1189038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问题 </a:t>
            </a:r>
            <a:r>
              <a:rPr lang="en-US" altLang="zh-CN" sz="2400" noProof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</a:t>
            </a:r>
            <a:r>
              <a:rPr lang="en-US" altLang="zh-CN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如图，已知线段</a:t>
            </a:r>
            <a:r>
              <a:rPr lang="en-US" altLang="zh-CN" sz="24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a</a:t>
            </a:r>
            <a:r>
              <a:rPr lang="en-US" altLang="zh-CN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，</a:t>
            </a:r>
            <a:r>
              <a:rPr lang="en-US" altLang="zh-CN" sz="24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b</a:t>
            </a:r>
            <a:r>
              <a:rPr lang="en-US" altLang="zh-CN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，</a:t>
            </a:r>
            <a:r>
              <a:rPr lang="en-US" altLang="zh-CN" sz="24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c</a:t>
            </a:r>
            <a:r>
              <a:rPr lang="en-US" altLang="zh-CN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求作：△</a:t>
            </a:r>
            <a:r>
              <a:rPr lang="en-US" altLang="zh-CN" sz="24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ABC</a:t>
            </a:r>
            <a:r>
              <a:rPr lang="en-US" altLang="zh-CN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，使</a:t>
            </a:r>
            <a:r>
              <a:rPr lang="en-US" altLang="zh-CN" sz="24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AB</a:t>
            </a:r>
            <a:r>
              <a:rPr lang="en-US" altLang="zh-CN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=</a:t>
            </a:r>
            <a:r>
              <a:rPr lang="en-US" altLang="zh-CN" sz="24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c</a:t>
            </a:r>
            <a:r>
              <a:rPr lang="en-US" altLang="zh-CN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，</a:t>
            </a:r>
            <a:r>
              <a:rPr lang="en-US" altLang="zh-CN" sz="24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BC</a:t>
            </a:r>
            <a:r>
              <a:rPr lang="en-US" altLang="zh-CN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=</a:t>
            </a:r>
            <a:r>
              <a:rPr lang="en-US" altLang="zh-CN" sz="24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a</a:t>
            </a:r>
            <a:r>
              <a:rPr lang="en-US" altLang="zh-CN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，</a:t>
            </a:r>
            <a:r>
              <a:rPr lang="en-US" altLang="zh-CN" sz="24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AC</a:t>
            </a:r>
            <a:r>
              <a:rPr lang="en-US" altLang="zh-CN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=</a:t>
            </a:r>
            <a:r>
              <a:rPr lang="en-US" altLang="zh-CN" sz="24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b</a:t>
            </a:r>
            <a:r>
              <a:rPr lang="en-US" altLang="zh-CN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.</a:t>
            </a:r>
            <a:endParaRPr lang="en-US" altLang="zh-CN" sz="24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cxnSp>
        <p:nvCxnSpPr>
          <p:cNvPr id="8194" name="直接连接符 1"/>
          <p:cNvCxnSpPr>
            <a:cxnSpLocks noChangeShapeType="1"/>
          </p:cNvCxnSpPr>
          <p:nvPr/>
        </p:nvCxnSpPr>
        <p:spPr bwMode="auto">
          <a:xfrm flipV="1">
            <a:off x="5867400" y="2708275"/>
            <a:ext cx="3095625" cy="7938"/>
          </a:xfrm>
          <a:prstGeom prst="line">
            <a:avLst/>
          </a:prstGeom>
          <a:noFill/>
          <a:ln w="31750">
            <a:solidFill>
              <a:srgbClr val="0070C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195" name="椭圆 2"/>
          <p:cNvSpPr>
            <a:spLocks noChangeArrowheads="1"/>
          </p:cNvSpPr>
          <p:nvPr/>
        </p:nvSpPr>
        <p:spPr bwMode="auto">
          <a:xfrm>
            <a:off x="2987675" y="2662238"/>
            <a:ext cx="76200" cy="762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8196" name="椭圆 3"/>
          <p:cNvSpPr>
            <a:spLocks noChangeArrowheads="1"/>
          </p:cNvSpPr>
          <p:nvPr/>
        </p:nvSpPr>
        <p:spPr bwMode="auto">
          <a:xfrm>
            <a:off x="539750" y="2662238"/>
            <a:ext cx="76200" cy="762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cxnSp>
        <p:nvCxnSpPr>
          <p:cNvPr id="8197" name="直接连接符 4"/>
          <p:cNvCxnSpPr>
            <a:cxnSpLocks noChangeShapeType="1"/>
          </p:cNvCxnSpPr>
          <p:nvPr/>
        </p:nvCxnSpPr>
        <p:spPr bwMode="auto">
          <a:xfrm>
            <a:off x="612775" y="2708275"/>
            <a:ext cx="1809750" cy="0"/>
          </a:xfrm>
          <a:prstGeom prst="line">
            <a:avLst/>
          </a:prstGeom>
          <a:noFill/>
          <a:ln w="31750">
            <a:solidFill>
              <a:srgbClr val="0070C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198" name="椭圆 5"/>
          <p:cNvSpPr>
            <a:spLocks noChangeArrowheads="1"/>
          </p:cNvSpPr>
          <p:nvPr/>
        </p:nvSpPr>
        <p:spPr bwMode="auto">
          <a:xfrm>
            <a:off x="5580063" y="2674938"/>
            <a:ext cx="76200" cy="762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8199" name="椭圆 6"/>
          <p:cNvSpPr>
            <a:spLocks noChangeArrowheads="1"/>
          </p:cNvSpPr>
          <p:nvPr/>
        </p:nvSpPr>
        <p:spPr bwMode="auto">
          <a:xfrm>
            <a:off x="2413000" y="2682875"/>
            <a:ext cx="76200" cy="762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cxnSp>
        <p:nvCxnSpPr>
          <p:cNvPr id="8200" name="直接连接符 7"/>
          <p:cNvCxnSpPr>
            <a:cxnSpLocks noChangeShapeType="1"/>
          </p:cNvCxnSpPr>
          <p:nvPr/>
        </p:nvCxnSpPr>
        <p:spPr bwMode="auto">
          <a:xfrm flipV="1">
            <a:off x="3060700" y="2708275"/>
            <a:ext cx="2519363" cy="7938"/>
          </a:xfrm>
          <a:prstGeom prst="line">
            <a:avLst/>
          </a:prstGeom>
          <a:noFill/>
          <a:ln w="31750">
            <a:solidFill>
              <a:srgbClr val="0070C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1" name="椭圆 8"/>
          <p:cNvSpPr>
            <a:spLocks noChangeArrowheads="1"/>
          </p:cNvSpPr>
          <p:nvPr/>
        </p:nvSpPr>
        <p:spPr bwMode="auto">
          <a:xfrm>
            <a:off x="8891588" y="2662238"/>
            <a:ext cx="76200" cy="762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8202" name="椭圆 9"/>
          <p:cNvSpPr>
            <a:spLocks noChangeArrowheads="1"/>
          </p:cNvSpPr>
          <p:nvPr/>
        </p:nvSpPr>
        <p:spPr bwMode="auto">
          <a:xfrm>
            <a:off x="5808663" y="2682875"/>
            <a:ext cx="76200" cy="762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8203" name="文本框 11"/>
          <p:cNvSpPr txBox="1">
            <a:spLocks noChangeArrowheads="1"/>
          </p:cNvSpPr>
          <p:nvPr/>
        </p:nvSpPr>
        <p:spPr bwMode="auto">
          <a:xfrm>
            <a:off x="1208088" y="2238375"/>
            <a:ext cx="334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endParaRPr lang="zh-CN" altLang="en-US" sz="2400"/>
          </a:p>
        </p:txBody>
      </p:sp>
      <p:sp>
        <p:nvSpPr>
          <p:cNvPr id="8204" name="文本框 12"/>
          <p:cNvSpPr txBox="1">
            <a:spLocks noChangeArrowheads="1"/>
          </p:cNvSpPr>
          <p:nvPr/>
        </p:nvSpPr>
        <p:spPr bwMode="auto">
          <a:xfrm>
            <a:off x="4397375" y="2165350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  <a:endParaRPr lang="zh-CN" altLang="en-US" sz="2400"/>
          </a:p>
        </p:txBody>
      </p:sp>
      <p:sp>
        <p:nvSpPr>
          <p:cNvPr id="8205" name="文本框 13"/>
          <p:cNvSpPr txBox="1">
            <a:spLocks noChangeArrowheads="1"/>
          </p:cNvSpPr>
          <p:nvPr/>
        </p:nvSpPr>
        <p:spPr bwMode="auto">
          <a:xfrm>
            <a:off x="7016750" y="21336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</a:t>
            </a:r>
            <a:endParaRPr lang="zh-CN" altLang="en-US" sz="2400"/>
          </a:p>
        </p:txBody>
      </p:sp>
      <p:sp>
        <p:nvSpPr>
          <p:cNvPr id="100" name="文本框 99"/>
          <p:cNvSpPr txBox="1"/>
          <p:nvPr/>
        </p:nvSpPr>
        <p:spPr>
          <a:xfrm>
            <a:off x="468313" y="3284538"/>
            <a:ext cx="8242300" cy="16271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分析：</a:t>
            </a:r>
            <a:r>
              <a:rPr lang="zh-CN" altLang="en-US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由作一条线段等于已知线段，能够作出边</a:t>
            </a:r>
            <a:r>
              <a:rPr lang="en-US" altLang="zh-CN" sz="24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</a:t>
            </a:r>
            <a:r>
              <a:rPr lang="zh-CN" altLang="en-US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，即</a:t>
            </a:r>
            <a:r>
              <a:rPr lang="en-US" altLang="zh-CN" sz="24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，</a:t>
            </a:r>
            <a:r>
              <a:rPr lang="en-US" altLang="zh-CN" sz="24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两点确定，而</a:t>
            </a:r>
            <a:r>
              <a:rPr lang="en-US" altLang="zh-CN" sz="24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BC</a:t>
            </a:r>
            <a:r>
              <a:rPr lang="en-US" altLang="zh-CN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=</a:t>
            </a:r>
            <a:r>
              <a:rPr lang="en-US" altLang="zh-CN" sz="24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，</a:t>
            </a:r>
            <a:r>
              <a:rPr lang="en-US" altLang="zh-CN" sz="24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AC</a:t>
            </a:r>
            <a:r>
              <a:rPr lang="en-US" altLang="zh-CN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=</a:t>
            </a:r>
            <a:r>
              <a:rPr lang="en-US" altLang="zh-CN" sz="24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，故以点</a:t>
            </a:r>
            <a:r>
              <a:rPr lang="en-US" altLang="zh-CN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为圆心，</a:t>
            </a:r>
            <a:r>
              <a:rPr lang="en-US" altLang="zh-CN" sz="24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为半径画弧长，以点</a:t>
            </a:r>
            <a:r>
              <a:rPr lang="en-US" altLang="zh-CN" sz="24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为圆心，</a:t>
            </a:r>
            <a:r>
              <a:rPr lang="en-US" altLang="zh-CN" sz="24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为半径画弧，两弧的交点就是点</a:t>
            </a:r>
            <a:r>
              <a:rPr lang="en-US" altLang="zh-CN" sz="24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en-US" altLang="zh-CN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34988" y="673100"/>
            <a:ext cx="1096962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作</a:t>
            </a: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法：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96875" y="2997200"/>
            <a:ext cx="3771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第一步：作线段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AB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等于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；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4572000" y="2997200"/>
            <a:ext cx="41687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第二步：以点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为圆心，以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为半径画弧长；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323850" y="5661025"/>
            <a:ext cx="41878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第三步：以点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为圆心，以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为半径画弧，两弧交于点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；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4572000" y="5661025"/>
            <a:ext cx="41783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第四步：连接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，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△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ABC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即为所求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.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cxnSp>
        <p:nvCxnSpPr>
          <p:cNvPr id="8" name="直接连接符 7"/>
          <p:cNvCxnSpPr>
            <a:cxnSpLocks noChangeShapeType="1"/>
          </p:cNvCxnSpPr>
          <p:nvPr/>
        </p:nvCxnSpPr>
        <p:spPr bwMode="auto">
          <a:xfrm flipV="1">
            <a:off x="468313" y="2420938"/>
            <a:ext cx="3095625" cy="7937"/>
          </a:xfrm>
          <a:prstGeom prst="line">
            <a:avLst/>
          </a:prstGeom>
          <a:noFill/>
          <a:ln w="31750">
            <a:solidFill>
              <a:srgbClr val="0070C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296" name="椭圆 8"/>
          <p:cNvSpPr>
            <a:spLocks noChangeArrowheads="1"/>
          </p:cNvSpPr>
          <p:nvPr/>
        </p:nvSpPr>
        <p:spPr bwMode="auto">
          <a:xfrm>
            <a:off x="3492500" y="2374900"/>
            <a:ext cx="76200" cy="762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12297" name="椭圆 9"/>
          <p:cNvSpPr>
            <a:spLocks noChangeArrowheads="1"/>
          </p:cNvSpPr>
          <p:nvPr/>
        </p:nvSpPr>
        <p:spPr bwMode="auto">
          <a:xfrm>
            <a:off x="409575" y="2395538"/>
            <a:ext cx="76200" cy="762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1619250" y="2420938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</a:t>
            </a:r>
            <a:endParaRPr lang="zh-CN" altLang="en-US" sz="2400"/>
          </a:p>
        </p:txBody>
      </p:sp>
      <p:sp>
        <p:nvSpPr>
          <p:cNvPr id="33" name="文本框 32"/>
          <p:cNvSpPr txBox="1">
            <a:spLocks noChangeArrowheads="1"/>
          </p:cNvSpPr>
          <p:nvPr/>
        </p:nvSpPr>
        <p:spPr bwMode="auto">
          <a:xfrm>
            <a:off x="3348038" y="2492375"/>
            <a:ext cx="398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40" name="文本框 39"/>
          <p:cNvSpPr txBox="1">
            <a:spLocks noChangeArrowheads="1"/>
          </p:cNvSpPr>
          <p:nvPr/>
        </p:nvSpPr>
        <p:spPr bwMode="auto">
          <a:xfrm>
            <a:off x="252413" y="2492375"/>
            <a:ext cx="501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  <a:endParaRPr lang="en-US" altLang="zh-CN" sz="2400" b="1" i="1" baseline="-25000">
              <a:latin typeface="Times New Roman" panose="02020603050405020304" pitchFamily="18" charset="0"/>
            </a:endParaRPr>
          </a:p>
        </p:txBody>
      </p:sp>
      <p:grpSp>
        <p:nvGrpSpPr>
          <p:cNvPr id="18" name="组合 17"/>
          <p:cNvGrpSpPr/>
          <p:nvPr/>
        </p:nvGrpSpPr>
        <p:grpSpPr bwMode="auto">
          <a:xfrm>
            <a:off x="4716463" y="2301875"/>
            <a:ext cx="3494087" cy="576263"/>
            <a:chOff x="7427" y="3626"/>
            <a:chExt cx="5502" cy="906"/>
          </a:xfrm>
        </p:grpSpPr>
        <p:cxnSp>
          <p:nvCxnSpPr>
            <p:cNvPr id="10253" name="直接连接符 10"/>
            <p:cNvCxnSpPr>
              <a:cxnSpLocks noChangeShapeType="1"/>
            </p:cNvCxnSpPr>
            <p:nvPr/>
          </p:nvCxnSpPr>
          <p:spPr bwMode="auto">
            <a:xfrm flipV="1">
              <a:off x="7767" y="3699"/>
              <a:ext cx="4875" cy="12"/>
            </a:xfrm>
            <a:prstGeom prst="line">
              <a:avLst/>
            </a:prstGeom>
            <a:noFill/>
            <a:ln w="31750">
              <a:solidFill>
                <a:srgbClr val="0070C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54" name="椭圆 11"/>
            <p:cNvSpPr>
              <a:spLocks noChangeArrowheads="1"/>
            </p:cNvSpPr>
            <p:nvPr/>
          </p:nvSpPr>
          <p:spPr bwMode="auto">
            <a:xfrm>
              <a:off x="12529" y="3626"/>
              <a:ext cx="120" cy="120"/>
            </a:xfrm>
            <a:prstGeom prst="ellipse">
              <a:avLst/>
            </a:prstGeom>
            <a:gradFill rotWithShape="1">
              <a:gsLst>
                <a:gs pos="0">
                  <a:srgbClr val="012D86"/>
                </a:gs>
                <a:gs pos="100000">
                  <a:srgbClr val="0E2557"/>
                </a:gs>
              </a:gsLst>
              <a:lin ang="5400000"/>
            </a:gra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10255" name="椭圆 12"/>
            <p:cNvSpPr>
              <a:spLocks noChangeArrowheads="1"/>
            </p:cNvSpPr>
            <p:nvPr/>
          </p:nvSpPr>
          <p:spPr bwMode="auto">
            <a:xfrm>
              <a:off x="7674" y="3659"/>
              <a:ext cx="120" cy="120"/>
            </a:xfrm>
            <a:prstGeom prst="ellipse">
              <a:avLst/>
            </a:prstGeom>
            <a:gradFill rotWithShape="1">
              <a:gsLst>
                <a:gs pos="0">
                  <a:srgbClr val="012D86"/>
                </a:gs>
                <a:gs pos="100000">
                  <a:srgbClr val="0E2557"/>
                </a:gs>
              </a:gsLst>
              <a:lin ang="5400000"/>
            </a:gra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10256" name="文本框 14"/>
            <p:cNvSpPr txBox="1">
              <a:spLocks noChangeArrowheads="1"/>
            </p:cNvSpPr>
            <p:nvPr/>
          </p:nvSpPr>
          <p:spPr bwMode="auto">
            <a:xfrm>
              <a:off x="9581" y="3699"/>
              <a:ext cx="501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c</a:t>
              </a:r>
              <a:endParaRPr lang="zh-CN" altLang="en-US" sz="2400"/>
            </a:p>
          </p:txBody>
        </p:sp>
        <p:sp>
          <p:nvSpPr>
            <p:cNvPr id="10257" name="文本框 15"/>
            <p:cNvSpPr txBox="1">
              <a:spLocks noChangeArrowheads="1"/>
            </p:cNvSpPr>
            <p:nvPr/>
          </p:nvSpPr>
          <p:spPr bwMode="auto">
            <a:xfrm>
              <a:off x="12303" y="3812"/>
              <a:ext cx="627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0258" name="文本框 16"/>
            <p:cNvSpPr txBox="1">
              <a:spLocks noChangeArrowheads="1"/>
            </p:cNvSpPr>
            <p:nvPr/>
          </p:nvSpPr>
          <p:spPr bwMode="auto">
            <a:xfrm>
              <a:off x="7427" y="3812"/>
              <a:ext cx="79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A</a:t>
              </a:r>
              <a:endParaRPr lang="en-US" altLang="zh-CN" sz="2400" b="1" i="1" baseline="-250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2" name="组合 21"/>
          <p:cNvGrpSpPr/>
          <p:nvPr/>
        </p:nvGrpSpPr>
        <p:grpSpPr bwMode="auto">
          <a:xfrm>
            <a:off x="4932363" y="476250"/>
            <a:ext cx="2813050" cy="2473325"/>
            <a:chOff x="7767" y="751"/>
            <a:chExt cx="4431" cy="3895"/>
          </a:xfrm>
        </p:grpSpPr>
        <p:cxnSp>
          <p:nvCxnSpPr>
            <p:cNvPr id="10260" name="直接连接符 18"/>
            <p:cNvCxnSpPr>
              <a:cxnSpLocks noChangeShapeType="1"/>
            </p:cNvCxnSpPr>
            <p:nvPr/>
          </p:nvCxnSpPr>
          <p:spPr bwMode="auto">
            <a:xfrm flipV="1">
              <a:off x="7767" y="978"/>
              <a:ext cx="3402" cy="2721"/>
            </a:xfrm>
            <a:prstGeom prst="line">
              <a:avLst/>
            </a:prstGeom>
            <a:noFill/>
            <a:ln w="31750">
              <a:solidFill>
                <a:srgbClr val="0070C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61" name="弧形 19"/>
            <p:cNvSpPr>
              <a:spLocks noChangeArrowheads="1"/>
            </p:cNvSpPr>
            <p:nvPr/>
          </p:nvSpPr>
          <p:spPr bwMode="auto">
            <a:xfrm>
              <a:off x="8561" y="751"/>
              <a:ext cx="3637" cy="3895"/>
            </a:xfrm>
            <a:custGeom>
              <a:avLst/>
              <a:gdLst>
                <a:gd name="T0" fmla="*/ 1818 w 3637"/>
                <a:gd name="T1" fmla="*/ 0 h 3895"/>
                <a:gd name="T2" fmla="*/ 3636 w 3637"/>
                <a:gd name="T3" fmla="*/ 1947 h 3895"/>
                <a:gd name="T4" fmla="*/ 1818 w 3637"/>
                <a:gd name="T5" fmla="*/ 1947 h 3895"/>
                <a:gd name="T6" fmla="*/ 1818 w 3637"/>
                <a:gd name="T7" fmla="*/ 0 h 3895"/>
                <a:gd name="T8" fmla="*/ 3636 w 3637"/>
                <a:gd name="T9" fmla="*/ 1947 h 3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37" h="3895" stroke="0">
                  <a:moveTo>
                    <a:pt x="1818" y="0"/>
                  </a:moveTo>
                  <a:cubicBezTo>
                    <a:pt x="2822" y="0"/>
                    <a:pt x="3636" y="872"/>
                    <a:pt x="3636" y="1947"/>
                  </a:cubicBezTo>
                  <a:lnTo>
                    <a:pt x="1818" y="1947"/>
                  </a:lnTo>
                  <a:close/>
                </a:path>
                <a:path w="3637" h="3895" fill="none">
                  <a:moveTo>
                    <a:pt x="1818" y="0"/>
                  </a:moveTo>
                  <a:cubicBezTo>
                    <a:pt x="2822" y="0"/>
                    <a:pt x="3636" y="872"/>
                    <a:pt x="3636" y="1947"/>
                  </a:cubicBezTo>
                </a:path>
              </a:pathLst>
            </a:custGeom>
            <a:noFill/>
            <a:ln w="31750">
              <a:solidFill>
                <a:srgbClr val="0070C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2" name="文本框 20"/>
            <p:cNvSpPr txBox="1">
              <a:spLocks noChangeArrowheads="1"/>
            </p:cNvSpPr>
            <p:nvPr/>
          </p:nvSpPr>
          <p:spPr bwMode="auto">
            <a:xfrm>
              <a:off x="9581" y="1545"/>
              <a:ext cx="52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b</a:t>
              </a:r>
              <a:endParaRPr lang="zh-CN" altLang="en-US" sz="2400"/>
            </a:p>
          </p:txBody>
        </p:sp>
      </p:grpSp>
      <p:grpSp>
        <p:nvGrpSpPr>
          <p:cNvPr id="35" name="组合 34"/>
          <p:cNvGrpSpPr/>
          <p:nvPr/>
        </p:nvGrpSpPr>
        <p:grpSpPr bwMode="auto">
          <a:xfrm>
            <a:off x="396875" y="3355975"/>
            <a:ext cx="3492500" cy="2473325"/>
            <a:chOff x="624" y="5286"/>
            <a:chExt cx="5502" cy="3895"/>
          </a:xfrm>
        </p:grpSpPr>
        <p:grpSp>
          <p:nvGrpSpPr>
            <p:cNvPr id="10264" name="组合 22"/>
            <p:cNvGrpSpPr/>
            <p:nvPr/>
          </p:nvGrpSpPr>
          <p:grpSpPr bwMode="auto">
            <a:xfrm>
              <a:off x="624" y="8161"/>
              <a:ext cx="5502" cy="906"/>
              <a:chOff x="7427" y="3626"/>
              <a:chExt cx="5502" cy="906"/>
            </a:xfrm>
          </p:grpSpPr>
          <p:cxnSp>
            <p:nvCxnSpPr>
              <p:cNvPr id="10265" name="直接连接符 23"/>
              <p:cNvCxnSpPr>
                <a:cxnSpLocks noChangeShapeType="1"/>
              </p:cNvCxnSpPr>
              <p:nvPr/>
            </p:nvCxnSpPr>
            <p:spPr bwMode="auto">
              <a:xfrm flipV="1">
                <a:off x="7767" y="3699"/>
                <a:ext cx="4875" cy="12"/>
              </a:xfrm>
              <a:prstGeom prst="line">
                <a:avLst/>
              </a:prstGeom>
              <a:noFill/>
              <a:ln w="31750">
                <a:solidFill>
                  <a:srgbClr val="0070C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266" name="椭圆 24"/>
              <p:cNvSpPr>
                <a:spLocks noChangeArrowheads="1"/>
              </p:cNvSpPr>
              <p:nvPr/>
            </p:nvSpPr>
            <p:spPr bwMode="auto">
              <a:xfrm>
                <a:off x="12529" y="3626"/>
                <a:ext cx="120" cy="120"/>
              </a:xfrm>
              <a:prstGeom prst="ellipse">
                <a:avLst/>
              </a:prstGeom>
              <a:gradFill rotWithShape="1"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ang="5400000"/>
              </a:gra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  <p:sp>
            <p:nvSpPr>
              <p:cNvPr id="10267" name="椭圆 25"/>
              <p:cNvSpPr>
                <a:spLocks noChangeArrowheads="1"/>
              </p:cNvSpPr>
              <p:nvPr/>
            </p:nvSpPr>
            <p:spPr bwMode="auto">
              <a:xfrm>
                <a:off x="7674" y="3659"/>
                <a:ext cx="120" cy="120"/>
              </a:xfrm>
              <a:prstGeom prst="ellipse">
                <a:avLst/>
              </a:prstGeom>
              <a:gradFill rotWithShape="1"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ang="5400000"/>
              </a:gra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  <p:sp>
            <p:nvSpPr>
              <p:cNvPr id="10268" name="文本框 26"/>
              <p:cNvSpPr txBox="1">
                <a:spLocks noChangeArrowheads="1"/>
              </p:cNvSpPr>
              <p:nvPr/>
            </p:nvSpPr>
            <p:spPr bwMode="auto">
              <a:xfrm>
                <a:off x="9581" y="3699"/>
                <a:ext cx="501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400" b="1" i="1">
                    <a:latin typeface="Times New Roman" panose="02020603050405020304" pitchFamily="18" charset="0"/>
                    <a:ea typeface="黑体" panose="02010609060101010101" pitchFamily="49" charset="-122"/>
                    <a:sym typeface="宋体" panose="02010600030101010101" pitchFamily="2" charset="-122"/>
                  </a:rPr>
                  <a:t>c</a:t>
                </a:r>
                <a:endParaRPr lang="zh-CN" altLang="en-US" sz="2400"/>
              </a:p>
            </p:txBody>
          </p:sp>
          <p:sp>
            <p:nvSpPr>
              <p:cNvPr id="10269" name="文本框 27"/>
              <p:cNvSpPr txBox="1">
                <a:spLocks noChangeArrowheads="1"/>
              </p:cNvSpPr>
              <p:nvPr/>
            </p:nvSpPr>
            <p:spPr bwMode="auto">
              <a:xfrm>
                <a:off x="12303" y="3812"/>
                <a:ext cx="627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400" b="1" i="1"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10270" name="文本框 28"/>
              <p:cNvSpPr txBox="1">
                <a:spLocks noChangeArrowheads="1"/>
              </p:cNvSpPr>
              <p:nvPr/>
            </p:nvSpPr>
            <p:spPr bwMode="auto">
              <a:xfrm>
                <a:off x="7427" y="3812"/>
                <a:ext cx="790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400" b="1" i="1">
                    <a:latin typeface="Times New Roman" panose="02020603050405020304" pitchFamily="18" charset="0"/>
                  </a:rPr>
                  <a:t>A</a:t>
                </a:r>
                <a:endParaRPr lang="en-US" altLang="zh-CN" sz="2400" b="1" i="1" baseline="-250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0271" name="组合 29"/>
            <p:cNvGrpSpPr/>
            <p:nvPr/>
          </p:nvGrpSpPr>
          <p:grpSpPr bwMode="auto">
            <a:xfrm>
              <a:off x="964" y="5286"/>
              <a:ext cx="4431" cy="3895"/>
              <a:chOff x="7767" y="751"/>
              <a:chExt cx="4431" cy="3895"/>
            </a:xfrm>
          </p:grpSpPr>
          <p:cxnSp>
            <p:nvCxnSpPr>
              <p:cNvPr id="10272" name="直接连接符 30"/>
              <p:cNvCxnSpPr>
                <a:cxnSpLocks noChangeShapeType="1"/>
              </p:cNvCxnSpPr>
              <p:nvPr/>
            </p:nvCxnSpPr>
            <p:spPr bwMode="auto">
              <a:xfrm flipV="1">
                <a:off x="7767" y="978"/>
                <a:ext cx="3402" cy="2721"/>
              </a:xfrm>
              <a:prstGeom prst="line">
                <a:avLst/>
              </a:prstGeom>
              <a:noFill/>
              <a:ln w="31750">
                <a:solidFill>
                  <a:srgbClr val="0070C0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273" name="弧形 31"/>
              <p:cNvSpPr>
                <a:spLocks noChangeArrowheads="1"/>
              </p:cNvSpPr>
              <p:nvPr/>
            </p:nvSpPr>
            <p:spPr bwMode="auto">
              <a:xfrm>
                <a:off x="8561" y="751"/>
                <a:ext cx="3637" cy="3895"/>
              </a:xfrm>
              <a:custGeom>
                <a:avLst/>
                <a:gdLst>
                  <a:gd name="T0" fmla="*/ 1818 w 3637"/>
                  <a:gd name="T1" fmla="*/ 0 h 3895"/>
                  <a:gd name="T2" fmla="*/ 3636 w 3637"/>
                  <a:gd name="T3" fmla="*/ 1947 h 3895"/>
                  <a:gd name="T4" fmla="*/ 1818 w 3637"/>
                  <a:gd name="T5" fmla="*/ 1947 h 3895"/>
                  <a:gd name="T6" fmla="*/ 1818 w 3637"/>
                  <a:gd name="T7" fmla="*/ 0 h 3895"/>
                  <a:gd name="T8" fmla="*/ 3636 w 3637"/>
                  <a:gd name="T9" fmla="*/ 1947 h 38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37" h="3895" stroke="0">
                    <a:moveTo>
                      <a:pt x="1818" y="0"/>
                    </a:moveTo>
                    <a:cubicBezTo>
                      <a:pt x="2822" y="0"/>
                      <a:pt x="3636" y="872"/>
                      <a:pt x="3636" y="1947"/>
                    </a:cubicBezTo>
                    <a:lnTo>
                      <a:pt x="1818" y="1947"/>
                    </a:lnTo>
                    <a:close/>
                  </a:path>
                  <a:path w="3637" h="3895" fill="none">
                    <a:moveTo>
                      <a:pt x="1818" y="0"/>
                    </a:moveTo>
                    <a:cubicBezTo>
                      <a:pt x="2822" y="0"/>
                      <a:pt x="3636" y="872"/>
                      <a:pt x="3636" y="1947"/>
                    </a:cubicBezTo>
                  </a:path>
                </a:pathLst>
              </a:custGeom>
              <a:noFill/>
              <a:ln w="31750">
                <a:solidFill>
                  <a:srgbClr val="0070C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74" name="文本框 33"/>
              <p:cNvSpPr txBox="1">
                <a:spLocks noChangeArrowheads="1"/>
              </p:cNvSpPr>
              <p:nvPr/>
            </p:nvSpPr>
            <p:spPr bwMode="auto">
              <a:xfrm>
                <a:off x="9581" y="1545"/>
                <a:ext cx="528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400" b="1" i="1">
                    <a:latin typeface="Times New Roman" panose="02020603050405020304" pitchFamily="18" charset="0"/>
                    <a:ea typeface="黑体" panose="02010609060101010101" pitchFamily="49" charset="-122"/>
                    <a:sym typeface="宋体" panose="02010600030101010101" pitchFamily="2" charset="-122"/>
                  </a:rPr>
                  <a:t>b</a:t>
                </a:r>
                <a:endParaRPr lang="zh-CN" altLang="en-US" sz="2400"/>
              </a:p>
            </p:txBody>
          </p:sp>
        </p:grpSp>
      </p:grpSp>
      <p:grpSp>
        <p:nvGrpSpPr>
          <p:cNvPr id="39" name="组合 38"/>
          <p:cNvGrpSpPr/>
          <p:nvPr/>
        </p:nvGrpSpPr>
        <p:grpSpPr bwMode="auto">
          <a:xfrm>
            <a:off x="2255838" y="3484563"/>
            <a:ext cx="1798637" cy="1816100"/>
            <a:chOff x="3552" y="5488"/>
            <a:chExt cx="2834" cy="2859"/>
          </a:xfrm>
        </p:grpSpPr>
        <p:cxnSp>
          <p:nvCxnSpPr>
            <p:cNvPr id="10276" name="直接连接符 35"/>
            <p:cNvCxnSpPr>
              <a:cxnSpLocks noChangeShapeType="1"/>
              <a:endCxn id="10269" idx="0"/>
            </p:cNvCxnSpPr>
            <p:nvPr/>
          </p:nvCxnSpPr>
          <p:spPr bwMode="auto">
            <a:xfrm>
              <a:off x="4366" y="5513"/>
              <a:ext cx="1448" cy="2834"/>
            </a:xfrm>
            <a:prstGeom prst="line">
              <a:avLst/>
            </a:prstGeom>
            <a:noFill/>
            <a:ln w="31750">
              <a:solidFill>
                <a:srgbClr val="0070C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77" name="弧形 36"/>
            <p:cNvSpPr>
              <a:spLocks noChangeArrowheads="1"/>
            </p:cNvSpPr>
            <p:nvPr/>
          </p:nvSpPr>
          <p:spPr bwMode="auto">
            <a:xfrm rot="-3600000">
              <a:off x="3718" y="5314"/>
              <a:ext cx="2495" cy="2835"/>
            </a:xfrm>
            <a:custGeom>
              <a:avLst/>
              <a:gdLst>
                <a:gd name="T0" fmla="*/ 1247 w 2495"/>
                <a:gd name="T1" fmla="*/ 0 h 2835"/>
                <a:gd name="T2" fmla="*/ 2494 w 2495"/>
                <a:gd name="T3" fmla="*/ 1417 h 2835"/>
                <a:gd name="T4" fmla="*/ 1247 w 2495"/>
                <a:gd name="T5" fmla="*/ 1417 h 2835"/>
                <a:gd name="T6" fmla="*/ 1247 w 2495"/>
                <a:gd name="T7" fmla="*/ 0 h 2835"/>
                <a:gd name="T8" fmla="*/ 2494 w 2495"/>
                <a:gd name="T9" fmla="*/ 1417 h 28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95" h="2835" stroke="0">
                  <a:moveTo>
                    <a:pt x="1247" y="0"/>
                  </a:moveTo>
                  <a:cubicBezTo>
                    <a:pt x="1936" y="0"/>
                    <a:pt x="2494" y="634"/>
                    <a:pt x="2494" y="1417"/>
                  </a:cubicBezTo>
                  <a:lnTo>
                    <a:pt x="1247" y="1417"/>
                  </a:lnTo>
                  <a:close/>
                </a:path>
                <a:path w="2495" h="2835" fill="none">
                  <a:moveTo>
                    <a:pt x="1247" y="0"/>
                  </a:moveTo>
                  <a:cubicBezTo>
                    <a:pt x="1936" y="0"/>
                    <a:pt x="2494" y="634"/>
                    <a:pt x="2494" y="1417"/>
                  </a:cubicBezTo>
                </a:path>
              </a:pathLst>
            </a:custGeom>
            <a:noFill/>
            <a:ln w="31750">
              <a:solidFill>
                <a:srgbClr val="0070C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8" name="文本框 37"/>
            <p:cNvSpPr txBox="1">
              <a:spLocks noChangeArrowheads="1"/>
            </p:cNvSpPr>
            <p:nvPr/>
          </p:nvSpPr>
          <p:spPr bwMode="auto">
            <a:xfrm>
              <a:off x="4252" y="6647"/>
              <a:ext cx="52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a</a:t>
              </a:r>
              <a:endParaRPr lang="zh-CN" altLang="en-US" sz="2400"/>
            </a:p>
          </p:txBody>
        </p:sp>
      </p:grpSp>
      <p:grpSp>
        <p:nvGrpSpPr>
          <p:cNvPr id="79" name="组合 78"/>
          <p:cNvGrpSpPr/>
          <p:nvPr/>
        </p:nvGrpSpPr>
        <p:grpSpPr bwMode="auto">
          <a:xfrm>
            <a:off x="4429125" y="5470525"/>
            <a:ext cx="3492500" cy="574675"/>
            <a:chOff x="7427" y="3626"/>
            <a:chExt cx="5502" cy="906"/>
          </a:xfrm>
        </p:grpSpPr>
        <p:cxnSp>
          <p:nvCxnSpPr>
            <p:cNvPr id="10280" name="直接连接符 79"/>
            <p:cNvCxnSpPr>
              <a:cxnSpLocks noChangeShapeType="1"/>
              <a:endCxn id="10269" idx="0"/>
            </p:cNvCxnSpPr>
            <p:nvPr/>
          </p:nvCxnSpPr>
          <p:spPr bwMode="auto">
            <a:xfrm flipV="1">
              <a:off x="7767" y="3699"/>
              <a:ext cx="4875" cy="12"/>
            </a:xfrm>
            <a:prstGeom prst="line">
              <a:avLst/>
            </a:prstGeom>
            <a:noFill/>
            <a:ln w="31750">
              <a:solidFill>
                <a:srgbClr val="0070C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81" name="椭圆 80"/>
            <p:cNvSpPr>
              <a:spLocks noChangeArrowheads="1"/>
            </p:cNvSpPr>
            <p:nvPr/>
          </p:nvSpPr>
          <p:spPr bwMode="auto">
            <a:xfrm>
              <a:off x="12529" y="3626"/>
              <a:ext cx="120" cy="120"/>
            </a:xfrm>
            <a:prstGeom prst="ellipse">
              <a:avLst/>
            </a:prstGeom>
            <a:gradFill rotWithShape="1">
              <a:gsLst>
                <a:gs pos="0">
                  <a:srgbClr val="012D86"/>
                </a:gs>
                <a:gs pos="100000">
                  <a:srgbClr val="0E2557"/>
                </a:gs>
              </a:gsLst>
              <a:lin ang="5400000"/>
            </a:gra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10282" name="椭圆 81"/>
            <p:cNvSpPr>
              <a:spLocks noChangeArrowheads="1"/>
            </p:cNvSpPr>
            <p:nvPr/>
          </p:nvSpPr>
          <p:spPr bwMode="auto">
            <a:xfrm>
              <a:off x="7674" y="3659"/>
              <a:ext cx="120" cy="120"/>
            </a:xfrm>
            <a:prstGeom prst="ellipse">
              <a:avLst/>
            </a:prstGeom>
            <a:gradFill rotWithShape="1">
              <a:gsLst>
                <a:gs pos="0">
                  <a:srgbClr val="012D86"/>
                </a:gs>
                <a:gs pos="100000">
                  <a:srgbClr val="0E2557"/>
                </a:gs>
              </a:gsLst>
              <a:lin ang="5400000"/>
            </a:gra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10283" name="文本框 82"/>
            <p:cNvSpPr txBox="1">
              <a:spLocks noChangeArrowheads="1"/>
            </p:cNvSpPr>
            <p:nvPr/>
          </p:nvSpPr>
          <p:spPr bwMode="auto">
            <a:xfrm>
              <a:off x="9581" y="3699"/>
              <a:ext cx="501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c</a:t>
              </a:r>
              <a:endParaRPr lang="zh-CN" altLang="en-US" sz="2400"/>
            </a:p>
          </p:txBody>
        </p:sp>
        <p:sp>
          <p:nvSpPr>
            <p:cNvPr id="10284" name="文本框 83"/>
            <p:cNvSpPr txBox="1">
              <a:spLocks noChangeArrowheads="1"/>
            </p:cNvSpPr>
            <p:nvPr/>
          </p:nvSpPr>
          <p:spPr bwMode="auto">
            <a:xfrm>
              <a:off x="12303" y="3812"/>
              <a:ext cx="627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0285" name="文本框 84"/>
            <p:cNvSpPr txBox="1">
              <a:spLocks noChangeArrowheads="1"/>
            </p:cNvSpPr>
            <p:nvPr/>
          </p:nvSpPr>
          <p:spPr bwMode="auto">
            <a:xfrm>
              <a:off x="7427" y="3812"/>
              <a:ext cx="79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A</a:t>
              </a:r>
              <a:endParaRPr lang="en-US" altLang="zh-CN" sz="2400" b="1" i="1" baseline="-250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08" name="组合 107"/>
          <p:cNvGrpSpPr/>
          <p:nvPr/>
        </p:nvGrpSpPr>
        <p:grpSpPr bwMode="auto">
          <a:xfrm>
            <a:off x="4645025" y="3789363"/>
            <a:ext cx="3214688" cy="1798637"/>
            <a:chOff x="7314" y="5967"/>
            <a:chExt cx="5063" cy="2834"/>
          </a:xfrm>
        </p:grpSpPr>
        <p:cxnSp>
          <p:nvCxnSpPr>
            <p:cNvPr id="10287" name="直接连接符 86"/>
            <p:cNvCxnSpPr>
              <a:cxnSpLocks noChangeShapeType="1"/>
              <a:endCxn id="10269" idx="0"/>
            </p:cNvCxnSpPr>
            <p:nvPr/>
          </p:nvCxnSpPr>
          <p:spPr bwMode="auto">
            <a:xfrm flipV="1">
              <a:off x="7314" y="5967"/>
              <a:ext cx="3402" cy="2721"/>
            </a:xfrm>
            <a:prstGeom prst="line">
              <a:avLst/>
            </a:prstGeom>
            <a:noFill/>
            <a:ln w="31750">
              <a:solidFill>
                <a:srgbClr val="0070C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88" name="文本框 88"/>
            <p:cNvSpPr txBox="1">
              <a:spLocks noChangeArrowheads="1"/>
            </p:cNvSpPr>
            <p:nvPr/>
          </p:nvSpPr>
          <p:spPr bwMode="auto">
            <a:xfrm>
              <a:off x="8221" y="6647"/>
              <a:ext cx="52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b</a:t>
              </a:r>
              <a:endParaRPr lang="zh-CN" altLang="en-US" sz="2400"/>
            </a:p>
          </p:txBody>
        </p:sp>
        <p:cxnSp>
          <p:nvCxnSpPr>
            <p:cNvPr id="10289" name="直接连接符 98"/>
            <p:cNvCxnSpPr>
              <a:cxnSpLocks noChangeShapeType="1"/>
              <a:endCxn id="10269" idx="0"/>
            </p:cNvCxnSpPr>
            <p:nvPr/>
          </p:nvCxnSpPr>
          <p:spPr bwMode="auto">
            <a:xfrm>
              <a:off x="10716" y="5967"/>
              <a:ext cx="1448" cy="2834"/>
            </a:xfrm>
            <a:prstGeom prst="line">
              <a:avLst/>
            </a:prstGeom>
            <a:noFill/>
            <a:ln w="31750">
              <a:solidFill>
                <a:srgbClr val="0070C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90" name="文本框 101"/>
            <p:cNvSpPr txBox="1">
              <a:spLocks noChangeArrowheads="1"/>
            </p:cNvSpPr>
            <p:nvPr/>
          </p:nvSpPr>
          <p:spPr bwMode="auto">
            <a:xfrm>
              <a:off x="11849" y="6874"/>
              <a:ext cx="52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a</a:t>
              </a:r>
              <a:endParaRPr lang="zh-CN" altLang="en-US" sz="2400"/>
            </a:p>
          </p:txBody>
        </p:sp>
      </p:grpSp>
      <p:sp>
        <p:nvSpPr>
          <p:cNvPr id="107" name="文本框 106"/>
          <p:cNvSpPr txBox="1">
            <a:spLocks noChangeArrowheads="1"/>
          </p:cNvSpPr>
          <p:nvPr/>
        </p:nvSpPr>
        <p:spPr bwMode="auto">
          <a:xfrm>
            <a:off x="7019925" y="3717925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C</a:t>
            </a:r>
            <a:endParaRPr lang="en-US" altLang="zh-CN" sz="2400" b="1" i="1" baseline="-250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2296" grpId="0"/>
      <p:bldP spid="12297" grpId="0"/>
      <p:bldP spid="14" grpId="0"/>
      <p:bldP spid="33" grpId="0"/>
      <p:bldP spid="40" grpId="0"/>
      <p:bldP spid="10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11266" name="圆角矩形 31"/>
          <p:cNvSpPr>
            <a:spLocks noChangeArrowheads="1"/>
          </p:cNvSpPr>
          <p:nvPr/>
        </p:nvSpPr>
        <p:spPr bwMode="auto">
          <a:xfrm>
            <a:off x="285750" y="642938"/>
            <a:ext cx="1428750" cy="4286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典例精析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8313" y="1125538"/>
            <a:ext cx="8401050" cy="1189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kern="0" dirty="0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zh-CN" altLang="en-US" sz="2400" b="1" kern="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400" kern="0" dirty="0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如图，已知线段</a:t>
            </a:r>
            <a:r>
              <a:rPr lang="zh-CN" altLang="en-US" sz="2400" b="1" i="1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400" b="1" i="1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zh-CN" altLang="en-US" sz="2400" b="1" i="1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&gt;</a:t>
            </a:r>
            <a:r>
              <a:rPr lang="zh-CN" altLang="en-US" sz="2400" b="1" i="1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），∠</a:t>
            </a:r>
            <a:r>
              <a:rPr lang="zh-CN" altLang="en-US" sz="2400" b="1" i="1" kern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α</a:t>
            </a:r>
            <a:r>
              <a:rPr lang="zh-CN" altLang="en-US" sz="2400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求作：△</a:t>
            </a:r>
            <a:r>
              <a:rPr lang="zh-CN" altLang="en-US" sz="2400" b="1" i="1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400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，使得∠</a:t>
            </a:r>
            <a:r>
              <a:rPr lang="zh-CN" altLang="en-US" sz="2400" b="1" i="1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zh-CN" altLang="en-US" sz="2400" b="1" i="1" kern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α</a:t>
            </a:r>
            <a:r>
              <a:rPr lang="zh-CN" altLang="en-US" sz="2400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400" b="1" i="1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AB=a，BC=b</a:t>
            </a:r>
            <a:r>
              <a:rPr lang="zh-CN" altLang="en-US" sz="2400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3" name="组合 18"/>
          <p:cNvGrpSpPr/>
          <p:nvPr/>
        </p:nvGrpSpPr>
        <p:grpSpPr bwMode="auto">
          <a:xfrm>
            <a:off x="635000" y="4652963"/>
            <a:ext cx="7754938" cy="1736725"/>
            <a:chOff x="561975" y="4941168"/>
            <a:chExt cx="7754441" cy="1738346"/>
          </a:xfrm>
        </p:grpSpPr>
        <p:grpSp>
          <p:nvGrpSpPr>
            <p:cNvPr id="11269" name="组合 38"/>
            <p:cNvGrpSpPr/>
            <p:nvPr/>
          </p:nvGrpSpPr>
          <p:grpSpPr bwMode="auto">
            <a:xfrm>
              <a:off x="561975" y="5013176"/>
              <a:ext cx="697627" cy="649287"/>
              <a:chOff x="579589" y="5301208"/>
              <a:chExt cx="698342" cy="648072"/>
            </a:xfrm>
          </p:grpSpPr>
          <p:grpSp>
            <p:nvGrpSpPr>
              <p:cNvPr id="11270" name="组合 35"/>
              <p:cNvGrpSpPr/>
              <p:nvPr/>
            </p:nvGrpSpPr>
            <p:grpSpPr bwMode="auto">
              <a:xfrm>
                <a:off x="611560" y="5301208"/>
                <a:ext cx="648072" cy="648072"/>
                <a:chOff x="467544" y="5318792"/>
                <a:chExt cx="648072" cy="648072"/>
              </a:xfrm>
            </p:grpSpPr>
            <p:sp>
              <p:nvSpPr>
                <p:cNvPr id="11271" name="椭圆 56"/>
                <p:cNvSpPr>
                  <a:spLocks noChangeArrowheads="1"/>
                </p:cNvSpPr>
                <p:nvPr/>
              </p:nvSpPr>
              <p:spPr bwMode="auto">
                <a:xfrm>
                  <a:off x="467544" y="5318792"/>
                  <a:ext cx="648072" cy="648072"/>
                </a:xfrm>
                <a:prstGeom prst="ellipse">
                  <a:avLst/>
                </a:pr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/>
                </a:p>
              </p:txBody>
            </p:sp>
            <p:sp>
              <p:nvSpPr>
                <p:cNvPr id="11272" name="椭圆 57"/>
                <p:cNvSpPr>
                  <a:spLocks noChangeArrowheads="1"/>
                </p:cNvSpPr>
                <p:nvPr/>
              </p:nvSpPr>
              <p:spPr bwMode="auto">
                <a:xfrm>
                  <a:off x="539552" y="5318792"/>
                  <a:ext cx="504056" cy="504056"/>
                </a:xfrm>
                <a:prstGeom prst="ellipse">
                  <a:avLst/>
                </a:prstGeom>
                <a:solidFill>
                  <a:srgbClr val="0070C0">
                    <a:alpha val="63136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/>
                </a:p>
              </p:txBody>
            </p:sp>
          </p:grpSp>
          <p:sp>
            <p:nvSpPr>
              <p:cNvPr id="11273" name="TextBox 14"/>
              <p:cNvSpPr txBox="1">
                <a:spLocks noChangeArrowheads="1"/>
              </p:cNvSpPr>
              <p:nvPr/>
            </p:nvSpPr>
            <p:spPr bwMode="auto">
              <a:xfrm>
                <a:off x="579589" y="5364132"/>
                <a:ext cx="697582" cy="3996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zh-CN" altLang="en-US" sz="2000" b="1">
                    <a:solidFill>
                      <a:srgbClr val="FFFFE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提示</a:t>
                </a:r>
              </a:p>
            </p:txBody>
          </p:sp>
        </p:grpSp>
        <p:sp>
          <p:nvSpPr>
            <p:cNvPr id="11274" name="TextBox 17"/>
            <p:cNvSpPr txBox="1">
              <a:spLocks noChangeArrowheads="1"/>
            </p:cNvSpPr>
            <p:nvPr/>
          </p:nvSpPr>
          <p:spPr bwMode="auto">
            <a:xfrm>
              <a:off x="611185" y="4941168"/>
              <a:ext cx="7705231" cy="1738346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prstDash val="sys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    </a:t>
              </a:r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作出符合要求的三角形，关键是根据条件确定三角形的三个顶点的位置.解题时候要根据实际情况判断是否存在多个符合题设条件的△</a:t>
              </a:r>
              <a:r>
                <a:rPr lang="zh-CN" altLang="en-US" sz="24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ABC</a:t>
              </a:r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  <a:endPara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11275" name="椭圆 1"/>
          <p:cNvSpPr>
            <a:spLocks noChangeArrowheads="1"/>
          </p:cNvSpPr>
          <p:nvPr/>
        </p:nvSpPr>
        <p:spPr bwMode="auto">
          <a:xfrm>
            <a:off x="3924300" y="3441700"/>
            <a:ext cx="76200" cy="762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11276" name="椭圆 3"/>
          <p:cNvSpPr>
            <a:spLocks noChangeArrowheads="1"/>
          </p:cNvSpPr>
          <p:nvPr/>
        </p:nvSpPr>
        <p:spPr bwMode="auto">
          <a:xfrm>
            <a:off x="539750" y="3451225"/>
            <a:ext cx="76200" cy="762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cxnSp>
        <p:nvCxnSpPr>
          <p:cNvPr id="11277" name="直接连接符 4"/>
          <p:cNvCxnSpPr>
            <a:cxnSpLocks noChangeShapeType="1"/>
            <a:endCxn id="11279" idx="3"/>
          </p:cNvCxnSpPr>
          <p:nvPr/>
        </p:nvCxnSpPr>
        <p:spPr bwMode="auto">
          <a:xfrm flipV="1">
            <a:off x="612775" y="3494088"/>
            <a:ext cx="2530475" cy="4762"/>
          </a:xfrm>
          <a:prstGeom prst="line">
            <a:avLst/>
          </a:prstGeom>
          <a:noFill/>
          <a:ln w="31750">
            <a:solidFill>
              <a:srgbClr val="0070C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8" name="椭圆 5"/>
          <p:cNvSpPr>
            <a:spLocks noChangeArrowheads="1"/>
          </p:cNvSpPr>
          <p:nvPr/>
        </p:nvSpPr>
        <p:spPr bwMode="auto">
          <a:xfrm>
            <a:off x="5580063" y="3463925"/>
            <a:ext cx="76200" cy="762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11279" name="椭圆 7"/>
          <p:cNvSpPr>
            <a:spLocks noChangeArrowheads="1"/>
          </p:cNvSpPr>
          <p:nvPr/>
        </p:nvSpPr>
        <p:spPr bwMode="auto">
          <a:xfrm>
            <a:off x="3132138" y="3429000"/>
            <a:ext cx="76200" cy="762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cxnSp>
        <p:nvCxnSpPr>
          <p:cNvPr id="11280" name="直接连接符 8"/>
          <p:cNvCxnSpPr>
            <a:cxnSpLocks noChangeShapeType="1"/>
            <a:endCxn id="11279" idx="3"/>
          </p:cNvCxnSpPr>
          <p:nvPr/>
        </p:nvCxnSpPr>
        <p:spPr bwMode="auto">
          <a:xfrm flipV="1">
            <a:off x="3924300" y="3498850"/>
            <a:ext cx="1655763" cy="1588"/>
          </a:xfrm>
          <a:prstGeom prst="line">
            <a:avLst/>
          </a:prstGeom>
          <a:noFill/>
          <a:ln w="31750">
            <a:solidFill>
              <a:srgbClr val="0070C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81" name="文本框 11"/>
          <p:cNvSpPr txBox="1">
            <a:spLocks noChangeArrowheads="1"/>
          </p:cNvSpPr>
          <p:nvPr/>
        </p:nvSpPr>
        <p:spPr bwMode="auto">
          <a:xfrm>
            <a:off x="1208088" y="3027363"/>
            <a:ext cx="334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endParaRPr lang="zh-CN" altLang="en-US" sz="2400"/>
          </a:p>
        </p:txBody>
      </p:sp>
      <p:sp>
        <p:nvSpPr>
          <p:cNvPr id="11282" name="文本框 12"/>
          <p:cNvSpPr txBox="1">
            <a:spLocks noChangeArrowheads="1"/>
          </p:cNvSpPr>
          <p:nvPr/>
        </p:nvSpPr>
        <p:spPr bwMode="auto">
          <a:xfrm>
            <a:off x="4211638" y="2997200"/>
            <a:ext cx="334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  <a:endParaRPr lang="zh-CN" altLang="en-US" sz="2400"/>
          </a:p>
        </p:txBody>
      </p:sp>
      <p:cxnSp>
        <p:nvCxnSpPr>
          <p:cNvPr id="11283" name="直接连接符 9"/>
          <p:cNvCxnSpPr>
            <a:cxnSpLocks noChangeShapeType="1"/>
            <a:endCxn id="11279" idx="3"/>
          </p:cNvCxnSpPr>
          <p:nvPr/>
        </p:nvCxnSpPr>
        <p:spPr bwMode="auto">
          <a:xfrm flipV="1">
            <a:off x="5940425" y="2420938"/>
            <a:ext cx="2159000" cy="1087437"/>
          </a:xfrm>
          <a:prstGeom prst="line">
            <a:avLst/>
          </a:prstGeom>
          <a:noFill/>
          <a:ln w="31750">
            <a:solidFill>
              <a:srgbClr val="0070C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4" name="直接连接符 10"/>
          <p:cNvCxnSpPr>
            <a:cxnSpLocks noChangeShapeType="1"/>
            <a:endCxn id="11279" idx="3"/>
          </p:cNvCxnSpPr>
          <p:nvPr/>
        </p:nvCxnSpPr>
        <p:spPr bwMode="auto">
          <a:xfrm flipV="1">
            <a:off x="5940425" y="3500438"/>
            <a:ext cx="2520950" cy="7937"/>
          </a:xfrm>
          <a:prstGeom prst="line">
            <a:avLst/>
          </a:prstGeom>
          <a:noFill/>
          <a:ln w="31750">
            <a:solidFill>
              <a:srgbClr val="0070C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85" name="弧形 13"/>
          <p:cNvSpPr>
            <a:spLocks noChangeArrowheads="1"/>
          </p:cNvSpPr>
          <p:nvPr/>
        </p:nvSpPr>
        <p:spPr bwMode="auto">
          <a:xfrm rot="1680000">
            <a:off x="6264275" y="3105150"/>
            <a:ext cx="609600" cy="608013"/>
          </a:xfrm>
          <a:custGeom>
            <a:avLst/>
            <a:gdLst>
              <a:gd name="T0" fmla="*/ 305117 w 610235"/>
              <a:gd name="T1" fmla="*/ 0 h 608965"/>
              <a:gd name="T2" fmla="*/ 610234 w 610235"/>
              <a:gd name="T3" fmla="*/ 304482 h 608965"/>
              <a:gd name="T4" fmla="*/ 305117 w 610235"/>
              <a:gd name="T5" fmla="*/ 304482 h 608965"/>
              <a:gd name="T6" fmla="*/ 305117 w 610235"/>
              <a:gd name="T7" fmla="*/ 0 h 608965"/>
              <a:gd name="T8" fmla="*/ 610234 w 610235"/>
              <a:gd name="T9" fmla="*/ 304482 h 608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10235" h="608965" stroke="0">
                <a:moveTo>
                  <a:pt x="305117" y="0"/>
                </a:moveTo>
                <a:cubicBezTo>
                  <a:pt x="473628" y="0"/>
                  <a:pt x="610234" y="136321"/>
                  <a:pt x="610234" y="304482"/>
                </a:cubicBezTo>
                <a:lnTo>
                  <a:pt x="305117" y="304482"/>
                </a:lnTo>
                <a:close/>
              </a:path>
              <a:path w="610235" h="608965" fill="none">
                <a:moveTo>
                  <a:pt x="305117" y="0"/>
                </a:moveTo>
                <a:cubicBezTo>
                  <a:pt x="473628" y="0"/>
                  <a:pt x="610234" y="136321"/>
                  <a:pt x="610234" y="304482"/>
                </a:cubicBezTo>
              </a:path>
            </a:pathLst>
          </a:custGeom>
          <a:noFill/>
          <a:ln w="31750">
            <a:solidFill>
              <a:srgbClr val="0070C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86" name="文本框 14"/>
          <p:cNvSpPr txBox="1">
            <a:spLocks noChangeArrowheads="1"/>
          </p:cNvSpPr>
          <p:nvPr/>
        </p:nvSpPr>
        <p:spPr bwMode="auto">
          <a:xfrm>
            <a:off x="6877050" y="3068638"/>
            <a:ext cx="350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α</a:t>
            </a:r>
            <a:endParaRPr lang="zh-CN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34988" y="673100"/>
            <a:ext cx="1096962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作</a:t>
            </a: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法：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539750" y="2420938"/>
            <a:ext cx="7902575" cy="151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）以点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为圆心，线段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为半径画弧，弧与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的另一边有两个交点，即图中的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'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分别连接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'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，得到△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和△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'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，它们都是所求作的三角形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49275" y="134143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（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1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）作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，使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=∠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α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；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39750" y="19177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（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）在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的一边上截取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AB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，使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AB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=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；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cxnSp>
        <p:nvCxnSpPr>
          <p:cNvPr id="10" name="直接连接符 9"/>
          <p:cNvCxnSpPr>
            <a:cxnSpLocks noChangeShapeType="1"/>
          </p:cNvCxnSpPr>
          <p:nvPr/>
        </p:nvCxnSpPr>
        <p:spPr bwMode="auto">
          <a:xfrm flipV="1">
            <a:off x="2640013" y="4076700"/>
            <a:ext cx="3371850" cy="1727200"/>
          </a:xfrm>
          <a:prstGeom prst="line">
            <a:avLst/>
          </a:prstGeom>
          <a:noFill/>
          <a:ln w="31750">
            <a:solidFill>
              <a:srgbClr val="0070C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直接连接符 10"/>
          <p:cNvCxnSpPr>
            <a:cxnSpLocks noChangeShapeType="1"/>
          </p:cNvCxnSpPr>
          <p:nvPr/>
        </p:nvCxnSpPr>
        <p:spPr bwMode="auto">
          <a:xfrm>
            <a:off x="2640013" y="5803900"/>
            <a:ext cx="4379912" cy="1588"/>
          </a:xfrm>
          <a:prstGeom prst="line">
            <a:avLst/>
          </a:prstGeom>
          <a:noFill/>
          <a:ln w="31750">
            <a:solidFill>
              <a:srgbClr val="0070C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弧形 13"/>
          <p:cNvSpPr>
            <a:spLocks noChangeArrowheads="1"/>
          </p:cNvSpPr>
          <p:nvPr/>
        </p:nvSpPr>
        <p:spPr bwMode="auto">
          <a:xfrm rot="1680000">
            <a:off x="2962275" y="5400675"/>
            <a:ext cx="611188" cy="609600"/>
          </a:xfrm>
          <a:custGeom>
            <a:avLst/>
            <a:gdLst>
              <a:gd name="T0" fmla="*/ 305117 w 610235"/>
              <a:gd name="T1" fmla="*/ 0 h 608965"/>
              <a:gd name="T2" fmla="*/ 610234 w 610235"/>
              <a:gd name="T3" fmla="*/ 304482 h 608965"/>
              <a:gd name="T4" fmla="*/ 305117 w 610235"/>
              <a:gd name="T5" fmla="*/ 304482 h 608965"/>
              <a:gd name="T6" fmla="*/ 305117 w 610235"/>
              <a:gd name="T7" fmla="*/ 0 h 608965"/>
              <a:gd name="T8" fmla="*/ 610234 w 610235"/>
              <a:gd name="T9" fmla="*/ 304482 h 608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10235" h="608965" stroke="0">
                <a:moveTo>
                  <a:pt x="305117" y="0"/>
                </a:moveTo>
                <a:cubicBezTo>
                  <a:pt x="473628" y="0"/>
                  <a:pt x="610234" y="136321"/>
                  <a:pt x="610234" y="304482"/>
                </a:cubicBezTo>
                <a:lnTo>
                  <a:pt x="305117" y="304482"/>
                </a:lnTo>
                <a:close/>
              </a:path>
              <a:path w="610235" h="608965" fill="none">
                <a:moveTo>
                  <a:pt x="305117" y="0"/>
                </a:moveTo>
                <a:cubicBezTo>
                  <a:pt x="473628" y="0"/>
                  <a:pt x="610234" y="136321"/>
                  <a:pt x="610234" y="304482"/>
                </a:cubicBezTo>
              </a:path>
            </a:pathLst>
          </a:custGeom>
          <a:noFill/>
          <a:ln w="31750">
            <a:solidFill>
              <a:srgbClr val="0070C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3575050" y="5365750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α</a:t>
            </a:r>
            <a:endParaRPr lang="zh-CN" altLang="en-US" sz="2400"/>
          </a:p>
        </p:txBody>
      </p:sp>
      <p:sp>
        <p:nvSpPr>
          <p:cNvPr id="33" name="文本框 32"/>
          <p:cNvSpPr txBox="1">
            <a:spLocks noChangeArrowheads="1"/>
          </p:cNvSpPr>
          <p:nvPr/>
        </p:nvSpPr>
        <p:spPr bwMode="auto">
          <a:xfrm>
            <a:off x="2052638" y="5516563"/>
            <a:ext cx="501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  <a:endParaRPr lang="en-US" altLang="zh-CN" sz="2400" b="1" i="1" baseline="-25000">
              <a:latin typeface="Times New Roman" panose="02020603050405020304" pitchFamily="18" charset="0"/>
            </a:endParaRPr>
          </a:p>
        </p:txBody>
      </p:sp>
      <p:sp>
        <p:nvSpPr>
          <p:cNvPr id="14347" name="椭圆 7"/>
          <p:cNvSpPr>
            <a:spLocks noChangeArrowheads="1"/>
          </p:cNvSpPr>
          <p:nvPr/>
        </p:nvSpPr>
        <p:spPr bwMode="auto">
          <a:xfrm>
            <a:off x="5508625" y="4292600"/>
            <a:ext cx="76200" cy="762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b="1"/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5003800" y="3933825"/>
            <a:ext cx="566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0" name="文本框 19"/>
          <p:cNvSpPr txBox="1">
            <a:spLocks noChangeArrowheads="1"/>
          </p:cNvSpPr>
          <p:nvPr/>
        </p:nvSpPr>
        <p:spPr bwMode="auto">
          <a:xfrm>
            <a:off x="3708400" y="4581525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endParaRPr lang="zh-CN" altLang="en-US" sz="2400"/>
          </a:p>
        </p:txBody>
      </p:sp>
      <p:grpSp>
        <p:nvGrpSpPr>
          <p:cNvPr id="28" name="组合 27"/>
          <p:cNvGrpSpPr/>
          <p:nvPr/>
        </p:nvGrpSpPr>
        <p:grpSpPr bwMode="auto">
          <a:xfrm>
            <a:off x="4140200" y="4340225"/>
            <a:ext cx="3017838" cy="1922463"/>
            <a:chOff x="6520" y="6834"/>
            <a:chExt cx="4753" cy="3028"/>
          </a:xfrm>
        </p:grpSpPr>
        <p:sp>
          <p:nvSpPr>
            <p:cNvPr id="12302" name="等腰三角形 8"/>
            <p:cNvSpPr>
              <a:spLocks noChangeArrowheads="1"/>
            </p:cNvSpPr>
            <p:nvPr/>
          </p:nvSpPr>
          <p:spPr bwMode="auto">
            <a:xfrm>
              <a:off x="6973" y="6834"/>
              <a:ext cx="3515" cy="2313"/>
            </a:xfrm>
            <a:prstGeom prst="triangle">
              <a:avLst>
                <a:gd name="adj" fmla="val 50014"/>
              </a:avLst>
            </a:prstGeom>
            <a:noFill/>
            <a:ln w="31750">
              <a:solidFill>
                <a:srgbClr val="0070C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12303" name="弧形 15"/>
            <p:cNvSpPr>
              <a:spLocks noChangeArrowheads="1"/>
            </p:cNvSpPr>
            <p:nvPr/>
          </p:nvSpPr>
          <p:spPr bwMode="auto">
            <a:xfrm rot="10020000">
              <a:off x="6597" y="7997"/>
              <a:ext cx="1360" cy="1247"/>
            </a:xfrm>
            <a:custGeom>
              <a:avLst/>
              <a:gdLst>
                <a:gd name="T0" fmla="*/ 679 w 1360"/>
                <a:gd name="T1" fmla="*/ 0 h 1247"/>
                <a:gd name="T2" fmla="*/ 1359 w 1360"/>
                <a:gd name="T3" fmla="*/ 623 h 1247"/>
                <a:gd name="T4" fmla="*/ 680 w 1360"/>
                <a:gd name="T5" fmla="*/ 623 h 1247"/>
                <a:gd name="T6" fmla="*/ 679 w 1360"/>
                <a:gd name="T7" fmla="*/ 0 h 1247"/>
                <a:gd name="T8" fmla="*/ 1359 w 1360"/>
                <a:gd name="T9" fmla="*/ 623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0" h="1247" stroke="0">
                  <a:moveTo>
                    <a:pt x="679" y="0"/>
                  </a:moveTo>
                  <a:cubicBezTo>
                    <a:pt x="1055" y="0"/>
                    <a:pt x="1359" y="279"/>
                    <a:pt x="1359" y="623"/>
                  </a:cubicBezTo>
                  <a:lnTo>
                    <a:pt x="680" y="623"/>
                  </a:lnTo>
                  <a:close/>
                </a:path>
                <a:path w="1360" h="1247" fill="none">
                  <a:moveTo>
                    <a:pt x="679" y="0"/>
                  </a:moveTo>
                  <a:cubicBezTo>
                    <a:pt x="1055" y="0"/>
                    <a:pt x="1359" y="279"/>
                    <a:pt x="1359" y="623"/>
                  </a:cubicBezTo>
                </a:path>
              </a:pathLst>
            </a:custGeom>
            <a:noFill/>
            <a:ln w="31750">
              <a:solidFill>
                <a:srgbClr val="0070C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4" name="弧形 16"/>
            <p:cNvSpPr>
              <a:spLocks noChangeArrowheads="1"/>
            </p:cNvSpPr>
            <p:nvPr/>
          </p:nvSpPr>
          <p:spPr bwMode="auto">
            <a:xfrm rot="6300000">
              <a:off x="9450" y="7972"/>
              <a:ext cx="1360" cy="1247"/>
            </a:xfrm>
            <a:custGeom>
              <a:avLst/>
              <a:gdLst>
                <a:gd name="T0" fmla="*/ 679 w 1360"/>
                <a:gd name="T1" fmla="*/ 0 h 1247"/>
                <a:gd name="T2" fmla="*/ 1359 w 1360"/>
                <a:gd name="T3" fmla="*/ 623 h 1247"/>
                <a:gd name="T4" fmla="*/ 680 w 1360"/>
                <a:gd name="T5" fmla="*/ 623 h 1247"/>
                <a:gd name="T6" fmla="*/ 679 w 1360"/>
                <a:gd name="T7" fmla="*/ 0 h 1247"/>
                <a:gd name="T8" fmla="*/ 1359 w 1360"/>
                <a:gd name="T9" fmla="*/ 623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0" h="1247" stroke="0">
                  <a:moveTo>
                    <a:pt x="679" y="0"/>
                  </a:moveTo>
                  <a:cubicBezTo>
                    <a:pt x="1055" y="0"/>
                    <a:pt x="1359" y="279"/>
                    <a:pt x="1359" y="623"/>
                  </a:cubicBezTo>
                  <a:lnTo>
                    <a:pt x="680" y="623"/>
                  </a:lnTo>
                  <a:close/>
                </a:path>
                <a:path w="1360" h="1247" fill="none">
                  <a:moveTo>
                    <a:pt x="679" y="0"/>
                  </a:moveTo>
                  <a:cubicBezTo>
                    <a:pt x="1055" y="0"/>
                    <a:pt x="1359" y="279"/>
                    <a:pt x="1359" y="623"/>
                  </a:cubicBezTo>
                </a:path>
              </a:pathLst>
            </a:custGeom>
            <a:noFill/>
            <a:ln w="31750">
              <a:solidFill>
                <a:srgbClr val="0070C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5" name="文本框 23"/>
            <p:cNvSpPr txBox="1">
              <a:spLocks noChangeArrowheads="1"/>
            </p:cNvSpPr>
            <p:nvPr/>
          </p:nvSpPr>
          <p:spPr bwMode="auto">
            <a:xfrm>
              <a:off x="9808" y="7554"/>
              <a:ext cx="52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b</a:t>
              </a:r>
              <a:endParaRPr lang="zh-CN" altLang="en-US" sz="2400"/>
            </a:p>
          </p:txBody>
        </p:sp>
        <p:sp>
          <p:nvSpPr>
            <p:cNvPr id="12306" name="文本框 24"/>
            <p:cNvSpPr txBox="1">
              <a:spLocks noChangeArrowheads="1"/>
            </p:cNvSpPr>
            <p:nvPr/>
          </p:nvSpPr>
          <p:spPr bwMode="auto">
            <a:xfrm>
              <a:off x="7200" y="7668"/>
              <a:ext cx="52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b</a:t>
              </a:r>
              <a:endParaRPr lang="zh-CN" altLang="en-US" sz="2400"/>
            </a:p>
          </p:txBody>
        </p:sp>
        <p:sp>
          <p:nvSpPr>
            <p:cNvPr id="12307" name="文本框 25"/>
            <p:cNvSpPr txBox="1">
              <a:spLocks noChangeArrowheads="1"/>
            </p:cNvSpPr>
            <p:nvPr/>
          </p:nvSpPr>
          <p:spPr bwMode="auto">
            <a:xfrm>
              <a:off x="10262" y="9142"/>
              <a:ext cx="1011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C</a:t>
              </a:r>
              <a:endParaRPr lang="en-US" altLang="zh-CN" sz="2400" b="1" i="1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12308" name="文本框 26"/>
            <p:cNvSpPr txBox="1">
              <a:spLocks noChangeArrowheads="1"/>
            </p:cNvSpPr>
            <p:nvPr/>
          </p:nvSpPr>
          <p:spPr bwMode="auto">
            <a:xfrm>
              <a:off x="6520" y="9142"/>
              <a:ext cx="1011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C</a:t>
              </a:r>
              <a:r>
                <a:rPr lang="en-US" altLang="zh-CN" sz="2400" b="1" i="1">
                  <a:latin typeface="Times New Roman" panose="02020603050405020304" pitchFamily="18" charset="0"/>
                  <a:sym typeface="宋体" panose="02010600030101010101" pitchFamily="2" charset="-122"/>
                </a:rPr>
                <a:t>'</a:t>
              </a:r>
              <a:endParaRPr lang="en-US" altLang="zh-CN" sz="2400" b="1" i="1" baseline="-25000">
                <a:latin typeface="Times New Roman" panose="02020603050405020304" pitchFamily="18" charset="0"/>
                <a:sym typeface="宋体" panose="0201060003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4" grpId="0" animBg="1"/>
      <p:bldP spid="15" grpId="0"/>
      <p:bldP spid="33" grpId="0"/>
      <p:bldP spid="14347" grpId="0"/>
      <p:bldP spid="7" grpId="0"/>
      <p:bldP spid="20" grpId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957</Words>
  <Application>Microsoft Office PowerPoint</Application>
  <PresentationFormat>全屏显示(4:3)</PresentationFormat>
  <Paragraphs>135</Paragraphs>
  <Slides>16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6" baseType="lpstr">
      <vt:lpstr>方正姚体</vt:lpstr>
      <vt:lpstr>黑体</vt:lpstr>
      <vt:lpstr>楷体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2019-02-12T09:11:00Z</dcterms:created>
  <dcterms:modified xsi:type="dcterms:W3CDTF">2023-01-17T00:35:54Z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C64F4CFAC2AA43B39D92C3201FEB06E6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