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334" r:id="rId2"/>
    <p:sldId id="258" r:id="rId3"/>
    <p:sldId id="300" r:id="rId4"/>
    <p:sldId id="260" r:id="rId5"/>
    <p:sldId id="326" r:id="rId6"/>
    <p:sldId id="327" r:id="rId7"/>
    <p:sldId id="328" r:id="rId8"/>
    <p:sldId id="329" r:id="rId9"/>
    <p:sldId id="330" r:id="rId10"/>
    <p:sldId id="331" r:id="rId11"/>
    <p:sldId id="332" r:id="rId12"/>
    <p:sldId id="325" r:id="rId13"/>
    <p:sldId id="304" r:id="rId14"/>
    <p:sldId id="305" r:id="rId15"/>
    <p:sldId id="306" r:id="rId16"/>
    <p:sldId id="322" r:id="rId17"/>
    <p:sldId id="307" r:id="rId18"/>
    <p:sldId id="308" r:id="rId19"/>
    <p:sldId id="324" r:id="rId20"/>
    <p:sldId id="313" r:id="rId21"/>
    <p:sldId id="314" r:id="rId22"/>
    <p:sldId id="317" r:id="rId23"/>
    <p:sldId id="323" r:id="rId24"/>
    <p:sldId id="309" r:id="rId25"/>
    <p:sldId id="310" r:id="rId26"/>
    <p:sldId id="311" r:id="rId27"/>
    <p:sldId id="312" r:id="rId28"/>
    <p:sldId id="319" r:id="rId29"/>
    <p:sldId id="321"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C00000"/>
    <a:srgbClr val="591300"/>
    <a:srgbClr val="FF8427"/>
    <a:srgbClr val="FFF6E7"/>
    <a:srgbClr val="FFFDFB"/>
    <a:srgbClr val="FFCC00"/>
    <a:srgbClr val="949494"/>
    <a:srgbClr val="000000"/>
    <a:srgbClr val="FFF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9" autoAdjust="0"/>
    <p:restoredTop sz="96056" autoAdjust="0"/>
  </p:normalViewPr>
  <p:slideViewPr>
    <p:cSldViewPr snapToGrid="0">
      <p:cViewPr varScale="1">
        <p:scale>
          <a:sx n="62" d="100"/>
          <a:sy n="62" d="100"/>
        </p:scale>
        <p:origin x="1146"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68B4D-88EB-4D1B-8C05-E00D18859B04}"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22898-45BB-4E96-99D7-729736ECC9C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前言和目录">
    <p:spTree>
      <p:nvGrpSpPr>
        <p:cNvPr id="1" name=""/>
        <p:cNvGrpSpPr/>
        <p:nvPr/>
      </p:nvGrpSpPr>
      <p:grpSpPr>
        <a:xfrm>
          <a:off x="0" y="0"/>
          <a:ext cx="0" cy="0"/>
          <a:chOff x="0" y="0"/>
          <a:chExt cx="0" cy="0"/>
        </a:xfrm>
      </p:grpSpPr>
      <p:pic>
        <p:nvPicPr>
          <p:cNvPr id="3" name="bg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矩形 3"/>
          <p:cNvSpPr/>
          <p:nvPr userDrawn="1"/>
        </p:nvSpPr>
        <p:spPr>
          <a:xfrm>
            <a:off x="0" y="2280755"/>
            <a:ext cx="12192000" cy="4596314"/>
          </a:xfrm>
          <a:prstGeom prst="rect">
            <a:avLst/>
          </a:prstGeom>
          <a:solidFill>
            <a:srgbClr val="FFF6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0" y="2373297"/>
            <a:ext cx="12192000" cy="4513028"/>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4" y="-1"/>
            <a:ext cx="12205924" cy="1833895"/>
          </a:xfrm>
          <a:prstGeom prst="rect">
            <a:avLst/>
          </a:prstGeom>
        </p:spPr>
      </p:pic>
      <p:sp>
        <p:nvSpPr>
          <p:cNvPr id="7" name="矩形 6"/>
          <p:cNvSpPr/>
          <p:nvPr userDrawn="1"/>
        </p:nvSpPr>
        <p:spPr>
          <a:xfrm>
            <a:off x="0" y="1215634"/>
            <a:ext cx="12192000" cy="5642366"/>
          </a:xfrm>
          <a:prstGeom prst="rect">
            <a:avLst/>
          </a:prstGeom>
          <a:solidFill>
            <a:srgbClr val="FFF6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1317875"/>
            <a:ext cx="12192000" cy="5540125"/>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249046" y="144742"/>
            <a:ext cx="6597439" cy="1049626"/>
            <a:chOff x="249046" y="144742"/>
            <a:chExt cx="6597439" cy="1049626"/>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046" y="144742"/>
              <a:ext cx="1229208" cy="1049626"/>
            </a:xfrm>
            <a:prstGeom prst="rect">
              <a:avLst/>
            </a:prstGeom>
          </p:spPr>
        </p:pic>
        <p:sp>
          <p:nvSpPr>
            <p:cNvPr id="10" name="矩形 9"/>
            <p:cNvSpPr/>
            <p:nvPr userDrawn="1"/>
          </p:nvSpPr>
          <p:spPr>
            <a:xfrm>
              <a:off x="1536820" y="219759"/>
              <a:ext cx="3932487" cy="615553"/>
            </a:xfrm>
            <a:prstGeom prst="rect">
              <a:avLst/>
            </a:prstGeom>
          </p:spPr>
          <p:txBody>
            <a:bodyPr wrap="none">
              <a:spAutoFit/>
            </a:bodyPr>
            <a:lstStyle/>
            <a:p>
              <a:pPr algn="l"/>
              <a:r>
                <a:rPr lang="zh-CN" altLang="en-US" sz="3400" b="1">
                  <a:gradFill>
                    <a:gsLst>
                      <a:gs pos="33000">
                        <a:schemeClr val="accent1">
                          <a:lumMod val="5000"/>
                          <a:lumOff val="95000"/>
                        </a:schemeClr>
                      </a:gs>
                      <a:gs pos="82000">
                        <a:srgbClr val="FFFF00"/>
                      </a:gs>
                      <a:gs pos="100000">
                        <a:schemeClr val="bg1"/>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rPr>
                <a:t>不忘初心  继续前进</a:t>
              </a:r>
            </a:p>
          </p:txBody>
        </p:sp>
        <p:sp>
          <p:nvSpPr>
            <p:cNvPr id="12" name="矩形 11"/>
            <p:cNvSpPr/>
            <p:nvPr/>
          </p:nvSpPr>
          <p:spPr>
            <a:xfrm>
              <a:off x="2399434" y="797738"/>
              <a:ext cx="4447051" cy="369332"/>
            </a:xfrm>
            <a:prstGeom prst="rect">
              <a:avLst/>
            </a:prstGeom>
          </p:spPr>
          <p:txBody>
            <a:bodyPr wrap="none">
              <a:spAutoFit/>
            </a:bodyPr>
            <a:lstStyle/>
            <a:p>
              <a:pPr algn="l"/>
              <a:r>
                <a:rPr lang="en-US" altLang="zh-CN" sz="1800" b="0">
                  <a:gradFill>
                    <a:gsLst>
                      <a:gs pos="33000">
                        <a:schemeClr val="accent1">
                          <a:lumMod val="5000"/>
                          <a:lumOff val="95000"/>
                        </a:schemeClr>
                      </a:gs>
                      <a:gs pos="82000">
                        <a:srgbClr val="FFFF00"/>
                      </a:gs>
                      <a:gs pos="100000">
                        <a:schemeClr val="bg1"/>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1800" b="0">
                  <a:gradFill>
                    <a:gsLst>
                      <a:gs pos="33000">
                        <a:schemeClr val="accent1">
                          <a:lumMod val="5000"/>
                          <a:lumOff val="95000"/>
                        </a:schemeClr>
                      </a:gs>
                      <a:gs pos="82000">
                        <a:srgbClr val="FFFF00"/>
                      </a:gs>
                      <a:gs pos="100000">
                        <a:schemeClr val="bg1"/>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学习习近平总书记七一重要讲话精神</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1" y="6356985"/>
            <a:ext cx="2844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fld id="{8217841A-E651-448D-B801-928C133A1CD4}" type="datetimeFigureOut">
              <a:rPr lang="zh-CN" altLang="en-US"/>
              <a:t>2023-01-10</a:t>
            </a:fld>
            <a:endParaRPr lang="zh-CN" altLang="en-US"/>
          </a:p>
        </p:txBody>
      </p:sp>
      <p:sp>
        <p:nvSpPr>
          <p:cNvPr id="3" name="页脚占位符 2"/>
          <p:cNvSpPr>
            <a:spLocks noGrp="1"/>
          </p:cNvSpPr>
          <p:nvPr>
            <p:ph type="ftr" sz="quarter" idx="11"/>
          </p:nvPr>
        </p:nvSpPr>
        <p:spPr>
          <a:xfrm>
            <a:off x="4165601" y="6356985"/>
            <a:ext cx="3860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37601" y="6356985"/>
            <a:ext cx="2844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fld id="{90C93ADA-6431-45AA-A1F1-B3FE2DB0BD7B}"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sp>
        <p:nvSpPr>
          <p:cNvPr id="7" name="矩形 6"/>
          <p:cNvSpPr/>
          <p:nvPr userDrawn="1"/>
        </p:nvSpPr>
        <p:spPr>
          <a:xfrm>
            <a:off x="170180" y="6962457"/>
            <a:ext cx="144780" cy="1447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40360" y="6962457"/>
            <a:ext cx="144780" cy="1447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6962457"/>
            <a:ext cx="144780" cy="14478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10540" y="6962457"/>
            <a:ext cx="144780" cy="144780"/>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2089794" y="2519893"/>
            <a:ext cx="8698215" cy="1323439"/>
          </a:xfrm>
          <a:prstGeom prst="rect">
            <a:avLst/>
          </a:prstGeom>
        </p:spPr>
        <p:txBody>
          <a:bodyPr wrap="none">
            <a:spAutoFit/>
          </a:bodyPr>
          <a:lstStyle/>
          <a:p>
            <a:pPr algn="ctr"/>
            <a:r>
              <a:rPr lang="zh-CN" altLang="en-US" sz="8000" b="1" dirty="0">
                <a:solidFill>
                  <a:srgbClr val="FFFF00"/>
                </a:solidFill>
                <a:latin typeface="微软雅黑" panose="020B0503020204020204" pitchFamily="34" charset="-122"/>
                <a:ea typeface="微软雅黑" panose="020B0503020204020204" pitchFamily="34" charset="-122"/>
              </a:rPr>
              <a:t>不忘初心 继续前进</a:t>
            </a:r>
          </a:p>
        </p:txBody>
      </p:sp>
      <p:sp>
        <p:nvSpPr>
          <p:cNvPr id="6" name="矩形 5"/>
          <p:cNvSpPr/>
          <p:nvPr/>
        </p:nvSpPr>
        <p:spPr>
          <a:xfrm>
            <a:off x="2662696" y="4022168"/>
            <a:ext cx="7095212" cy="461665"/>
          </a:xfrm>
          <a:prstGeom prst="rect">
            <a:avLst/>
          </a:prstGeom>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学习解读习近平总书记“七一”重要讲话精神</a:t>
            </a:r>
          </a:p>
        </p:txBody>
      </p:sp>
      <p:sp>
        <p:nvSpPr>
          <p:cNvPr id="12" name="Freeform 29"/>
          <p:cNvSpPr/>
          <p:nvPr/>
        </p:nvSpPr>
        <p:spPr bwMode="auto">
          <a:xfrm>
            <a:off x="5446482" y="1343807"/>
            <a:ext cx="1299036" cy="116081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FFF00"/>
          </a:solidFill>
          <a:ln>
            <a:noFill/>
          </a:ln>
        </p:spPr>
        <p:txBody>
          <a:bodyPr vert="horz" wrap="square" lIns="91440" tIns="45720" rIns="91440" bIns="45720" numCol="1" anchor="t" anchorCtr="0" compatLnSpc="1"/>
          <a:lstStyle/>
          <a:p>
            <a:endParaRPr lang="zh-CN" altLang="en-US"/>
          </a:p>
        </p:txBody>
      </p:sp>
      <p:sp>
        <p:nvSpPr>
          <p:cNvPr id="7"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080_党建_红旗颂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41375" y="-1508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750" fill="hold"/>
                                        <p:tgtEl>
                                          <p:spTgt spid="12"/>
                                        </p:tgtEl>
                                        <p:attrNameLst>
                                          <p:attrName>ppt_w</p:attrName>
                                        </p:attrNameLst>
                                      </p:cBhvr>
                                      <p:tavLst>
                                        <p:tav tm="0">
                                          <p:val>
                                            <p:fltVal val="0"/>
                                          </p:val>
                                        </p:tav>
                                        <p:tav tm="100000">
                                          <p:val>
                                            <p:strVal val="#ppt_w"/>
                                          </p:val>
                                        </p:tav>
                                      </p:tavLst>
                                    </p:anim>
                                    <p:anim calcmode="lin" valueType="num">
                                      <p:cBhvr>
                                        <p:cTn id="11" dur="750" fill="hold"/>
                                        <p:tgtEl>
                                          <p:spTgt spid="12"/>
                                        </p:tgtEl>
                                        <p:attrNameLst>
                                          <p:attrName>ppt_h</p:attrName>
                                        </p:attrNameLst>
                                      </p:cBhvr>
                                      <p:tavLst>
                                        <p:tav tm="0">
                                          <p:val>
                                            <p:fltVal val="0"/>
                                          </p:val>
                                        </p:tav>
                                        <p:tav tm="100000">
                                          <p:val>
                                            <p:strVal val="#ppt_h"/>
                                          </p:val>
                                        </p:tav>
                                      </p:tavLst>
                                    </p:anim>
                                    <p:animEffect transition="in" filter="fade">
                                      <p:cBhvr>
                                        <p:cTn id="12" dur="750"/>
                                        <p:tgtEl>
                                          <p:spTgt spid="12"/>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7" repeatCount="indefinite" fill="hold" display="0">
                  <p:stCondLst>
                    <p:cond delay="indefinite"/>
                  </p:stCondLst>
                  <p:endCondLst>
                    <p:cond evt="onStopAudio" delay="0">
                      <p:tgtEl>
                        <p:sldTgt/>
                      </p:tgtEl>
                    </p:cond>
                  </p:endCondLst>
                </p:cTn>
                <p:tgtEl>
                  <p:spTgt spid="9"/>
                </p:tgtEl>
              </p:cMediaNode>
            </p:audio>
          </p:childTnLst>
        </p:cTn>
      </p:par>
    </p:tnLst>
    <p:bldLst>
      <p:bldP spid="5" grpId="0"/>
      <p:bldP spid="6" grpId="0"/>
      <p:bldP spid="12"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燕尾形 24"/>
          <p:cNvSpPr/>
          <p:nvPr/>
        </p:nvSpPr>
        <p:spPr>
          <a:xfrm>
            <a:off x="7991475" y="1981101"/>
            <a:ext cx="314325" cy="31432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燕尾形 61"/>
          <p:cNvSpPr/>
          <p:nvPr/>
        </p:nvSpPr>
        <p:spPr>
          <a:xfrm>
            <a:off x="7991475" y="2931220"/>
            <a:ext cx="314325" cy="31432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燕尾形 68"/>
          <p:cNvSpPr/>
          <p:nvPr/>
        </p:nvSpPr>
        <p:spPr>
          <a:xfrm>
            <a:off x="7991475" y="3881339"/>
            <a:ext cx="314325" cy="31432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燕尾形 75"/>
          <p:cNvSpPr/>
          <p:nvPr/>
        </p:nvSpPr>
        <p:spPr>
          <a:xfrm>
            <a:off x="7991475" y="4831458"/>
            <a:ext cx="314325" cy="31432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燕尾形 89"/>
          <p:cNvSpPr/>
          <p:nvPr/>
        </p:nvSpPr>
        <p:spPr>
          <a:xfrm>
            <a:off x="7991475" y="5781576"/>
            <a:ext cx="314325" cy="31432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矩形 3"/>
          <p:cNvSpPr/>
          <p:nvPr/>
        </p:nvSpPr>
        <p:spPr>
          <a:xfrm>
            <a:off x="8412175" y="1815098"/>
            <a:ext cx="3370250" cy="646331"/>
          </a:xfrm>
          <a:prstGeom prst="rect">
            <a:avLst/>
          </a:prstGeom>
        </p:spPr>
        <p:txBody>
          <a:bodyPr wrap="square">
            <a:spAutoFit/>
          </a:bodyPr>
          <a:lstStyle/>
          <a:p>
            <a:r>
              <a:rPr lang="zh-CN" altLang="en-US" sz="1200">
                <a:solidFill>
                  <a:srgbClr val="591300"/>
                </a:solidFill>
                <a:latin typeface="微软雅黑" panose="020B0503020204020204" pitchFamily="34" charset="-122"/>
                <a:ea typeface="微软雅黑" panose="020B0503020204020204" pitchFamily="34" charset="-122"/>
              </a:rPr>
              <a:t>深刻理解精髓要义，尤其</a:t>
            </a:r>
            <a:r>
              <a:rPr lang="zh-CN" altLang="en-US" sz="1200" b="1">
                <a:solidFill>
                  <a:srgbClr val="C00000"/>
                </a:solidFill>
                <a:latin typeface="微软雅黑" panose="020B0503020204020204" pitchFamily="34" charset="-122"/>
                <a:ea typeface="微软雅黑" panose="020B0503020204020204" pitchFamily="34" charset="-122"/>
              </a:rPr>
              <a:t>要深刻理解不忘初心、继续前进的重大意义</a:t>
            </a:r>
            <a:r>
              <a:rPr lang="zh-CN" altLang="en-US" sz="1200">
                <a:solidFill>
                  <a:srgbClr val="591300"/>
                </a:solidFill>
                <a:latin typeface="微软雅黑" panose="020B0503020204020204" pitchFamily="34" charset="-122"/>
                <a:ea typeface="微软雅黑" panose="020B0503020204020204" pitchFamily="34" charset="-122"/>
              </a:rPr>
              <a:t>，进一步增强政治意识、大局意识、核心意识、看齐意识</a:t>
            </a:r>
          </a:p>
        </p:txBody>
      </p:sp>
      <p:grpSp>
        <p:nvGrpSpPr>
          <p:cNvPr id="107" name="组合 106"/>
          <p:cNvGrpSpPr/>
          <p:nvPr/>
        </p:nvGrpSpPr>
        <p:grpSpPr>
          <a:xfrm>
            <a:off x="3390900" y="1795363"/>
            <a:ext cx="4394200" cy="685800"/>
            <a:chOff x="3390900" y="1795363"/>
            <a:chExt cx="4394200" cy="685800"/>
          </a:xfrm>
        </p:grpSpPr>
        <p:sp>
          <p:nvSpPr>
            <p:cNvPr id="20" name="矩形 19"/>
            <p:cNvSpPr/>
            <p:nvPr/>
          </p:nvSpPr>
          <p:spPr>
            <a:xfrm>
              <a:off x="7112000" y="1795363"/>
              <a:ext cx="673100" cy="685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结合</a:t>
              </a:r>
              <a:endParaRPr lang="en-US" altLang="zh-CN"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起来</a:t>
              </a:r>
            </a:p>
          </p:txBody>
        </p:sp>
        <p:sp>
          <p:nvSpPr>
            <p:cNvPr id="21" name="矩形 20"/>
            <p:cNvSpPr/>
            <p:nvPr/>
          </p:nvSpPr>
          <p:spPr>
            <a:xfrm>
              <a:off x="3603625" y="1795363"/>
              <a:ext cx="3543300" cy="68580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sp>
          <p:nvSpPr>
            <p:cNvPr id="23" name="矩形 22"/>
            <p:cNvSpPr/>
            <p:nvPr/>
          </p:nvSpPr>
          <p:spPr>
            <a:xfrm>
              <a:off x="3781425" y="1815098"/>
              <a:ext cx="3305175" cy="646331"/>
            </a:xfrm>
            <a:prstGeom prst="rect">
              <a:avLst/>
            </a:prstGeom>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同 </a:t>
              </a:r>
              <a:r>
                <a:rPr lang="zh-CN" altLang="en-US">
                  <a:solidFill>
                    <a:srgbClr val="591300"/>
                  </a:solidFill>
                  <a:latin typeface="微软雅黑" panose="020B0503020204020204" pitchFamily="34" charset="-122"/>
                  <a:ea typeface="微软雅黑" panose="020B0503020204020204" pitchFamily="34" charset="-122"/>
                </a:rPr>
                <a:t>学习党的理论特别是习近平总书记系列重要讲话精神</a:t>
              </a:r>
            </a:p>
          </p:txBody>
        </p:sp>
        <p:sp>
          <p:nvSpPr>
            <p:cNvPr id="26" name="椭圆 25"/>
            <p:cNvSpPr/>
            <p:nvPr/>
          </p:nvSpPr>
          <p:spPr>
            <a:xfrm>
              <a:off x="3390900" y="1952526"/>
              <a:ext cx="371475" cy="3714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1</a:t>
              </a:r>
              <a:endParaRPr lang="zh-CN" altLang="en-US">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58" name="矩形 57"/>
          <p:cNvSpPr/>
          <p:nvPr/>
        </p:nvSpPr>
        <p:spPr>
          <a:xfrm>
            <a:off x="8412175" y="2765217"/>
            <a:ext cx="3370250" cy="523220"/>
          </a:xfrm>
          <a:prstGeom prst="rect">
            <a:avLst/>
          </a:prstGeom>
        </p:spPr>
        <p:txBody>
          <a:bodyPr wrap="square">
            <a:spAutoFit/>
          </a:bodyPr>
          <a:lstStyle/>
          <a:p>
            <a:r>
              <a:rPr lang="zh-CN" altLang="en-US" sz="1400">
                <a:solidFill>
                  <a:srgbClr val="591300"/>
                </a:solidFill>
                <a:latin typeface="微软雅黑" panose="020B0503020204020204" pitchFamily="34" charset="-122"/>
                <a:ea typeface="微软雅黑" panose="020B0503020204020204" pitchFamily="34" charset="-122"/>
              </a:rPr>
              <a:t>进一步坚定中国特色社会主义</a:t>
            </a:r>
            <a:r>
              <a:rPr lang="zh-CN" altLang="en-US" sz="1400" b="1">
                <a:solidFill>
                  <a:srgbClr val="C00000"/>
                </a:solidFill>
                <a:latin typeface="微软雅黑" panose="020B0503020204020204" pitchFamily="34" charset="-122"/>
                <a:ea typeface="微软雅黑" panose="020B0503020204020204" pitchFamily="34" charset="-122"/>
              </a:rPr>
              <a:t>道路自信</a:t>
            </a:r>
            <a:r>
              <a:rPr lang="zh-CN" altLang="en-US" sz="1400">
                <a:solidFill>
                  <a:srgbClr val="5913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理论自信</a:t>
            </a:r>
            <a:r>
              <a:rPr lang="zh-CN" altLang="en-US" sz="1400">
                <a:solidFill>
                  <a:srgbClr val="5913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制度自信</a:t>
            </a:r>
            <a:r>
              <a:rPr lang="zh-CN" altLang="en-US" sz="1400">
                <a:solidFill>
                  <a:srgbClr val="5913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文化自信</a:t>
            </a:r>
            <a:r>
              <a:rPr lang="zh-CN" altLang="en-US" sz="1400">
                <a:solidFill>
                  <a:srgbClr val="591300"/>
                </a:solidFill>
                <a:latin typeface="微软雅黑" panose="020B0503020204020204" pitchFamily="34" charset="-122"/>
                <a:ea typeface="微软雅黑" panose="020B0503020204020204" pitchFamily="34" charset="-122"/>
              </a:rPr>
              <a:t>；</a:t>
            </a:r>
          </a:p>
        </p:txBody>
      </p:sp>
      <p:grpSp>
        <p:nvGrpSpPr>
          <p:cNvPr id="108" name="组合 107"/>
          <p:cNvGrpSpPr/>
          <p:nvPr/>
        </p:nvGrpSpPr>
        <p:grpSpPr>
          <a:xfrm>
            <a:off x="3390900" y="2745482"/>
            <a:ext cx="4394200" cy="685800"/>
            <a:chOff x="3390900" y="2745482"/>
            <a:chExt cx="4394200" cy="685800"/>
          </a:xfrm>
        </p:grpSpPr>
        <p:sp>
          <p:nvSpPr>
            <p:cNvPr id="59" name="矩形 58"/>
            <p:cNvSpPr/>
            <p:nvPr/>
          </p:nvSpPr>
          <p:spPr>
            <a:xfrm>
              <a:off x="7112000" y="2745482"/>
              <a:ext cx="673100" cy="685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结合</a:t>
              </a:r>
              <a:endParaRPr lang="en-US" altLang="zh-CN"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起来</a:t>
              </a:r>
            </a:p>
          </p:txBody>
        </p:sp>
        <p:sp>
          <p:nvSpPr>
            <p:cNvPr id="60" name="矩形 59"/>
            <p:cNvSpPr/>
            <p:nvPr/>
          </p:nvSpPr>
          <p:spPr>
            <a:xfrm>
              <a:off x="3603625" y="2745482"/>
              <a:ext cx="3543300" cy="68580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sp>
          <p:nvSpPr>
            <p:cNvPr id="61" name="矩形 60"/>
            <p:cNvSpPr/>
            <p:nvPr/>
          </p:nvSpPr>
          <p:spPr>
            <a:xfrm>
              <a:off x="3781425" y="2765217"/>
              <a:ext cx="3305175" cy="584775"/>
            </a:xfrm>
            <a:prstGeom prst="rect">
              <a:avLst/>
            </a:prstGeom>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同 </a:t>
              </a:r>
              <a:r>
                <a:rPr lang="zh-CN" altLang="en-US" sz="1400">
                  <a:solidFill>
                    <a:srgbClr val="591300"/>
                  </a:solidFill>
                  <a:latin typeface="微软雅黑" panose="020B0503020204020204" pitchFamily="34" charset="-122"/>
                  <a:ea typeface="微软雅黑" panose="020B0503020204020204" pitchFamily="34" charset="-122"/>
                </a:rPr>
                <a:t>学习中国近代以来的历史，学习党史、中华人民共和国史、改革开放史</a:t>
              </a:r>
            </a:p>
          </p:txBody>
        </p:sp>
        <p:sp>
          <p:nvSpPr>
            <p:cNvPr id="63" name="椭圆 62"/>
            <p:cNvSpPr/>
            <p:nvPr/>
          </p:nvSpPr>
          <p:spPr>
            <a:xfrm>
              <a:off x="3390900" y="2902645"/>
              <a:ext cx="371475" cy="3714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2</a:t>
              </a:r>
              <a:endParaRPr lang="zh-CN" altLang="en-US">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65" name="矩形 64"/>
          <p:cNvSpPr/>
          <p:nvPr/>
        </p:nvSpPr>
        <p:spPr>
          <a:xfrm>
            <a:off x="8412175" y="3715336"/>
            <a:ext cx="3370250" cy="584775"/>
          </a:xfrm>
          <a:prstGeom prst="rect">
            <a:avLst/>
          </a:prstGeom>
        </p:spPr>
        <p:txBody>
          <a:bodyPr wrap="square">
            <a:spAutoFit/>
          </a:bodyPr>
          <a:lstStyle/>
          <a:p>
            <a:r>
              <a:rPr lang="zh-CN" altLang="en-US" sz="1600">
                <a:solidFill>
                  <a:srgbClr val="591300"/>
                </a:solidFill>
                <a:latin typeface="微软雅黑" panose="020B0503020204020204" pitchFamily="34" charset="-122"/>
                <a:ea typeface="微软雅黑" panose="020B0503020204020204" pitchFamily="34" charset="-122"/>
              </a:rPr>
              <a:t>统筹推进“</a:t>
            </a:r>
            <a:r>
              <a:rPr lang="zh-CN" altLang="en-US" sz="1600" b="1">
                <a:solidFill>
                  <a:srgbClr val="C00000"/>
                </a:solidFill>
                <a:latin typeface="微软雅黑" panose="020B0503020204020204" pitchFamily="34" charset="-122"/>
                <a:ea typeface="微软雅黑" panose="020B0503020204020204" pitchFamily="34" charset="-122"/>
              </a:rPr>
              <a:t>五位一体</a:t>
            </a:r>
            <a:r>
              <a:rPr lang="zh-CN" altLang="en-US" sz="1600">
                <a:solidFill>
                  <a:srgbClr val="591300"/>
                </a:solidFill>
                <a:latin typeface="微软雅黑" panose="020B0503020204020204" pitchFamily="34" charset="-122"/>
                <a:ea typeface="微软雅黑" panose="020B0503020204020204" pitchFamily="34" charset="-122"/>
              </a:rPr>
              <a:t>”总体布局，协调推进“</a:t>
            </a:r>
            <a:r>
              <a:rPr lang="zh-CN" altLang="en-US" sz="1600" b="1">
                <a:solidFill>
                  <a:srgbClr val="C00000"/>
                </a:solidFill>
                <a:latin typeface="微软雅黑" panose="020B0503020204020204" pitchFamily="34" charset="-122"/>
                <a:ea typeface="微软雅黑" panose="020B0503020204020204" pitchFamily="34" charset="-122"/>
              </a:rPr>
              <a:t>四个全面</a:t>
            </a:r>
            <a:r>
              <a:rPr lang="zh-CN" altLang="en-US" sz="1600">
                <a:solidFill>
                  <a:srgbClr val="591300"/>
                </a:solidFill>
                <a:latin typeface="微软雅黑" panose="020B0503020204020204" pitchFamily="34" charset="-122"/>
                <a:ea typeface="微软雅黑" panose="020B0503020204020204" pitchFamily="34" charset="-122"/>
              </a:rPr>
              <a:t>”战略布局</a:t>
            </a:r>
          </a:p>
        </p:txBody>
      </p:sp>
      <p:grpSp>
        <p:nvGrpSpPr>
          <p:cNvPr id="109" name="组合 108"/>
          <p:cNvGrpSpPr/>
          <p:nvPr/>
        </p:nvGrpSpPr>
        <p:grpSpPr>
          <a:xfrm>
            <a:off x="3390900" y="3695601"/>
            <a:ext cx="4394200" cy="685800"/>
            <a:chOff x="3390900" y="3695601"/>
            <a:chExt cx="4394200" cy="685800"/>
          </a:xfrm>
        </p:grpSpPr>
        <p:sp>
          <p:nvSpPr>
            <p:cNvPr id="66" name="矩形 65"/>
            <p:cNvSpPr/>
            <p:nvPr/>
          </p:nvSpPr>
          <p:spPr>
            <a:xfrm>
              <a:off x="7112000" y="3695601"/>
              <a:ext cx="673100" cy="685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结合</a:t>
              </a:r>
              <a:endParaRPr lang="en-US" altLang="zh-CN"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起来</a:t>
              </a:r>
            </a:p>
          </p:txBody>
        </p:sp>
        <p:sp>
          <p:nvSpPr>
            <p:cNvPr id="67" name="矩形 66"/>
            <p:cNvSpPr/>
            <p:nvPr/>
          </p:nvSpPr>
          <p:spPr>
            <a:xfrm>
              <a:off x="3603625" y="3695601"/>
              <a:ext cx="3543300" cy="68580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sp>
          <p:nvSpPr>
            <p:cNvPr id="68" name="矩形 67"/>
            <p:cNvSpPr/>
            <p:nvPr/>
          </p:nvSpPr>
          <p:spPr>
            <a:xfrm>
              <a:off x="3781425" y="3829636"/>
              <a:ext cx="3305175" cy="369332"/>
            </a:xfrm>
            <a:prstGeom prst="rect">
              <a:avLst/>
            </a:prstGeom>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同 </a:t>
              </a:r>
              <a:r>
                <a:rPr lang="zh-CN" altLang="en-US" sz="1700">
                  <a:solidFill>
                    <a:srgbClr val="591300"/>
                  </a:solidFill>
                  <a:latin typeface="微软雅黑" panose="020B0503020204020204" pitchFamily="34" charset="-122"/>
                  <a:ea typeface="微软雅黑" panose="020B0503020204020204" pitchFamily="34" charset="-122"/>
                </a:rPr>
                <a:t>破解改革发展稳定的实践难题</a:t>
              </a:r>
            </a:p>
          </p:txBody>
        </p:sp>
        <p:sp>
          <p:nvSpPr>
            <p:cNvPr id="70" name="椭圆 69"/>
            <p:cNvSpPr/>
            <p:nvPr/>
          </p:nvSpPr>
          <p:spPr>
            <a:xfrm>
              <a:off x="3390900" y="3852764"/>
              <a:ext cx="371475" cy="3714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3</a:t>
              </a:r>
              <a:endParaRPr lang="zh-CN" altLang="en-US">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72" name="矩形 71"/>
          <p:cNvSpPr/>
          <p:nvPr/>
        </p:nvSpPr>
        <p:spPr>
          <a:xfrm>
            <a:off x="8412175" y="4665455"/>
            <a:ext cx="3370250" cy="584775"/>
          </a:xfrm>
          <a:prstGeom prst="rect">
            <a:avLst/>
          </a:prstGeom>
        </p:spPr>
        <p:txBody>
          <a:bodyPr wrap="square">
            <a:spAutoFit/>
          </a:bodyPr>
          <a:lstStyle/>
          <a:p>
            <a:r>
              <a:rPr lang="zh-CN" altLang="en-US" sz="1600">
                <a:solidFill>
                  <a:srgbClr val="591300"/>
                </a:solidFill>
                <a:latin typeface="微软雅黑" panose="020B0503020204020204" pitchFamily="34" charset="-122"/>
                <a:ea typeface="微软雅黑" panose="020B0503020204020204" pitchFamily="34" charset="-122"/>
              </a:rPr>
              <a:t>确保党始终成为中国特色社会主义事业的</a:t>
            </a:r>
            <a:r>
              <a:rPr lang="zh-CN" altLang="en-US" sz="1600" b="1">
                <a:solidFill>
                  <a:srgbClr val="C00000"/>
                </a:solidFill>
                <a:latin typeface="微软雅黑" panose="020B0503020204020204" pitchFamily="34" charset="-122"/>
                <a:ea typeface="微软雅黑" panose="020B0503020204020204" pitchFamily="34" charset="-122"/>
              </a:rPr>
              <a:t>坚强领导核心</a:t>
            </a:r>
          </a:p>
        </p:txBody>
      </p:sp>
      <p:grpSp>
        <p:nvGrpSpPr>
          <p:cNvPr id="110" name="组合 109"/>
          <p:cNvGrpSpPr/>
          <p:nvPr/>
        </p:nvGrpSpPr>
        <p:grpSpPr>
          <a:xfrm>
            <a:off x="3390900" y="4645720"/>
            <a:ext cx="4394200" cy="685800"/>
            <a:chOff x="3390900" y="4645720"/>
            <a:chExt cx="4394200" cy="685800"/>
          </a:xfrm>
        </p:grpSpPr>
        <p:sp>
          <p:nvSpPr>
            <p:cNvPr id="73" name="矩形 72"/>
            <p:cNvSpPr/>
            <p:nvPr/>
          </p:nvSpPr>
          <p:spPr>
            <a:xfrm>
              <a:off x="7112000" y="4645720"/>
              <a:ext cx="673100" cy="685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结合</a:t>
              </a:r>
              <a:endParaRPr lang="en-US" altLang="zh-CN"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起来</a:t>
              </a:r>
            </a:p>
          </p:txBody>
        </p:sp>
        <p:sp>
          <p:nvSpPr>
            <p:cNvPr id="74" name="矩形 73"/>
            <p:cNvSpPr/>
            <p:nvPr/>
          </p:nvSpPr>
          <p:spPr>
            <a:xfrm>
              <a:off x="3603625" y="4645720"/>
              <a:ext cx="3543300" cy="68580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sp>
          <p:nvSpPr>
            <p:cNvPr id="75" name="矩形 74"/>
            <p:cNvSpPr/>
            <p:nvPr/>
          </p:nvSpPr>
          <p:spPr>
            <a:xfrm>
              <a:off x="3781425" y="4792455"/>
              <a:ext cx="3305175" cy="369332"/>
            </a:xfrm>
            <a:prstGeom prst="rect">
              <a:avLst/>
            </a:prstGeom>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同 </a:t>
              </a:r>
              <a:r>
                <a:rPr lang="zh-CN" altLang="en-US">
                  <a:solidFill>
                    <a:srgbClr val="591300"/>
                  </a:solidFill>
                  <a:latin typeface="微软雅黑" panose="020B0503020204020204" pitchFamily="34" charset="-122"/>
                  <a:ea typeface="微软雅黑" panose="020B0503020204020204" pitchFamily="34" charset="-122"/>
                </a:rPr>
                <a:t>加强和改进党的建设</a:t>
              </a:r>
            </a:p>
          </p:txBody>
        </p:sp>
        <p:sp>
          <p:nvSpPr>
            <p:cNvPr id="77" name="椭圆 76"/>
            <p:cNvSpPr/>
            <p:nvPr/>
          </p:nvSpPr>
          <p:spPr>
            <a:xfrm>
              <a:off x="3390900" y="4802883"/>
              <a:ext cx="371475" cy="3714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4</a:t>
              </a:r>
              <a:endParaRPr lang="zh-CN" altLang="en-US">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grpSp>
      <p:sp>
        <p:nvSpPr>
          <p:cNvPr id="86" name="矩形 85"/>
          <p:cNvSpPr/>
          <p:nvPr/>
        </p:nvSpPr>
        <p:spPr>
          <a:xfrm>
            <a:off x="8412175" y="5615573"/>
            <a:ext cx="3370250" cy="584775"/>
          </a:xfrm>
          <a:prstGeom prst="rect">
            <a:avLst/>
          </a:prstGeom>
        </p:spPr>
        <p:txBody>
          <a:bodyPr wrap="square">
            <a:spAutoFit/>
          </a:bodyPr>
          <a:lstStyle/>
          <a:p>
            <a:r>
              <a:rPr lang="zh-CN" altLang="en-US" sz="1600">
                <a:solidFill>
                  <a:srgbClr val="591300"/>
                </a:solidFill>
                <a:latin typeface="微软雅黑" panose="020B0503020204020204" pitchFamily="34" charset="-122"/>
                <a:ea typeface="微软雅黑" panose="020B0503020204020204" pitchFamily="34" charset="-122"/>
              </a:rPr>
              <a:t>贯穿“</a:t>
            </a:r>
            <a:r>
              <a:rPr lang="zh-CN" altLang="en-US" sz="1600" b="1">
                <a:solidFill>
                  <a:srgbClr val="C00000"/>
                </a:solidFill>
                <a:latin typeface="微软雅黑" panose="020B0503020204020204" pitchFamily="34" charset="-122"/>
                <a:ea typeface="微软雅黑" panose="020B0503020204020204" pitchFamily="34" charset="-122"/>
              </a:rPr>
              <a:t>两学一做</a:t>
            </a:r>
            <a:r>
              <a:rPr lang="zh-CN" altLang="en-US" sz="1600">
                <a:solidFill>
                  <a:srgbClr val="591300"/>
                </a:solidFill>
                <a:latin typeface="微软雅黑" panose="020B0503020204020204" pitchFamily="34" charset="-122"/>
                <a:ea typeface="微软雅黑" panose="020B0503020204020204" pitchFamily="34" charset="-122"/>
              </a:rPr>
              <a:t>”学习教育全过程，增强学习效果</a:t>
            </a:r>
          </a:p>
        </p:txBody>
      </p:sp>
      <p:grpSp>
        <p:nvGrpSpPr>
          <p:cNvPr id="111" name="组合 110"/>
          <p:cNvGrpSpPr/>
          <p:nvPr/>
        </p:nvGrpSpPr>
        <p:grpSpPr>
          <a:xfrm>
            <a:off x="3390900" y="5595838"/>
            <a:ext cx="4394200" cy="685800"/>
            <a:chOff x="3390900" y="5595838"/>
            <a:chExt cx="4394200" cy="685800"/>
          </a:xfrm>
        </p:grpSpPr>
        <p:sp>
          <p:nvSpPr>
            <p:cNvPr id="87" name="矩形 86"/>
            <p:cNvSpPr/>
            <p:nvPr/>
          </p:nvSpPr>
          <p:spPr>
            <a:xfrm>
              <a:off x="7112000" y="5595838"/>
              <a:ext cx="673100" cy="6858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结合</a:t>
              </a:r>
              <a:endParaRPr lang="en-US" altLang="zh-CN"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起来</a:t>
              </a:r>
            </a:p>
          </p:txBody>
        </p:sp>
        <p:sp>
          <p:nvSpPr>
            <p:cNvPr id="88" name="矩形 87"/>
            <p:cNvSpPr/>
            <p:nvPr/>
          </p:nvSpPr>
          <p:spPr>
            <a:xfrm>
              <a:off x="3603625" y="5595838"/>
              <a:ext cx="3543300" cy="685800"/>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sp>
          <p:nvSpPr>
            <p:cNvPr id="89" name="矩形 88"/>
            <p:cNvSpPr/>
            <p:nvPr/>
          </p:nvSpPr>
          <p:spPr>
            <a:xfrm>
              <a:off x="3781425" y="5755273"/>
              <a:ext cx="3305175" cy="369332"/>
            </a:xfrm>
            <a:prstGeom prst="rect">
              <a:avLst/>
            </a:prstGeom>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同 </a:t>
              </a:r>
              <a:r>
                <a:rPr lang="zh-CN" altLang="en-US">
                  <a:solidFill>
                    <a:srgbClr val="591300"/>
                  </a:solidFill>
                  <a:latin typeface="微软雅黑" panose="020B0503020204020204" pitchFamily="34" charset="-122"/>
                  <a:ea typeface="微软雅黑" panose="020B0503020204020204" pitchFamily="34" charset="-122"/>
                </a:rPr>
                <a:t>各地区各部门的具体实际</a:t>
              </a:r>
            </a:p>
          </p:txBody>
        </p:sp>
        <p:sp>
          <p:nvSpPr>
            <p:cNvPr id="91" name="椭圆 90"/>
            <p:cNvSpPr/>
            <p:nvPr/>
          </p:nvSpPr>
          <p:spPr>
            <a:xfrm>
              <a:off x="3390900" y="5753001"/>
              <a:ext cx="371475" cy="3714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5</a:t>
              </a:r>
              <a:endParaRPr lang="zh-CN" altLang="en-US">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523875" y="2974975"/>
            <a:ext cx="2114550" cy="2114550"/>
            <a:chOff x="523875" y="3114675"/>
            <a:chExt cx="2114550" cy="2114550"/>
          </a:xfrm>
        </p:grpSpPr>
        <p:sp>
          <p:nvSpPr>
            <p:cNvPr id="92" name="矩形 91"/>
            <p:cNvSpPr/>
            <p:nvPr/>
          </p:nvSpPr>
          <p:spPr>
            <a:xfrm>
              <a:off x="523875" y="3114675"/>
              <a:ext cx="2114550" cy="2114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13456" y="3304248"/>
              <a:ext cx="1935389" cy="1138773"/>
            </a:xfrm>
            <a:prstGeom prst="rect">
              <a:avLst/>
            </a:prstGeom>
          </p:spPr>
          <p:txBody>
            <a:bodyPr wrap="square">
              <a:spAutoFit/>
            </a:bodyPr>
            <a:lstStyle/>
            <a:p>
              <a:pPr algn="ctr"/>
              <a:r>
                <a:rPr lang="zh-CN" altLang="en-US" sz="3800" b="1">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学习的</a:t>
              </a:r>
              <a:endParaRPr lang="en-US" altLang="zh-CN" sz="3800" b="1">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总体要求</a:t>
              </a:r>
              <a:endParaRPr lang="en-US" altLang="zh-CN" sz="3000" b="1">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sp>
          <p:nvSpPr>
            <p:cNvPr id="93" name="矩形 92"/>
            <p:cNvSpPr/>
            <p:nvPr/>
          </p:nvSpPr>
          <p:spPr>
            <a:xfrm>
              <a:off x="528638" y="4790148"/>
              <a:ext cx="2105025" cy="338554"/>
            </a:xfrm>
            <a:prstGeom prst="rect">
              <a:avLst/>
            </a:prstGeom>
          </p:spPr>
          <p:txBody>
            <a:bodyPr wrap="square">
              <a:spAutoFit/>
            </a:bodyPr>
            <a:lstStyle/>
            <a:p>
              <a:pPr algn="ctr"/>
              <a:r>
                <a:rPr lang="zh-CN" altLang="en-US" sz="1600">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rPr>
                <a:t>（五个“结合起来”）</a:t>
              </a:r>
              <a:endParaRPr lang="en-US" altLang="zh-CN" sz="1600">
                <a:gradFill>
                  <a:gsLst>
                    <a:gs pos="24000">
                      <a:schemeClr val="bg1"/>
                    </a:gs>
                    <a:gs pos="84000">
                      <a:srgbClr val="FFFF00"/>
                    </a:gs>
                  </a:gsLst>
                  <a:lin ang="5400000" scaled="1"/>
                </a:gradFill>
                <a:latin typeface="微软雅黑" panose="020B0503020204020204" pitchFamily="34" charset="-122"/>
                <a:ea typeface="微软雅黑" panose="020B0503020204020204" pitchFamily="34" charset="-122"/>
              </a:endParaRPr>
            </a:p>
          </p:txBody>
        </p:sp>
        <p:cxnSp>
          <p:nvCxnSpPr>
            <p:cNvPr id="97" name="直接箭头连接符 96"/>
            <p:cNvCxnSpPr/>
            <p:nvPr/>
          </p:nvCxnSpPr>
          <p:spPr>
            <a:xfrm>
              <a:off x="1581150" y="4483894"/>
              <a:ext cx="0" cy="254794"/>
            </a:xfrm>
            <a:prstGeom prst="straightConnector1">
              <a:avLst/>
            </a:prstGeom>
            <a:ln w="19050">
              <a:solidFill>
                <a:srgbClr val="FFF8E5"/>
              </a:solidFill>
              <a:prstDash val="sysDot"/>
              <a:headEnd type="oval"/>
              <a:tailEnd type="stealth" w="lg" len="lg"/>
            </a:ln>
          </p:spPr>
          <p:style>
            <a:lnRef idx="1">
              <a:schemeClr val="accent1"/>
            </a:lnRef>
            <a:fillRef idx="0">
              <a:schemeClr val="accent1"/>
            </a:fillRef>
            <a:effectRef idx="0">
              <a:schemeClr val="accent1"/>
            </a:effectRef>
            <a:fontRef idx="minor">
              <a:schemeClr val="tx1"/>
            </a:fontRef>
          </p:style>
        </p:cxnSp>
      </p:grpSp>
      <p:sp>
        <p:nvSpPr>
          <p:cNvPr id="112"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8" presetClass="entr" presetSubtype="6" fill="hold" nodeType="after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strips(downRight)">
                                      <p:cBhvr>
                                        <p:cTn id="13" dur="500"/>
                                        <p:tgtEl>
                                          <p:spTgt spid="107"/>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ppt_x</p:attrName>
                                        </p:attrNameLst>
                                      </p:cBhvr>
                                      <p:tavLst>
                                        <p:tav tm="0">
                                          <p:val>
                                            <p:strVal val="#ppt_x-#ppt_w*1.125000"/>
                                          </p:val>
                                        </p:tav>
                                        <p:tav tm="100000">
                                          <p:val>
                                            <p:strVal val="#ppt_x"/>
                                          </p:val>
                                        </p:tav>
                                      </p:tavLst>
                                    </p:anim>
                                    <p:animEffect transition="in" filter="wipe(right)">
                                      <p:cBhvr>
                                        <p:cTn id="18" dur="500"/>
                                        <p:tgtEl>
                                          <p:spTgt spid="25"/>
                                        </p:tgtEl>
                                      </p:cBhvr>
                                    </p:animEffect>
                                  </p:childTnLst>
                                </p:cTn>
                              </p:par>
                            </p:childTnLst>
                          </p:cTn>
                        </p:par>
                        <p:par>
                          <p:cTn id="19" fill="hold">
                            <p:stCondLst>
                              <p:cond delay="1500"/>
                            </p:stCondLst>
                            <p:childTnLst>
                              <p:par>
                                <p:cTn id="20" presetID="1" presetClass="entr" presetSubtype="0" fill="hold" grpId="0" nodeType="afterEffect">
                                  <p:stCondLst>
                                    <p:cond delay="0"/>
                                  </p:stCondLst>
                                  <p:iterate type="lt">
                                    <p:tmAbs val="20"/>
                                  </p:iterate>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2599"/>
                            </p:stCondLst>
                            <p:childTnLst>
                              <p:par>
                                <p:cTn id="23" presetID="18" presetClass="entr" presetSubtype="6" fill="hold" nodeType="after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strips(downRight)">
                                      <p:cBhvr>
                                        <p:cTn id="25" dur="500"/>
                                        <p:tgtEl>
                                          <p:spTgt spid="108"/>
                                        </p:tgtEl>
                                      </p:cBhvr>
                                    </p:animEffect>
                                  </p:childTnLst>
                                </p:cTn>
                              </p:par>
                            </p:childTnLst>
                          </p:cTn>
                        </p:par>
                        <p:par>
                          <p:cTn id="26" fill="hold">
                            <p:stCondLst>
                              <p:cond delay="3099"/>
                            </p:stCondLst>
                            <p:childTnLst>
                              <p:par>
                                <p:cTn id="27" presetID="12" presetClass="entr" presetSubtype="8"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p:tgtEl>
                                          <p:spTgt spid="62"/>
                                        </p:tgtEl>
                                        <p:attrNameLst>
                                          <p:attrName>ppt_x</p:attrName>
                                        </p:attrNameLst>
                                      </p:cBhvr>
                                      <p:tavLst>
                                        <p:tav tm="0">
                                          <p:val>
                                            <p:strVal val="#ppt_x-#ppt_w*1.125000"/>
                                          </p:val>
                                        </p:tav>
                                        <p:tav tm="100000">
                                          <p:val>
                                            <p:strVal val="#ppt_x"/>
                                          </p:val>
                                        </p:tav>
                                      </p:tavLst>
                                    </p:anim>
                                    <p:animEffect transition="in" filter="wipe(right)">
                                      <p:cBhvr>
                                        <p:cTn id="30" dur="500"/>
                                        <p:tgtEl>
                                          <p:spTgt spid="62"/>
                                        </p:tgtEl>
                                      </p:cBhvr>
                                    </p:animEffect>
                                  </p:childTnLst>
                                </p:cTn>
                              </p:par>
                            </p:childTnLst>
                          </p:cTn>
                        </p:par>
                        <p:par>
                          <p:cTn id="31" fill="hold">
                            <p:stCondLst>
                              <p:cond delay="3599"/>
                            </p:stCondLst>
                            <p:childTnLst>
                              <p:par>
                                <p:cTn id="32" presetID="1" presetClass="entr" presetSubtype="0" fill="hold" grpId="0" nodeType="afterEffect">
                                  <p:stCondLst>
                                    <p:cond delay="0"/>
                                  </p:stCondLst>
                                  <p:iterate type="lt">
                                    <p:tmAbs val="30"/>
                                  </p:iterate>
                                  <p:childTnLst>
                                    <p:set>
                                      <p:cBhvr>
                                        <p:cTn id="33" dur="1" fill="hold">
                                          <p:stCondLst>
                                            <p:cond delay="0"/>
                                          </p:stCondLst>
                                        </p:cTn>
                                        <p:tgtEl>
                                          <p:spTgt spid="58"/>
                                        </p:tgtEl>
                                        <p:attrNameLst>
                                          <p:attrName>style.visibility</p:attrName>
                                        </p:attrNameLst>
                                      </p:cBhvr>
                                      <p:to>
                                        <p:strVal val="visible"/>
                                      </p:to>
                                    </p:set>
                                  </p:childTnLst>
                                </p:cTn>
                              </p:par>
                            </p:childTnLst>
                          </p:cTn>
                        </p:par>
                        <p:par>
                          <p:cTn id="34" fill="hold">
                            <p:stCondLst>
                              <p:cond delay="4590"/>
                            </p:stCondLst>
                            <p:childTnLst>
                              <p:par>
                                <p:cTn id="35" presetID="18" presetClass="entr" presetSubtype="6" fill="hold" nodeType="after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strips(downRight)">
                                      <p:cBhvr>
                                        <p:cTn id="37" dur="500"/>
                                        <p:tgtEl>
                                          <p:spTgt spid="109"/>
                                        </p:tgtEl>
                                      </p:cBhvr>
                                    </p:animEffect>
                                  </p:childTnLst>
                                </p:cTn>
                              </p:par>
                            </p:childTnLst>
                          </p:cTn>
                        </p:par>
                        <p:par>
                          <p:cTn id="38" fill="hold">
                            <p:stCondLst>
                              <p:cond delay="5090"/>
                            </p:stCondLst>
                            <p:childTnLst>
                              <p:par>
                                <p:cTn id="39" presetID="12" presetClass="entr" presetSubtype="8" fill="hold" grpId="0" nodeType="afterEffect">
                                  <p:stCondLst>
                                    <p:cond delay="0"/>
                                  </p:stCondLst>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500"/>
                                        <p:tgtEl>
                                          <p:spTgt spid="69"/>
                                        </p:tgtEl>
                                        <p:attrNameLst>
                                          <p:attrName>ppt_x</p:attrName>
                                        </p:attrNameLst>
                                      </p:cBhvr>
                                      <p:tavLst>
                                        <p:tav tm="0">
                                          <p:val>
                                            <p:strVal val="#ppt_x-#ppt_w*1.125000"/>
                                          </p:val>
                                        </p:tav>
                                        <p:tav tm="100000">
                                          <p:val>
                                            <p:strVal val="#ppt_x"/>
                                          </p:val>
                                        </p:tav>
                                      </p:tavLst>
                                    </p:anim>
                                    <p:animEffect transition="in" filter="wipe(right)">
                                      <p:cBhvr>
                                        <p:cTn id="42" dur="500"/>
                                        <p:tgtEl>
                                          <p:spTgt spid="69"/>
                                        </p:tgtEl>
                                      </p:cBhvr>
                                    </p:animEffect>
                                  </p:childTnLst>
                                </p:cTn>
                              </p:par>
                            </p:childTnLst>
                          </p:cTn>
                        </p:par>
                        <p:par>
                          <p:cTn id="43" fill="hold">
                            <p:stCondLst>
                              <p:cond delay="5590"/>
                            </p:stCondLst>
                            <p:childTnLst>
                              <p:par>
                                <p:cTn id="44" presetID="1" presetClass="entr" presetSubtype="0" fill="hold" grpId="0" nodeType="afterEffect">
                                  <p:stCondLst>
                                    <p:cond delay="0"/>
                                  </p:stCondLst>
                                  <p:iterate type="lt">
                                    <p:tmAbs val="30"/>
                                  </p:iterate>
                                  <p:childTnLst>
                                    <p:set>
                                      <p:cBhvr>
                                        <p:cTn id="45" dur="1" fill="hold">
                                          <p:stCondLst>
                                            <p:cond delay="0"/>
                                          </p:stCondLst>
                                        </p:cTn>
                                        <p:tgtEl>
                                          <p:spTgt spid="65"/>
                                        </p:tgtEl>
                                        <p:attrNameLst>
                                          <p:attrName>style.visibility</p:attrName>
                                        </p:attrNameLst>
                                      </p:cBhvr>
                                      <p:to>
                                        <p:strVal val="visible"/>
                                      </p:to>
                                    </p:set>
                                  </p:childTnLst>
                                </p:cTn>
                              </p:par>
                            </p:childTnLst>
                          </p:cTn>
                        </p:par>
                        <p:par>
                          <p:cTn id="46" fill="hold">
                            <p:stCondLst>
                              <p:cond delay="6460"/>
                            </p:stCondLst>
                            <p:childTnLst>
                              <p:par>
                                <p:cTn id="47" presetID="18" presetClass="entr" presetSubtype="6" fill="hold"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strips(downRight)">
                                      <p:cBhvr>
                                        <p:cTn id="49" dur="500"/>
                                        <p:tgtEl>
                                          <p:spTgt spid="110"/>
                                        </p:tgtEl>
                                      </p:cBhvr>
                                    </p:animEffect>
                                  </p:childTnLst>
                                </p:cTn>
                              </p:par>
                            </p:childTnLst>
                          </p:cTn>
                        </p:par>
                        <p:par>
                          <p:cTn id="50" fill="hold">
                            <p:stCondLst>
                              <p:cond delay="6960"/>
                            </p:stCondLst>
                            <p:childTnLst>
                              <p:par>
                                <p:cTn id="51" presetID="12" presetClass="entr" presetSubtype="8"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p:tgtEl>
                                          <p:spTgt spid="76"/>
                                        </p:tgtEl>
                                        <p:attrNameLst>
                                          <p:attrName>ppt_x</p:attrName>
                                        </p:attrNameLst>
                                      </p:cBhvr>
                                      <p:tavLst>
                                        <p:tav tm="0">
                                          <p:val>
                                            <p:strVal val="#ppt_x-#ppt_w*1.125000"/>
                                          </p:val>
                                        </p:tav>
                                        <p:tav tm="100000">
                                          <p:val>
                                            <p:strVal val="#ppt_x"/>
                                          </p:val>
                                        </p:tav>
                                      </p:tavLst>
                                    </p:anim>
                                    <p:animEffect transition="in" filter="wipe(right)">
                                      <p:cBhvr>
                                        <p:cTn id="54" dur="500"/>
                                        <p:tgtEl>
                                          <p:spTgt spid="76"/>
                                        </p:tgtEl>
                                      </p:cBhvr>
                                    </p:animEffect>
                                  </p:childTnLst>
                                </p:cTn>
                              </p:par>
                            </p:childTnLst>
                          </p:cTn>
                        </p:par>
                        <p:par>
                          <p:cTn id="55" fill="hold">
                            <p:stCondLst>
                              <p:cond delay="7460"/>
                            </p:stCondLst>
                            <p:childTnLst>
                              <p:par>
                                <p:cTn id="56" presetID="1" presetClass="entr" presetSubtype="0" fill="hold" grpId="0" nodeType="afterEffect">
                                  <p:stCondLst>
                                    <p:cond delay="0"/>
                                  </p:stCondLst>
                                  <p:iterate type="lt">
                                    <p:tmAbs val="30"/>
                                  </p:iterate>
                                  <p:childTnLst>
                                    <p:set>
                                      <p:cBhvr>
                                        <p:cTn id="57" dur="1" fill="hold">
                                          <p:stCondLst>
                                            <p:cond delay="0"/>
                                          </p:stCondLst>
                                        </p:cTn>
                                        <p:tgtEl>
                                          <p:spTgt spid="72"/>
                                        </p:tgtEl>
                                        <p:attrNameLst>
                                          <p:attrName>style.visibility</p:attrName>
                                        </p:attrNameLst>
                                      </p:cBhvr>
                                      <p:to>
                                        <p:strVal val="visible"/>
                                      </p:to>
                                    </p:set>
                                  </p:childTnLst>
                                </p:cTn>
                              </p:par>
                            </p:childTnLst>
                          </p:cTn>
                        </p:par>
                        <p:par>
                          <p:cTn id="58" fill="hold">
                            <p:stCondLst>
                              <p:cond delay="8180"/>
                            </p:stCondLst>
                            <p:childTnLst>
                              <p:par>
                                <p:cTn id="59" presetID="18" presetClass="entr" presetSubtype="6" fill="hold" nodeType="afterEffect">
                                  <p:stCondLst>
                                    <p:cond delay="0"/>
                                  </p:stCondLst>
                                  <p:childTnLst>
                                    <p:set>
                                      <p:cBhvr>
                                        <p:cTn id="60" dur="1" fill="hold">
                                          <p:stCondLst>
                                            <p:cond delay="0"/>
                                          </p:stCondLst>
                                        </p:cTn>
                                        <p:tgtEl>
                                          <p:spTgt spid="111"/>
                                        </p:tgtEl>
                                        <p:attrNameLst>
                                          <p:attrName>style.visibility</p:attrName>
                                        </p:attrNameLst>
                                      </p:cBhvr>
                                      <p:to>
                                        <p:strVal val="visible"/>
                                      </p:to>
                                    </p:set>
                                    <p:animEffect transition="in" filter="strips(downRight)">
                                      <p:cBhvr>
                                        <p:cTn id="61" dur="500"/>
                                        <p:tgtEl>
                                          <p:spTgt spid="111"/>
                                        </p:tgtEl>
                                      </p:cBhvr>
                                    </p:animEffect>
                                  </p:childTnLst>
                                </p:cTn>
                              </p:par>
                            </p:childTnLst>
                          </p:cTn>
                        </p:par>
                        <p:par>
                          <p:cTn id="62" fill="hold">
                            <p:stCondLst>
                              <p:cond delay="8680"/>
                            </p:stCondLst>
                            <p:childTnLst>
                              <p:par>
                                <p:cTn id="63" presetID="12" presetClass="entr" presetSubtype="8" fill="hold" grpId="0" nodeType="after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p:tgtEl>
                                          <p:spTgt spid="90"/>
                                        </p:tgtEl>
                                        <p:attrNameLst>
                                          <p:attrName>ppt_x</p:attrName>
                                        </p:attrNameLst>
                                      </p:cBhvr>
                                      <p:tavLst>
                                        <p:tav tm="0">
                                          <p:val>
                                            <p:strVal val="#ppt_x-#ppt_w*1.125000"/>
                                          </p:val>
                                        </p:tav>
                                        <p:tav tm="100000">
                                          <p:val>
                                            <p:strVal val="#ppt_x"/>
                                          </p:val>
                                        </p:tav>
                                      </p:tavLst>
                                    </p:anim>
                                    <p:animEffect transition="in" filter="wipe(right)">
                                      <p:cBhvr>
                                        <p:cTn id="66" dur="500"/>
                                        <p:tgtEl>
                                          <p:spTgt spid="90"/>
                                        </p:tgtEl>
                                      </p:cBhvr>
                                    </p:animEffect>
                                  </p:childTnLst>
                                </p:cTn>
                              </p:par>
                            </p:childTnLst>
                          </p:cTn>
                        </p:par>
                        <p:par>
                          <p:cTn id="67" fill="hold">
                            <p:stCondLst>
                              <p:cond delay="9180"/>
                            </p:stCondLst>
                            <p:childTnLst>
                              <p:par>
                                <p:cTn id="68" presetID="1" presetClass="entr" presetSubtype="0" fill="hold" grpId="0" nodeType="afterEffect">
                                  <p:stCondLst>
                                    <p:cond delay="0"/>
                                  </p:stCondLst>
                                  <p:iterate type="lt">
                                    <p:tmAbs val="30"/>
                                  </p:iterate>
                                  <p:childTnLst>
                                    <p:set>
                                      <p:cBhvr>
                                        <p:cTn id="69" dur="1" fill="hold">
                                          <p:stCondLst>
                                            <p:cond delay="0"/>
                                          </p:stCondLst>
                                        </p:cTn>
                                        <p:tgtEl>
                                          <p:spTgt spid="86"/>
                                        </p:tgtEl>
                                        <p:attrNameLst>
                                          <p:attrName>style.visibility</p:attrName>
                                        </p:attrNameLst>
                                      </p:cBhvr>
                                      <p:to>
                                        <p:strVal val="visible"/>
                                      </p:to>
                                    </p:set>
                                  </p:childTnLst>
                                </p:cTn>
                              </p:par>
                            </p:childTnLst>
                          </p:cTn>
                        </p:par>
                        <p:par>
                          <p:cTn id="70" fill="hold">
                            <p:stCondLst>
                              <p:cond delay="9840"/>
                            </p:stCondLst>
                            <p:childTnLst>
                              <p:par>
                                <p:cTn id="71" presetID="10" presetClass="entr" presetSubtype="0" fill="hold" grpId="0" nodeType="afterEffect">
                                  <p:stCondLst>
                                    <p:cond delay="0"/>
                                  </p:stCondLst>
                                  <p:childTnLst>
                                    <p:set>
                                      <p:cBhvr>
                                        <p:cTn id="72" dur="1" fill="hold">
                                          <p:stCondLst>
                                            <p:cond delay="0"/>
                                          </p:stCondLst>
                                        </p:cTn>
                                        <p:tgtEl>
                                          <p:spTgt spid="112"/>
                                        </p:tgtEl>
                                        <p:attrNameLst>
                                          <p:attrName>style.visibility</p:attrName>
                                        </p:attrNameLst>
                                      </p:cBhvr>
                                      <p:to>
                                        <p:strVal val="visible"/>
                                      </p:to>
                                    </p:set>
                                    <p:animEffect transition="in" filter="fade">
                                      <p:cBhvr>
                                        <p:cTn id="7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2" grpId="0" animBg="1"/>
      <p:bldP spid="69" grpId="0" animBg="1"/>
      <p:bldP spid="76" grpId="0" animBg="1"/>
      <p:bldP spid="90" grpId="0" animBg="1"/>
      <p:bldP spid="4" grpId="0"/>
      <p:bldP spid="58" grpId="0"/>
      <p:bldP spid="65" grpId="0"/>
      <p:bldP spid="72" grpId="0"/>
      <p:bldP spid="86" grpId="0"/>
      <p:bldP spid="1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4397002" y="1542534"/>
            <a:ext cx="6537698" cy="877163"/>
            <a:chOff x="4397002" y="1542534"/>
            <a:chExt cx="6537698" cy="877163"/>
          </a:xfrm>
        </p:grpSpPr>
        <p:sp>
          <p:nvSpPr>
            <p:cNvPr id="16" name="矩形 15"/>
            <p:cNvSpPr/>
            <p:nvPr/>
          </p:nvSpPr>
          <p:spPr>
            <a:xfrm>
              <a:off x="5270500" y="1542534"/>
              <a:ext cx="5664200" cy="877163"/>
            </a:xfrm>
            <a:prstGeom prst="rect">
              <a:avLst/>
            </a:prstGeom>
            <a:ln>
              <a:noFill/>
            </a:ln>
          </p:spPr>
          <p:txBody>
            <a:bodyPr wrap="square">
              <a:spAutoFit/>
            </a:bodyPr>
            <a:lstStyle/>
            <a:p>
              <a:pPr>
                <a:lnSpc>
                  <a:spcPct val="150000"/>
                </a:lnSpc>
                <a:spcAft>
                  <a:spcPts val="300"/>
                </a:spcAft>
              </a:pPr>
              <a:r>
                <a:rPr lang="zh-CN" altLang="en-US" sz="3400" b="1">
                  <a:gradFill>
                    <a:gsLst>
                      <a:gs pos="0">
                        <a:srgbClr val="FF0000"/>
                      </a:gs>
                      <a:gs pos="100000">
                        <a:srgbClr val="680000"/>
                      </a:gs>
                      <a:gs pos="43000">
                        <a:srgbClr val="FF0000"/>
                      </a:gs>
                    </a:gsLst>
                    <a:lin ang="5400000" scaled="1"/>
                  </a:gradFill>
                  <a:latin typeface="微软雅黑" panose="020B0503020204020204" pitchFamily="34" charset="-122"/>
                  <a:ea typeface="微软雅黑" panose="020B0503020204020204" pitchFamily="34" charset="-122"/>
                </a:rPr>
                <a:t>学习的总体要求</a:t>
              </a:r>
            </a:p>
          </p:txBody>
        </p:sp>
        <p:sp>
          <p:nvSpPr>
            <p:cNvPr id="17" name="party emblem"/>
            <p:cNvSpPr/>
            <p:nvPr/>
          </p:nvSpPr>
          <p:spPr bwMode="auto">
            <a:xfrm>
              <a:off x="4397002" y="1547002"/>
              <a:ext cx="822698" cy="777384"/>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p:spPr>
          <p:txBody>
            <a:bodyPr vert="horz" wrap="square" lIns="91440" tIns="45720" rIns="91440" bIns="45720" numCol="1" anchor="t" anchorCtr="0" compatLnSpc="1"/>
            <a:lstStyle/>
            <a:p>
              <a:pPr algn="ctr"/>
              <a:endParaRPr lang="zh-CN" altLang="en-US">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696125" y="2750821"/>
            <a:ext cx="3742627" cy="684248"/>
            <a:chOff x="696125" y="2750821"/>
            <a:chExt cx="3742627" cy="684248"/>
          </a:xfrm>
        </p:grpSpPr>
        <p:sp>
          <p:nvSpPr>
            <p:cNvPr id="7" name="矩形 6"/>
            <p:cNvSpPr/>
            <p:nvPr/>
          </p:nvSpPr>
          <p:spPr>
            <a:xfrm>
              <a:off x="1609591" y="2923722"/>
              <a:ext cx="2441695" cy="369332"/>
            </a:xfrm>
            <a:prstGeom prst="rect">
              <a:avLst/>
            </a:prstGeom>
          </p:spPr>
          <p:txBody>
            <a:bodyPr wrap="none">
              <a:spAutoFit/>
            </a:bodyPr>
            <a:lstStyle/>
            <a:p>
              <a:pPr algn="ctr"/>
              <a:r>
                <a:rPr lang="zh-CN" altLang="en-US" b="1">
                  <a:solidFill>
                    <a:srgbClr val="C00000"/>
                  </a:solidFill>
                  <a:latin typeface="微软雅黑" panose="020B0503020204020204" pitchFamily="34" charset="-122"/>
                  <a:ea typeface="微软雅黑" panose="020B0503020204020204" pitchFamily="34" charset="-122"/>
                </a:rPr>
                <a:t>各级党委</a:t>
              </a:r>
              <a:r>
                <a:rPr lang="en-US" altLang="zh-CN" b="1">
                  <a:solidFill>
                    <a:srgbClr val="C00000"/>
                  </a:solidFill>
                  <a:latin typeface="微软雅黑" panose="020B0503020204020204" pitchFamily="34" charset="-122"/>
                  <a:ea typeface="微软雅黑" panose="020B0503020204020204" pitchFamily="34" charset="-122"/>
                </a:rPr>
                <a:t>(</a:t>
              </a:r>
              <a:r>
                <a:rPr lang="zh-CN" altLang="en-US" b="1">
                  <a:solidFill>
                    <a:srgbClr val="C00000"/>
                  </a:solidFill>
                  <a:latin typeface="微软雅黑" panose="020B0503020204020204" pitchFamily="34" charset="-122"/>
                  <a:ea typeface="微软雅黑" panose="020B0503020204020204" pitchFamily="34" charset="-122"/>
                </a:rPr>
                <a:t>党组</a:t>
              </a:r>
              <a:r>
                <a:rPr lang="en-US" altLang="zh-CN" b="1">
                  <a:solidFill>
                    <a:srgbClr val="C00000"/>
                  </a:solidFill>
                  <a:latin typeface="微软雅黑" panose="020B0503020204020204" pitchFamily="34" charset="-122"/>
                  <a:ea typeface="微软雅黑" panose="020B0503020204020204" pitchFamily="34" charset="-122"/>
                </a:rPr>
                <a:t>)</a:t>
              </a:r>
              <a:r>
                <a:rPr lang="zh-CN" altLang="en-US" b="1">
                  <a:solidFill>
                    <a:srgbClr val="C00000"/>
                  </a:solidFill>
                  <a:latin typeface="微软雅黑" panose="020B0503020204020204" pitchFamily="34" charset="-122"/>
                  <a:ea typeface="微软雅黑" panose="020B0503020204020204" pitchFamily="34" charset="-122"/>
                </a:rPr>
                <a:t>中心组</a:t>
              </a:r>
            </a:p>
          </p:txBody>
        </p:sp>
        <p:sp>
          <p:nvSpPr>
            <p:cNvPr id="23" name="矩形 22"/>
            <p:cNvSpPr/>
            <p:nvPr/>
          </p:nvSpPr>
          <p:spPr>
            <a:xfrm>
              <a:off x="696125" y="2750821"/>
              <a:ext cx="684248" cy="6842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p:txBody>
        </p:sp>
        <p:sp>
          <p:nvSpPr>
            <p:cNvPr id="22" name="party emblem"/>
            <p:cNvSpPr/>
            <p:nvPr/>
          </p:nvSpPr>
          <p:spPr bwMode="auto">
            <a:xfrm>
              <a:off x="763955" y="2833760"/>
              <a:ext cx="548587" cy="518371"/>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25000">
                  <a:schemeClr val="bg1"/>
                </a:gs>
                <a:gs pos="82000">
                  <a:srgbClr val="FFFF00"/>
                </a:gs>
              </a:gsLst>
              <a:lin ang="5400000" scaled="1"/>
            </a:gradFill>
            <a:ln>
              <a:noFill/>
            </a:ln>
            <a:effectLst/>
          </p:spPr>
          <p:txBody>
            <a:bodyPr vert="horz" wrap="square" lIns="91440" tIns="45720" rIns="91440" bIns="45720" numCol="1" anchor="t" anchorCtr="0" compatLnSpc="1"/>
            <a:lstStyle/>
            <a:p>
              <a:pPr algn="ctr"/>
              <a:endParaRPr lang="zh-CN" altLang="en-US">
                <a:latin typeface="微软雅黑" panose="020B0503020204020204" pitchFamily="34" charset="-122"/>
                <a:ea typeface="微软雅黑" panose="020B0503020204020204" pitchFamily="34" charset="-122"/>
              </a:endParaRPr>
            </a:p>
          </p:txBody>
        </p:sp>
        <p:sp>
          <p:nvSpPr>
            <p:cNvPr id="24" name="矩形 23"/>
            <p:cNvSpPr/>
            <p:nvPr/>
          </p:nvSpPr>
          <p:spPr>
            <a:xfrm>
              <a:off x="1380372" y="2750821"/>
              <a:ext cx="3058380" cy="684248"/>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5281473" y="2735162"/>
            <a:ext cx="6497390" cy="746452"/>
            <a:chOff x="5281473" y="2735162"/>
            <a:chExt cx="6497390" cy="746452"/>
          </a:xfrm>
        </p:grpSpPr>
        <p:sp>
          <p:nvSpPr>
            <p:cNvPr id="8" name="矩形 7"/>
            <p:cNvSpPr/>
            <p:nvPr/>
          </p:nvSpPr>
          <p:spPr>
            <a:xfrm>
              <a:off x="6083300" y="2808306"/>
              <a:ext cx="5549900" cy="600164"/>
            </a:xfrm>
            <a:prstGeom prst="rect">
              <a:avLst/>
            </a:prstGeom>
          </p:spPr>
          <p:txBody>
            <a:bodyPr wrap="square">
              <a:spAutoFit/>
            </a:bodyPr>
            <a:lstStyle/>
            <a:p>
              <a:r>
                <a:rPr lang="zh-CN" altLang="en-US" sz="1100">
                  <a:solidFill>
                    <a:srgbClr val="591300"/>
                  </a:solidFill>
                  <a:latin typeface="微软雅黑" panose="020B0503020204020204" pitchFamily="34" charset="-122"/>
                  <a:ea typeface="微软雅黑" panose="020B0503020204020204" pitchFamily="34" charset="-122"/>
                </a:rPr>
                <a:t>把讲话作为学习的重要内容，及时组织开展专题研讨，力求学深学透、融会贯通，要把讲话精神融入各级党校、行政学院、干部学院培训教学的相关内容，融入大、中、小学校思想政治教育的相关内容，推动讲话精神进教材、进课堂、进头脑。</a:t>
              </a:r>
            </a:p>
          </p:txBody>
        </p:sp>
        <p:sp>
          <p:nvSpPr>
            <p:cNvPr id="25" name="矩形 24"/>
            <p:cNvSpPr/>
            <p:nvPr/>
          </p:nvSpPr>
          <p:spPr>
            <a:xfrm>
              <a:off x="5281473" y="2735162"/>
              <a:ext cx="732629" cy="746452"/>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要</a:t>
              </a:r>
            </a:p>
          </p:txBody>
        </p:sp>
        <p:sp>
          <p:nvSpPr>
            <p:cNvPr id="26" name="矩形 25"/>
            <p:cNvSpPr/>
            <p:nvPr/>
          </p:nvSpPr>
          <p:spPr>
            <a:xfrm>
              <a:off x="5982998" y="2735162"/>
              <a:ext cx="5795865" cy="74645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sp>
        <p:nvSpPr>
          <p:cNvPr id="27" name="燕尾形 26"/>
          <p:cNvSpPr/>
          <p:nvPr/>
        </p:nvSpPr>
        <p:spPr>
          <a:xfrm>
            <a:off x="4718672" y="2947694"/>
            <a:ext cx="342124" cy="34212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4" name="组合 53"/>
          <p:cNvGrpSpPr/>
          <p:nvPr/>
        </p:nvGrpSpPr>
        <p:grpSpPr>
          <a:xfrm>
            <a:off x="696125" y="3732954"/>
            <a:ext cx="3742627" cy="684248"/>
            <a:chOff x="696125" y="3732954"/>
            <a:chExt cx="3742627" cy="684248"/>
          </a:xfrm>
        </p:grpSpPr>
        <p:sp>
          <p:nvSpPr>
            <p:cNvPr id="10" name="矩形 9"/>
            <p:cNvSpPr/>
            <p:nvPr/>
          </p:nvSpPr>
          <p:spPr>
            <a:xfrm>
              <a:off x="1930192" y="3905855"/>
              <a:ext cx="1800493" cy="369332"/>
            </a:xfrm>
            <a:prstGeom prst="rect">
              <a:avLst/>
            </a:prstGeom>
          </p:spPr>
          <p:txBody>
            <a:bodyPr wrap="none">
              <a:spAutoFit/>
            </a:bodyPr>
            <a:lstStyle/>
            <a:p>
              <a:pPr algn="ctr"/>
              <a:r>
                <a:rPr lang="zh-CN" altLang="en-US" b="1">
                  <a:solidFill>
                    <a:srgbClr val="C00000"/>
                  </a:solidFill>
                  <a:latin typeface="微软雅黑" panose="020B0503020204020204" pitchFamily="34" charset="-122"/>
                  <a:ea typeface="微软雅黑" panose="020B0503020204020204" pitchFamily="34" charset="-122"/>
                </a:rPr>
                <a:t>各级党委讲师团</a:t>
              </a:r>
            </a:p>
          </p:txBody>
        </p:sp>
        <p:sp>
          <p:nvSpPr>
            <p:cNvPr id="31" name="矩形 30"/>
            <p:cNvSpPr/>
            <p:nvPr/>
          </p:nvSpPr>
          <p:spPr>
            <a:xfrm>
              <a:off x="696125" y="3732954"/>
              <a:ext cx="684248" cy="6842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p:txBody>
        </p:sp>
        <p:sp>
          <p:nvSpPr>
            <p:cNvPr id="32" name="party emblem"/>
            <p:cNvSpPr/>
            <p:nvPr/>
          </p:nvSpPr>
          <p:spPr bwMode="auto">
            <a:xfrm>
              <a:off x="763955" y="3815893"/>
              <a:ext cx="548587" cy="518371"/>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25000">
                  <a:schemeClr val="bg1"/>
                </a:gs>
                <a:gs pos="82000">
                  <a:srgbClr val="FFFF00"/>
                </a:gs>
              </a:gsLst>
              <a:lin ang="5400000" scaled="1"/>
            </a:gradFill>
            <a:ln>
              <a:noFill/>
            </a:ln>
            <a:effectLst/>
          </p:spPr>
          <p:txBody>
            <a:bodyPr vert="horz" wrap="square" lIns="91440" tIns="45720" rIns="91440" bIns="45720" numCol="1" anchor="t" anchorCtr="0" compatLnSpc="1"/>
            <a:lstStyle/>
            <a:p>
              <a:pPr algn="ctr"/>
              <a:endParaRPr lang="zh-CN" altLang="en-US">
                <a:latin typeface="微软雅黑" panose="020B0503020204020204" pitchFamily="34" charset="-122"/>
                <a:ea typeface="微软雅黑" panose="020B0503020204020204" pitchFamily="34" charset="-122"/>
              </a:endParaRPr>
            </a:p>
          </p:txBody>
        </p:sp>
        <p:sp>
          <p:nvSpPr>
            <p:cNvPr id="33" name="矩形 32"/>
            <p:cNvSpPr/>
            <p:nvPr/>
          </p:nvSpPr>
          <p:spPr>
            <a:xfrm>
              <a:off x="1380372" y="3732954"/>
              <a:ext cx="3058380" cy="684248"/>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5281473" y="3717295"/>
            <a:ext cx="6497390" cy="746452"/>
            <a:chOff x="5281473" y="3717295"/>
            <a:chExt cx="6497390" cy="746452"/>
          </a:xfrm>
        </p:grpSpPr>
        <p:sp>
          <p:nvSpPr>
            <p:cNvPr id="11" name="矩形 10"/>
            <p:cNvSpPr/>
            <p:nvPr/>
          </p:nvSpPr>
          <p:spPr>
            <a:xfrm>
              <a:off x="6083300" y="3767356"/>
              <a:ext cx="5486400" cy="646331"/>
            </a:xfrm>
            <a:prstGeom prst="rect">
              <a:avLst/>
            </a:prstGeom>
          </p:spPr>
          <p:txBody>
            <a:bodyPr wrap="square">
              <a:spAutoFit/>
            </a:bodyPr>
            <a:lstStyle/>
            <a:p>
              <a:r>
                <a:rPr lang="zh-CN" altLang="en-US">
                  <a:solidFill>
                    <a:srgbClr val="591300"/>
                  </a:solidFill>
                  <a:latin typeface="微软雅黑" panose="020B0503020204020204" pitchFamily="34" charset="-122"/>
                  <a:ea typeface="微软雅黑" panose="020B0503020204020204" pitchFamily="34" charset="-122"/>
                </a:rPr>
                <a:t>围绕讲话精神，组织好面向基层党员、干部、群众的宣讲活动。</a:t>
              </a:r>
            </a:p>
          </p:txBody>
        </p:sp>
        <p:sp>
          <p:nvSpPr>
            <p:cNvPr id="34" name="矩形 33"/>
            <p:cNvSpPr/>
            <p:nvPr/>
          </p:nvSpPr>
          <p:spPr>
            <a:xfrm>
              <a:off x="5281473" y="3717295"/>
              <a:ext cx="732629" cy="746452"/>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要</a:t>
              </a:r>
            </a:p>
          </p:txBody>
        </p:sp>
        <p:sp>
          <p:nvSpPr>
            <p:cNvPr id="35" name="矩形 34"/>
            <p:cNvSpPr/>
            <p:nvPr/>
          </p:nvSpPr>
          <p:spPr>
            <a:xfrm>
              <a:off x="5982998" y="3717295"/>
              <a:ext cx="5795865" cy="74645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sp>
        <p:nvSpPr>
          <p:cNvPr id="36" name="燕尾形 35"/>
          <p:cNvSpPr/>
          <p:nvPr/>
        </p:nvSpPr>
        <p:spPr>
          <a:xfrm>
            <a:off x="4718672" y="3929827"/>
            <a:ext cx="342124" cy="34212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5" name="组合 54"/>
          <p:cNvGrpSpPr/>
          <p:nvPr/>
        </p:nvGrpSpPr>
        <p:grpSpPr>
          <a:xfrm>
            <a:off x="696125" y="4715087"/>
            <a:ext cx="3742627" cy="684248"/>
            <a:chOff x="696125" y="4715087"/>
            <a:chExt cx="3742627" cy="684248"/>
          </a:xfrm>
        </p:grpSpPr>
        <p:sp>
          <p:nvSpPr>
            <p:cNvPr id="12" name="矩形 11"/>
            <p:cNvSpPr/>
            <p:nvPr/>
          </p:nvSpPr>
          <p:spPr>
            <a:xfrm>
              <a:off x="2161024" y="4887988"/>
              <a:ext cx="1338828" cy="369332"/>
            </a:xfrm>
            <a:prstGeom prst="rect">
              <a:avLst/>
            </a:prstGeom>
          </p:spPr>
          <p:txBody>
            <a:bodyPr wrap="none">
              <a:spAutoFit/>
            </a:bodyPr>
            <a:lstStyle/>
            <a:p>
              <a:pPr algn="ctr"/>
              <a:r>
                <a:rPr lang="zh-CN" altLang="en-US" b="1">
                  <a:solidFill>
                    <a:srgbClr val="C00000"/>
                  </a:solidFill>
                  <a:latin typeface="微软雅黑" panose="020B0503020204020204" pitchFamily="34" charset="-122"/>
                  <a:ea typeface="微软雅黑" panose="020B0503020204020204" pitchFamily="34" charset="-122"/>
                </a:rPr>
                <a:t>基层党组织</a:t>
              </a:r>
            </a:p>
          </p:txBody>
        </p:sp>
        <p:sp>
          <p:nvSpPr>
            <p:cNvPr id="38" name="矩形 37"/>
            <p:cNvSpPr/>
            <p:nvPr/>
          </p:nvSpPr>
          <p:spPr>
            <a:xfrm>
              <a:off x="696125" y="4715087"/>
              <a:ext cx="684248" cy="6842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p:txBody>
        </p:sp>
        <p:sp>
          <p:nvSpPr>
            <p:cNvPr id="39" name="party emblem"/>
            <p:cNvSpPr/>
            <p:nvPr/>
          </p:nvSpPr>
          <p:spPr bwMode="auto">
            <a:xfrm>
              <a:off x="763955" y="4798026"/>
              <a:ext cx="548587" cy="518371"/>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25000">
                  <a:schemeClr val="bg1"/>
                </a:gs>
                <a:gs pos="82000">
                  <a:srgbClr val="FFFF00"/>
                </a:gs>
              </a:gsLst>
              <a:lin ang="5400000" scaled="1"/>
            </a:gradFill>
            <a:ln>
              <a:noFill/>
            </a:ln>
            <a:effectLst/>
          </p:spPr>
          <p:txBody>
            <a:bodyPr vert="horz" wrap="square" lIns="91440" tIns="45720" rIns="91440" bIns="45720" numCol="1" anchor="t" anchorCtr="0" compatLnSpc="1"/>
            <a:lstStyle/>
            <a:p>
              <a:pPr algn="ctr"/>
              <a:endParaRPr lang="zh-CN" altLang="en-US">
                <a:latin typeface="微软雅黑" panose="020B0503020204020204" pitchFamily="34" charset="-122"/>
                <a:ea typeface="微软雅黑" panose="020B0503020204020204" pitchFamily="34" charset="-122"/>
              </a:endParaRPr>
            </a:p>
          </p:txBody>
        </p:sp>
        <p:sp>
          <p:nvSpPr>
            <p:cNvPr id="40" name="矩形 39"/>
            <p:cNvSpPr/>
            <p:nvPr/>
          </p:nvSpPr>
          <p:spPr>
            <a:xfrm>
              <a:off x="1380372" y="4715087"/>
              <a:ext cx="3058380" cy="684248"/>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281473" y="4699428"/>
            <a:ext cx="6497390" cy="746452"/>
            <a:chOff x="5281473" y="4699428"/>
            <a:chExt cx="6497390" cy="746452"/>
          </a:xfrm>
        </p:grpSpPr>
        <p:sp>
          <p:nvSpPr>
            <p:cNvPr id="13" name="矩形 12"/>
            <p:cNvSpPr/>
            <p:nvPr/>
          </p:nvSpPr>
          <p:spPr>
            <a:xfrm>
              <a:off x="6083300" y="4726406"/>
              <a:ext cx="5461000" cy="692497"/>
            </a:xfrm>
            <a:prstGeom prst="rect">
              <a:avLst/>
            </a:prstGeom>
          </p:spPr>
          <p:txBody>
            <a:bodyPr wrap="square">
              <a:spAutoFit/>
            </a:bodyPr>
            <a:lstStyle/>
            <a:p>
              <a:r>
                <a:rPr lang="zh-CN" altLang="en-US" sz="1300">
                  <a:solidFill>
                    <a:srgbClr val="591300"/>
                  </a:solidFill>
                  <a:latin typeface="微软雅黑" panose="020B0503020204020204" pitchFamily="34" charset="-122"/>
                  <a:ea typeface="微软雅黑" panose="020B0503020204020204" pitchFamily="34" charset="-122"/>
                </a:rPr>
                <a:t>结合各自实际，组织好广大党员、干部的学习。对干部群众在学习中提出的思想认识问题和理论问题，要深入做好阐释引导工作，析事明理，解疑释惑，帮助干部群众全面准确理解和把握讲话精神。</a:t>
              </a:r>
            </a:p>
          </p:txBody>
        </p:sp>
        <p:sp>
          <p:nvSpPr>
            <p:cNvPr id="41" name="矩形 40"/>
            <p:cNvSpPr/>
            <p:nvPr/>
          </p:nvSpPr>
          <p:spPr>
            <a:xfrm>
              <a:off x="5281473" y="4699428"/>
              <a:ext cx="732629" cy="746452"/>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要</a:t>
              </a:r>
            </a:p>
          </p:txBody>
        </p:sp>
        <p:sp>
          <p:nvSpPr>
            <p:cNvPr id="42" name="矩形 41"/>
            <p:cNvSpPr/>
            <p:nvPr/>
          </p:nvSpPr>
          <p:spPr>
            <a:xfrm>
              <a:off x="5982998" y="4699428"/>
              <a:ext cx="5795865" cy="74645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sp>
        <p:nvSpPr>
          <p:cNvPr id="43" name="燕尾形 42"/>
          <p:cNvSpPr/>
          <p:nvPr/>
        </p:nvSpPr>
        <p:spPr>
          <a:xfrm>
            <a:off x="4718672" y="4911960"/>
            <a:ext cx="342124" cy="34212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6" name="组合 55"/>
          <p:cNvGrpSpPr/>
          <p:nvPr/>
        </p:nvGrpSpPr>
        <p:grpSpPr>
          <a:xfrm>
            <a:off x="696125" y="5697221"/>
            <a:ext cx="3742627" cy="684248"/>
            <a:chOff x="696125" y="5697221"/>
            <a:chExt cx="3742627" cy="684248"/>
          </a:xfrm>
        </p:grpSpPr>
        <p:sp>
          <p:nvSpPr>
            <p:cNvPr id="14" name="矩形 13"/>
            <p:cNvSpPr/>
            <p:nvPr/>
          </p:nvSpPr>
          <p:spPr>
            <a:xfrm>
              <a:off x="1814776" y="5731623"/>
              <a:ext cx="2031325" cy="646331"/>
            </a:xfrm>
            <a:prstGeom prst="rect">
              <a:avLst/>
            </a:prstGeom>
          </p:spPr>
          <p:txBody>
            <a:bodyPr wrap="none">
              <a:spAutoFit/>
            </a:bodyPr>
            <a:lstStyle/>
            <a:p>
              <a:pPr algn="ctr"/>
              <a:r>
                <a:rPr lang="zh-CN" altLang="en-US" b="1">
                  <a:solidFill>
                    <a:srgbClr val="C00000"/>
                  </a:solidFill>
                  <a:latin typeface="微软雅黑" panose="020B0503020204020204" pitchFamily="34" charset="-122"/>
                  <a:ea typeface="微软雅黑" panose="020B0503020204020204" pitchFamily="34" charset="-122"/>
                </a:rPr>
                <a:t>各级党报、党刊、</a:t>
              </a:r>
              <a:endParaRPr lang="en-US" altLang="zh-CN" b="1">
                <a:solidFill>
                  <a:srgbClr val="C00000"/>
                </a:solidFill>
                <a:latin typeface="微软雅黑" panose="020B0503020204020204" pitchFamily="34" charset="-122"/>
                <a:ea typeface="微软雅黑" panose="020B0503020204020204" pitchFamily="34" charset="-122"/>
              </a:endParaRPr>
            </a:p>
            <a:p>
              <a:pPr algn="ctr"/>
              <a:r>
                <a:rPr lang="zh-CN" altLang="en-US" b="1">
                  <a:solidFill>
                    <a:srgbClr val="C00000"/>
                  </a:solidFill>
                  <a:latin typeface="微软雅黑" panose="020B0503020204020204" pitchFamily="34" charset="-122"/>
                  <a:ea typeface="微软雅黑" panose="020B0503020204020204" pitchFamily="34" charset="-122"/>
                </a:rPr>
                <a:t>电台、电视台</a:t>
              </a:r>
            </a:p>
          </p:txBody>
        </p:sp>
        <p:sp>
          <p:nvSpPr>
            <p:cNvPr id="45" name="矩形 44"/>
            <p:cNvSpPr/>
            <p:nvPr/>
          </p:nvSpPr>
          <p:spPr>
            <a:xfrm>
              <a:off x="696125" y="5697221"/>
              <a:ext cx="684248" cy="6842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endParaRPr>
            </a:p>
          </p:txBody>
        </p:sp>
        <p:sp>
          <p:nvSpPr>
            <p:cNvPr id="46" name="party emblem"/>
            <p:cNvSpPr/>
            <p:nvPr/>
          </p:nvSpPr>
          <p:spPr bwMode="auto">
            <a:xfrm>
              <a:off x="763955" y="5780160"/>
              <a:ext cx="548587" cy="518371"/>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25000">
                  <a:schemeClr val="bg1"/>
                </a:gs>
                <a:gs pos="82000">
                  <a:srgbClr val="FFFF00"/>
                </a:gs>
              </a:gsLst>
              <a:lin ang="5400000" scaled="1"/>
            </a:gradFill>
            <a:ln>
              <a:noFill/>
            </a:ln>
            <a:effectLst/>
          </p:spPr>
          <p:txBody>
            <a:bodyPr vert="horz" wrap="square" lIns="91440" tIns="45720" rIns="91440" bIns="45720" numCol="1" anchor="t" anchorCtr="0" compatLnSpc="1"/>
            <a:lstStyle/>
            <a:p>
              <a:pPr algn="ctr"/>
              <a:endParaRPr lang="zh-CN" altLang="en-US">
                <a:latin typeface="微软雅黑" panose="020B0503020204020204" pitchFamily="34" charset="-122"/>
                <a:ea typeface="微软雅黑" panose="020B0503020204020204" pitchFamily="34" charset="-122"/>
              </a:endParaRPr>
            </a:p>
          </p:txBody>
        </p:sp>
        <p:sp>
          <p:nvSpPr>
            <p:cNvPr id="47" name="矩形 46"/>
            <p:cNvSpPr/>
            <p:nvPr/>
          </p:nvSpPr>
          <p:spPr>
            <a:xfrm>
              <a:off x="1380372" y="5697221"/>
              <a:ext cx="3058380" cy="684248"/>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5281473" y="5681562"/>
            <a:ext cx="6497390" cy="746452"/>
            <a:chOff x="5281473" y="5681562"/>
            <a:chExt cx="6497390" cy="746452"/>
          </a:xfrm>
        </p:grpSpPr>
        <p:sp>
          <p:nvSpPr>
            <p:cNvPr id="15" name="矩形 14"/>
            <p:cNvSpPr/>
            <p:nvPr/>
          </p:nvSpPr>
          <p:spPr>
            <a:xfrm>
              <a:off x="6083300" y="5808567"/>
              <a:ext cx="5473700" cy="492443"/>
            </a:xfrm>
            <a:prstGeom prst="rect">
              <a:avLst/>
            </a:prstGeom>
          </p:spPr>
          <p:txBody>
            <a:bodyPr wrap="square">
              <a:spAutoFit/>
            </a:bodyPr>
            <a:lstStyle/>
            <a:p>
              <a:r>
                <a:rPr lang="zh-CN" altLang="en-US" sz="1300">
                  <a:solidFill>
                    <a:srgbClr val="591300"/>
                  </a:solidFill>
                  <a:latin typeface="微软雅黑" panose="020B0503020204020204" pitchFamily="34" charset="-122"/>
                  <a:ea typeface="微软雅黑" panose="020B0503020204020204" pitchFamily="34" charset="-122"/>
                </a:rPr>
                <a:t>深入阐释解读讲话精神，宣传讲话在广大干部群众中引起的热烈反响，反映各地区各部门学习贯彻讲话精神、解决实际问题的具体实践和工作成效。</a:t>
              </a:r>
              <a:endParaRPr lang="zh-CN" altLang="en-US" sz="1300">
                <a:solidFill>
                  <a:srgbClr val="591300"/>
                </a:solidFill>
                <a:effectLst/>
                <a:latin typeface="微软雅黑" panose="020B0503020204020204" pitchFamily="34" charset="-122"/>
                <a:ea typeface="微软雅黑" panose="020B0503020204020204" pitchFamily="34" charset="-122"/>
              </a:endParaRPr>
            </a:p>
          </p:txBody>
        </p:sp>
        <p:sp>
          <p:nvSpPr>
            <p:cNvPr id="48" name="矩形 47"/>
            <p:cNvSpPr/>
            <p:nvPr/>
          </p:nvSpPr>
          <p:spPr>
            <a:xfrm>
              <a:off x="5281473" y="5681562"/>
              <a:ext cx="732629" cy="746452"/>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4000">
                        <a:schemeClr val="bg1"/>
                      </a:gs>
                      <a:gs pos="85000">
                        <a:srgbClr val="FFFF00"/>
                      </a:gs>
                    </a:gsLst>
                    <a:lin ang="5400000" scaled="1"/>
                  </a:gradFill>
                  <a:latin typeface="微软雅黑" panose="020B0503020204020204" pitchFamily="34" charset="-122"/>
                  <a:ea typeface="微软雅黑" panose="020B0503020204020204" pitchFamily="34" charset="-122"/>
                </a:rPr>
                <a:t>要</a:t>
              </a:r>
            </a:p>
          </p:txBody>
        </p:sp>
        <p:sp>
          <p:nvSpPr>
            <p:cNvPr id="49" name="矩形 48"/>
            <p:cNvSpPr/>
            <p:nvPr/>
          </p:nvSpPr>
          <p:spPr>
            <a:xfrm>
              <a:off x="5982998" y="5681562"/>
              <a:ext cx="5795865" cy="74645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FFF8E5"/>
                </a:solidFill>
                <a:latin typeface="微软雅黑" panose="020B0503020204020204" pitchFamily="34" charset="-122"/>
                <a:ea typeface="微软雅黑" panose="020B0503020204020204" pitchFamily="34" charset="-122"/>
              </a:endParaRPr>
            </a:p>
          </p:txBody>
        </p:sp>
      </p:grpSp>
      <p:sp>
        <p:nvSpPr>
          <p:cNvPr id="50" name="燕尾形 49"/>
          <p:cNvSpPr/>
          <p:nvPr/>
        </p:nvSpPr>
        <p:spPr>
          <a:xfrm>
            <a:off x="4718672" y="5894094"/>
            <a:ext cx="342124" cy="34212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0000">
                                          <p:cBhvr additive="base">
                                            <p:cTn id="7" dur="500" fill="hold"/>
                                            <p:tgtEl>
                                              <p:spTgt spid="52"/>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6"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trips(downRight)">
                                          <p:cBhvr>
                                            <p:cTn id="12" dur="500"/>
                                            <p:tgtEl>
                                              <p:spTgt spid="5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right)">
                                          <p:cBhvr>
                                            <p:cTn id="17" dur="500"/>
                                            <p:tgtEl>
                                              <p:spTgt spid="27"/>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strips(downRight)">
                                          <p:cBhvr>
                                            <p:cTn id="21" dur="500"/>
                                            <p:tgtEl>
                                              <p:spTgt spid="57"/>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strips(downRight)">
                                          <p:cBhvr>
                                            <p:cTn id="25" dur="500"/>
                                            <p:tgtEl>
                                              <p:spTgt spid="54"/>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ppt_x</p:attrName>
                                            </p:attrNameLst>
                                          </p:cBhvr>
                                          <p:tavLst>
                                            <p:tav tm="0">
                                              <p:val>
                                                <p:strVal val="#ppt_x-#ppt_w*1.125000"/>
                                              </p:val>
                                            </p:tav>
                                            <p:tav tm="100000">
                                              <p:val>
                                                <p:strVal val="#ppt_x"/>
                                              </p:val>
                                            </p:tav>
                                          </p:tavLst>
                                        </p:anim>
                                        <p:animEffect transition="in" filter="wipe(right)">
                                          <p:cBhvr>
                                            <p:cTn id="30" dur="500"/>
                                            <p:tgtEl>
                                              <p:spTgt spid="36"/>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strips(downRight)">
                                          <p:cBhvr>
                                            <p:cTn id="34" dur="500"/>
                                            <p:tgtEl>
                                              <p:spTgt spid="58"/>
                                            </p:tgtEl>
                                          </p:cBhvr>
                                        </p:animEffect>
                                      </p:childTnLst>
                                    </p:cTn>
                                  </p:par>
                                </p:childTnLst>
                              </p:cTn>
                            </p:par>
                            <p:par>
                              <p:cTn id="35" fill="hold">
                                <p:stCondLst>
                                  <p:cond delay="3500"/>
                                </p:stCondLst>
                                <p:childTnLst>
                                  <p:par>
                                    <p:cTn id="36" presetID="18" presetClass="entr" presetSubtype="6"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strips(downRight)">
                                          <p:cBhvr>
                                            <p:cTn id="38" dur="500"/>
                                            <p:tgtEl>
                                              <p:spTgt spid="55"/>
                                            </p:tgtEl>
                                          </p:cBhvr>
                                        </p:animEffect>
                                      </p:childTnLst>
                                    </p:cTn>
                                  </p:par>
                                </p:childTnLst>
                              </p:cTn>
                            </p:par>
                            <p:par>
                              <p:cTn id="39" fill="hold">
                                <p:stCondLst>
                                  <p:cond delay="4000"/>
                                </p:stCondLst>
                                <p:childTnLst>
                                  <p:par>
                                    <p:cTn id="40" presetID="12" presetClass="entr" presetSubtype="8"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p:tgtEl>
                                              <p:spTgt spid="43"/>
                                            </p:tgtEl>
                                            <p:attrNameLst>
                                              <p:attrName>ppt_x</p:attrName>
                                            </p:attrNameLst>
                                          </p:cBhvr>
                                          <p:tavLst>
                                            <p:tav tm="0">
                                              <p:val>
                                                <p:strVal val="#ppt_x-#ppt_w*1.125000"/>
                                              </p:val>
                                            </p:tav>
                                            <p:tav tm="100000">
                                              <p:val>
                                                <p:strVal val="#ppt_x"/>
                                              </p:val>
                                            </p:tav>
                                          </p:tavLst>
                                        </p:anim>
                                        <p:animEffect transition="in" filter="wipe(right)">
                                          <p:cBhvr>
                                            <p:cTn id="43" dur="500"/>
                                            <p:tgtEl>
                                              <p:spTgt spid="43"/>
                                            </p:tgtEl>
                                          </p:cBhvr>
                                        </p:animEffect>
                                      </p:childTnLst>
                                    </p:cTn>
                                  </p:par>
                                </p:childTnLst>
                              </p:cTn>
                            </p:par>
                            <p:par>
                              <p:cTn id="44" fill="hold">
                                <p:stCondLst>
                                  <p:cond delay="4500"/>
                                </p:stCondLst>
                                <p:childTnLst>
                                  <p:par>
                                    <p:cTn id="45" presetID="18" presetClass="entr" presetSubtype="6"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strips(downRight)">
                                          <p:cBhvr>
                                            <p:cTn id="47" dur="500"/>
                                            <p:tgtEl>
                                              <p:spTgt spid="59"/>
                                            </p:tgtEl>
                                          </p:cBhvr>
                                        </p:animEffect>
                                      </p:childTnLst>
                                    </p:cTn>
                                  </p:par>
                                </p:childTnLst>
                              </p:cTn>
                            </p:par>
                            <p:par>
                              <p:cTn id="48" fill="hold">
                                <p:stCondLst>
                                  <p:cond delay="5000"/>
                                </p:stCondLst>
                                <p:childTnLst>
                                  <p:par>
                                    <p:cTn id="49" presetID="18" presetClass="entr" presetSubtype="6"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strips(downRight)">
                                          <p:cBhvr>
                                            <p:cTn id="51" dur="500"/>
                                            <p:tgtEl>
                                              <p:spTgt spid="56"/>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p:tgtEl>
                                              <p:spTgt spid="50"/>
                                            </p:tgtEl>
                                            <p:attrNameLst>
                                              <p:attrName>ppt_x</p:attrName>
                                            </p:attrNameLst>
                                          </p:cBhvr>
                                          <p:tavLst>
                                            <p:tav tm="0">
                                              <p:val>
                                                <p:strVal val="#ppt_x-#ppt_w*1.125000"/>
                                              </p:val>
                                            </p:tav>
                                            <p:tav tm="100000">
                                              <p:val>
                                                <p:strVal val="#ppt_x"/>
                                              </p:val>
                                            </p:tav>
                                          </p:tavLst>
                                        </p:anim>
                                        <p:animEffect transition="in" filter="wipe(right)">
                                          <p:cBhvr>
                                            <p:cTn id="56" dur="500"/>
                                            <p:tgtEl>
                                              <p:spTgt spid="50"/>
                                            </p:tgtEl>
                                          </p:cBhvr>
                                        </p:animEffect>
                                      </p:childTnLst>
                                    </p:cTn>
                                  </p:par>
                                </p:childTnLst>
                              </p:cTn>
                            </p:par>
                            <p:par>
                              <p:cTn id="57" fill="hold">
                                <p:stCondLst>
                                  <p:cond delay="6000"/>
                                </p:stCondLst>
                                <p:childTnLst>
                                  <p:par>
                                    <p:cTn id="58" presetID="18" presetClass="entr" presetSubtype="6" fill="hold"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strips(downRight)">
                                          <p:cBhvr>
                                            <p:cTn id="60" dur="500"/>
                                            <p:tgtEl>
                                              <p:spTgt spid="60"/>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6" grpId="0" animBg="1"/>
          <p:bldP spid="43" grpId="0" animBg="1"/>
          <p:bldP spid="50" grpId="0" animBg="1"/>
          <p:bldP spid="6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6"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trips(downRight)">
                                          <p:cBhvr>
                                            <p:cTn id="12" dur="500"/>
                                            <p:tgtEl>
                                              <p:spTgt spid="5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right)">
                                          <p:cBhvr>
                                            <p:cTn id="17" dur="500"/>
                                            <p:tgtEl>
                                              <p:spTgt spid="27"/>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strips(downRight)">
                                          <p:cBhvr>
                                            <p:cTn id="21" dur="500"/>
                                            <p:tgtEl>
                                              <p:spTgt spid="57"/>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strips(downRight)">
                                          <p:cBhvr>
                                            <p:cTn id="25" dur="500"/>
                                            <p:tgtEl>
                                              <p:spTgt spid="54"/>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ppt_x</p:attrName>
                                            </p:attrNameLst>
                                          </p:cBhvr>
                                          <p:tavLst>
                                            <p:tav tm="0">
                                              <p:val>
                                                <p:strVal val="#ppt_x-#ppt_w*1.125000"/>
                                              </p:val>
                                            </p:tav>
                                            <p:tav tm="100000">
                                              <p:val>
                                                <p:strVal val="#ppt_x"/>
                                              </p:val>
                                            </p:tav>
                                          </p:tavLst>
                                        </p:anim>
                                        <p:animEffect transition="in" filter="wipe(right)">
                                          <p:cBhvr>
                                            <p:cTn id="30" dur="500"/>
                                            <p:tgtEl>
                                              <p:spTgt spid="36"/>
                                            </p:tgtEl>
                                          </p:cBhvr>
                                        </p:animEffect>
                                      </p:childTnLst>
                                    </p:cTn>
                                  </p:par>
                                </p:childTnLst>
                              </p:cTn>
                            </p:par>
                            <p:par>
                              <p:cTn id="31" fill="hold">
                                <p:stCondLst>
                                  <p:cond delay="3000"/>
                                </p:stCondLst>
                                <p:childTnLst>
                                  <p:par>
                                    <p:cTn id="32" presetID="18" presetClass="entr" presetSubtype="6"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strips(downRight)">
                                          <p:cBhvr>
                                            <p:cTn id="34" dur="500"/>
                                            <p:tgtEl>
                                              <p:spTgt spid="58"/>
                                            </p:tgtEl>
                                          </p:cBhvr>
                                        </p:animEffect>
                                      </p:childTnLst>
                                    </p:cTn>
                                  </p:par>
                                </p:childTnLst>
                              </p:cTn>
                            </p:par>
                            <p:par>
                              <p:cTn id="35" fill="hold">
                                <p:stCondLst>
                                  <p:cond delay="3500"/>
                                </p:stCondLst>
                                <p:childTnLst>
                                  <p:par>
                                    <p:cTn id="36" presetID="18" presetClass="entr" presetSubtype="6"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strips(downRight)">
                                          <p:cBhvr>
                                            <p:cTn id="38" dur="500"/>
                                            <p:tgtEl>
                                              <p:spTgt spid="55"/>
                                            </p:tgtEl>
                                          </p:cBhvr>
                                        </p:animEffect>
                                      </p:childTnLst>
                                    </p:cTn>
                                  </p:par>
                                </p:childTnLst>
                              </p:cTn>
                            </p:par>
                            <p:par>
                              <p:cTn id="39" fill="hold">
                                <p:stCondLst>
                                  <p:cond delay="4000"/>
                                </p:stCondLst>
                                <p:childTnLst>
                                  <p:par>
                                    <p:cTn id="40" presetID="12" presetClass="entr" presetSubtype="8"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p:tgtEl>
                                              <p:spTgt spid="43"/>
                                            </p:tgtEl>
                                            <p:attrNameLst>
                                              <p:attrName>ppt_x</p:attrName>
                                            </p:attrNameLst>
                                          </p:cBhvr>
                                          <p:tavLst>
                                            <p:tav tm="0">
                                              <p:val>
                                                <p:strVal val="#ppt_x-#ppt_w*1.125000"/>
                                              </p:val>
                                            </p:tav>
                                            <p:tav tm="100000">
                                              <p:val>
                                                <p:strVal val="#ppt_x"/>
                                              </p:val>
                                            </p:tav>
                                          </p:tavLst>
                                        </p:anim>
                                        <p:animEffect transition="in" filter="wipe(right)">
                                          <p:cBhvr>
                                            <p:cTn id="43" dur="500"/>
                                            <p:tgtEl>
                                              <p:spTgt spid="43"/>
                                            </p:tgtEl>
                                          </p:cBhvr>
                                        </p:animEffect>
                                      </p:childTnLst>
                                    </p:cTn>
                                  </p:par>
                                </p:childTnLst>
                              </p:cTn>
                            </p:par>
                            <p:par>
                              <p:cTn id="44" fill="hold">
                                <p:stCondLst>
                                  <p:cond delay="4500"/>
                                </p:stCondLst>
                                <p:childTnLst>
                                  <p:par>
                                    <p:cTn id="45" presetID="18" presetClass="entr" presetSubtype="6"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strips(downRight)">
                                          <p:cBhvr>
                                            <p:cTn id="47" dur="500"/>
                                            <p:tgtEl>
                                              <p:spTgt spid="59"/>
                                            </p:tgtEl>
                                          </p:cBhvr>
                                        </p:animEffect>
                                      </p:childTnLst>
                                    </p:cTn>
                                  </p:par>
                                </p:childTnLst>
                              </p:cTn>
                            </p:par>
                            <p:par>
                              <p:cTn id="48" fill="hold">
                                <p:stCondLst>
                                  <p:cond delay="5000"/>
                                </p:stCondLst>
                                <p:childTnLst>
                                  <p:par>
                                    <p:cTn id="49" presetID="18" presetClass="entr" presetSubtype="6"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strips(downRight)">
                                          <p:cBhvr>
                                            <p:cTn id="51" dur="500"/>
                                            <p:tgtEl>
                                              <p:spTgt spid="56"/>
                                            </p:tgtEl>
                                          </p:cBhvr>
                                        </p:animEffect>
                                      </p:childTnLst>
                                    </p:cTn>
                                  </p:par>
                                </p:childTnLst>
                              </p:cTn>
                            </p:par>
                            <p:par>
                              <p:cTn id="52" fill="hold">
                                <p:stCondLst>
                                  <p:cond delay="5500"/>
                                </p:stCondLst>
                                <p:childTnLst>
                                  <p:par>
                                    <p:cTn id="53" presetID="12" presetClass="entr" presetSubtype="8"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p:tgtEl>
                                              <p:spTgt spid="50"/>
                                            </p:tgtEl>
                                            <p:attrNameLst>
                                              <p:attrName>ppt_x</p:attrName>
                                            </p:attrNameLst>
                                          </p:cBhvr>
                                          <p:tavLst>
                                            <p:tav tm="0">
                                              <p:val>
                                                <p:strVal val="#ppt_x-#ppt_w*1.125000"/>
                                              </p:val>
                                            </p:tav>
                                            <p:tav tm="100000">
                                              <p:val>
                                                <p:strVal val="#ppt_x"/>
                                              </p:val>
                                            </p:tav>
                                          </p:tavLst>
                                        </p:anim>
                                        <p:animEffect transition="in" filter="wipe(right)">
                                          <p:cBhvr>
                                            <p:cTn id="56" dur="500"/>
                                            <p:tgtEl>
                                              <p:spTgt spid="50"/>
                                            </p:tgtEl>
                                          </p:cBhvr>
                                        </p:animEffect>
                                      </p:childTnLst>
                                    </p:cTn>
                                  </p:par>
                                </p:childTnLst>
                              </p:cTn>
                            </p:par>
                            <p:par>
                              <p:cTn id="57" fill="hold">
                                <p:stCondLst>
                                  <p:cond delay="6000"/>
                                </p:stCondLst>
                                <p:childTnLst>
                                  <p:par>
                                    <p:cTn id="58" presetID="18" presetClass="entr" presetSubtype="6" fill="hold"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strips(downRight)">
                                          <p:cBhvr>
                                            <p:cTn id="60" dur="500"/>
                                            <p:tgtEl>
                                              <p:spTgt spid="60"/>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6" grpId="0" animBg="1"/>
          <p:bldP spid="43" grpId="0" animBg="1"/>
          <p:bldP spid="50" grpId="0" animBg="1"/>
          <p:bldP spid="6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6460" y="3124575"/>
            <a:ext cx="8282939" cy="1015663"/>
          </a:xfrm>
          <a:prstGeom prst="rect">
            <a:avLst/>
          </a:prstGeom>
          <a:noFill/>
        </p:spPr>
        <p:txBody>
          <a:bodyPr wrap="square" rtlCol="0">
            <a:spAutoFit/>
          </a:bodyPr>
          <a:lstStyle/>
          <a:p>
            <a:pPr algn="ctr"/>
            <a:r>
              <a:rPr lang="zh-CN" altLang="en-US" sz="60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三个“伟大历史贡献”</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第三部分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19"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04686" y="1746692"/>
            <a:ext cx="2510971" cy="14224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3715657" y="1746692"/>
            <a:ext cx="8476343" cy="142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a:solidFill>
                <a:srgbClr val="FF8427"/>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1193800" y="3702493"/>
            <a:ext cx="3708400" cy="2654300"/>
            <a:chOff x="1193800" y="3702493"/>
            <a:chExt cx="3708400" cy="2654300"/>
          </a:xfrm>
        </p:grpSpPr>
        <p:sp>
          <p:nvSpPr>
            <p:cNvPr id="30" name="矩形 29"/>
            <p:cNvSpPr/>
            <p:nvPr/>
          </p:nvSpPr>
          <p:spPr>
            <a:xfrm>
              <a:off x="1193800" y="3702493"/>
              <a:ext cx="3708400"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460500" y="4003158"/>
              <a:ext cx="3175000" cy="2080185"/>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r>
                <a:rPr lang="zh-CN" altLang="en-US" sz="2200" b="1">
                  <a:solidFill>
                    <a:srgbClr val="C00000"/>
                  </a:solidFill>
                </a:rPr>
                <a:t>我们党团结带领 </a:t>
              </a:r>
              <a:r>
                <a:rPr lang="zh-CN" altLang="en-US"/>
                <a:t>中国人民进行</a:t>
              </a:r>
              <a:r>
                <a:rPr lang="en-US" altLang="zh-CN"/>
                <a:t>28</a:t>
              </a:r>
              <a:r>
                <a:rPr lang="zh-CN" altLang="en-US"/>
                <a:t>年浴血奋战，打败日本帝国主义，推翻国民党反动统治，完成新民主主义革命，建立了中华人民共和国。</a:t>
              </a:r>
            </a:p>
          </p:txBody>
        </p:sp>
      </p:grpSp>
      <p:grpSp>
        <p:nvGrpSpPr>
          <p:cNvPr id="29" name="组合 28"/>
          <p:cNvGrpSpPr/>
          <p:nvPr/>
        </p:nvGrpSpPr>
        <p:grpSpPr>
          <a:xfrm>
            <a:off x="3705711" y="1934017"/>
            <a:ext cx="6912302" cy="1047750"/>
            <a:chOff x="3705711" y="1934017"/>
            <a:chExt cx="6912302" cy="1047750"/>
          </a:xfrm>
        </p:grpSpPr>
        <p:sp>
          <p:nvSpPr>
            <p:cNvPr id="11" name="矩形 10"/>
            <p:cNvSpPr/>
            <p:nvPr/>
          </p:nvSpPr>
          <p:spPr>
            <a:xfrm>
              <a:off x="3705711" y="2027005"/>
              <a:ext cx="5955476" cy="861774"/>
            </a:xfrm>
            <a:prstGeom prst="rect">
              <a:avLst/>
            </a:prstGeom>
          </p:spPr>
          <p:txBody>
            <a:bodyPr wrap="none">
              <a:spAutoFit/>
            </a:bodyPr>
            <a:lstStyle/>
            <a:p>
              <a:r>
                <a:rPr lang="zh-CN" altLang="en-US" sz="5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“伟大历史贡献”</a:t>
              </a:r>
              <a:r>
                <a:rPr lang="zh-CN" altLang="en-US" sz="4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之</a:t>
              </a:r>
              <a:endParaRPr lang="zh-CN" altLang="en-US" sz="4000" b="1">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endParaRPr>
            </a:p>
          </p:txBody>
        </p:sp>
        <p:sp>
          <p:nvSpPr>
            <p:cNvPr id="28" name="椭圆 27"/>
            <p:cNvSpPr/>
            <p:nvPr/>
          </p:nvSpPr>
          <p:spPr>
            <a:xfrm>
              <a:off x="9570263"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rPr>
                <a:t>1</a:t>
              </a:r>
              <a:endParaRPr lang="zh-CN" altLang="en-US"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033630" y="4628373"/>
            <a:ext cx="1236878" cy="802540"/>
            <a:chOff x="4991100" y="4488180"/>
            <a:chExt cx="1236878" cy="802540"/>
          </a:xfrm>
        </p:grpSpPr>
        <p:grpSp>
          <p:nvGrpSpPr>
            <p:cNvPr id="33" name="组合 32"/>
            <p:cNvGrpSpPr/>
            <p:nvPr/>
          </p:nvGrpSpPr>
          <p:grpSpPr>
            <a:xfrm>
              <a:off x="4991100" y="4488180"/>
              <a:ext cx="1236878" cy="802540"/>
              <a:chOff x="4991100" y="4371443"/>
              <a:chExt cx="1236878" cy="919277"/>
            </a:xfrm>
          </p:grpSpPr>
          <p:sp>
            <p:nvSpPr>
              <p:cNvPr id="32" name="等腰三角形 31"/>
              <p:cNvSpPr/>
              <p:nvPr/>
            </p:nvSpPr>
            <p:spPr>
              <a:xfrm rot="5400000">
                <a:off x="5622340" y="4685082"/>
                <a:ext cx="919277" cy="291999"/>
              </a:xfrm>
              <a:prstGeom prst="triangle">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991100" y="4559300"/>
                <a:ext cx="998220" cy="609600"/>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微软雅黑" panose="020B0503020204020204" pitchFamily="34" charset="-122"/>
                  <a:ea typeface="微软雅黑" panose="020B0503020204020204" pitchFamily="34" charset="-122"/>
                </a:endParaRPr>
              </a:p>
            </p:txBody>
          </p:sp>
        </p:grpSp>
        <p:sp>
          <p:nvSpPr>
            <p:cNvPr id="34" name="矩形 33"/>
            <p:cNvSpPr/>
            <p:nvPr/>
          </p:nvSpPr>
          <p:spPr>
            <a:xfrm>
              <a:off x="5070306" y="4642931"/>
              <a:ext cx="954107" cy="553998"/>
            </a:xfrm>
            <a:prstGeom prst="rect">
              <a:avLst/>
            </a:prstGeom>
          </p:spPr>
          <p:txBody>
            <a:bodyPr wrap="none">
              <a:spAutoFit/>
            </a:bodyPr>
            <a:lstStyle/>
            <a:p>
              <a:pPr algn="ctr"/>
              <a:r>
                <a:rPr lang="zh-CN" altLang="en-US" sz="3000">
                  <a:solidFill>
                    <a:srgbClr val="FFFDFB"/>
                  </a:solidFill>
                  <a:latin typeface="微软雅黑" panose="020B0503020204020204" pitchFamily="34" charset="-122"/>
                  <a:ea typeface="微软雅黑" panose="020B0503020204020204" pitchFamily="34" charset="-122"/>
                </a:rPr>
                <a:t>意义</a:t>
              </a:r>
            </a:p>
          </p:txBody>
        </p:sp>
      </p:grpSp>
      <p:grpSp>
        <p:nvGrpSpPr>
          <p:cNvPr id="39" name="组合 38"/>
          <p:cNvGrpSpPr/>
          <p:nvPr/>
        </p:nvGrpSpPr>
        <p:grpSpPr>
          <a:xfrm>
            <a:off x="6357089" y="3702493"/>
            <a:ext cx="5302692" cy="2654300"/>
            <a:chOff x="6357089" y="3702493"/>
            <a:chExt cx="5302692" cy="2654300"/>
          </a:xfrm>
        </p:grpSpPr>
        <p:sp>
          <p:nvSpPr>
            <p:cNvPr id="26" name="文本框 25"/>
            <p:cNvSpPr txBox="1"/>
            <p:nvPr/>
          </p:nvSpPr>
          <p:spPr>
            <a:xfrm>
              <a:off x="6567672" y="4488121"/>
              <a:ext cx="5092109" cy="1731243"/>
            </a:xfrm>
            <a:prstGeom prst="rect">
              <a:avLst/>
            </a:prstGeom>
            <a:noFill/>
          </p:spPr>
          <p:txBody>
            <a:bodyPr wrap="square" rtlCol="0">
              <a:spAutoFit/>
            </a:bodyPr>
            <a:lstStyle/>
            <a:p>
              <a:pPr>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彻底 </a:t>
              </a:r>
              <a:r>
                <a:rPr lang="zh-CN" altLang="en-US" sz="1400">
                  <a:solidFill>
                    <a:srgbClr val="591300"/>
                  </a:solidFill>
                  <a:latin typeface="微软雅黑" panose="020B0503020204020204" pitchFamily="34" charset="-122"/>
                  <a:ea typeface="微软雅黑" panose="020B0503020204020204" pitchFamily="34" charset="-122"/>
                </a:rPr>
                <a:t>结束</a:t>
              </a:r>
              <a:r>
                <a:rPr lang="zh-CN" altLang="en-US" sz="1400">
                  <a:latin typeface="微软雅黑" panose="020B0503020204020204" pitchFamily="34" charset="-122"/>
                  <a:ea typeface="微软雅黑" panose="020B0503020204020204" pitchFamily="34" charset="-122"/>
                </a:rPr>
                <a:t>了旧中国半殖民地半封建社会的历史</a:t>
              </a:r>
              <a:endParaRPr lang="en-US" altLang="zh-CN" sz="1400">
                <a:latin typeface="微软雅黑" panose="020B0503020204020204" pitchFamily="34" charset="-122"/>
                <a:ea typeface="微软雅黑" panose="020B0503020204020204" pitchFamily="34" charset="-122"/>
              </a:endParaRPr>
            </a:p>
            <a:p>
              <a:pPr>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彻底 </a:t>
              </a:r>
              <a:r>
                <a:rPr lang="zh-CN" altLang="en-US" sz="1400">
                  <a:solidFill>
                    <a:srgbClr val="591300"/>
                  </a:solidFill>
                  <a:latin typeface="微软雅黑" panose="020B0503020204020204" pitchFamily="34" charset="-122"/>
                  <a:ea typeface="微软雅黑" panose="020B0503020204020204" pitchFamily="34" charset="-122"/>
                </a:rPr>
                <a:t>结束</a:t>
              </a:r>
              <a:r>
                <a:rPr lang="zh-CN" altLang="en-US" sz="1400">
                  <a:latin typeface="微软雅黑" panose="020B0503020204020204" pitchFamily="34" charset="-122"/>
                  <a:ea typeface="微软雅黑" panose="020B0503020204020204" pitchFamily="34" charset="-122"/>
                </a:rPr>
                <a:t>旧中国一盘散沙的局面</a:t>
              </a:r>
              <a:endParaRPr lang="en-US" altLang="zh-CN" sz="1400">
                <a:latin typeface="微软雅黑" panose="020B0503020204020204" pitchFamily="34" charset="-122"/>
                <a:ea typeface="微软雅黑" panose="020B0503020204020204" pitchFamily="34" charset="-122"/>
              </a:endParaRPr>
            </a:p>
            <a:p>
              <a:pPr>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彻底 </a:t>
              </a:r>
              <a:r>
                <a:rPr lang="zh-CN" altLang="en-US" sz="1400">
                  <a:latin typeface="微软雅黑" panose="020B0503020204020204" pitchFamily="34" charset="-122"/>
                  <a:ea typeface="微软雅黑" panose="020B0503020204020204" pitchFamily="34" charset="-122"/>
                </a:rPr>
                <a:t>废除了列强强加给中国的不平等条约和帝国主义在中国的一切特权</a:t>
              </a:r>
              <a:endParaRPr lang="en-US" altLang="zh-CN" sz="1400">
                <a:latin typeface="微软雅黑" panose="020B0503020204020204" pitchFamily="34" charset="-122"/>
                <a:ea typeface="微软雅黑" panose="020B0503020204020204" pitchFamily="34" charset="-122"/>
              </a:endParaRPr>
            </a:p>
            <a:p>
              <a:pPr>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实现 </a:t>
              </a:r>
              <a:r>
                <a:rPr lang="zh-CN" altLang="en-US" sz="1400">
                  <a:latin typeface="微软雅黑" panose="020B0503020204020204" pitchFamily="34" charset="-122"/>
                  <a:ea typeface="微软雅黑" panose="020B0503020204020204" pitchFamily="34" charset="-122"/>
                </a:rPr>
                <a:t>了中国从几千年封建专制政治向人民民主的伟大飞跃。</a:t>
              </a:r>
            </a:p>
          </p:txBody>
        </p:sp>
        <p:sp>
          <p:nvSpPr>
            <p:cNvPr id="36" name="文本框 35"/>
            <p:cNvSpPr txBox="1"/>
            <p:nvPr/>
          </p:nvSpPr>
          <p:spPr>
            <a:xfrm>
              <a:off x="6567672" y="3878817"/>
              <a:ext cx="4911356" cy="461665"/>
            </a:xfrm>
            <a:prstGeom prst="rect">
              <a:avLst/>
            </a:prstGeom>
            <a:noFill/>
          </p:spPr>
          <p:txBody>
            <a:bodyPr wrap="square" rtlCol="0">
              <a:spAutoFit/>
            </a:bodyPr>
            <a:lstStyle/>
            <a:p>
              <a:pPr algn="ctr"/>
              <a:r>
                <a:rPr lang="zh-CN" altLang="en-US" sz="2400" b="1">
                  <a:solidFill>
                    <a:srgbClr val="C00000"/>
                  </a:solidFill>
                  <a:latin typeface="微软雅黑" panose="020B0503020204020204" pitchFamily="34" charset="-122"/>
                  <a:ea typeface="微软雅黑" panose="020B0503020204020204" pitchFamily="34" charset="-122"/>
                </a:rPr>
                <a:t>三个“彻底”、一个“实现”</a:t>
              </a:r>
            </a:p>
          </p:txBody>
        </p:sp>
        <p:sp>
          <p:nvSpPr>
            <p:cNvPr id="37" name="矩形 36"/>
            <p:cNvSpPr/>
            <p:nvPr/>
          </p:nvSpPr>
          <p:spPr>
            <a:xfrm>
              <a:off x="6357089" y="3702493"/>
              <a:ext cx="5292060"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trips(downRight)">
                                      <p:cBhvr>
                                        <p:cTn id="17" dur="500"/>
                                        <p:tgtEl>
                                          <p:spTgt spid="29"/>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strips(downRight)">
                                      <p:cBhvr>
                                        <p:cTn id="21" dur="750"/>
                                        <p:tgtEl>
                                          <p:spTgt spid="38"/>
                                        </p:tgtEl>
                                      </p:cBhvr>
                                    </p:animEffect>
                                  </p:childTnLst>
                                </p:cTn>
                              </p:par>
                            </p:childTnLst>
                          </p:cTn>
                        </p:par>
                        <p:par>
                          <p:cTn id="22" fill="hold">
                            <p:stCondLst>
                              <p:cond delay="2500"/>
                            </p:stCondLst>
                            <p:childTnLst>
                              <p:par>
                                <p:cTn id="23" presetID="1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par>
                          <p:cTn id="27" fill="hold">
                            <p:stCondLst>
                              <p:cond delay="3000"/>
                            </p:stCondLst>
                            <p:childTnLst>
                              <p:par>
                                <p:cTn id="28" presetID="18" presetClass="entr" presetSubtype="6"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strips(downRight)">
                                      <p:cBhvr>
                                        <p:cTn id="30" dur="750"/>
                                        <p:tgtEl>
                                          <p:spTgt spid="39"/>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456386" y="1746692"/>
            <a:ext cx="2510971" cy="14224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2754" y="1746692"/>
            <a:ext cx="8476343" cy="142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a:solidFill>
                <a:srgbClr val="FFF9EF"/>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193800" y="3702493"/>
            <a:ext cx="3708400" cy="2654300"/>
            <a:chOff x="1193800" y="3702493"/>
            <a:chExt cx="3708400" cy="2654300"/>
          </a:xfrm>
        </p:grpSpPr>
        <p:sp>
          <p:nvSpPr>
            <p:cNvPr id="30" name="矩形 29"/>
            <p:cNvSpPr/>
            <p:nvPr/>
          </p:nvSpPr>
          <p:spPr>
            <a:xfrm>
              <a:off x="1193800" y="3702493"/>
              <a:ext cx="3708400"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460500" y="4180958"/>
              <a:ext cx="3175000" cy="1708160"/>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r>
                <a:rPr lang="zh-CN" altLang="en-US" sz="2200" b="1">
                  <a:solidFill>
                    <a:srgbClr val="C00000"/>
                  </a:solidFill>
                </a:rPr>
                <a:t>我们党团结带领 </a:t>
              </a:r>
              <a:r>
                <a:rPr lang="zh-CN" altLang="en-US"/>
                <a:t>中国人民完成社会主义革命，确立社会主义基本制度，消灭一切剥削制度，推进了社会主义建设。</a:t>
              </a:r>
            </a:p>
          </p:txBody>
        </p:sp>
      </p:grpSp>
      <p:grpSp>
        <p:nvGrpSpPr>
          <p:cNvPr id="29" name="组合 28"/>
          <p:cNvGrpSpPr/>
          <p:nvPr/>
        </p:nvGrpSpPr>
        <p:grpSpPr>
          <a:xfrm>
            <a:off x="800100" y="1934017"/>
            <a:ext cx="6912302" cy="1047750"/>
            <a:chOff x="3705711" y="1934017"/>
            <a:chExt cx="6912302" cy="1047750"/>
          </a:xfrm>
        </p:grpSpPr>
        <p:sp>
          <p:nvSpPr>
            <p:cNvPr id="11" name="矩形 10"/>
            <p:cNvSpPr/>
            <p:nvPr/>
          </p:nvSpPr>
          <p:spPr>
            <a:xfrm>
              <a:off x="3705711" y="2027005"/>
              <a:ext cx="5955476" cy="861774"/>
            </a:xfrm>
            <a:prstGeom prst="rect">
              <a:avLst/>
            </a:prstGeom>
          </p:spPr>
          <p:txBody>
            <a:bodyPr wrap="none">
              <a:spAutoFit/>
            </a:bodyPr>
            <a:lstStyle/>
            <a:p>
              <a:r>
                <a:rPr lang="zh-CN" altLang="en-US" sz="5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“伟大历史贡献”</a:t>
              </a:r>
              <a:r>
                <a:rPr lang="zh-CN" altLang="en-US" sz="4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之</a:t>
              </a:r>
              <a:endParaRPr lang="zh-CN" altLang="en-US" sz="4000" b="1">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endParaRPr>
            </a:p>
          </p:txBody>
        </p:sp>
        <p:sp>
          <p:nvSpPr>
            <p:cNvPr id="28" name="椭圆 27"/>
            <p:cNvSpPr/>
            <p:nvPr/>
          </p:nvSpPr>
          <p:spPr>
            <a:xfrm>
              <a:off x="9570263"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rPr>
                <a:t>2</a:t>
              </a:r>
              <a:endParaRPr lang="zh-CN" altLang="en-US"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033630" y="4628373"/>
            <a:ext cx="1236878" cy="802540"/>
            <a:chOff x="4991100" y="4488180"/>
            <a:chExt cx="1236878" cy="802540"/>
          </a:xfrm>
        </p:grpSpPr>
        <p:grpSp>
          <p:nvGrpSpPr>
            <p:cNvPr id="33" name="组合 32"/>
            <p:cNvGrpSpPr/>
            <p:nvPr/>
          </p:nvGrpSpPr>
          <p:grpSpPr>
            <a:xfrm>
              <a:off x="4991100" y="4488180"/>
              <a:ext cx="1236878" cy="802540"/>
              <a:chOff x="4991100" y="4371443"/>
              <a:chExt cx="1236878" cy="919277"/>
            </a:xfrm>
          </p:grpSpPr>
          <p:sp>
            <p:nvSpPr>
              <p:cNvPr id="32" name="等腰三角形 31"/>
              <p:cNvSpPr/>
              <p:nvPr/>
            </p:nvSpPr>
            <p:spPr>
              <a:xfrm rot="5400000">
                <a:off x="5622340" y="4685082"/>
                <a:ext cx="919277" cy="291999"/>
              </a:xfrm>
              <a:prstGeom prst="triangle">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991100" y="4559300"/>
                <a:ext cx="998220" cy="609600"/>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微软雅黑" panose="020B0503020204020204" pitchFamily="34" charset="-122"/>
                  <a:ea typeface="微软雅黑" panose="020B0503020204020204" pitchFamily="34" charset="-122"/>
                </a:endParaRPr>
              </a:p>
            </p:txBody>
          </p:sp>
        </p:grpSp>
        <p:sp>
          <p:nvSpPr>
            <p:cNvPr id="34" name="矩形 33"/>
            <p:cNvSpPr/>
            <p:nvPr/>
          </p:nvSpPr>
          <p:spPr>
            <a:xfrm>
              <a:off x="5070306" y="4642931"/>
              <a:ext cx="954107" cy="553998"/>
            </a:xfrm>
            <a:prstGeom prst="rect">
              <a:avLst/>
            </a:prstGeom>
          </p:spPr>
          <p:txBody>
            <a:bodyPr wrap="none">
              <a:spAutoFit/>
            </a:bodyPr>
            <a:lstStyle/>
            <a:p>
              <a:pPr algn="ctr"/>
              <a:r>
                <a:rPr lang="zh-CN" altLang="en-US" sz="3000">
                  <a:solidFill>
                    <a:srgbClr val="FFFDFB"/>
                  </a:solidFill>
                  <a:latin typeface="微软雅黑" panose="020B0503020204020204" pitchFamily="34" charset="-122"/>
                  <a:ea typeface="微软雅黑" panose="020B0503020204020204" pitchFamily="34" charset="-122"/>
                </a:rPr>
                <a:t>意义</a:t>
              </a:r>
            </a:p>
          </p:txBody>
        </p:sp>
      </p:grpSp>
      <p:grpSp>
        <p:nvGrpSpPr>
          <p:cNvPr id="5" name="组合 4"/>
          <p:cNvGrpSpPr/>
          <p:nvPr/>
        </p:nvGrpSpPr>
        <p:grpSpPr>
          <a:xfrm>
            <a:off x="6546998" y="3702493"/>
            <a:ext cx="4404537" cy="2654300"/>
            <a:chOff x="6546998" y="3702493"/>
            <a:chExt cx="4404537" cy="2654300"/>
          </a:xfrm>
        </p:grpSpPr>
        <p:sp>
          <p:nvSpPr>
            <p:cNvPr id="26" name="文本框 25"/>
            <p:cNvSpPr txBox="1"/>
            <p:nvPr/>
          </p:nvSpPr>
          <p:spPr>
            <a:xfrm>
              <a:off x="7129131" y="5233468"/>
              <a:ext cx="3563604" cy="877163"/>
            </a:xfrm>
            <a:prstGeom prst="rect">
              <a:avLst/>
            </a:prstGeom>
            <a:noFill/>
          </p:spPr>
          <p:txBody>
            <a:bodyPr wrap="square" rtlCol="0">
              <a:spAutoFit/>
            </a:bodyPr>
            <a:lstStyle/>
            <a:p>
              <a:pPr>
                <a:lnSpc>
                  <a:spcPct val="150000"/>
                </a:lnSpc>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实现了</a:t>
              </a:r>
              <a:r>
                <a:rPr lang="zh-CN" altLang="en-US" sz="1400">
                  <a:latin typeface="微软雅黑" panose="020B0503020204020204" pitchFamily="34" charset="-122"/>
                  <a:ea typeface="微软雅黑" panose="020B0503020204020204" pitchFamily="34" charset="-122"/>
                </a:rPr>
                <a:t>中华民族由不断衰落到根本扭转命运、持续走向繁荣富强的伟大飞跃。</a:t>
              </a:r>
            </a:p>
          </p:txBody>
        </p:sp>
        <p:sp>
          <p:nvSpPr>
            <p:cNvPr id="3" name="矩形 2"/>
            <p:cNvSpPr/>
            <p:nvPr/>
          </p:nvSpPr>
          <p:spPr>
            <a:xfrm>
              <a:off x="7140058" y="3949194"/>
              <a:ext cx="3670300" cy="1046440"/>
            </a:xfrm>
            <a:prstGeom prst="rect">
              <a:avLst/>
            </a:prstGeom>
          </p:spPr>
          <p:txBody>
            <a:bodyPr wrap="square">
              <a:spAutoFit/>
            </a:bodyPr>
            <a:lstStyle/>
            <a:p>
              <a:pPr>
                <a:spcAft>
                  <a:spcPts val="500"/>
                </a:spcAft>
              </a:pPr>
              <a:r>
                <a:rPr lang="zh-CN" altLang="en-US" sz="2000" b="1">
                  <a:solidFill>
                    <a:srgbClr val="C00000"/>
                  </a:solidFill>
                  <a:latin typeface="微软雅黑" panose="020B0503020204020204" pitchFamily="34" charset="-122"/>
                  <a:ea typeface="微软雅黑" panose="020B0503020204020204" pitchFamily="34" charset="-122"/>
                </a:rPr>
                <a:t>完成了</a:t>
              </a:r>
              <a:r>
                <a:rPr lang="zh-CN" altLang="en-US" sz="1400">
                  <a:latin typeface="微软雅黑" panose="020B0503020204020204" pitchFamily="34" charset="-122"/>
                  <a:ea typeface="微软雅黑" panose="020B0503020204020204" pitchFamily="34" charset="-122"/>
                </a:rPr>
                <a:t>中华民族有史以来最为广泛而深刻的社会变革，为当代中国一切发展进步奠定了根本政治前提和制度基础，为中国发展富强、中国人民生活富裕奠定了坚实基础</a:t>
              </a:r>
              <a:endParaRPr lang="en-US" altLang="zh-CN" sz="1400">
                <a:latin typeface="微软雅黑" panose="020B0503020204020204" pitchFamily="34" charset="-122"/>
                <a:ea typeface="微软雅黑" panose="020B0503020204020204" pitchFamily="34" charset="-122"/>
              </a:endParaRPr>
            </a:p>
          </p:txBody>
        </p:sp>
        <p:sp>
          <p:nvSpPr>
            <p:cNvPr id="24" name="矩形 23"/>
            <p:cNvSpPr/>
            <p:nvPr/>
          </p:nvSpPr>
          <p:spPr>
            <a:xfrm>
              <a:off x="6807791" y="3702493"/>
              <a:ext cx="4143744"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546998" y="4140580"/>
              <a:ext cx="466272" cy="648586"/>
            </a:xfrm>
            <a:prstGeom prst="rect">
              <a:avLst/>
            </a:prstGeom>
            <a:solidFill>
              <a:srgbClr val="FFFDFB"/>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1</a:t>
              </a:r>
              <a:endParaRPr lang="zh-CN" altLang="en-US" sz="3600">
                <a:solidFill>
                  <a:srgbClr val="C00000"/>
                </a:solidFill>
                <a:latin typeface="微软雅黑" panose="020B0503020204020204" pitchFamily="34" charset="-122"/>
                <a:ea typeface="微软雅黑" panose="020B0503020204020204" pitchFamily="34" charset="-122"/>
              </a:endParaRPr>
            </a:p>
          </p:txBody>
        </p:sp>
        <p:sp>
          <p:nvSpPr>
            <p:cNvPr id="23" name="矩形 22"/>
            <p:cNvSpPr/>
            <p:nvPr/>
          </p:nvSpPr>
          <p:spPr>
            <a:xfrm>
              <a:off x="6546998" y="5348177"/>
              <a:ext cx="466272" cy="648586"/>
            </a:xfrm>
            <a:prstGeom prst="rect">
              <a:avLst/>
            </a:prstGeom>
            <a:solidFill>
              <a:srgbClr val="FFFDFB"/>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2</a:t>
              </a:r>
              <a:endParaRPr lang="zh-CN" altLang="en-US" sz="3600">
                <a:solidFill>
                  <a:srgbClr val="C00000"/>
                </a:solidFill>
                <a:latin typeface="微软雅黑" panose="020B0503020204020204" pitchFamily="34" charset="-122"/>
                <a:ea typeface="微软雅黑" panose="020B0503020204020204" pitchFamily="34" charset="-122"/>
              </a:endParaRPr>
            </a:p>
          </p:txBody>
        </p:sp>
      </p:grpSp>
      <p:sp>
        <p:nvSpPr>
          <p:cNvPr id="27"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trips(downRight)">
                                      <p:cBhvr>
                                        <p:cTn id="17" dur="500"/>
                                        <p:tgtEl>
                                          <p:spTgt spid="29"/>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750"/>
                                        <p:tgtEl>
                                          <p:spTgt spid="6"/>
                                        </p:tgtEl>
                                      </p:cBhvr>
                                    </p:animEffect>
                                  </p:childTnLst>
                                </p:cTn>
                              </p:par>
                            </p:childTnLst>
                          </p:cTn>
                        </p:par>
                        <p:par>
                          <p:cTn id="22" fill="hold">
                            <p:stCondLst>
                              <p:cond delay="2500"/>
                            </p:stCondLst>
                            <p:childTnLst>
                              <p:par>
                                <p:cTn id="23" presetID="1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par>
                          <p:cTn id="27" fill="hold">
                            <p:stCondLst>
                              <p:cond delay="30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750"/>
                                        <p:tgtEl>
                                          <p:spTgt spid="5"/>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04686" y="1746692"/>
            <a:ext cx="2510971" cy="14224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3715657" y="1746692"/>
            <a:ext cx="8476343" cy="142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5000">
              <a:solidFill>
                <a:srgbClr val="FFF9EF"/>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193800" y="3702493"/>
            <a:ext cx="4813300" cy="2654300"/>
            <a:chOff x="1193800" y="3702493"/>
            <a:chExt cx="4813300" cy="2654300"/>
          </a:xfrm>
        </p:grpSpPr>
        <p:sp>
          <p:nvSpPr>
            <p:cNvPr id="30" name="矩形 29"/>
            <p:cNvSpPr/>
            <p:nvPr/>
          </p:nvSpPr>
          <p:spPr>
            <a:xfrm>
              <a:off x="1193800" y="3702493"/>
              <a:ext cx="4813300"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460500" y="4041258"/>
              <a:ext cx="4318000" cy="2077492"/>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r>
                <a:rPr lang="zh-CN" altLang="en-US" sz="2200" b="1">
                  <a:solidFill>
                    <a:srgbClr val="C00000"/>
                  </a:solidFill>
                </a:rPr>
                <a:t>我们党团结带领 </a:t>
              </a:r>
              <a:r>
                <a:rPr lang="zh-CN" altLang="en-US"/>
                <a:t>中国人民进行改革开放新的伟大革命，极大激发广大人民群众的创造性，极大解放和发展生产力，极大增强社会发展活力，人民生活显著改善，综合国力显著增强，国际地位显著提高。</a:t>
              </a:r>
            </a:p>
          </p:txBody>
        </p:sp>
      </p:grpSp>
      <p:grpSp>
        <p:nvGrpSpPr>
          <p:cNvPr id="29" name="组合 28"/>
          <p:cNvGrpSpPr/>
          <p:nvPr/>
        </p:nvGrpSpPr>
        <p:grpSpPr>
          <a:xfrm>
            <a:off x="3705711" y="1934017"/>
            <a:ext cx="6912302" cy="1047750"/>
            <a:chOff x="3705711" y="1934017"/>
            <a:chExt cx="6912302" cy="1047750"/>
          </a:xfrm>
        </p:grpSpPr>
        <p:sp>
          <p:nvSpPr>
            <p:cNvPr id="11" name="矩形 10"/>
            <p:cNvSpPr/>
            <p:nvPr/>
          </p:nvSpPr>
          <p:spPr>
            <a:xfrm>
              <a:off x="3705711" y="2027005"/>
              <a:ext cx="5955476" cy="861774"/>
            </a:xfrm>
            <a:prstGeom prst="rect">
              <a:avLst/>
            </a:prstGeom>
          </p:spPr>
          <p:txBody>
            <a:bodyPr wrap="none">
              <a:spAutoFit/>
            </a:bodyPr>
            <a:lstStyle/>
            <a:p>
              <a:r>
                <a:rPr lang="zh-CN" altLang="en-US" sz="5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“伟大历史贡献”</a:t>
              </a:r>
              <a:r>
                <a:rPr lang="zh-CN" altLang="en-US" sz="4000">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rPr>
                <a:t>之</a:t>
              </a:r>
              <a:endParaRPr lang="zh-CN" altLang="en-US" sz="4000" b="1">
                <a:gradFill>
                  <a:gsLst>
                    <a:gs pos="0">
                      <a:schemeClr val="bg1"/>
                    </a:gs>
                    <a:gs pos="100000">
                      <a:srgbClr val="FFFF00"/>
                    </a:gs>
                  </a:gsLst>
                  <a:lin ang="5400000" scaled="1"/>
                </a:gradFill>
                <a:latin typeface="微软雅黑" panose="020B0503020204020204" pitchFamily="34" charset="-122"/>
                <a:ea typeface="微软雅黑" panose="020B0503020204020204" pitchFamily="34" charset="-122"/>
              </a:endParaRPr>
            </a:p>
          </p:txBody>
        </p:sp>
        <p:sp>
          <p:nvSpPr>
            <p:cNvPr id="28" name="椭圆 27"/>
            <p:cNvSpPr/>
            <p:nvPr/>
          </p:nvSpPr>
          <p:spPr>
            <a:xfrm>
              <a:off x="9570263" y="1934017"/>
              <a:ext cx="1047750" cy="1047750"/>
            </a:xfrm>
            <a:prstGeom prst="ellipse">
              <a:avLst/>
            </a:prstGeom>
            <a:solidFill>
              <a:srgbClr val="FF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rPr>
                <a:t>3</a:t>
              </a:r>
              <a:endParaRPr lang="zh-CN" altLang="en-US" sz="7000" b="1">
                <a:gradFill>
                  <a:gsLst>
                    <a:gs pos="0">
                      <a:srgbClr val="FF0000"/>
                    </a:gs>
                    <a:gs pos="100000">
                      <a:srgbClr val="591300"/>
                    </a:gs>
                  </a:gsLst>
                  <a:lin ang="5400000" scaled="1"/>
                </a:gra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6151230" y="4628373"/>
            <a:ext cx="1236878" cy="802540"/>
            <a:chOff x="4991100" y="4488180"/>
            <a:chExt cx="1236878" cy="802540"/>
          </a:xfrm>
        </p:grpSpPr>
        <p:grpSp>
          <p:nvGrpSpPr>
            <p:cNvPr id="33" name="组合 32"/>
            <p:cNvGrpSpPr/>
            <p:nvPr/>
          </p:nvGrpSpPr>
          <p:grpSpPr>
            <a:xfrm>
              <a:off x="4991100" y="4488180"/>
              <a:ext cx="1236878" cy="802540"/>
              <a:chOff x="4991100" y="4371443"/>
              <a:chExt cx="1236878" cy="919277"/>
            </a:xfrm>
          </p:grpSpPr>
          <p:sp>
            <p:nvSpPr>
              <p:cNvPr id="32" name="等腰三角形 31"/>
              <p:cNvSpPr/>
              <p:nvPr/>
            </p:nvSpPr>
            <p:spPr>
              <a:xfrm rot="5400000">
                <a:off x="5622340" y="4685082"/>
                <a:ext cx="919277" cy="291999"/>
              </a:xfrm>
              <a:prstGeom prst="triangle">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991100" y="4559300"/>
                <a:ext cx="998220" cy="609600"/>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b="1">
                  <a:latin typeface="微软雅黑" panose="020B0503020204020204" pitchFamily="34" charset="-122"/>
                  <a:ea typeface="微软雅黑" panose="020B0503020204020204" pitchFamily="34" charset="-122"/>
                </a:endParaRPr>
              </a:p>
            </p:txBody>
          </p:sp>
        </p:grpSp>
        <p:sp>
          <p:nvSpPr>
            <p:cNvPr id="34" name="矩形 33"/>
            <p:cNvSpPr/>
            <p:nvPr/>
          </p:nvSpPr>
          <p:spPr>
            <a:xfrm>
              <a:off x="5070306" y="4642931"/>
              <a:ext cx="954107" cy="553998"/>
            </a:xfrm>
            <a:prstGeom prst="rect">
              <a:avLst/>
            </a:prstGeom>
          </p:spPr>
          <p:txBody>
            <a:bodyPr wrap="none">
              <a:spAutoFit/>
            </a:bodyPr>
            <a:lstStyle/>
            <a:p>
              <a:pPr algn="ctr"/>
              <a:r>
                <a:rPr lang="zh-CN" altLang="en-US" sz="3000">
                  <a:solidFill>
                    <a:srgbClr val="FFFDFB"/>
                  </a:solidFill>
                  <a:latin typeface="微软雅黑" panose="020B0503020204020204" pitchFamily="34" charset="-122"/>
                  <a:ea typeface="微软雅黑" panose="020B0503020204020204" pitchFamily="34" charset="-122"/>
                </a:rPr>
                <a:t>意义</a:t>
              </a:r>
            </a:p>
          </p:txBody>
        </p:sp>
      </p:grpSp>
      <p:grpSp>
        <p:nvGrpSpPr>
          <p:cNvPr id="5" name="组合 4"/>
          <p:cNvGrpSpPr/>
          <p:nvPr/>
        </p:nvGrpSpPr>
        <p:grpSpPr>
          <a:xfrm>
            <a:off x="7556500" y="3753293"/>
            <a:ext cx="4013200" cy="2654300"/>
            <a:chOff x="7556500" y="3753293"/>
            <a:chExt cx="4013200" cy="2654300"/>
          </a:xfrm>
        </p:grpSpPr>
        <p:sp>
          <p:nvSpPr>
            <p:cNvPr id="18" name="文本框 17"/>
            <p:cNvSpPr txBox="1"/>
            <p:nvPr/>
          </p:nvSpPr>
          <p:spPr>
            <a:xfrm>
              <a:off x="7785100" y="4066658"/>
              <a:ext cx="3479800" cy="1938992"/>
            </a:xfrm>
            <a:prstGeom prst="rect">
              <a:avLst/>
            </a:prstGeom>
            <a:ln>
              <a:noFill/>
            </a:ln>
          </p:spPr>
          <p:txBody>
            <a:bodyPr wrap="square">
              <a:spAutoFit/>
            </a:bodyPr>
            <a:lstStyle>
              <a:defPPr>
                <a:defRPr lang="zh-CN"/>
              </a:defPPr>
              <a:lvl1pPr>
                <a:lnSpc>
                  <a:spcPct val="150000"/>
                </a:lnSpc>
                <a:spcAft>
                  <a:spcPts val="2000"/>
                </a:spcAft>
                <a:defRPr sz="1600">
                  <a:solidFill>
                    <a:srgbClr val="591300"/>
                  </a:solidFill>
                  <a:latin typeface="微软雅黑" panose="020B0503020204020204" pitchFamily="34" charset="-122"/>
                  <a:ea typeface="微软雅黑" panose="020B0503020204020204" pitchFamily="34" charset="-122"/>
                </a:defRPr>
              </a:lvl1pPr>
            </a:lstStyle>
            <a:p>
              <a:r>
                <a:rPr lang="zh-CN" altLang="en-US" b="1">
                  <a:solidFill>
                    <a:srgbClr val="C00000"/>
                  </a:solidFill>
                </a:rPr>
                <a:t>开辟了</a:t>
              </a:r>
              <a:r>
                <a:rPr lang="zh-CN" altLang="en-US"/>
                <a:t>中国特色社会主义道路，</a:t>
              </a:r>
              <a:r>
                <a:rPr lang="zh-CN" altLang="en-US" b="1">
                  <a:solidFill>
                    <a:srgbClr val="C00000"/>
                  </a:solidFill>
                </a:rPr>
                <a:t>形成了</a:t>
              </a:r>
              <a:r>
                <a:rPr lang="zh-CN" altLang="en-US"/>
                <a:t>中国特色社会主义理论体系，</a:t>
              </a:r>
              <a:r>
                <a:rPr lang="zh-CN" altLang="en-US" b="1">
                  <a:solidFill>
                    <a:srgbClr val="C00000"/>
                  </a:solidFill>
                </a:rPr>
                <a:t>确立了</a:t>
              </a:r>
              <a:r>
                <a:rPr lang="zh-CN" altLang="en-US"/>
                <a:t>中国特色社会主义制度，使中国赶上了时代，</a:t>
              </a:r>
              <a:r>
                <a:rPr lang="zh-CN" altLang="en-US" b="1">
                  <a:solidFill>
                    <a:srgbClr val="C00000"/>
                  </a:solidFill>
                </a:rPr>
                <a:t>实现了</a:t>
              </a:r>
              <a:r>
                <a:rPr lang="zh-CN" altLang="en-US"/>
                <a:t>中国人民从站起来到富起来、强起来的伟大飞跃。</a:t>
              </a:r>
            </a:p>
          </p:txBody>
        </p:sp>
        <p:sp>
          <p:nvSpPr>
            <p:cNvPr id="19" name="矩形 18"/>
            <p:cNvSpPr/>
            <p:nvPr/>
          </p:nvSpPr>
          <p:spPr>
            <a:xfrm>
              <a:off x="7556500" y="3753293"/>
              <a:ext cx="4013200" cy="2654300"/>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trips(downRight)">
                                      <p:cBhvr>
                                        <p:cTn id="17" dur="500"/>
                                        <p:tgtEl>
                                          <p:spTgt spid="29"/>
                                        </p:tgtEl>
                                      </p:cBhvr>
                                    </p:animEffect>
                                  </p:childTnLst>
                                </p:cTn>
                              </p:par>
                            </p:childTnLst>
                          </p:cTn>
                        </p:par>
                        <p:par>
                          <p:cTn id="18" fill="hold">
                            <p:stCondLst>
                              <p:cond delay="1500"/>
                            </p:stCondLst>
                            <p:childTnLst>
                              <p:par>
                                <p:cTn id="19" presetID="18" presetClass="entr" presetSubtype="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750"/>
                                        <p:tgtEl>
                                          <p:spTgt spid="4"/>
                                        </p:tgtEl>
                                      </p:cBhvr>
                                    </p:animEffect>
                                  </p:childTnLst>
                                </p:cTn>
                              </p:par>
                            </p:childTnLst>
                          </p:cTn>
                        </p:par>
                        <p:par>
                          <p:cTn id="22" fill="hold">
                            <p:stCondLst>
                              <p:cond delay="2500"/>
                            </p:stCondLst>
                            <p:childTnLst>
                              <p:par>
                                <p:cTn id="23" presetID="12" presetClass="entr" presetSubtype="8"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par>
                          <p:cTn id="27" fill="hold">
                            <p:stCondLst>
                              <p:cond delay="30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750"/>
                                        <p:tgtEl>
                                          <p:spTgt spid="5"/>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6460" y="3124575"/>
            <a:ext cx="8282939" cy="1015663"/>
          </a:xfrm>
          <a:prstGeom prst="rect">
            <a:avLst/>
          </a:prstGeom>
          <a:noFill/>
        </p:spPr>
        <p:txBody>
          <a:bodyPr wrap="square" rtlCol="0">
            <a:spAutoFit/>
          </a:bodyPr>
          <a:lstStyle/>
          <a:p>
            <a:pPr algn="ctr"/>
            <a:r>
              <a:rPr lang="zh-CN" altLang="en-US" sz="60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三个“永不动摇”</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第四部分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41400" y="2019300"/>
            <a:ext cx="11150600" cy="3479800"/>
            <a:chOff x="1041400" y="2019300"/>
            <a:chExt cx="11150600" cy="3479800"/>
          </a:xfrm>
        </p:grpSpPr>
        <p:sp>
          <p:nvSpPr>
            <p:cNvPr id="4" name="矩形 3"/>
            <p:cNvSpPr/>
            <p:nvPr/>
          </p:nvSpPr>
          <p:spPr>
            <a:xfrm>
              <a:off x="1041400" y="2019300"/>
              <a:ext cx="11150600" cy="3479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193799" y="2159000"/>
              <a:ext cx="5148943" cy="3162300"/>
            </a:xfrm>
            <a:prstGeom prst="rect">
              <a:avLst/>
            </a:prstGeom>
            <a:blipFill>
              <a:blip r:embed="rId3"/>
              <a:stretch>
                <a:fillRect/>
              </a:stretch>
            </a:blipFill>
            <a:ln>
              <a:solidFill>
                <a:srgbClr val="FFFDFB">
                  <a:alpha val="3803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6821713" y="2542153"/>
            <a:ext cx="4862287" cy="2585323"/>
          </a:xfrm>
          <a:prstGeom prst="rect">
            <a:avLst/>
          </a:prstGeom>
          <a:ln>
            <a:noFill/>
          </a:ln>
        </p:spPr>
        <p:txBody>
          <a:bodyPr wrap="square">
            <a:spAutoFit/>
          </a:bodyPr>
          <a:lstStyle/>
          <a:p>
            <a:pPr>
              <a:lnSpc>
                <a:spcPct val="150000"/>
              </a:lnSpc>
              <a:spcAft>
                <a:spcPts val="2000"/>
              </a:spcAft>
            </a:pPr>
            <a:r>
              <a:rPr lang="zh-CN" altLang="en-US" sz="2400" b="1">
                <a:solidFill>
                  <a:srgbClr val="FFF8E5"/>
                </a:solidFill>
                <a:latin typeface="微软雅黑" panose="020B0503020204020204" pitchFamily="34" charset="-122"/>
                <a:ea typeface="微软雅黑" panose="020B0503020204020204" pitchFamily="34" charset="-122"/>
              </a:rPr>
              <a:t>习近平强调</a:t>
            </a:r>
            <a:r>
              <a:rPr lang="zh-CN" altLang="en-US" sz="1600">
                <a:solidFill>
                  <a:srgbClr val="FFF8E5"/>
                </a:solidFill>
                <a:latin typeface="微软雅黑" panose="020B0503020204020204" pitchFamily="34" charset="-122"/>
                <a:ea typeface="微软雅黑" panose="020B0503020204020204" pitchFamily="34" charset="-122"/>
              </a:rPr>
              <a:t>，</a:t>
            </a:r>
            <a:r>
              <a:rPr lang="zh-CN" altLang="en-US" sz="1400">
                <a:solidFill>
                  <a:srgbClr val="FFF8E5"/>
                </a:solidFill>
                <a:latin typeface="微软雅黑" panose="020B0503020204020204" pitchFamily="34" charset="-122"/>
                <a:ea typeface="微软雅黑" panose="020B0503020204020204" pitchFamily="34" charset="-122"/>
              </a:rPr>
              <a:t>历史告诉我们，历史和人民选择中国共产党领导中华民族伟大复兴的事业是正确的，必须长期坚持、永不动摇；中国共产党领导中国人民开辟的中国特色社会主义道路是正确的，必须长期坚持、永不动摇；中国共产党和中国人民扎根中国大地、吸纳人类文明优秀成果、独立自主实现国家发展的战略是正确的，必须长期坚持、永不动摇。</a:t>
            </a:r>
          </a:p>
        </p:txBody>
      </p:sp>
      <p:sp>
        <p:nvSpPr>
          <p:cNvPr id="7"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iterate type="lt">
                                    <p:tmAbs val="30"/>
                                  </p:iterate>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5119"/>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3000" y="2026937"/>
            <a:ext cx="3162300" cy="42079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三个</a:t>
            </a:r>
            <a:endParaRPr lang="en-US" altLang="zh-CN"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“永不动摇</a:t>
            </a: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a:t>
            </a:r>
          </a:p>
        </p:txBody>
      </p:sp>
      <p:sp>
        <p:nvSpPr>
          <p:cNvPr id="7" name="矩形 6"/>
          <p:cNvSpPr/>
          <p:nvPr/>
        </p:nvSpPr>
        <p:spPr>
          <a:xfrm>
            <a:off x="5016500" y="1733992"/>
            <a:ext cx="6248399" cy="4793807"/>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743598" y="2284185"/>
            <a:ext cx="6202006" cy="707886"/>
            <a:chOff x="4743598" y="1941285"/>
            <a:chExt cx="6202006" cy="707886"/>
          </a:xfrm>
        </p:grpSpPr>
        <p:sp>
          <p:nvSpPr>
            <p:cNvPr id="6" name="矩形 5"/>
            <p:cNvSpPr/>
            <p:nvPr/>
          </p:nvSpPr>
          <p:spPr>
            <a:xfrm>
              <a:off x="5397499" y="1941285"/>
              <a:ext cx="5548105" cy="707886"/>
            </a:xfrm>
            <a:prstGeom prst="rect">
              <a:avLst/>
            </a:prstGeom>
            <a:noFill/>
          </p:spPr>
          <p:txBody>
            <a:bodyPr wrap="square">
              <a:spAutoFit/>
            </a:bodyPr>
            <a:lstStyle/>
            <a:p>
              <a:r>
                <a:rPr lang="zh-CN" altLang="en-US" sz="2000">
                  <a:solidFill>
                    <a:srgbClr val="591300"/>
                  </a:solidFill>
                  <a:latin typeface="微软雅黑" panose="020B0503020204020204" pitchFamily="34" charset="-122"/>
                  <a:ea typeface="微软雅黑" panose="020B0503020204020204" pitchFamily="34" charset="-122"/>
                </a:rPr>
                <a:t>历史和人民选择中国共产党领导中华民族伟大复兴的事业是正确的，必须</a:t>
              </a:r>
              <a:r>
                <a:rPr lang="zh-CN" altLang="en-US" sz="2000" b="1">
                  <a:solidFill>
                    <a:srgbClr val="C00000"/>
                  </a:solidFill>
                  <a:latin typeface="微软雅黑" panose="020B0503020204020204" pitchFamily="34" charset="-122"/>
                  <a:ea typeface="微软雅黑" panose="020B0503020204020204" pitchFamily="34" charset="-122"/>
                </a:rPr>
                <a:t>长期坚持、永不动摇</a:t>
              </a:r>
              <a:r>
                <a:rPr lang="zh-CN" altLang="en-US" sz="2000">
                  <a:solidFill>
                    <a:srgbClr val="591300"/>
                  </a:solidFill>
                  <a:latin typeface="微软雅黑" panose="020B0503020204020204" pitchFamily="34" charset="-122"/>
                  <a:ea typeface="微软雅黑" panose="020B0503020204020204" pitchFamily="34" charset="-122"/>
                </a:rPr>
                <a:t>；</a:t>
              </a:r>
              <a:endParaRPr lang="zh-CN" altLang="en-US" sz="2000">
                <a:solidFill>
                  <a:srgbClr val="591300"/>
                </a:solidFill>
              </a:endParaRPr>
            </a:p>
          </p:txBody>
        </p:sp>
        <p:sp>
          <p:nvSpPr>
            <p:cNvPr id="8" name="矩形 7"/>
            <p:cNvSpPr/>
            <p:nvPr/>
          </p:nvSpPr>
          <p:spPr>
            <a:xfrm>
              <a:off x="4743598" y="1970935"/>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1</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743598" y="3679839"/>
            <a:ext cx="6202006" cy="707886"/>
            <a:chOff x="4743598" y="3336939"/>
            <a:chExt cx="6202006" cy="707886"/>
          </a:xfrm>
        </p:grpSpPr>
        <p:sp>
          <p:nvSpPr>
            <p:cNvPr id="3" name="矩形 2"/>
            <p:cNvSpPr/>
            <p:nvPr/>
          </p:nvSpPr>
          <p:spPr>
            <a:xfrm>
              <a:off x="5397499" y="3336939"/>
              <a:ext cx="5548105" cy="707886"/>
            </a:xfrm>
            <a:prstGeom prst="rect">
              <a:avLst/>
            </a:prstGeom>
            <a:noFill/>
          </p:spPr>
          <p:txBody>
            <a:bodyPr wrap="square">
              <a:spAutoFit/>
            </a:bodyPr>
            <a:lstStyle/>
            <a:p>
              <a:r>
                <a:rPr lang="zh-CN" altLang="en-US" sz="2000">
                  <a:solidFill>
                    <a:srgbClr val="591300"/>
                  </a:solidFill>
                  <a:latin typeface="微软雅黑" panose="020B0503020204020204" pitchFamily="34" charset="-122"/>
                  <a:ea typeface="微软雅黑" panose="020B0503020204020204" pitchFamily="34" charset="-122"/>
                </a:rPr>
                <a:t>中国共产党领导中国人民开辟的中国特色社会主义道路是正确的，必须</a:t>
              </a:r>
              <a:r>
                <a:rPr lang="zh-CN" altLang="en-US" sz="2000" b="1">
                  <a:solidFill>
                    <a:srgbClr val="C00000"/>
                  </a:solidFill>
                  <a:latin typeface="微软雅黑" panose="020B0503020204020204" pitchFamily="34" charset="-122"/>
                  <a:ea typeface="微软雅黑" panose="020B0503020204020204" pitchFamily="34" charset="-122"/>
                </a:rPr>
                <a:t>长期坚持、永不动摇</a:t>
              </a:r>
              <a:r>
                <a:rPr lang="zh-CN" altLang="en-US" sz="2000">
                  <a:solidFill>
                    <a:srgbClr val="591300"/>
                  </a:solidFill>
                  <a:latin typeface="微软雅黑" panose="020B0503020204020204" pitchFamily="34" charset="-122"/>
                  <a:ea typeface="微软雅黑" panose="020B0503020204020204" pitchFamily="34" charset="-122"/>
                </a:rPr>
                <a:t>；</a:t>
              </a:r>
              <a:endParaRPr lang="zh-CN" altLang="en-US" sz="2000">
                <a:solidFill>
                  <a:srgbClr val="591300"/>
                </a:solidFill>
              </a:endParaRPr>
            </a:p>
          </p:txBody>
        </p:sp>
        <p:sp>
          <p:nvSpPr>
            <p:cNvPr id="9" name="矩形 8"/>
            <p:cNvSpPr/>
            <p:nvPr/>
          </p:nvSpPr>
          <p:spPr>
            <a:xfrm>
              <a:off x="4743598" y="3366589"/>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2</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743598" y="5007018"/>
            <a:ext cx="6191644" cy="1015663"/>
            <a:chOff x="4743598" y="4664118"/>
            <a:chExt cx="6191644" cy="1015663"/>
          </a:xfrm>
        </p:grpSpPr>
        <p:sp>
          <p:nvSpPr>
            <p:cNvPr id="4" name="矩形 3"/>
            <p:cNvSpPr/>
            <p:nvPr/>
          </p:nvSpPr>
          <p:spPr>
            <a:xfrm>
              <a:off x="5396999" y="4664118"/>
              <a:ext cx="5538243" cy="1015663"/>
            </a:xfrm>
            <a:prstGeom prst="rect">
              <a:avLst/>
            </a:prstGeom>
            <a:noFill/>
          </p:spPr>
          <p:txBody>
            <a:bodyPr wrap="square">
              <a:spAutoFit/>
            </a:bodyPr>
            <a:lstStyle/>
            <a:p>
              <a:r>
                <a:rPr lang="zh-CN" altLang="en-US" sz="2000">
                  <a:solidFill>
                    <a:srgbClr val="591300"/>
                  </a:solidFill>
                  <a:latin typeface="微软雅黑" panose="020B0503020204020204" pitchFamily="34" charset="-122"/>
                  <a:ea typeface="微软雅黑" panose="020B0503020204020204" pitchFamily="34" charset="-122"/>
                </a:rPr>
                <a:t>中国共产党和中国人民扎根中国大地、吸纳人类文明优秀成果、独立自主实现国家发展的战略是正确的，必须</a:t>
              </a:r>
              <a:r>
                <a:rPr lang="zh-CN" altLang="en-US" sz="2000" b="1">
                  <a:solidFill>
                    <a:srgbClr val="FF0000"/>
                  </a:solidFill>
                  <a:latin typeface="微软雅黑" panose="020B0503020204020204" pitchFamily="34" charset="-122"/>
                  <a:ea typeface="微软雅黑" panose="020B0503020204020204" pitchFamily="34" charset="-122"/>
                </a:rPr>
                <a:t>长期坚持、永不动摇</a:t>
              </a:r>
              <a:r>
                <a:rPr lang="zh-CN" altLang="en-US" sz="2000">
                  <a:solidFill>
                    <a:srgbClr val="591300"/>
                  </a:solidFill>
                  <a:latin typeface="微软雅黑" panose="020B0503020204020204" pitchFamily="34" charset="-122"/>
                  <a:ea typeface="微软雅黑" panose="020B0503020204020204" pitchFamily="34" charset="-122"/>
                </a:rPr>
                <a:t>。</a:t>
              </a:r>
              <a:endParaRPr lang="zh-CN" altLang="en-US" sz="2000">
                <a:solidFill>
                  <a:srgbClr val="591300"/>
                </a:solidFill>
              </a:endParaRPr>
            </a:p>
          </p:txBody>
        </p:sp>
        <p:sp>
          <p:nvSpPr>
            <p:cNvPr id="10" name="矩形 9"/>
            <p:cNvSpPr/>
            <p:nvPr/>
          </p:nvSpPr>
          <p:spPr>
            <a:xfrm>
              <a:off x="4743598" y="4847656"/>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3</a:t>
              </a:r>
              <a:endParaRPr lang="zh-CN" altLang="en-US" sz="3600">
                <a:solidFill>
                  <a:srgbClr val="C00000"/>
                </a:solidFill>
                <a:latin typeface="微软雅黑" panose="020B0503020204020204" pitchFamily="34" charset="-122"/>
                <a:ea typeface="微软雅黑" panose="020B0503020204020204" pitchFamily="34" charset="-122"/>
              </a:endParaRPr>
            </a:p>
          </p:txBody>
        </p:sp>
      </p:grpSp>
      <p:sp>
        <p:nvSpPr>
          <p:cNvPr id="15"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6460" y="3124575"/>
            <a:ext cx="8282939" cy="1015663"/>
          </a:xfrm>
          <a:prstGeom prst="rect">
            <a:avLst/>
          </a:prstGeom>
          <a:noFill/>
        </p:spPr>
        <p:txBody>
          <a:bodyPr wrap="square" rtlCol="0">
            <a:spAutoFit/>
          </a:bodyPr>
          <a:lstStyle/>
          <a:p>
            <a:pPr algn="ctr"/>
            <a:r>
              <a:rPr lang="zh-CN" altLang="en-US" sz="6000" b="1" spc="60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四个“自信”</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第五部分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hidden="1"/>
          <p:cNvSpPr/>
          <p:nvPr/>
        </p:nvSpPr>
        <p:spPr>
          <a:xfrm>
            <a:off x="0" y="0"/>
            <a:ext cx="4992914"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515100" y="2581732"/>
            <a:ext cx="5029200" cy="3416320"/>
          </a:xfrm>
          <a:prstGeom prst="rect">
            <a:avLst/>
          </a:prstGeom>
          <a:ln>
            <a:noFill/>
          </a:ln>
        </p:spPr>
        <p:txBody>
          <a:bodyPr wrap="square">
            <a:spAutoFit/>
          </a:bodyPr>
          <a:lstStyle/>
          <a:p>
            <a:pPr>
              <a:lnSpc>
                <a:spcPct val="150000"/>
              </a:lnSpc>
              <a:spcAft>
                <a:spcPts val="2000"/>
              </a:spcAft>
            </a:pPr>
            <a:r>
              <a:rPr lang="zh-CN" altLang="en-US" sz="1600" b="1">
                <a:solidFill>
                  <a:srgbClr val="C00000"/>
                </a:solidFill>
                <a:latin typeface="微软雅黑" panose="020B0503020204020204" pitchFamily="34" charset="-122"/>
                <a:ea typeface="微软雅黑" panose="020B0503020204020204" pitchFamily="34" charset="-122"/>
              </a:rPr>
              <a:t>庆祝中国共产党成立</a:t>
            </a:r>
            <a:r>
              <a:rPr lang="en-US" altLang="zh-CN" sz="1600" b="1">
                <a:solidFill>
                  <a:srgbClr val="C00000"/>
                </a:solidFill>
                <a:latin typeface="微软雅黑" panose="020B0503020204020204" pitchFamily="34" charset="-122"/>
                <a:ea typeface="微软雅黑" panose="020B0503020204020204" pitchFamily="34" charset="-122"/>
              </a:rPr>
              <a:t>95</a:t>
            </a:r>
            <a:r>
              <a:rPr lang="zh-CN" altLang="en-US" sz="1600" b="1">
                <a:solidFill>
                  <a:srgbClr val="C00000"/>
                </a:solidFill>
                <a:latin typeface="微软雅黑" panose="020B0503020204020204" pitchFamily="34" charset="-122"/>
                <a:ea typeface="微软雅黑" panose="020B0503020204020204" pitchFamily="34" charset="-122"/>
              </a:rPr>
              <a:t>周年大会</a:t>
            </a:r>
            <a:r>
              <a:rPr lang="en-US" altLang="zh-CN" sz="1600">
                <a:solidFill>
                  <a:srgbClr val="591300"/>
                </a:solidFill>
                <a:latin typeface="微软雅黑" panose="020B0503020204020204" pitchFamily="34" charset="-122"/>
                <a:ea typeface="微软雅黑" panose="020B0503020204020204" pitchFamily="34" charset="-122"/>
              </a:rPr>
              <a:t>7</a:t>
            </a:r>
            <a:r>
              <a:rPr lang="zh-CN" altLang="en-US" sz="1600">
                <a:solidFill>
                  <a:srgbClr val="591300"/>
                </a:solidFill>
                <a:latin typeface="微软雅黑" panose="020B0503020204020204" pitchFamily="34" charset="-122"/>
                <a:ea typeface="微软雅黑" panose="020B0503020204020204" pitchFamily="34" charset="-122"/>
              </a:rPr>
              <a:t>月</a:t>
            </a:r>
            <a:r>
              <a:rPr lang="en-US" altLang="zh-CN" sz="1600">
                <a:solidFill>
                  <a:srgbClr val="591300"/>
                </a:solidFill>
                <a:latin typeface="微软雅黑" panose="020B0503020204020204" pitchFamily="34" charset="-122"/>
                <a:ea typeface="微软雅黑" panose="020B0503020204020204" pitchFamily="34" charset="-122"/>
              </a:rPr>
              <a:t>1</a:t>
            </a:r>
            <a:r>
              <a:rPr lang="zh-CN" altLang="en-US" sz="1600">
                <a:solidFill>
                  <a:srgbClr val="591300"/>
                </a:solidFill>
                <a:latin typeface="微软雅黑" panose="020B0503020204020204" pitchFamily="34" charset="-122"/>
                <a:ea typeface="微软雅黑" panose="020B0503020204020204" pitchFamily="34" charset="-122"/>
              </a:rPr>
              <a:t>日上午在北京人民大会堂隆重举行。中共中央总书记、国家主席、中央军委主席习近平在会上发表重要讲话强调，我们党已经走过了</a:t>
            </a:r>
            <a:r>
              <a:rPr lang="en-US" altLang="zh-CN" sz="1600">
                <a:solidFill>
                  <a:srgbClr val="591300"/>
                </a:solidFill>
                <a:latin typeface="微软雅黑" panose="020B0503020204020204" pitchFamily="34" charset="-122"/>
                <a:ea typeface="微软雅黑" panose="020B0503020204020204" pitchFamily="34" charset="-122"/>
              </a:rPr>
              <a:t>95</a:t>
            </a:r>
            <a:r>
              <a:rPr lang="zh-CN" altLang="en-US" sz="1600">
                <a:solidFill>
                  <a:srgbClr val="591300"/>
                </a:solidFill>
                <a:latin typeface="微软雅黑" panose="020B0503020204020204" pitchFamily="34" charset="-122"/>
                <a:ea typeface="微软雅黑" panose="020B0503020204020204" pitchFamily="34" charset="-122"/>
              </a:rPr>
              <a:t>年的历程，但我们要永远保持建党时中国共产党人的奋斗精神，永远保持对人民的赤子之心。一切向前走，都不能忘记走过的路；走得再远、走到再光辉的未来，也不能忘记走过的过去，不能忘记为什么出发。面向未来，面对挑战，全党同志一定要</a:t>
            </a:r>
            <a:r>
              <a:rPr lang="zh-CN" altLang="en-US" sz="1600" b="1">
                <a:solidFill>
                  <a:srgbClr val="C00000"/>
                </a:solidFill>
                <a:latin typeface="微软雅黑" panose="020B0503020204020204" pitchFamily="34" charset="-122"/>
                <a:ea typeface="微软雅黑" panose="020B0503020204020204" pitchFamily="34" charset="-122"/>
              </a:rPr>
              <a:t>不忘初心、继续前进</a:t>
            </a:r>
            <a:r>
              <a:rPr lang="zh-CN" altLang="en-US" sz="1600">
                <a:solidFill>
                  <a:srgbClr val="591300"/>
                </a:solidFill>
                <a:latin typeface="微软雅黑" panose="020B0503020204020204" pitchFamily="34" charset="-122"/>
                <a:ea typeface="微软雅黑" panose="020B0503020204020204" pitchFamily="34" charset="-122"/>
              </a:rPr>
              <a:t>。</a:t>
            </a:r>
            <a:endParaRPr lang="en-US" altLang="zh-CN" sz="1600">
              <a:solidFill>
                <a:srgbClr val="591300"/>
              </a:solidFill>
              <a:latin typeface="微软雅黑" panose="020B0503020204020204" pitchFamily="34" charset="-122"/>
              <a:ea typeface="微软雅黑" panose="020B0503020204020204" pitchFamily="34" charset="-122"/>
            </a:endParaRPr>
          </a:p>
        </p:txBody>
      </p:sp>
      <p:sp>
        <p:nvSpPr>
          <p:cNvPr id="4" name="矩形 3"/>
          <p:cNvSpPr/>
          <p:nvPr/>
        </p:nvSpPr>
        <p:spPr>
          <a:xfrm>
            <a:off x="704850" y="2549947"/>
            <a:ext cx="5391150" cy="34671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08637" y="577251"/>
            <a:ext cx="6693626" cy="1015663"/>
          </a:xfrm>
          <a:prstGeom prst="rect">
            <a:avLst/>
          </a:prstGeom>
          <a:noFill/>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前言 </a:t>
            </a:r>
            <a:r>
              <a:rPr lang="en-US" altLang="zh-CN" sz="44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PREFACE</a:t>
            </a:r>
            <a:endParaRPr lang="zh-CN" altLang="en-US" sz="44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2000"/>
                                        <p:tgtEl>
                                          <p:spTgt spid="2"/>
                                        </p:tgtEl>
                                      </p:cBhvr>
                                    </p:animEffect>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箭头连接符 8"/>
          <p:cNvCxnSpPr/>
          <p:nvPr/>
        </p:nvCxnSpPr>
        <p:spPr>
          <a:xfrm>
            <a:off x="2218648" y="3251892"/>
            <a:ext cx="0" cy="698500"/>
          </a:xfrm>
          <a:prstGeom prst="straightConnector1">
            <a:avLst/>
          </a:prstGeom>
          <a:ln w="19050">
            <a:solidFill>
              <a:srgbClr val="C00000"/>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4803550" y="3251892"/>
            <a:ext cx="0" cy="698500"/>
          </a:xfrm>
          <a:prstGeom prst="straightConnector1">
            <a:avLst/>
          </a:prstGeom>
          <a:ln w="19050">
            <a:solidFill>
              <a:srgbClr val="C00000"/>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7388452" y="3251892"/>
            <a:ext cx="0" cy="698500"/>
          </a:xfrm>
          <a:prstGeom prst="straightConnector1">
            <a:avLst/>
          </a:prstGeom>
          <a:ln w="19050">
            <a:solidFill>
              <a:srgbClr val="C00000"/>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9973353" y="3251892"/>
            <a:ext cx="0" cy="698500"/>
          </a:xfrm>
          <a:prstGeom prst="straightConnector1">
            <a:avLst/>
          </a:prstGeom>
          <a:ln w="19050">
            <a:solidFill>
              <a:srgbClr val="C00000"/>
            </a:solidFill>
            <a:prstDash val="sysDot"/>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246198" y="4077391"/>
            <a:ext cx="1944900" cy="1944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道路</a:t>
            </a:r>
            <a:endParaRPr lang="en-US" altLang="zh-CN"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400" b="1">
              <a:gradFill>
                <a:gsLst>
                  <a:gs pos="24000">
                    <a:schemeClr val="bg1"/>
                  </a:gs>
                  <a:gs pos="87000">
                    <a:srgbClr val="FFFF00"/>
                  </a:gs>
                </a:gsLst>
                <a:lin ang="5400000" scaled="1"/>
              </a:gradFill>
            </a:endParaRPr>
          </a:p>
        </p:txBody>
      </p:sp>
      <p:sp>
        <p:nvSpPr>
          <p:cNvPr id="45" name="矩形 44"/>
          <p:cNvSpPr/>
          <p:nvPr/>
        </p:nvSpPr>
        <p:spPr>
          <a:xfrm>
            <a:off x="1785150" y="2270594"/>
            <a:ext cx="866997" cy="866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01</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3831100" y="4077391"/>
            <a:ext cx="1944900" cy="1944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理论</a:t>
            </a:r>
            <a:endParaRPr lang="en-US" altLang="zh-CN"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400" b="1">
              <a:gradFill>
                <a:gsLst>
                  <a:gs pos="24000">
                    <a:schemeClr val="bg1"/>
                  </a:gs>
                  <a:gs pos="87000">
                    <a:srgbClr val="FFFF00"/>
                  </a:gs>
                </a:gsLst>
                <a:lin ang="5400000" scaled="1"/>
              </a:gradFill>
            </a:endParaRPr>
          </a:p>
        </p:txBody>
      </p:sp>
      <p:sp>
        <p:nvSpPr>
          <p:cNvPr id="46" name="矩形 45"/>
          <p:cNvSpPr/>
          <p:nvPr/>
        </p:nvSpPr>
        <p:spPr>
          <a:xfrm>
            <a:off x="4370052" y="2270594"/>
            <a:ext cx="866997" cy="866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02</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6416002" y="4077391"/>
            <a:ext cx="1944900" cy="1944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制度</a:t>
            </a:r>
            <a:endParaRPr lang="en-US" altLang="zh-CN"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400" b="1">
              <a:gradFill>
                <a:gsLst>
                  <a:gs pos="24000">
                    <a:schemeClr val="bg1"/>
                  </a:gs>
                  <a:gs pos="87000">
                    <a:srgbClr val="FFFF00"/>
                  </a:gs>
                </a:gsLst>
                <a:lin ang="5400000" scaled="1"/>
              </a:gradFill>
            </a:endParaRPr>
          </a:p>
        </p:txBody>
      </p:sp>
      <p:sp>
        <p:nvSpPr>
          <p:cNvPr id="47" name="矩形 46"/>
          <p:cNvSpPr/>
          <p:nvPr/>
        </p:nvSpPr>
        <p:spPr>
          <a:xfrm>
            <a:off x="6954954" y="2270594"/>
            <a:ext cx="866997" cy="866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03</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26" name="矩形 25"/>
          <p:cNvSpPr/>
          <p:nvPr/>
        </p:nvSpPr>
        <p:spPr>
          <a:xfrm>
            <a:off x="9000903" y="4077391"/>
            <a:ext cx="1944900" cy="1944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文化</a:t>
            </a:r>
            <a:endParaRPr lang="en-US" altLang="zh-CN"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4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400" b="1">
              <a:gradFill>
                <a:gsLst>
                  <a:gs pos="24000">
                    <a:schemeClr val="bg1"/>
                  </a:gs>
                  <a:gs pos="87000">
                    <a:srgbClr val="FFFF00"/>
                  </a:gs>
                </a:gsLst>
                <a:lin ang="5400000" scaled="1"/>
              </a:gradFill>
            </a:endParaRPr>
          </a:p>
        </p:txBody>
      </p:sp>
      <p:sp>
        <p:nvSpPr>
          <p:cNvPr id="48" name="矩形 47"/>
          <p:cNvSpPr/>
          <p:nvPr/>
        </p:nvSpPr>
        <p:spPr>
          <a:xfrm>
            <a:off x="9539855" y="2270594"/>
            <a:ext cx="866997" cy="866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04</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5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par>
                          <p:cTn id="42" fill="hold">
                            <p:stCondLst>
                              <p:cond delay="3500"/>
                            </p:stCondLst>
                            <p:childTnLst>
                              <p:par>
                                <p:cTn id="43" presetID="22" presetClass="entr" presetSubtype="1"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Effect transition="in" filter="fade">
                                      <p:cBhvr>
                                        <p:cTn id="57" dur="500"/>
                                        <p:tgtEl>
                                          <p:spTgt spid="48"/>
                                        </p:tgtEl>
                                      </p:cBhvr>
                                    </p:animEffect>
                                  </p:childTnLst>
                                </p:cTn>
                              </p:par>
                            </p:childTnLst>
                          </p:cTn>
                        </p:par>
                        <p:par>
                          <p:cTn id="58" fill="hold">
                            <p:stCondLst>
                              <p:cond delay="5000"/>
                            </p:stCondLst>
                            <p:childTnLst>
                              <p:par>
                                <p:cTn id="59" presetID="22" presetClass="entr" presetSubtype="1"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par>
                          <p:cTn id="68" fill="hold">
                            <p:stCondLst>
                              <p:cond delay="6000"/>
                            </p:stCondLst>
                            <p:childTnLst>
                              <p:par>
                                <p:cTn id="69" presetID="10" presetClass="entr" presetSubtype="0"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5" grpId="0" animBg="1"/>
      <p:bldP spid="14" grpId="0" animBg="1"/>
      <p:bldP spid="46" grpId="0" animBg="1"/>
      <p:bldP spid="20" grpId="0" animBg="1"/>
      <p:bldP spid="47" grpId="0" animBg="1"/>
      <p:bldP spid="26" grpId="0" animBg="1"/>
      <p:bldP spid="48"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45490" y="2190254"/>
            <a:ext cx="1672848" cy="16728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道路</a:t>
            </a:r>
            <a:endParaRPr lang="en-US" altLang="zh-CN"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000" b="1">
              <a:gradFill>
                <a:gsLst>
                  <a:gs pos="24000">
                    <a:schemeClr val="bg1"/>
                  </a:gs>
                  <a:gs pos="87000">
                    <a:srgbClr val="FFFF00"/>
                  </a:gs>
                </a:gsLst>
                <a:lin ang="5400000" scaled="1"/>
              </a:gradFill>
            </a:endParaRPr>
          </a:p>
        </p:txBody>
      </p:sp>
      <p:sp>
        <p:nvSpPr>
          <p:cNvPr id="7" name="矩形 6"/>
          <p:cNvSpPr/>
          <p:nvPr/>
        </p:nvSpPr>
        <p:spPr>
          <a:xfrm>
            <a:off x="1433767" y="4500954"/>
            <a:ext cx="1672848" cy="16728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理论</a:t>
            </a:r>
            <a:endParaRPr lang="en-US" altLang="zh-CN"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000" b="1">
              <a:gradFill>
                <a:gsLst>
                  <a:gs pos="24000">
                    <a:schemeClr val="bg1"/>
                  </a:gs>
                  <a:gs pos="87000">
                    <a:srgbClr val="FFFF00"/>
                  </a:gs>
                </a:gsLst>
                <a:lin ang="5400000" scaled="1"/>
              </a:gradFill>
            </a:endParaRPr>
          </a:p>
        </p:txBody>
      </p:sp>
      <p:grpSp>
        <p:nvGrpSpPr>
          <p:cNvPr id="19" name="组合 18"/>
          <p:cNvGrpSpPr/>
          <p:nvPr/>
        </p:nvGrpSpPr>
        <p:grpSpPr>
          <a:xfrm>
            <a:off x="3225443" y="2190254"/>
            <a:ext cx="7499218" cy="1672848"/>
            <a:chOff x="3225443" y="1885454"/>
            <a:chExt cx="7499218" cy="1672848"/>
          </a:xfrm>
        </p:grpSpPr>
        <p:sp>
          <p:nvSpPr>
            <p:cNvPr id="6" name="矩形 5"/>
            <p:cNvSpPr/>
            <p:nvPr/>
          </p:nvSpPr>
          <p:spPr>
            <a:xfrm>
              <a:off x="3225443" y="1885454"/>
              <a:ext cx="7499218" cy="1672848"/>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11" name="矩形 10"/>
            <p:cNvSpPr/>
            <p:nvPr/>
          </p:nvSpPr>
          <p:spPr>
            <a:xfrm>
              <a:off x="3457152" y="2254935"/>
              <a:ext cx="7058448" cy="1061829"/>
            </a:xfrm>
            <a:prstGeom prst="rect">
              <a:avLst/>
            </a:prstGeom>
            <a:noFill/>
          </p:spPr>
          <p:txBody>
            <a:bodyPr wrap="square">
              <a:spAutoFit/>
            </a:bodyPr>
            <a:lstStyle/>
            <a:p>
              <a:pPr>
                <a:lnSpc>
                  <a:spcPct val="150000"/>
                </a:lnSpc>
              </a:pPr>
              <a:r>
                <a:rPr lang="zh-CN" altLang="en-US" sz="2400" b="1">
                  <a:solidFill>
                    <a:srgbClr val="C00000"/>
                  </a:solidFill>
                  <a:latin typeface="微软雅黑" panose="020B0503020204020204" pitchFamily="34" charset="-122"/>
                  <a:ea typeface="微软雅黑" panose="020B0503020204020204" pitchFamily="34" charset="-122"/>
                </a:rPr>
                <a:t>中国特色社会主义道路</a:t>
              </a:r>
              <a:r>
                <a:rPr lang="zh-CN" altLang="en-US">
                  <a:solidFill>
                    <a:srgbClr val="591300"/>
                  </a:solidFill>
                  <a:latin typeface="微软雅黑" panose="020B0503020204020204" pitchFamily="34" charset="-122"/>
                  <a:ea typeface="微软雅黑" panose="020B0503020204020204" pitchFamily="34" charset="-122"/>
                </a:rPr>
                <a:t>是实现社会主义现代化的必由之路，是创造人民美好生活的必由之路。</a:t>
              </a:r>
              <a:endParaRPr lang="en-US" altLang="zh-CN">
                <a:solidFill>
                  <a:srgbClr val="59130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3225443" y="4500954"/>
            <a:ext cx="7499218" cy="1672848"/>
            <a:chOff x="3225443" y="4196154"/>
            <a:chExt cx="7499218" cy="1672848"/>
          </a:xfrm>
        </p:grpSpPr>
        <p:sp>
          <p:nvSpPr>
            <p:cNvPr id="8" name="矩形 7"/>
            <p:cNvSpPr/>
            <p:nvPr/>
          </p:nvSpPr>
          <p:spPr>
            <a:xfrm>
              <a:off x="3225443" y="4196154"/>
              <a:ext cx="7499218" cy="1672848"/>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12" name="矩形 11"/>
            <p:cNvSpPr/>
            <p:nvPr/>
          </p:nvSpPr>
          <p:spPr>
            <a:xfrm>
              <a:off x="3457152" y="4297205"/>
              <a:ext cx="7058448" cy="1477328"/>
            </a:xfrm>
            <a:prstGeom prst="rect">
              <a:avLst/>
            </a:prstGeom>
            <a:noFill/>
          </p:spPr>
          <p:txBody>
            <a:bodyPr wrap="square">
              <a:spAutoFit/>
            </a:bodyPr>
            <a:lstStyle/>
            <a:p>
              <a:pPr>
                <a:lnSpc>
                  <a:spcPct val="150000"/>
                </a:lnSpc>
              </a:pPr>
              <a:r>
                <a:rPr lang="zh-CN" altLang="en-US" sz="2400" b="1">
                  <a:solidFill>
                    <a:srgbClr val="C00000"/>
                  </a:solidFill>
                  <a:latin typeface="微软雅黑" panose="020B0503020204020204" pitchFamily="34" charset="-122"/>
                  <a:ea typeface="微软雅黑" panose="020B0503020204020204" pitchFamily="34" charset="-122"/>
                </a:rPr>
                <a:t>中国特色社会主义理论体系</a:t>
              </a:r>
              <a:r>
                <a:rPr lang="zh-CN" altLang="en-US">
                  <a:solidFill>
                    <a:srgbClr val="591300"/>
                  </a:solidFill>
                  <a:latin typeface="微软雅黑" panose="020B0503020204020204" pitchFamily="34" charset="-122"/>
                  <a:ea typeface="微软雅黑" panose="020B0503020204020204" pitchFamily="34" charset="-122"/>
                </a:rPr>
                <a:t>是指导党和人民沿着中国特色社会主义道路实现中华民族伟大复兴的正确理论，是立于时代前沿、与时俱进的科学理论。</a:t>
              </a:r>
              <a:endParaRPr lang="en-US" altLang="zh-CN">
                <a:solidFill>
                  <a:srgbClr val="591300"/>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10406637" y="1885966"/>
            <a:ext cx="620146" cy="62014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01</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10407996" y="4208251"/>
            <a:ext cx="620146" cy="62014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02</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21"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8" presetClass="entr" presetSubtype="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18" presetClass="entr" presetSubtype="6"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14"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45490" y="2277340"/>
            <a:ext cx="1672848" cy="16728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制度</a:t>
            </a:r>
            <a:endParaRPr lang="en-US" altLang="zh-CN"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000" b="1">
              <a:gradFill>
                <a:gsLst>
                  <a:gs pos="24000">
                    <a:schemeClr val="bg1"/>
                  </a:gs>
                  <a:gs pos="87000">
                    <a:srgbClr val="FFFF00"/>
                  </a:gs>
                </a:gsLst>
                <a:lin ang="5400000" scaled="1"/>
              </a:gradFill>
            </a:endParaRPr>
          </a:p>
        </p:txBody>
      </p:sp>
      <p:sp>
        <p:nvSpPr>
          <p:cNvPr id="7" name="矩形 6"/>
          <p:cNvSpPr/>
          <p:nvPr/>
        </p:nvSpPr>
        <p:spPr>
          <a:xfrm>
            <a:off x="1433767" y="4588040"/>
            <a:ext cx="1672848" cy="1672848"/>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文化</a:t>
            </a:r>
            <a:endParaRPr lang="en-US" altLang="zh-CN"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4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自信</a:t>
            </a:r>
            <a:endParaRPr lang="zh-CN" altLang="en-US" sz="4000" b="1">
              <a:gradFill>
                <a:gsLst>
                  <a:gs pos="24000">
                    <a:schemeClr val="bg1"/>
                  </a:gs>
                  <a:gs pos="87000">
                    <a:srgbClr val="FFFF00"/>
                  </a:gs>
                </a:gsLst>
                <a:lin ang="5400000" scaled="1"/>
              </a:gradFill>
            </a:endParaRPr>
          </a:p>
        </p:txBody>
      </p:sp>
      <p:grpSp>
        <p:nvGrpSpPr>
          <p:cNvPr id="2" name="组合 1"/>
          <p:cNvGrpSpPr/>
          <p:nvPr/>
        </p:nvGrpSpPr>
        <p:grpSpPr>
          <a:xfrm>
            <a:off x="3225442" y="2277340"/>
            <a:ext cx="7658457" cy="1672848"/>
            <a:chOff x="3225442" y="1885454"/>
            <a:chExt cx="7658457" cy="1672848"/>
          </a:xfrm>
        </p:grpSpPr>
        <p:sp>
          <p:nvSpPr>
            <p:cNvPr id="6" name="矩形 5"/>
            <p:cNvSpPr/>
            <p:nvPr/>
          </p:nvSpPr>
          <p:spPr>
            <a:xfrm>
              <a:off x="3225442" y="1885454"/>
              <a:ext cx="7658457" cy="1672848"/>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11" name="矩形 10"/>
            <p:cNvSpPr/>
            <p:nvPr/>
          </p:nvSpPr>
          <p:spPr>
            <a:xfrm>
              <a:off x="3457152" y="2178735"/>
              <a:ext cx="7058448" cy="1061829"/>
            </a:xfrm>
            <a:prstGeom prst="rect">
              <a:avLst/>
            </a:prstGeom>
            <a:noFill/>
          </p:spPr>
          <p:txBody>
            <a:bodyPr wrap="square">
              <a:spAutoFit/>
            </a:bodyPr>
            <a:lstStyle/>
            <a:p>
              <a:pPr>
                <a:lnSpc>
                  <a:spcPct val="150000"/>
                </a:lnSpc>
              </a:pPr>
              <a:r>
                <a:rPr lang="zh-CN" altLang="en-US" sz="2400" b="1">
                  <a:solidFill>
                    <a:srgbClr val="C00000"/>
                  </a:solidFill>
                  <a:latin typeface="微软雅黑" panose="020B0503020204020204" pitchFamily="34" charset="-122"/>
                  <a:ea typeface="微软雅黑" panose="020B0503020204020204" pitchFamily="34" charset="-122"/>
                </a:rPr>
                <a:t>中国特色社会主义制度 </a:t>
              </a:r>
              <a:r>
                <a:rPr lang="zh-CN" altLang="en-US">
                  <a:solidFill>
                    <a:srgbClr val="591300"/>
                  </a:solidFill>
                  <a:latin typeface="微软雅黑" panose="020B0503020204020204" pitchFamily="34" charset="-122"/>
                  <a:ea typeface="微软雅黑" panose="020B0503020204020204" pitchFamily="34" charset="-122"/>
                </a:rPr>
                <a:t>是当代中国发展进步的根本制度保障，是具有鲜明中国特色、明显制度优势、强大自我完善能力的先进制度。</a:t>
              </a:r>
            </a:p>
          </p:txBody>
        </p:sp>
      </p:grpSp>
      <p:grpSp>
        <p:nvGrpSpPr>
          <p:cNvPr id="5" name="组合 4"/>
          <p:cNvGrpSpPr/>
          <p:nvPr/>
        </p:nvGrpSpPr>
        <p:grpSpPr>
          <a:xfrm>
            <a:off x="3225442" y="4588040"/>
            <a:ext cx="7658457" cy="1672848"/>
            <a:chOff x="3225442" y="4196154"/>
            <a:chExt cx="7658457" cy="1672848"/>
          </a:xfrm>
        </p:grpSpPr>
        <p:sp>
          <p:nvSpPr>
            <p:cNvPr id="8" name="矩形 7"/>
            <p:cNvSpPr/>
            <p:nvPr/>
          </p:nvSpPr>
          <p:spPr>
            <a:xfrm>
              <a:off x="3225442" y="4196154"/>
              <a:ext cx="7658457" cy="1672848"/>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12" name="矩形 11"/>
            <p:cNvSpPr/>
            <p:nvPr/>
          </p:nvSpPr>
          <p:spPr>
            <a:xfrm>
              <a:off x="3457152" y="4475005"/>
              <a:ext cx="7058448" cy="1061829"/>
            </a:xfrm>
            <a:prstGeom prst="rect">
              <a:avLst/>
            </a:prstGeom>
            <a:noFill/>
          </p:spPr>
          <p:txBody>
            <a:bodyPr wrap="square">
              <a:spAutoFit/>
            </a:bodyPr>
            <a:lstStyle/>
            <a:p>
              <a:pPr>
                <a:lnSpc>
                  <a:spcPct val="150000"/>
                </a:lnSpc>
              </a:pPr>
              <a:r>
                <a:rPr lang="zh-CN" altLang="en-US" sz="2400" b="1">
                  <a:solidFill>
                    <a:srgbClr val="C00000"/>
                  </a:solidFill>
                  <a:latin typeface="微软雅黑" panose="020B0503020204020204" pitchFamily="34" charset="-122"/>
                  <a:ea typeface="微软雅黑" panose="020B0503020204020204" pitchFamily="34" charset="-122"/>
                </a:rPr>
                <a:t>文化自信 </a:t>
              </a:r>
              <a:r>
                <a:rPr lang="zh-CN" altLang="en-US">
                  <a:solidFill>
                    <a:srgbClr val="591300"/>
                  </a:solidFill>
                  <a:latin typeface="微软雅黑" panose="020B0503020204020204" pitchFamily="34" charset="-122"/>
                  <a:ea typeface="微软雅黑" panose="020B0503020204020204" pitchFamily="34" charset="-122"/>
                </a:rPr>
                <a:t>是更基础、更广泛、更深厚的自信。</a:t>
              </a:r>
              <a:r>
                <a:rPr lang="en-US" altLang="zh-CN">
                  <a:solidFill>
                    <a:srgbClr val="591300"/>
                  </a:solidFill>
                  <a:latin typeface="微软雅黑" panose="020B0503020204020204" pitchFamily="34" charset="-122"/>
                  <a:ea typeface="微软雅黑" panose="020B0503020204020204" pitchFamily="34" charset="-122"/>
                </a:rPr>
                <a:t>5000</a:t>
              </a:r>
              <a:r>
                <a:rPr lang="zh-CN" altLang="en-US">
                  <a:solidFill>
                    <a:srgbClr val="591300"/>
                  </a:solidFill>
                  <a:latin typeface="微软雅黑" panose="020B0503020204020204" pitchFamily="34" charset="-122"/>
                  <a:ea typeface="微软雅黑" panose="020B0503020204020204" pitchFamily="34" charset="-122"/>
                </a:rPr>
                <a:t>多年文明积淀着中华民族最深层的精神追求，代表着中华民族独特的精神标识</a:t>
              </a:r>
            </a:p>
          </p:txBody>
        </p:sp>
      </p:grpSp>
      <p:sp>
        <p:nvSpPr>
          <p:cNvPr id="13" name="矩形 12"/>
          <p:cNvSpPr/>
          <p:nvPr/>
        </p:nvSpPr>
        <p:spPr>
          <a:xfrm>
            <a:off x="10575641" y="1973053"/>
            <a:ext cx="620146" cy="62014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03</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10555854" y="4266308"/>
            <a:ext cx="620146" cy="62014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rgbClr val="C00000"/>
                </a:solidFill>
                <a:latin typeface="微软雅黑" panose="020B0503020204020204" pitchFamily="34" charset="-122"/>
                <a:ea typeface="微软雅黑" panose="020B0503020204020204" pitchFamily="34" charset="-122"/>
              </a:rPr>
              <a:t>04</a:t>
            </a:r>
            <a:endParaRPr lang="zh-CN" altLang="en-US" sz="2400">
              <a:solidFill>
                <a:srgbClr val="C00000"/>
              </a:solidFill>
              <a:latin typeface="微软雅黑" panose="020B0503020204020204" pitchFamily="34" charset="-122"/>
              <a:ea typeface="微软雅黑" panose="020B0503020204020204" pitchFamily="34" charset="-122"/>
            </a:endParaRPr>
          </a:p>
        </p:txBody>
      </p:sp>
      <p:sp>
        <p:nvSpPr>
          <p:cNvPr id="15"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8" presetClass="entr" presetSubtype="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Right)">
                                      <p:cBhvr>
                                        <p:cTn id="13" dur="500"/>
                                        <p:tgtEl>
                                          <p:spTgt spid="2"/>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18" presetClass="entr" presetSubtype="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3124575"/>
            <a:ext cx="12192000" cy="1015663"/>
          </a:xfrm>
          <a:prstGeom prst="rect">
            <a:avLst/>
          </a:prstGeom>
          <a:noFill/>
        </p:spPr>
        <p:txBody>
          <a:bodyPr wrap="square" rtlCol="0">
            <a:spAutoFit/>
          </a:bodyPr>
          <a:lstStyle/>
          <a:p>
            <a:pPr algn="ctr"/>
            <a:r>
              <a:rPr lang="zh-CN" altLang="en-US" sz="60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不忘初心  继续前进</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第六部分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9600" y="2458357"/>
            <a:ext cx="10972800" cy="3898900"/>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43976" y="3384033"/>
            <a:ext cx="10104048" cy="1477328"/>
          </a:xfrm>
          <a:prstGeom prst="rect">
            <a:avLst/>
          </a:prstGeom>
        </p:spPr>
        <p:txBody>
          <a:bodyPr wrap="none">
            <a:spAutoFit/>
          </a:bodyPr>
          <a:lstStyle/>
          <a:p>
            <a:pPr algn="ctr"/>
            <a:r>
              <a:rPr lang="zh-CN" altLang="en-US" sz="9000" b="1">
                <a:gradFill>
                  <a:gsLst>
                    <a:gs pos="36000">
                      <a:srgbClr val="FF0000"/>
                    </a:gs>
                    <a:gs pos="78000">
                      <a:srgbClr val="591300"/>
                    </a:gs>
                  </a:gsLst>
                  <a:lin ang="5400000" scaled="1"/>
                </a:gradFill>
                <a:latin typeface="微软雅黑" panose="020B0503020204020204" pitchFamily="34" charset="-122"/>
                <a:ea typeface="微软雅黑" panose="020B0503020204020204" pitchFamily="34" charset="-122"/>
              </a:rPr>
              <a:t>不忘初心  继续前进</a:t>
            </a:r>
            <a:endParaRPr lang="zh-CN" altLang="en-US" sz="9000">
              <a:gradFill>
                <a:gsLst>
                  <a:gs pos="36000">
                    <a:srgbClr val="FF0000"/>
                  </a:gs>
                  <a:gs pos="78000">
                    <a:srgbClr val="591300"/>
                  </a:gs>
                </a:gsLst>
                <a:lin ang="5400000" scaled="1"/>
              </a:gradFill>
            </a:endParaRPr>
          </a:p>
        </p:txBody>
      </p:sp>
      <p:sp>
        <p:nvSpPr>
          <p:cNvPr id="3" name="矩形 2"/>
          <p:cNvSpPr/>
          <p:nvPr/>
        </p:nvSpPr>
        <p:spPr>
          <a:xfrm>
            <a:off x="2235200" y="5128149"/>
            <a:ext cx="7721600" cy="769441"/>
          </a:xfrm>
          <a:prstGeom prst="rect">
            <a:avLst/>
          </a:prstGeom>
          <a:noFill/>
        </p:spPr>
        <p:txBody>
          <a:bodyPr wrap="square">
            <a:spAutoFit/>
          </a:bodyPr>
          <a:lstStyle/>
          <a:p>
            <a:pPr algn="ctr"/>
            <a:r>
              <a:rPr lang="zh-CN" altLang="en-US" sz="2400" b="1">
                <a:solidFill>
                  <a:srgbClr val="C00000"/>
                </a:solidFill>
                <a:latin typeface="微软雅黑" panose="020B0503020204020204" pitchFamily="34" charset="-122"/>
                <a:ea typeface="微软雅黑" panose="020B0503020204020204" pitchFamily="34" charset="-122"/>
              </a:rPr>
              <a:t>习近平指出</a:t>
            </a:r>
            <a:r>
              <a:rPr lang="zh-CN" altLang="en-US" sz="2000">
                <a:solidFill>
                  <a:srgbClr val="591300"/>
                </a:solidFill>
                <a:latin typeface="微软雅黑" panose="020B0503020204020204" pitchFamily="34" charset="-122"/>
                <a:ea typeface="微软雅黑" panose="020B0503020204020204" pitchFamily="34" charset="-122"/>
              </a:rPr>
              <a:t>，面向未来，面对挑战，全党同志一定要不忘初心、继续前进，并就不忘初心、继续前进提出</a:t>
            </a:r>
            <a:r>
              <a:rPr lang="en-US" altLang="zh-CN" sz="2000">
                <a:solidFill>
                  <a:srgbClr val="591300"/>
                </a:solidFill>
                <a:latin typeface="微软雅黑" panose="020B0503020204020204" pitchFamily="34" charset="-122"/>
                <a:ea typeface="微软雅黑" panose="020B0503020204020204" pitchFamily="34" charset="-122"/>
              </a:rPr>
              <a:t>8</a:t>
            </a:r>
            <a:r>
              <a:rPr lang="zh-CN" altLang="en-US" sz="2000">
                <a:solidFill>
                  <a:srgbClr val="591300"/>
                </a:solidFill>
                <a:latin typeface="微软雅黑" panose="020B0503020204020204" pitchFamily="34" charset="-122"/>
                <a:ea typeface="微软雅黑" panose="020B0503020204020204" pitchFamily="34" charset="-122"/>
              </a:rPr>
              <a:t>个方面的要求。</a:t>
            </a:r>
          </a:p>
        </p:txBody>
      </p:sp>
      <p:sp>
        <p:nvSpPr>
          <p:cNvPr id="4" name="矩形 3"/>
          <p:cNvSpPr/>
          <p:nvPr/>
        </p:nvSpPr>
        <p:spPr>
          <a:xfrm>
            <a:off x="4043045" y="1988457"/>
            <a:ext cx="4105910" cy="7747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核心关键词</a:t>
            </a:r>
          </a:p>
        </p:txBody>
      </p:sp>
      <p:sp>
        <p:nvSpPr>
          <p:cNvPr id="8"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00"/>
                                        <p:tgtEl>
                                          <p:spTgt spid="5"/>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childTnLst>
                          </p:cTn>
                        </p:par>
                        <p:par>
                          <p:cTn id="18" fill="hold">
                            <p:stCondLst>
                              <p:cond delay="3000"/>
                            </p:stCondLst>
                            <p:childTnLst>
                              <p:par>
                                <p:cTn id="19" presetID="1" presetClass="entr" presetSubtype="0" fill="hold" grpId="0" nodeType="afterEffect">
                                  <p:stCondLst>
                                    <p:cond delay="0"/>
                                  </p:stCondLst>
                                  <p:iterate type="lt">
                                    <p:tmAbs val="40"/>
                                  </p:iterate>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4909"/>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P spid="4"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2999" y="1988837"/>
            <a:ext cx="2485571" cy="42079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八个</a:t>
            </a:r>
            <a:endParaRPr lang="en-US" altLang="zh-CN"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不忘初心</a:t>
            </a:r>
            <a:endParaRPr lang="en-US" altLang="zh-CN"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继续前进</a:t>
            </a:r>
          </a:p>
        </p:txBody>
      </p:sp>
      <p:sp>
        <p:nvSpPr>
          <p:cNvPr id="4" name="矩形 3"/>
          <p:cNvSpPr/>
          <p:nvPr/>
        </p:nvSpPr>
        <p:spPr>
          <a:xfrm>
            <a:off x="4305300" y="1695892"/>
            <a:ext cx="7015843" cy="4793807"/>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068684" y="2246085"/>
            <a:ext cx="6860573" cy="1200329"/>
            <a:chOff x="4068684" y="1941285"/>
            <a:chExt cx="6860573" cy="1200329"/>
          </a:xfrm>
        </p:grpSpPr>
        <p:sp>
          <p:nvSpPr>
            <p:cNvPr id="3" name="矩形 2"/>
            <p:cNvSpPr/>
            <p:nvPr/>
          </p:nvSpPr>
          <p:spPr>
            <a:xfrm>
              <a:off x="4686299" y="1941285"/>
              <a:ext cx="6242958" cy="1200329"/>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，就要坚持马克思主义的指导地位，坚持把马克思主义基本原理同当代中国实际和时代特点紧密结合起来，推进理论创新、实践创新，不断把马克思主义中国化推向前进。</a:t>
              </a:r>
              <a:endParaRPr lang="zh-CN" altLang="en-US">
                <a:solidFill>
                  <a:srgbClr val="591300"/>
                </a:solidFill>
              </a:endParaRPr>
            </a:p>
          </p:txBody>
        </p:sp>
        <p:sp>
          <p:nvSpPr>
            <p:cNvPr id="5" name="矩形 4"/>
            <p:cNvSpPr/>
            <p:nvPr/>
          </p:nvSpPr>
          <p:spPr>
            <a:xfrm>
              <a:off x="4068684" y="1970935"/>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1</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068684" y="3697514"/>
            <a:ext cx="6860573" cy="1200329"/>
            <a:chOff x="4068684" y="3392714"/>
            <a:chExt cx="6860573" cy="1200329"/>
          </a:xfrm>
        </p:grpSpPr>
        <p:sp>
          <p:nvSpPr>
            <p:cNvPr id="6" name="矩形 5"/>
            <p:cNvSpPr/>
            <p:nvPr/>
          </p:nvSpPr>
          <p:spPr>
            <a:xfrm>
              <a:off x="4686299" y="3392714"/>
              <a:ext cx="6242958" cy="1200329"/>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，就要牢记我们党从成立起就把为共产主义、社会主义而奋斗确定为自己的纲领，坚定共产主义远大理想和中国特色社会主义共同理想，不断把为崇高理想奋斗的伟大实践推向前进。</a:t>
              </a:r>
              <a:endParaRPr lang="zh-CN" altLang="en-US">
                <a:solidFill>
                  <a:srgbClr val="591300"/>
                </a:solidFill>
              </a:endParaRPr>
            </a:p>
          </p:txBody>
        </p:sp>
        <p:sp>
          <p:nvSpPr>
            <p:cNvPr id="7" name="矩形 6"/>
            <p:cNvSpPr/>
            <p:nvPr/>
          </p:nvSpPr>
          <p:spPr>
            <a:xfrm>
              <a:off x="4068684" y="3422364"/>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2</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068684" y="5090886"/>
            <a:ext cx="6860573" cy="923330"/>
            <a:chOff x="4068684" y="4786086"/>
            <a:chExt cx="6860573" cy="923330"/>
          </a:xfrm>
        </p:grpSpPr>
        <p:sp>
          <p:nvSpPr>
            <p:cNvPr id="8" name="矩形 7"/>
            <p:cNvSpPr/>
            <p:nvPr/>
          </p:nvSpPr>
          <p:spPr>
            <a:xfrm>
              <a:off x="4686299" y="4786086"/>
              <a:ext cx="6242958" cy="923330"/>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，就要坚持中国特色社会主义道路自信、理论自信、制度自信、文化自信，坚持党的基本路线不动摇，不断把中国特色社会主义伟大事业推向前进。</a:t>
              </a:r>
              <a:endParaRPr lang="zh-CN" altLang="en-US">
                <a:solidFill>
                  <a:srgbClr val="591300"/>
                </a:solidFill>
              </a:endParaRPr>
            </a:p>
          </p:txBody>
        </p:sp>
        <p:sp>
          <p:nvSpPr>
            <p:cNvPr id="9" name="矩形 8"/>
            <p:cNvSpPr/>
            <p:nvPr/>
          </p:nvSpPr>
          <p:spPr>
            <a:xfrm>
              <a:off x="4068684" y="4815736"/>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3</a:t>
              </a:r>
              <a:endParaRPr lang="zh-CN" altLang="en-US" sz="3600">
                <a:solidFill>
                  <a:srgbClr val="C00000"/>
                </a:solidFill>
                <a:latin typeface="微软雅黑" panose="020B0503020204020204" pitchFamily="34" charset="-122"/>
                <a:ea typeface="微软雅黑" panose="020B0503020204020204" pitchFamily="34" charset="-122"/>
              </a:endParaRPr>
            </a:p>
          </p:txBody>
        </p:sp>
      </p:grpSp>
      <p:sp>
        <p:nvSpPr>
          <p:cNvPr id="13"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4"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61399" y="1959808"/>
            <a:ext cx="2485571" cy="42079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八个</a:t>
            </a:r>
            <a:endParaRPr lang="en-US" altLang="zh-CN"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不忘初心</a:t>
            </a:r>
            <a:endParaRPr lang="en-US" altLang="zh-CN"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继续前进</a:t>
            </a:r>
          </a:p>
        </p:txBody>
      </p:sp>
      <p:sp>
        <p:nvSpPr>
          <p:cNvPr id="4" name="矩形 3"/>
          <p:cNvSpPr/>
          <p:nvPr/>
        </p:nvSpPr>
        <p:spPr>
          <a:xfrm>
            <a:off x="1228271" y="1666863"/>
            <a:ext cx="7015843" cy="4793807"/>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991655" y="2217056"/>
            <a:ext cx="6860573" cy="1200329"/>
            <a:chOff x="991655" y="1941285"/>
            <a:chExt cx="6860573" cy="1200329"/>
          </a:xfrm>
        </p:grpSpPr>
        <p:sp>
          <p:nvSpPr>
            <p:cNvPr id="3" name="矩形 2"/>
            <p:cNvSpPr/>
            <p:nvPr/>
          </p:nvSpPr>
          <p:spPr>
            <a:xfrm>
              <a:off x="1609270" y="1941285"/>
              <a:ext cx="6242958" cy="1200329"/>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，就要统筹推进“五位一体”总体布局，协调推进“四个全面”战略布局，全力推进全面建成小康社会进程，不断把实现“两个一百年”奋斗目标推向前进。</a:t>
              </a:r>
              <a:endParaRPr lang="zh-CN" altLang="en-US">
                <a:solidFill>
                  <a:srgbClr val="591300"/>
                </a:solidFill>
              </a:endParaRPr>
            </a:p>
          </p:txBody>
        </p:sp>
        <p:sp>
          <p:nvSpPr>
            <p:cNvPr id="5" name="矩形 4"/>
            <p:cNvSpPr/>
            <p:nvPr/>
          </p:nvSpPr>
          <p:spPr>
            <a:xfrm>
              <a:off x="991655" y="1970935"/>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4</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991655" y="3668485"/>
            <a:ext cx="6860573" cy="923330"/>
            <a:chOff x="991655" y="3392714"/>
            <a:chExt cx="6860573" cy="923330"/>
          </a:xfrm>
        </p:grpSpPr>
        <p:sp>
          <p:nvSpPr>
            <p:cNvPr id="6" name="矩形 5"/>
            <p:cNvSpPr/>
            <p:nvPr/>
          </p:nvSpPr>
          <p:spPr>
            <a:xfrm>
              <a:off x="1609270" y="3392714"/>
              <a:ext cx="6242958" cy="923330"/>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，就要坚定不移高举改革开放旗帜，勇于全面深化改革，进一步解放思想、解放和发展社会生产力、解放和增强社会活力，不断把改革开放推向前进。</a:t>
              </a:r>
              <a:endParaRPr lang="zh-CN" altLang="en-US">
                <a:solidFill>
                  <a:srgbClr val="591300"/>
                </a:solidFill>
              </a:endParaRPr>
            </a:p>
          </p:txBody>
        </p:sp>
        <p:sp>
          <p:nvSpPr>
            <p:cNvPr id="7" name="矩形 6"/>
            <p:cNvSpPr/>
            <p:nvPr/>
          </p:nvSpPr>
          <p:spPr>
            <a:xfrm>
              <a:off x="991655" y="3422364"/>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5</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991655" y="5061857"/>
            <a:ext cx="6860573" cy="1200329"/>
            <a:chOff x="991655" y="4786086"/>
            <a:chExt cx="6860573" cy="1200329"/>
          </a:xfrm>
        </p:grpSpPr>
        <p:sp>
          <p:nvSpPr>
            <p:cNvPr id="8" name="矩形 7"/>
            <p:cNvSpPr/>
            <p:nvPr/>
          </p:nvSpPr>
          <p:spPr>
            <a:xfrm>
              <a:off x="1609270" y="4786086"/>
              <a:ext cx="6242958" cy="1200329"/>
            </a:xfrm>
            <a:prstGeom prst="rect">
              <a:avLst/>
            </a:prstGeom>
            <a:noFill/>
          </p:spPr>
          <p:txBody>
            <a:bodyPr wrap="square">
              <a:spAutoFit/>
            </a:bodyPr>
            <a:lstStyle/>
            <a:p>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，就要坚信党的根基在人民、党的力量在人民，坚持一切为了人民、一切依靠人民，充分发挥广大人民群众积极性、主动性、创造性，不断把为人民造福事业推向前进。</a:t>
              </a:r>
              <a:endParaRPr lang="zh-CN" altLang="en-US">
                <a:solidFill>
                  <a:srgbClr val="591300"/>
                </a:solidFill>
              </a:endParaRPr>
            </a:p>
          </p:txBody>
        </p:sp>
        <p:sp>
          <p:nvSpPr>
            <p:cNvPr id="9" name="矩形 8"/>
            <p:cNvSpPr/>
            <p:nvPr/>
          </p:nvSpPr>
          <p:spPr>
            <a:xfrm>
              <a:off x="991655" y="4815736"/>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6</a:t>
              </a:r>
              <a:endParaRPr lang="zh-CN" altLang="en-US" sz="3600">
                <a:solidFill>
                  <a:srgbClr val="C00000"/>
                </a:solidFill>
                <a:latin typeface="微软雅黑" panose="020B0503020204020204" pitchFamily="34" charset="-122"/>
                <a:ea typeface="微软雅黑" panose="020B0503020204020204" pitchFamily="34" charset="-122"/>
              </a:endParaRPr>
            </a:p>
          </p:txBody>
        </p:sp>
      </p:grpSp>
      <p:sp>
        <p:nvSpPr>
          <p:cNvPr id="13"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2999" y="2075923"/>
            <a:ext cx="2485571" cy="42079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八个</a:t>
            </a:r>
            <a:endParaRPr lang="en-US" altLang="zh-CN" sz="6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不忘初心</a:t>
            </a:r>
            <a:endParaRPr lang="en-US" altLang="zh-CN"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endParaRPr>
          </a:p>
          <a:p>
            <a:pPr algn="ctr"/>
            <a:r>
              <a:rPr lang="zh-CN" altLang="en-US" sz="3000" b="1">
                <a:gradFill>
                  <a:gsLst>
                    <a:gs pos="24000">
                      <a:schemeClr val="bg1"/>
                    </a:gs>
                    <a:gs pos="87000">
                      <a:srgbClr val="FFFF00"/>
                    </a:gs>
                  </a:gsLst>
                  <a:lin ang="5400000" scaled="1"/>
                </a:gradFill>
                <a:latin typeface="微软雅黑" panose="020B0503020204020204" pitchFamily="34" charset="-122"/>
                <a:ea typeface="微软雅黑" panose="020B0503020204020204" pitchFamily="34" charset="-122"/>
              </a:rPr>
              <a:t>继续前进</a:t>
            </a:r>
          </a:p>
        </p:txBody>
      </p:sp>
      <p:sp>
        <p:nvSpPr>
          <p:cNvPr id="4" name="矩形 3"/>
          <p:cNvSpPr/>
          <p:nvPr/>
        </p:nvSpPr>
        <p:spPr>
          <a:xfrm>
            <a:off x="4305300" y="1782978"/>
            <a:ext cx="7015843" cy="4793807"/>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068684" y="2463799"/>
            <a:ext cx="6860573" cy="1754326"/>
            <a:chOff x="4068684" y="2071913"/>
            <a:chExt cx="6860573" cy="1754326"/>
          </a:xfrm>
        </p:grpSpPr>
        <p:sp>
          <p:nvSpPr>
            <p:cNvPr id="3" name="矩形 2"/>
            <p:cNvSpPr/>
            <p:nvPr/>
          </p:nvSpPr>
          <p:spPr>
            <a:xfrm>
              <a:off x="4686299" y="2071913"/>
              <a:ext cx="6242958" cy="1754326"/>
            </a:xfrm>
            <a:prstGeom prst="rect">
              <a:avLst/>
            </a:prstGeom>
            <a:noFill/>
          </p:spPr>
          <p:txBody>
            <a:bodyPr wrap="square">
              <a:spAutoFit/>
            </a:bodyPr>
            <a:lstStyle/>
            <a:p>
              <a:pPr>
                <a:lnSpc>
                  <a:spcPct val="150000"/>
                </a:lnSpc>
              </a:pPr>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，就要始终不渝走和平发展道路，始终不渝奉行互利共赢的开放战略，加强同各国的友好往来，同各国人民一道，不断把人类和平与发展的崇高事业推向前进。</a:t>
              </a:r>
              <a:endParaRPr lang="zh-CN" altLang="en-US">
                <a:solidFill>
                  <a:srgbClr val="591300"/>
                </a:solidFill>
              </a:endParaRPr>
            </a:p>
          </p:txBody>
        </p:sp>
        <p:sp>
          <p:nvSpPr>
            <p:cNvPr id="5" name="矩形 4"/>
            <p:cNvSpPr/>
            <p:nvPr/>
          </p:nvSpPr>
          <p:spPr>
            <a:xfrm>
              <a:off x="4068684" y="2101563"/>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7</a:t>
              </a:r>
              <a:endParaRPr lang="zh-CN" altLang="en-US" sz="3600">
                <a:solidFill>
                  <a:srgbClr val="C0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068684" y="4597400"/>
            <a:ext cx="6860573" cy="1338828"/>
            <a:chOff x="4068684" y="4205514"/>
            <a:chExt cx="6860573" cy="1338828"/>
          </a:xfrm>
        </p:grpSpPr>
        <p:sp>
          <p:nvSpPr>
            <p:cNvPr id="6" name="矩形 5"/>
            <p:cNvSpPr/>
            <p:nvPr/>
          </p:nvSpPr>
          <p:spPr>
            <a:xfrm>
              <a:off x="4686299" y="4205514"/>
              <a:ext cx="6242958" cy="1338828"/>
            </a:xfrm>
            <a:prstGeom prst="rect">
              <a:avLst/>
            </a:prstGeom>
            <a:noFill/>
          </p:spPr>
          <p:txBody>
            <a:bodyPr wrap="square">
              <a:spAutoFit/>
            </a:bodyPr>
            <a:lstStyle/>
            <a:p>
              <a:pPr>
                <a:lnSpc>
                  <a:spcPct val="150000"/>
                </a:lnSpc>
              </a:pPr>
              <a:r>
                <a:rPr lang="zh-CN" altLang="en-US" b="1">
                  <a:solidFill>
                    <a:srgbClr val="C00000"/>
                  </a:solidFill>
                  <a:latin typeface="微软雅黑" panose="020B0503020204020204" pitchFamily="34" charset="-122"/>
                  <a:ea typeface="微软雅黑" panose="020B0503020204020204" pitchFamily="34" charset="-122"/>
                </a:rPr>
                <a:t>坚持不忘初心、继续前进</a:t>
              </a:r>
              <a:r>
                <a:rPr lang="zh-CN" altLang="en-US">
                  <a:solidFill>
                    <a:srgbClr val="591300"/>
                  </a:solidFill>
                  <a:latin typeface="微软雅黑" panose="020B0503020204020204" pitchFamily="34" charset="-122"/>
                  <a:ea typeface="微软雅黑" panose="020B0503020204020204" pitchFamily="34" charset="-122"/>
                </a:rPr>
                <a:t>，就要保持党的先进性和纯洁性，着力提高执政能力和领导水平，着力增强抵御风险和拒腐防变能力，不断把党的建设新的伟大工程推向前进。</a:t>
              </a:r>
              <a:endParaRPr lang="zh-CN" altLang="en-US">
                <a:solidFill>
                  <a:srgbClr val="591300"/>
                </a:solidFill>
              </a:endParaRPr>
            </a:p>
          </p:txBody>
        </p:sp>
        <p:sp>
          <p:nvSpPr>
            <p:cNvPr id="7" name="矩形 6"/>
            <p:cNvSpPr/>
            <p:nvPr/>
          </p:nvSpPr>
          <p:spPr>
            <a:xfrm>
              <a:off x="4068684" y="4235164"/>
              <a:ext cx="466272" cy="648586"/>
            </a:xfrm>
            <a:prstGeom prst="rect">
              <a:avLst/>
            </a:prstGeom>
            <a:solidFill>
              <a:srgbClr val="FFF8E5"/>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600">
                  <a:solidFill>
                    <a:srgbClr val="C00000"/>
                  </a:solidFill>
                  <a:latin typeface="微软雅黑" panose="020B0503020204020204" pitchFamily="34" charset="-122"/>
                  <a:ea typeface="微软雅黑" panose="020B0503020204020204" pitchFamily="34" charset="-122"/>
                </a:rPr>
                <a:t>8</a:t>
              </a:r>
              <a:endParaRPr lang="zh-CN" altLang="en-US" sz="3600">
                <a:solidFill>
                  <a:srgbClr val="C00000"/>
                </a:solidFill>
                <a:latin typeface="微软雅黑" panose="020B0503020204020204" pitchFamily="34" charset="-122"/>
                <a:ea typeface="微软雅黑" panose="020B0503020204020204" pitchFamily="34" charset="-122"/>
              </a:endParaRPr>
            </a:p>
          </p:txBody>
        </p:sp>
      </p:grpSp>
      <p:sp>
        <p:nvSpPr>
          <p:cNvPr id="12"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hidden="1"/>
          <p:cNvSpPr/>
          <p:nvPr/>
        </p:nvSpPr>
        <p:spPr>
          <a:xfrm>
            <a:off x="0" y="0"/>
            <a:ext cx="4992914"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452367" y="569909"/>
            <a:ext cx="4801314" cy="1015663"/>
          </a:xfrm>
          <a:prstGeom prst="rect">
            <a:avLst/>
          </a:prstGeom>
          <a:noFill/>
          <a:ln>
            <a:noFill/>
          </a:ln>
        </p:spPr>
        <p:txBody>
          <a:bodyPr wrap="none" rtlCol="0">
            <a:spAutoFit/>
          </a:bodyPr>
          <a:lstStyle/>
          <a:p>
            <a:r>
              <a:rPr lang="zh-CN" altLang="en-US" sz="6000" b="1" dirty="0">
                <a:gradFill>
                  <a:gsLst>
                    <a:gs pos="24000">
                      <a:schemeClr val="bg1"/>
                    </a:gs>
                    <a:gs pos="87000">
                      <a:srgbClr val="FFFF00"/>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习近平强调：</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2" y="2840210"/>
            <a:ext cx="4702978" cy="3129753"/>
          </a:xfrm>
          <a:prstGeom prst="rect">
            <a:avLst/>
          </a:prstGeom>
        </p:spPr>
      </p:pic>
      <p:grpSp>
        <p:nvGrpSpPr>
          <p:cNvPr id="9" name="组合 8"/>
          <p:cNvGrpSpPr/>
          <p:nvPr/>
        </p:nvGrpSpPr>
        <p:grpSpPr>
          <a:xfrm>
            <a:off x="5969944" y="2948215"/>
            <a:ext cx="5644752" cy="2909208"/>
            <a:chOff x="5969944" y="2948215"/>
            <a:chExt cx="5644752" cy="2909208"/>
          </a:xfrm>
        </p:grpSpPr>
        <p:sp>
          <p:nvSpPr>
            <p:cNvPr id="2" name="矩形 1"/>
            <p:cNvSpPr/>
            <p:nvPr/>
          </p:nvSpPr>
          <p:spPr>
            <a:xfrm>
              <a:off x="6805386" y="3272100"/>
              <a:ext cx="4225471" cy="2585323"/>
            </a:xfrm>
            <a:prstGeom prst="rect">
              <a:avLst/>
            </a:prstGeom>
            <a:ln>
              <a:noFill/>
            </a:ln>
          </p:spPr>
          <p:txBody>
            <a:bodyPr wrap="square">
              <a:spAutoFit/>
            </a:bodyPr>
            <a:lstStyle/>
            <a:p>
              <a:pPr>
                <a:lnSpc>
                  <a:spcPct val="150000"/>
                </a:lnSpc>
                <a:spcAft>
                  <a:spcPts val="2000"/>
                </a:spcAft>
              </a:pPr>
              <a:r>
                <a:rPr lang="en-US" altLang="zh-CN">
                  <a:solidFill>
                    <a:srgbClr val="591300"/>
                  </a:solidFill>
                  <a:latin typeface="微软雅黑" panose="020B0503020204020204" pitchFamily="34" charset="-122"/>
                  <a:ea typeface="微软雅黑" panose="020B0503020204020204" pitchFamily="34" charset="-122"/>
                </a:rPr>
                <a:t>1949</a:t>
              </a:r>
              <a:r>
                <a:rPr lang="zh-CN" altLang="en-US">
                  <a:solidFill>
                    <a:srgbClr val="591300"/>
                  </a:solidFill>
                  <a:latin typeface="微软雅黑" panose="020B0503020204020204" pitchFamily="34" charset="-122"/>
                  <a:ea typeface="微软雅黑" panose="020B0503020204020204" pitchFamily="34" charset="-122"/>
                </a:rPr>
                <a:t>年</a:t>
              </a:r>
              <a:r>
                <a:rPr lang="en-US" altLang="zh-CN">
                  <a:solidFill>
                    <a:srgbClr val="591300"/>
                  </a:solidFill>
                  <a:latin typeface="微软雅黑" panose="020B0503020204020204" pitchFamily="34" charset="-122"/>
                  <a:ea typeface="微软雅黑" panose="020B0503020204020204" pitchFamily="34" charset="-122"/>
                </a:rPr>
                <a:t>3</a:t>
              </a:r>
              <a:r>
                <a:rPr lang="zh-CN" altLang="en-US">
                  <a:solidFill>
                    <a:srgbClr val="591300"/>
                  </a:solidFill>
                  <a:latin typeface="微软雅黑" panose="020B0503020204020204" pitchFamily="34" charset="-122"/>
                  <a:ea typeface="微软雅黑" panose="020B0503020204020204" pitchFamily="34" charset="-122"/>
                </a:rPr>
                <a:t>月</a:t>
              </a:r>
              <a:r>
                <a:rPr lang="en-US" altLang="zh-CN">
                  <a:solidFill>
                    <a:srgbClr val="591300"/>
                  </a:solidFill>
                  <a:latin typeface="微软雅黑" panose="020B0503020204020204" pitchFamily="34" charset="-122"/>
                  <a:ea typeface="微软雅黑" panose="020B0503020204020204" pitchFamily="34" charset="-122"/>
                </a:rPr>
                <a:t>23</a:t>
              </a:r>
              <a:r>
                <a:rPr lang="zh-CN" altLang="en-US">
                  <a:solidFill>
                    <a:srgbClr val="591300"/>
                  </a:solidFill>
                  <a:latin typeface="微软雅黑" panose="020B0503020204020204" pitchFamily="34" charset="-122"/>
                  <a:ea typeface="微软雅黑" panose="020B0503020204020204" pitchFamily="34" charset="-122"/>
                </a:rPr>
                <a:t>日上午，党中央从西柏坡动身前往北京时，</a:t>
              </a:r>
              <a:r>
                <a:rPr lang="zh-CN" altLang="en-US" b="1">
                  <a:solidFill>
                    <a:srgbClr val="C00000"/>
                  </a:solidFill>
                  <a:latin typeface="微软雅黑" panose="020B0503020204020204" pitchFamily="34" charset="-122"/>
                  <a:ea typeface="微软雅黑" panose="020B0503020204020204" pitchFamily="34" charset="-122"/>
                </a:rPr>
                <a:t>毛泽东同志说：“今天是进京赶考的日子。”</a:t>
              </a:r>
              <a:r>
                <a:rPr lang="en-US" altLang="zh-CN">
                  <a:solidFill>
                    <a:srgbClr val="591300"/>
                  </a:solidFill>
                  <a:latin typeface="微软雅黑" panose="020B0503020204020204" pitchFamily="34" charset="-122"/>
                  <a:ea typeface="微软雅黑" panose="020B0503020204020204" pitchFamily="34" charset="-122"/>
                </a:rPr>
                <a:t>60</a:t>
              </a:r>
              <a:r>
                <a:rPr lang="zh-CN" altLang="en-US">
                  <a:solidFill>
                    <a:srgbClr val="591300"/>
                  </a:solidFill>
                  <a:latin typeface="微软雅黑" panose="020B0503020204020204" pitchFamily="34" charset="-122"/>
                  <a:ea typeface="微软雅黑" panose="020B0503020204020204" pitchFamily="34" charset="-122"/>
                </a:rPr>
                <a:t>多年的实践证明，我们党在这场历史性考试中取得了优异成绩。同时，这场考试还没有结束，还在继续。</a:t>
              </a:r>
              <a:endParaRPr lang="en-US" altLang="zh-CN">
                <a:solidFill>
                  <a:srgbClr val="591300"/>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943661" y="5235954"/>
              <a:ext cx="671035" cy="522924"/>
            </a:xfrm>
            <a:custGeom>
              <a:avLst/>
              <a:gdLst/>
              <a:ahLst/>
              <a:cxnLst/>
              <a:rect l="l" t="t" r="r" b="b"/>
              <a:pathLst>
                <a:path w="86050" h="67057">
                  <a:moveTo>
                    <a:pt x="69084" y="0"/>
                  </a:moveTo>
                  <a:cubicBezTo>
                    <a:pt x="71465" y="0"/>
                    <a:pt x="74293" y="447"/>
                    <a:pt x="77567" y="1340"/>
                  </a:cubicBezTo>
                  <a:cubicBezTo>
                    <a:pt x="80841" y="2233"/>
                    <a:pt x="83074" y="4316"/>
                    <a:pt x="84264" y="7590"/>
                  </a:cubicBezTo>
                  <a:cubicBezTo>
                    <a:pt x="85455" y="10865"/>
                    <a:pt x="86050" y="13990"/>
                    <a:pt x="86050" y="16967"/>
                  </a:cubicBezTo>
                  <a:cubicBezTo>
                    <a:pt x="86050" y="20538"/>
                    <a:pt x="85306" y="24408"/>
                    <a:pt x="83818" y="28575"/>
                  </a:cubicBezTo>
                  <a:cubicBezTo>
                    <a:pt x="82329" y="32742"/>
                    <a:pt x="79502" y="37505"/>
                    <a:pt x="75334" y="42863"/>
                  </a:cubicBezTo>
                  <a:cubicBezTo>
                    <a:pt x="71167" y="48220"/>
                    <a:pt x="65661" y="53727"/>
                    <a:pt x="58815" y="59383"/>
                  </a:cubicBezTo>
                  <a:cubicBezTo>
                    <a:pt x="51968" y="65038"/>
                    <a:pt x="47950" y="67568"/>
                    <a:pt x="46759" y="66973"/>
                  </a:cubicBezTo>
                  <a:cubicBezTo>
                    <a:pt x="45569" y="66378"/>
                    <a:pt x="47652" y="63401"/>
                    <a:pt x="53010" y="58043"/>
                  </a:cubicBezTo>
                  <a:cubicBezTo>
                    <a:pt x="58368" y="52685"/>
                    <a:pt x="62238" y="48072"/>
                    <a:pt x="64619" y="44202"/>
                  </a:cubicBezTo>
                  <a:cubicBezTo>
                    <a:pt x="67000" y="40333"/>
                    <a:pt x="69679" y="35421"/>
                    <a:pt x="72656" y="29468"/>
                  </a:cubicBezTo>
                  <a:cubicBezTo>
                    <a:pt x="66107" y="29468"/>
                    <a:pt x="61642" y="27831"/>
                    <a:pt x="59261" y="24557"/>
                  </a:cubicBezTo>
                  <a:cubicBezTo>
                    <a:pt x="56880" y="21283"/>
                    <a:pt x="55838" y="17413"/>
                    <a:pt x="56136" y="12948"/>
                  </a:cubicBezTo>
                  <a:cubicBezTo>
                    <a:pt x="56433" y="8483"/>
                    <a:pt x="57922" y="5209"/>
                    <a:pt x="60601" y="3126"/>
                  </a:cubicBezTo>
                  <a:cubicBezTo>
                    <a:pt x="63279" y="1042"/>
                    <a:pt x="66107" y="0"/>
                    <a:pt x="69084" y="0"/>
                  </a:cubicBezTo>
                  <a:close/>
                  <a:moveTo>
                    <a:pt x="22649" y="0"/>
                  </a:moveTo>
                  <a:cubicBezTo>
                    <a:pt x="25031" y="0"/>
                    <a:pt x="27858" y="447"/>
                    <a:pt x="31133" y="1340"/>
                  </a:cubicBezTo>
                  <a:cubicBezTo>
                    <a:pt x="34407" y="2233"/>
                    <a:pt x="36639" y="4316"/>
                    <a:pt x="37830" y="7590"/>
                  </a:cubicBezTo>
                  <a:cubicBezTo>
                    <a:pt x="39020" y="10865"/>
                    <a:pt x="39616" y="13990"/>
                    <a:pt x="39616" y="16967"/>
                  </a:cubicBezTo>
                  <a:cubicBezTo>
                    <a:pt x="39616" y="20538"/>
                    <a:pt x="38872" y="24408"/>
                    <a:pt x="37383" y="28575"/>
                  </a:cubicBezTo>
                  <a:cubicBezTo>
                    <a:pt x="35895" y="32742"/>
                    <a:pt x="33067" y="37505"/>
                    <a:pt x="28900" y="42863"/>
                  </a:cubicBezTo>
                  <a:cubicBezTo>
                    <a:pt x="24733" y="48220"/>
                    <a:pt x="19226" y="53727"/>
                    <a:pt x="12380" y="59383"/>
                  </a:cubicBezTo>
                  <a:cubicBezTo>
                    <a:pt x="5534" y="65038"/>
                    <a:pt x="1516" y="67568"/>
                    <a:pt x="325" y="66973"/>
                  </a:cubicBezTo>
                  <a:cubicBezTo>
                    <a:pt x="-866" y="66378"/>
                    <a:pt x="1218" y="63401"/>
                    <a:pt x="6576" y="58043"/>
                  </a:cubicBezTo>
                  <a:cubicBezTo>
                    <a:pt x="11934" y="52685"/>
                    <a:pt x="15803" y="48072"/>
                    <a:pt x="18184" y="44202"/>
                  </a:cubicBezTo>
                  <a:cubicBezTo>
                    <a:pt x="20566" y="40333"/>
                    <a:pt x="23245" y="35421"/>
                    <a:pt x="26221" y="29468"/>
                  </a:cubicBezTo>
                  <a:cubicBezTo>
                    <a:pt x="19673" y="29468"/>
                    <a:pt x="15208" y="27831"/>
                    <a:pt x="12827" y="24557"/>
                  </a:cubicBezTo>
                  <a:cubicBezTo>
                    <a:pt x="10445" y="21283"/>
                    <a:pt x="9404" y="17413"/>
                    <a:pt x="9701" y="12948"/>
                  </a:cubicBezTo>
                  <a:cubicBezTo>
                    <a:pt x="9999" y="8483"/>
                    <a:pt x="11487" y="5209"/>
                    <a:pt x="14166" y="3126"/>
                  </a:cubicBezTo>
                  <a:cubicBezTo>
                    <a:pt x="16845" y="1042"/>
                    <a:pt x="19673" y="0"/>
                    <a:pt x="22649"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rgbClr val="C00000"/>
                </a:solidFill>
              </a:endParaRPr>
            </a:p>
          </p:txBody>
        </p:sp>
        <p:sp>
          <p:nvSpPr>
            <p:cNvPr id="14" name="任意多边形 13"/>
            <p:cNvSpPr/>
            <p:nvPr/>
          </p:nvSpPr>
          <p:spPr>
            <a:xfrm>
              <a:off x="5969944" y="2948215"/>
              <a:ext cx="843809" cy="647700"/>
            </a:xfrm>
            <a:custGeom>
              <a:avLst/>
              <a:gdLst/>
              <a:ahLst/>
              <a:cxnLst/>
              <a:rect l="l" t="t" r="r" b="b"/>
              <a:pathLst>
                <a:path w="90190" h="69229">
                  <a:moveTo>
                    <a:pt x="88851" y="24"/>
                  </a:moveTo>
                  <a:cubicBezTo>
                    <a:pt x="89744" y="321"/>
                    <a:pt x="90190" y="768"/>
                    <a:pt x="90190" y="1363"/>
                  </a:cubicBezTo>
                  <a:cubicBezTo>
                    <a:pt x="90190" y="2554"/>
                    <a:pt x="88107" y="4935"/>
                    <a:pt x="83940" y="8507"/>
                  </a:cubicBezTo>
                  <a:cubicBezTo>
                    <a:pt x="77986" y="13865"/>
                    <a:pt x="73522" y="18627"/>
                    <a:pt x="70545" y="22794"/>
                  </a:cubicBezTo>
                  <a:cubicBezTo>
                    <a:pt x="67568" y="26962"/>
                    <a:pt x="64890" y="32617"/>
                    <a:pt x="62508" y="39761"/>
                  </a:cubicBezTo>
                  <a:cubicBezTo>
                    <a:pt x="69652" y="39166"/>
                    <a:pt x="74563" y="40654"/>
                    <a:pt x="77242" y="44226"/>
                  </a:cubicBezTo>
                  <a:cubicBezTo>
                    <a:pt x="79921" y="47798"/>
                    <a:pt x="80963" y="51667"/>
                    <a:pt x="80368" y="55834"/>
                  </a:cubicBezTo>
                  <a:cubicBezTo>
                    <a:pt x="79772" y="60002"/>
                    <a:pt x="77986" y="63276"/>
                    <a:pt x="75010" y="65657"/>
                  </a:cubicBezTo>
                  <a:cubicBezTo>
                    <a:pt x="72033" y="68038"/>
                    <a:pt x="68759" y="69229"/>
                    <a:pt x="65187" y="69229"/>
                  </a:cubicBezTo>
                  <a:cubicBezTo>
                    <a:pt x="62806" y="69229"/>
                    <a:pt x="60127" y="68782"/>
                    <a:pt x="57150" y="67889"/>
                  </a:cubicBezTo>
                  <a:cubicBezTo>
                    <a:pt x="54174" y="66996"/>
                    <a:pt x="51942" y="64913"/>
                    <a:pt x="50453" y="61639"/>
                  </a:cubicBezTo>
                  <a:cubicBezTo>
                    <a:pt x="48965" y="58364"/>
                    <a:pt x="48221" y="54941"/>
                    <a:pt x="48221" y="51369"/>
                  </a:cubicBezTo>
                  <a:cubicBezTo>
                    <a:pt x="48221" y="48393"/>
                    <a:pt x="48965" y="44523"/>
                    <a:pt x="50453" y="39761"/>
                  </a:cubicBezTo>
                  <a:cubicBezTo>
                    <a:pt x="51942" y="34998"/>
                    <a:pt x="54918" y="29789"/>
                    <a:pt x="59383" y="24134"/>
                  </a:cubicBezTo>
                  <a:cubicBezTo>
                    <a:pt x="63848" y="18478"/>
                    <a:pt x="69652" y="12972"/>
                    <a:pt x="76796" y="7614"/>
                  </a:cubicBezTo>
                  <a:cubicBezTo>
                    <a:pt x="83940" y="2256"/>
                    <a:pt x="87958" y="-274"/>
                    <a:pt x="88851" y="24"/>
                  </a:cubicBezTo>
                  <a:close/>
                  <a:moveTo>
                    <a:pt x="40631" y="24"/>
                  </a:moveTo>
                  <a:cubicBezTo>
                    <a:pt x="41524" y="321"/>
                    <a:pt x="41970" y="768"/>
                    <a:pt x="41970" y="1363"/>
                  </a:cubicBezTo>
                  <a:cubicBezTo>
                    <a:pt x="41970" y="2554"/>
                    <a:pt x="39886" y="4935"/>
                    <a:pt x="35719" y="8507"/>
                  </a:cubicBezTo>
                  <a:cubicBezTo>
                    <a:pt x="29766" y="13865"/>
                    <a:pt x="25301" y="18627"/>
                    <a:pt x="22325" y="22794"/>
                  </a:cubicBezTo>
                  <a:cubicBezTo>
                    <a:pt x="19348" y="26962"/>
                    <a:pt x="16669" y="32617"/>
                    <a:pt x="14288" y="39761"/>
                  </a:cubicBezTo>
                  <a:cubicBezTo>
                    <a:pt x="21432" y="39166"/>
                    <a:pt x="26343" y="40654"/>
                    <a:pt x="29022" y="44226"/>
                  </a:cubicBezTo>
                  <a:cubicBezTo>
                    <a:pt x="31701" y="47798"/>
                    <a:pt x="32743" y="51667"/>
                    <a:pt x="32147" y="55834"/>
                  </a:cubicBezTo>
                  <a:cubicBezTo>
                    <a:pt x="31552" y="60002"/>
                    <a:pt x="29766" y="63276"/>
                    <a:pt x="26790" y="65657"/>
                  </a:cubicBezTo>
                  <a:cubicBezTo>
                    <a:pt x="23813" y="68038"/>
                    <a:pt x="20539" y="69229"/>
                    <a:pt x="16967" y="69229"/>
                  </a:cubicBezTo>
                  <a:cubicBezTo>
                    <a:pt x="14586" y="69229"/>
                    <a:pt x="11907" y="68782"/>
                    <a:pt x="8930" y="67889"/>
                  </a:cubicBezTo>
                  <a:cubicBezTo>
                    <a:pt x="5954" y="66996"/>
                    <a:pt x="3721" y="64913"/>
                    <a:pt x="2233" y="61639"/>
                  </a:cubicBezTo>
                  <a:cubicBezTo>
                    <a:pt x="745" y="58364"/>
                    <a:pt x="0" y="54941"/>
                    <a:pt x="0" y="51369"/>
                  </a:cubicBezTo>
                  <a:cubicBezTo>
                    <a:pt x="0" y="48393"/>
                    <a:pt x="745" y="44523"/>
                    <a:pt x="2233" y="39761"/>
                  </a:cubicBezTo>
                  <a:cubicBezTo>
                    <a:pt x="3721" y="34998"/>
                    <a:pt x="6698" y="29789"/>
                    <a:pt x="11163" y="24134"/>
                  </a:cubicBezTo>
                  <a:cubicBezTo>
                    <a:pt x="15627" y="18478"/>
                    <a:pt x="21432" y="12972"/>
                    <a:pt x="28575" y="7614"/>
                  </a:cubicBezTo>
                  <a:cubicBezTo>
                    <a:pt x="35719" y="2256"/>
                    <a:pt x="39738" y="-274"/>
                    <a:pt x="40631" y="24"/>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rgbClr val="C00000"/>
                </a:solidFill>
              </a:endParaRPr>
            </a:p>
          </p:txBody>
        </p:sp>
      </p:grpSp>
      <p:sp>
        <p:nvSpPr>
          <p:cNvPr id="15"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0-#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8" presetClass="entr" presetSubtype="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Right)">
                                      <p:cBhvr>
                                        <p:cTn id="15" dur="20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hidden="1"/>
          <p:cNvSpPr/>
          <p:nvPr/>
        </p:nvSpPr>
        <p:spPr>
          <a:xfrm>
            <a:off x="0" y="0"/>
            <a:ext cx="4992914"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628908" y="592585"/>
            <a:ext cx="5570756" cy="1015663"/>
          </a:xfrm>
          <a:prstGeom prst="rect">
            <a:avLst/>
          </a:prstGeom>
          <a:noFill/>
          <a:ln>
            <a:noFill/>
          </a:ln>
        </p:spPr>
        <p:txBody>
          <a:bodyPr wrap="none" rtlCol="0">
            <a:spAutoFit/>
          </a:bodyPr>
          <a:lstStyle>
            <a:defPPr>
              <a:defRPr lang="zh-CN"/>
            </a:defPPr>
            <a:lvl1pPr>
              <a:defRPr sz="6000" b="1">
                <a:gradFill>
                  <a:gsLst>
                    <a:gs pos="24000">
                      <a:schemeClr val="bg1"/>
                    </a:gs>
                    <a:gs pos="87000">
                      <a:srgbClr val="FFFF00"/>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dirty="0"/>
              <a:t>习近平最后说：</a:t>
            </a:r>
          </a:p>
        </p:txBody>
      </p:sp>
      <p:sp>
        <p:nvSpPr>
          <p:cNvPr id="2" name="矩形 1"/>
          <p:cNvSpPr/>
          <p:nvPr/>
        </p:nvSpPr>
        <p:spPr>
          <a:xfrm>
            <a:off x="1381189" y="2771935"/>
            <a:ext cx="3940628" cy="2677656"/>
          </a:xfrm>
          <a:prstGeom prst="rect">
            <a:avLst/>
          </a:prstGeom>
          <a:ln>
            <a:noFill/>
          </a:ln>
        </p:spPr>
        <p:txBody>
          <a:bodyPr wrap="square">
            <a:spAutoFit/>
          </a:bodyPr>
          <a:lstStyle/>
          <a:p>
            <a:pPr>
              <a:lnSpc>
                <a:spcPct val="150000"/>
              </a:lnSpc>
              <a:spcAft>
                <a:spcPts val="2000"/>
              </a:spcAft>
            </a:pPr>
            <a:r>
              <a:rPr lang="zh-CN" altLang="en-US" sz="1600">
                <a:solidFill>
                  <a:srgbClr val="591300"/>
                </a:solidFill>
                <a:latin typeface="微软雅黑" panose="020B0503020204020204" pitchFamily="34" charset="-122"/>
                <a:ea typeface="微软雅黑" panose="020B0503020204020204" pitchFamily="34" charset="-122"/>
              </a:rPr>
              <a:t>‘路漫漫其修远兮，吾将上下而求索。’全党同志一定要</a:t>
            </a:r>
            <a:r>
              <a:rPr lang="zh-CN" altLang="en-US" sz="1600" b="1">
                <a:solidFill>
                  <a:srgbClr val="C00000"/>
                </a:solidFill>
                <a:latin typeface="微软雅黑" panose="020B0503020204020204" pitchFamily="34" charset="-122"/>
                <a:ea typeface="微软雅黑" panose="020B0503020204020204" pitchFamily="34" charset="-122"/>
              </a:rPr>
              <a:t>不忘初心、继续前进</a:t>
            </a:r>
            <a:r>
              <a:rPr lang="zh-CN" altLang="en-US" sz="1600">
                <a:solidFill>
                  <a:srgbClr val="591300"/>
                </a:solidFill>
                <a:latin typeface="微软雅黑" panose="020B0503020204020204" pitchFamily="34" charset="-122"/>
                <a:ea typeface="微软雅黑" panose="020B0503020204020204" pitchFamily="34" charset="-122"/>
              </a:rPr>
              <a:t>，永远保持谦虚、谨慎、不骄、不躁的作风，永远保持艰苦奋斗的作风，勇于变革、勇于创新，永不僵化、永不停滞，继续在这场历史性考试中经受考验，努力向历史、向人民交出新的更加优异的答卷！</a:t>
            </a:r>
            <a:endParaRPr lang="en-US" altLang="zh-CN" sz="1600">
              <a:solidFill>
                <a:srgbClr val="591300"/>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545746" y="2796393"/>
            <a:ext cx="4779337" cy="2865092"/>
            <a:chOff x="469030" y="2948215"/>
            <a:chExt cx="4779337" cy="2865092"/>
          </a:xfrm>
        </p:grpSpPr>
        <p:sp>
          <p:nvSpPr>
            <p:cNvPr id="12" name="文本框 11"/>
            <p:cNvSpPr txBox="1"/>
            <p:nvPr/>
          </p:nvSpPr>
          <p:spPr>
            <a:xfrm>
              <a:off x="4577332" y="5290383"/>
              <a:ext cx="671035" cy="522924"/>
            </a:xfrm>
            <a:custGeom>
              <a:avLst/>
              <a:gdLst/>
              <a:ahLst/>
              <a:cxnLst/>
              <a:rect l="l" t="t" r="r" b="b"/>
              <a:pathLst>
                <a:path w="86050" h="67057">
                  <a:moveTo>
                    <a:pt x="69084" y="0"/>
                  </a:moveTo>
                  <a:cubicBezTo>
                    <a:pt x="71465" y="0"/>
                    <a:pt x="74293" y="447"/>
                    <a:pt x="77567" y="1340"/>
                  </a:cubicBezTo>
                  <a:cubicBezTo>
                    <a:pt x="80841" y="2233"/>
                    <a:pt x="83074" y="4316"/>
                    <a:pt x="84264" y="7590"/>
                  </a:cubicBezTo>
                  <a:cubicBezTo>
                    <a:pt x="85455" y="10865"/>
                    <a:pt x="86050" y="13990"/>
                    <a:pt x="86050" y="16967"/>
                  </a:cubicBezTo>
                  <a:cubicBezTo>
                    <a:pt x="86050" y="20538"/>
                    <a:pt x="85306" y="24408"/>
                    <a:pt x="83818" y="28575"/>
                  </a:cubicBezTo>
                  <a:cubicBezTo>
                    <a:pt x="82329" y="32742"/>
                    <a:pt x="79502" y="37505"/>
                    <a:pt x="75334" y="42863"/>
                  </a:cubicBezTo>
                  <a:cubicBezTo>
                    <a:pt x="71167" y="48220"/>
                    <a:pt x="65661" y="53727"/>
                    <a:pt x="58815" y="59383"/>
                  </a:cubicBezTo>
                  <a:cubicBezTo>
                    <a:pt x="51968" y="65038"/>
                    <a:pt x="47950" y="67568"/>
                    <a:pt x="46759" y="66973"/>
                  </a:cubicBezTo>
                  <a:cubicBezTo>
                    <a:pt x="45569" y="66378"/>
                    <a:pt x="47652" y="63401"/>
                    <a:pt x="53010" y="58043"/>
                  </a:cubicBezTo>
                  <a:cubicBezTo>
                    <a:pt x="58368" y="52685"/>
                    <a:pt x="62238" y="48072"/>
                    <a:pt x="64619" y="44202"/>
                  </a:cubicBezTo>
                  <a:cubicBezTo>
                    <a:pt x="67000" y="40333"/>
                    <a:pt x="69679" y="35421"/>
                    <a:pt x="72656" y="29468"/>
                  </a:cubicBezTo>
                  <a:cubicBezTo>
                    <a:pt x="66107" y="29468"/>
                    <a:pt x="61642" y="27831"/>
                    <a:pt x="59261" y="24557"/>
                  </a:cubicBezTo>
                  <a:cubicBezTo>
                    <a:pt x="56880" y="21283"/>
                    <a:pt x="55838" y="17413"/>
                    <a:pt x="56136" y="12948"/>
                  </a:cubicBezTo>
                  <a:cubicBezTo>
                    <a:pt x="56433" y="8483"/>
                    <a:pt x="57922" y="5209"/>
                    <a:pt x="60601" y="3126"/>
                  </a:cubicBezTo>
                  <a:cubicBezTo>
                    <a:pt x="63279" y="1042"/>
                    <a:pt x="66107" y="0"/>
                    <a:pt x="69084" y="0"/>
                  </a:cubicBezTo>
                  <a:close/>
                  <a:moveTo>
                    <a:pt x="22649" y="0"/>
                  </a:moveTo>
                  <a:cubicBezTo>
                    <a:pt x="25031" y="0"/>
                    <a:pt x="27858" y="447"/>
                    <a:pt x="31133" y="1340"/>
                  </a:cubicBezTo>
                  <a:cubicBezTo>
                    <a:pt x="34407" y="2233"/>
                    <a:pt x="36639" y="4316"/>
                    <a:pt x="37830" y="7590"/>
                  </a:cubicBezTo>
                  <a:cubicBezTo>
                    <a:pt x="39020" y="10865"/>
                    <a:pt x="39616" y="13990"/>
                    <a:pt x="39616" y="16967"/>
                  </a:cubicBezTo>
                  <a:cubicBezTo>
                    <a:pt x="39616" y="20538"/>
                    <a:pt x="38872" y="24408"/>
                    <a:pt x="37383" y="28575"/>
                  </a:cubicBezTo>
                  <a:cubicBezTo>
                    <a:pt x="35895" y="32742"/>
                    <a:pt x="33067" y="37505"/>
                    <a:pt x="28900" y="42863"/>
                  </a:cubicBezTo>
                  <a:cubicBezTo>
                    <a:pt x="24733" y="48220"/>
                    <a:pt x="19226" y="53727"/>
                    <a:pt x="12380" y="59383"/>
                  </a:cubicBezTo>
                  <a:cubicBezTo>
                    <a:pt x="5534" y="65038"/>
                    <a:pt x="1516" y="67568"/>
                    <a:pt x="325" y="66973"/>
                  </a:cubicBezTo>
                  <a:cubicBezTo>
                    <a:pt x="-866" y="66378"/>
                    <a:pt x="1218" y="63401"/>
                    <a:pt x="6576" y="58043"/>
                  </a:cubicBezTo>
                  <a:cubicBezTo>
                    <a:pt x="11934" y="52685"/>
                    <a:pt x="15803" y="48072"/>
                    <a:pt x="18184" y="44202"/>
                  </a:cubicBezTo>
                  <a:cubicBezTo>
                    <a:pt x="20566" y="40333"/>
                    <a:pt x="23245" y="35421"/>
                    <a:pt x="26221" y="29468"/>
                  </a:cubicBezTo>
                  <a:cubicBezTo>
                    <a:pt x="19673" y="29468"/>
                    <a:pt x="15208" y="27831"/>
                    <a:pt x="12827" y="24557"/>
                  </a:cubicBezTo>
                  <a:cubicBezTo>
                    <a:pt x="10445" y="21283"/>
                    <a:pt x="9404" y="17413"/>
                    <a:pt x="9701" y="12948"/>
                  </a:cubicBezTo>
                  <a:cubicBezTo>
                    <a:pt x="9999" y="8483"/>
                    <a:pt x="11487" y="5209"/>
                    <a:pt x="14166" y="3126"/>
                  </a:cubicBezTo>
                  <a:cubicBezTo>
                    <a:pt x="16845" y="1042"/>
                    <a:pt x="19673" y="0"/>
                    <a:pt x="22649"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rgbClr val="C00000"/>
                </a:solidFill>
              </a:endParaRPr>
            </a:p>
          </p:txBody>
        </p:sp>
        <p:sp>
          <p:nvSpPr>
            <p:cNvPr id="14" name="任意多边形 13"/>
            <p:cNvSpPr/>
            <p:nvPr/>
          </p:nvSpPr>
          <p:spPr>
            <a:xfrm>
              <a:off x="469030" y="2948215"/>
              <a:ext cx="843809" cy="647700"/>
            </a:xfrm>
            <a:custGeom>
              <a:avLst/>
              <a:gdLst/>
              <a:ahLst/>
              <a:cxnLst/>
              <a:rect l="l" t="t" r="r" b="b"/>
              <a:pathLst>
                <a:path w="90190" h="69229">
                  <a:moveTo>
                    <a:pt x="88851" y="24"/>
                  </a:moveTo>
                  <a:cubicBezTo>
                    <a:pt x="89744" y="321"/>
                    <a:pt x="90190" y="768"/>
                    <a:pt x="90190" y="1363"/>
                  </a:cubicBezTo>
                  <a:cubicBezTo>
                    <a:pt x="90190" y="2554"/>
                    <a:pt x="88107" y="4935"/>
                    <a:pt x="83940" y="8507"/>
                  </a:cubicBezTo>
                  <a:cubicBezTo>
                    <a:pt x="77986" y="13865"/>
                    <a:pt x="73522" y="18627"/>
                    <a:pt x="70545" y="22794"/>
                  </a:cubicBezTo>
                  <a:cubicBezTo>
                    <a:pt x="67568" y="26962"/>
                    <a:pt x="64890" y="32617"/>
                    <a:pt x="62508" y="39761"/>
                  </a:cubicBezTo>
                  <a:cubicBezTo>
                    <a:pt x="69652" y="39166"/>
                    <a:pt x="74563" y="40654"/>
                    <a:pt x="77242" y="44226"/>
                  </a:cubicBezTo>
                  <a:cubicBezTo>
                    <a:pt x="79921" y="47798"/>
                    <a:pt x="80963" y="51667"/>
                    <a:pt x="80368" y="55834"/>
                  </a:cubicBezTo>
                  <a:cubicBezTo>
                    <a:pt x="79772" y="60002"/>
                    <a:pt x="77986" y="63276"/>
                    <a:pt x="75010" y="65657"/>
                  </a:cubicBezTo>
                  <a:cubicBezTo>
                    <a:pt x="72033" y="68038"/>
                    <a:pt x="68759" y="69229"/>
                    <a:pt x="65187" y="69229"/>
                  </a:cubicBezTo>
                  <a:cubicBezTo>
                    <a:pt x="62806" y="69229"/>
                    <a:pt x="60127" y="68782"/>
                    <a:pt x="57150" y="67889"/>
                  </a:cubicBezTo>
                  <a:cubicBezTo>
                    <a:pt x="54174" y="66996"/>
                    <a:pt x="51942" y="64913"/>
                    <a:pt x="50453" y="61639"/>
                  </a:cubicBezTo>
                  <a:cubicBezTo>
                    <a:pt x="48965" y="58364"/>
                    <a:pt x="48221" y="54941"/>
                    <a:pt x="48221" y="51369"/>
                  </a:cubicBezTo>
                  <a:cubicBezTo>
                    <a:pt x="48221" y="48393"/>
                    <a:pt x="48965" y="44523"/>
                    <a:pt x="50453" y="39761"/>
                  </a:cubicBezTo>
                  <a:cubicBezTo>
                    <a:pt x="51942" y="34998"/>
                    <a:pt x="54918" y="29789"/>
                    <a:pt x="59383" y="24134"/>
                  </a:cubicBezTo>
                  <a:cubicBezTo>
                    <a:pt x="63848" y="18478"/>
                    <a:pt x="69652" y="12972"/>
                    <a:pt x="76796" y="7614"/>
                  </a:cubicBezTo>
                  <a:cubicBezTo>
                    <a:pt x="83940" y="2256"/>
                    <a:pt x="87958" y="-274"/>
                    <a:pt x="88851" y="24"/>
                  </a:cubicBezTo>
                  <a:close/>
                  <a:moveTo>
                    <a:pt x="40631" y="24"/>
                  </a:moveTo>
                  <a:cubicBezTo>
                    <a:pt x="41524" y="321"/>
                    <a:pt x="41970" y="768"/>
                    <a:pt x="41970" y="1363"/>
                  </a:cubicBezTo>
                  <a:cubicBezTo>
                    <a:pt x="41970" y="2554"/>
                    <a:pt x="39886" y="4935"/>
                    <a:pt x="35719" y="8507"/>
                  </a:cubicBezTo>
                  <a:cubicBezTo>
                    <a:pt x="29766" y="13865"/>
                    <a:pt x="25301" y="18627"/>
                    <a:pt x="22325" y="22794"/>
                  </a:cubicBezTo>
                  <a:cubicBezTo>
                    <a:pt x="19348" y="26962"/>
                    <a:pt x="16669" y="32617"/>
                    <a:pt x="14288" y="39761"/>
                  </a:cubicBezTo>
                  <a:cubicBezTo>
                    <a:pt x="21432" y="39166"/>
                    <a:pt x="26343" y="40654"/>
                    <a:pt x="29022" y="44226"/>
                  </a:cubicBezTo>
                  <a:cubicBezTo>
                    <a:pt x="31701" y="47798"/>
                    <a:pt x="32743" y="51667"/>
                    <a:pt x="32147" y="55834"/>
                  </a:cubicBezTo>
                  <a:cubicBezTo>
                    <a:pt x="31552" y="60002"/>
                    <a:pt x="29766" y="63276"/>
                    <a:pt x="26790" y="65657"/>
                  </a:cubicBezTo>
                  <a:cubicBezTo>
                    <a:pt x="23813" y="68038"/>
                    <a:pt x="20539" y="69229"/>
                    <a:pt x="16967" y="69229"/>
                  </a:cubicBezTo>
                  <a:cubicBezTo>
                    <a:pt x="14586" y="69229"/>
                    <a:pt x="11907" y="68782"/>
                    <a:pt x="8930" y="67889"/>
                  </a:cubicBezTo>
                  <a:cubicBezTo>
                    <a:pt x="5954" y="66996"/>
                    <a:pt x="3721" y="64913"/>
                    <a:pt x="2233" y="61639"/>
                  </a:cubicBezTo>
                  <a:cubicBezTo>
                    <a:pt x="745" y="58364"/>
                    <a:pt x="0" y="54941"/>
                    <a:pt x="0" y="51369"/>
                  </a:cubicBezTo>
                  <a:cubicBezTo>
                    <a:pt x="0" y="48393"/>
                    <a:pt x="745" y="44523"/>
                    <a:pt x="2233" y="39761"/>
                  </a:cubicBezTo>
                  <a:cubicBezTo>
                    <a:pt x="3721" y="34998"/>
                    <a:pt x="6698" y="29789"/>
                    <a:pt x="11163" y="24134"/>
                  </a:cubicBezTo>
                  <a:cubicBezTo>
                    <a:pt x="15627" y="18478"/>
                    <a:pt x="21432" y="12972"/>
                    <a:pt x="28575" y="7614"/>
                  </a:cubicBezTo>
                  <a:cubicBezTo>
                    <a:pt x="35719" y="2256"/>
                    <a:pt x="39738" y="-274"/>
                    <a:pt x="40631" y="24"/>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solidFill>
                  <a:srgbClr val="C00000"/>
                </a:solidFill>
              </a:endParaRPr>
            </a:p>
          </p:txBody>
        </p:sp>
      </p:grpSp>
      <p:pic>
        <p:nvPicPr>
          <p:cNvPr id="68" name="图片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000" y="2581860"/>
            <a:ext cx="4710914" cy="3173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8"/>
                                        </p:tgtEl>
                                        <p:attrNameLst>
                                          <p:attrName>style.visibility</p:attrName>
                                        </p:attrNameLst>
                                      </p:cBhvr>
                                      <p:to>
                                        <p:strVal val="hidden"/>
                                      </p:to>
                                    </p:set>
                                  </p:childTnLst>
                                </p:cTn>
                              </p:par>
                              <p:par>
                                <p:cTn id="7" presetID="18" presetClass="entr" presetSubtype="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strips(downRight)">
                                      <p:cBhvr>
                                        <p:cTn id="9" dur="500"/>
                                        <p:tgtEl>
                                          <p:spTgt spid="3"/>
                                        </p:tgtEl>
                                      </p:cBhvr>
                                    </p:animEffect>
                                  </p:childTnLst>
                                </p:cTn>
                              </p:par>
                              <p:par>
                                <p:cTn id="10" presetID="10" presetClass="entr" presetSubtype="0" fill="hold" nodeType="withEffect">
                                  <p:stCondLst>
                                    <p:cond delay="200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0"/>
                                        <p:tgtEl>
                                          <p:spTgt spid="56"/>
                                        </p:tgtEl>
                                      </p:cBhvr>
                                    </p:animEffect>
                                  </p:childTnLst>
                                </p:cTn>
                              </p:par>
                              <p:par>
                                <p:cTn id="13" presetID="22" presetClass="entr" presetSubtype="1" fill="hold" grpId="0" nodeType="with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组合 111"/>
          <p:cNvGrpSpPr/>
          <p:nvPr/>
        </p:nvGrpSpPr>
        <p:grpSpPr>
          <a:xfrm>
            <a:off x="876290" y="2483089"/>
            <a:ext cx="3710115" cy="3722699"/>
            <a:chOff x="1371105" y="1840526"/>
            <a:chExt cx="3048726" cy="3057872"/>
          </a:xfrm>
        </p:grpSpPr>
        <p:sp>
          <p:nvSpPr>
            <p:cNvPr id="113" name="Oval 5"/>
            <p:cNvSpPr>
              <a:spLocks noChangeArrowheads="1"/>
            </p:cNvSpPr>
            <p:nvPr/>
          </p:nvSpPr>
          <p:spPr bwMode="auto">
            <a:xfrm>
              <a:off x="1371105" y="1840526"/>
              <a:ext cx="3048726" cy="3057872"/>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Oval 5"/>
            <p:cNvSpPr>
              <a:spLocks noChangeArrowheads="1"/>
            </p:cNvSpPr>
            <p:nvPr/>
          </p:nvSpPr>
          <p:spPr bwMode="auto">
            <a:xfrm>
              <a:off x="1505539" y="1975363"/>
              <a:ext cx="2779858" cy="2788198"/>
            </a:xfrm>
            <a:prstGeom prst="ellipse">
              <a:avLst/>
            </a:prstGeom>
            <a:noFill/>
            <a:ln>
              <a:solidFill>
                <a:srgbClr val="F8F8F8"/>
              </a:solidFill>
              <a:prstDash val="dash"/>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5661622" y="3802676"/>
            <a:ext cx="5467351" cy="492159"/>
            <a:chOff x="5797549" y="3948559"/>
            <a:chExt cx="5480051" cy="492159"/>
          </a:xfrm>
        </p:grpSpPr>
        <p:sp>
          <p:nvSpPr>
            <p:cNvPr id="20" name="圆角矩形 19"/>
            <p:cNvSpPr/>
            <p:nvPr/>
          </p:nvSpPr>
          <p:spPr>
            <a:xfrm>
              <a:off x="5797549" y="3948559"/>
              <a:ext cx="5480051" cy="492159"/>
            </a:xfrm>
            <a:prstGeom prst="roundRect">
              <a:avLst/>
            </a:prstGeom>
            <a:gradFill>
              <a:gsLst>
                <a:gs pos="83000">
                  <a:srgbClr val="C00000"/>
                </a:gs>
                <a:gs pos="18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03</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21" name="TextBox 46"/>
            <p:cNvSpPr txBox="1"/>
            <p:nvPr/>
          </p:nvSpPr>
          <p:spPr bwMode="auto">
            <a:xfrm>
              <a:off x="6904993" y="3964075"/>
              <a:ext cx="4054369" cy="461665"/>
            </a:xfrm>
            <a:prstGeom prst="rect">
              <a:avLst/>
            </a:prstGeom>
            <a:noFill/>
          </p:spPr>
          <p:txBody>
            <a:bodyPr wrap="square">
              <a:spAutoFit/>
            </a:bodyPr>
            <a:lstStyle/>
            <a:p>
              <a:pPr>
                <a:defRPr/>
              </a:pPr>
              <a:r>
                <a:rPr lang="zh-CN" altLang="en-US" sz="24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三个“伟大历史贡献”</a:t>
              </a:r>
            </a:p>
          </p:txBody>
        </p:sp>
      </p:grpSp>
      <p:grpSp>
        <p:nvGrpSpPr>
          <p:cNvPr id="6" name="组合 5"/>
          <p:cNvGrpSpPr/>
          <p:nvPr/>
        </p:nvGrpSpPr>
        <p:grpSpPr>
          <a:xfrm>
            <a:off x="5661622" y="4443337"/>
            <a:ext cx="5467351" cy="492159"/>
            <a:chOff x="5797549" y="4640020"/>
            <a:chExt cx="5480051" cy="492159"/>
          </a:xfrm>
        </p:grpSpPr>
        <p:sp>
          <p:nvSpPr>
            <p:cNvPr id="27" name="圆角矩形 26"/>
            <p:cNvSpPr/>
            <p:nvPr/>
          </p:nvSpPr>
          <p:spPr>
            <a:xfrm>
              <a:off x="5797549" y="4640020"/>
              <a:ext cx="5480051" cy="492159"/>
            </a:xfrm>
            <a:prstGeom prst="roundRect">
              <a:avLst/>
            </a:prstGeom>
            <a:gradFill>
              <a:gsLst>
                <a:gs pos="0">
                  <a:srgbClr val="FF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04</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28" name="TextBox 49"/>
            <p:cNvSpPr txBox="1"/>
            <p:nvPr/>
          </p:nvSpPr>
          <p:spPr bwMode="auto">
            <a:xfrm>
              <a:off x="6904992" y="4655536"/>
              <a:ext cx="3583377" cy="461665"/>
            </a:xfrm>
            <a:prstGeom prst="rect">
              <a:avLst/>
            </a:prstGeom>
            <a:noFill/>
          </p:spPr>
          <p:txBody>
            <a:bodyPr wrap="square">
              <a:spAutoFit/>
            </a:bodyPr>
            <a:lstStyle>
              <a:defPPr>
                <a:defRPr lang="zh-CN"/>
              </a:defPPr>
              <a:lvl1pPr fontAlgn="auto">
                <a:spcBef>
                  <a:spcPts val="0"/>
                </a:spcBef>
                <a:spcAft>
                  <a:spcPts val="0"/>
                </a:spcAft>
                <a:defRPr sz="2000" b="1">
                  <a:solidFill>
                    <a:srgbClr val="C00000"/>
                  </a:solidFill>
                  <a:latin typeface="微软雅黑" panose="020B0503020204020204" pitchFamily="34" charset="-122"/>
                  <a:ea typeface="微软雅黑" panose="020B0503020204020204" pitchFamily="34" charset="-122"/>
                </a:defRPr>
              </a:lvl1pPr>
            </a:lstStyle>
            <a:p>
              <a:r>
                <a:rPr lang="zh-CN" altLang="en-US" sz="2400">
                  <a:gradFill>
                    <a:gsLst>
                      <a:gs pos="33000">
                        <a:schemeClr val="accent1">
                          <a:lumMod val="5000"/>
                          <a:lumOff val="95000"/>
                        </a:schemeClr>
                      </a:gs>
                      <a:gs pos="82000">
                        <a:srgbClr val="FFFF00"/>
                      </a:gs>
                      <a:gs pos="100000">
                        <a:schemeClr val="bg1"/>
                      </a:gs>
                    </a:gsLst>
                    <a:lin ang="5400000" scaled="1"/>
                  </a:gradFill>
                </a:rPr>
                <a:t>三个“永不动摇”</a:t>
              </a:r>
            </a:p>
          </p:txBody>
        </p:sp>
      </p:grpSp>
      <p:grpSp>
        <p:nvGrpSpPr>
          <p:cNvPr id="7" name="组合 6"/>
          <p:cNvGrpSpPr/>
          <p:nvPr/>
        </p:nvGrpSpPr>
        <p:grpSpPr>
          <a:xfrm>
            <a:off x="5661622" y="5083998"/>
            <a:ext cx="5467351" cy="492159"/>
            <a:chOff x="5797549" y="5331481"/>
            <a:chExt cx="5480051" cy="492159"/>
          </a:xfrm>
        </p:grpSpPr>
        <p:sp>
          <p:nvSpPr>
            <p:cNvPr id="31" name="圆角矩形 30"/>
            <p:cNvSpPr/>
            <p:nvPr/>
          </p:nvSpPr>
          <p:spPr>
            <a:xfrm>
              <a:off x="5797549" y="5331481"/>
              <a:ext cx="5480051" cy="492159"/>
            </a:xfrm>
            <a:prstGeom prst="roundRect">
              <a:avLst/>
            </a:prstGeom>
            <a:gradFill>
              <a:gsLst>
                <a:gs pos="0">
                  <a:srgbClr val="FF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05</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32" name="TextBox 52"/>
            <p:cNvSpPr txBox="1"/>
            <p:nvPr/>
          </p:nvSpPr>
          <p:spPr bwMode="auto">
            <a:xfrm>
              <a:off x="6904993" y="5346997"/>
              <a:ext cx="3710672" cy="461665"/>
            </a:xfrm>
            <a:prstGeom prst="rect">
              <a:avLst/>
            </a:prstGeom>
            <a:noFill/>
          </p:spPr>
          <p:txBody>
            <a:bodyPr wrap="square">
              <a:spAutoFit/>
            </a:bodyPr>
            <a:lstStyle>
              <a:defPPr>
                <a:defRPr lang="zh-CN"/>
              </a:defPPr>
              <a:lvl1pPr fontAlgn="auto">
                <a:spcBef>
                  <a:spcPts val="0"/>
                </a:spcBef>
                <a:spcAft>
                  <a:spcPts val="0"/>
                </a:spcAft>
                <a:defRPr sz="2000" b="1">
                  <a:solidFill>
                    <a:srgbClr val="C00000"/>
                  </a:solidFill>
                  <a:latin typeface="微软雅黑" panose="020B0503020204020204" pitchFamily="34" charset="-122"/>
                  <a:ea typeface="微软雅黑" panose="020B0503020204020204" pitchFamily="34" charset="-122"/>
                </a:defRPr>
              </a:lvl1pPr>
            </a:lstStyle>
            <a:p>
              <a:pPr>
                <a:defRPr/>
              </a:pPr>
              <a:r>
                <a:rPr lang="zh-CN" altLang="en-US" sz="2400">
                  <a:gradFill>
                    <a:gsLst>
                      <a:gs pos="33000">
                        <a:schemeClr val="accent1">
                          <a:lumMod val="5000"/>
                          <a:lumOff val="95000"/>
                        </a:schemeClr>
                      </a:gs>
                      <a:gs pos="82000">
                        <a:srgbClr val="FFFF00"/>
                      </a:gs>
                      <a:gs pos="100000">
                        <a:schemeClr val="bg1"/>
                      </a:gs>
                    </a:gsLst>
                    <a:lin ang="5400000" scaled="1"/>
                  </a:gradFill>
                </a:rPr>
                <a:t>四个“自信”</a:t>
              </a:r>
            </a:p>
          </p:txBody>
        </p:sp>
      </p:grpSp>
      <p:grpSp>
        <p:nvGrpSpPr>
          <p:cNvPr id="8" name="组合 7"/>
          <p:cNvGrpSpPr/>
          <p:nvPr/>
        </p:nvGrpSpPr>
        <p:grpSpPr>
          <a:xfrm>
            <a:off x="5661622" y="5724658"/>
            <a:ext cx="5467351" cy="492159"/>
            <a:chOff x="5797549" y="6022941"/>
            <a:chExt cx="5480051" cy="492159"/>
          </a:xfrm>
        </p:grpSpPr>
        <p:sp>
          <p:nvSpPr>
            <p:cNvPr id="35" name="圆角矩形 34"/>
            <p:cNvSpPr/>
            <p:nvPr/>
          </p:nvSpPr>
          <p:spPr>
            <a:xfrm>
              <a:off x="5797549" y="6022941"/>
              <a:ext cx="5480051" cy="492159"/>
            </a:xfrm>
            <a:prstGeom prst="roundRect">
              <a:avLst/>
            </a:prstGeom>
            <a:gradFill>
              <a:gsLst>
                <a:gs pos="0">
                  <a:srgbClr val="FF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06 </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36" name="TextBox 55"/>
            <p:cNvSpPr txBox="1"/>
            <p:nvPr/>
          </p:nvSpPr>
          <p:spPr bwMode="auto">
            <a:xfrm>
              <a:off x="6904992" y="6038457"/>
              <a:ext cx="3748861" cy="461665"/>
            </a:xfrm>
            <a:prstGeom prst="rect">
              <a:avLst/>
            </a:prstGeom>
            <a:noFill/>
          </p:spPr>
          <p:txBody>
            <a:bodyPr wrap="square">
              <a:spAutoFit/>
            </a:bodyPr>
            <a:lstStyle>
              <a:defPPr>
                <a:defRPr lang="zh-CN"/>
              </a:defPPr>
              <a:lvl1pPr fontAlgn="auto">
                <a:spcBef>
                  <a:spcPts val="0"/>
                </a:spcBef>
                <a:spcAft>
                  <a:spcPts val="0"/>
                </a:spcAft>
                <a:defRPr sz="2000" b="1">
                  <a:solidFill>
                    <a:srgbClr val="C00000"/>
                  </a:solidFill>
                  <a:latin typeface="微软雅黑" panose="020B0503020204020204" pitchFamily="34" charset="-122"/>
                  <a:ea typeface="微软雅黑" panose="020B0503020204020204" pitchFamily="34" charset="-122"/>
                </a:defRPr>
              </a:lvl1pPr>
            </a:lstStyle>
            <a:p>
              <a:pPr>
                <a:defRPr/>
              </a:pPr>
              <a:r>
                <a:rPr lang="zh-CN" altLang="en-US" sz="2400">
                  <a:gradFill>
                    <a:gsLst>
                      <a:gs pos="33000">
                        <a:schemeClr val="accent1">
                          <a:lumMod val="5000"/>
                          <a:lumOff val="95000"/>
                        </a:schemeClr>
                      </a:gs>
                      <a:gs pos="82000">
                        <a:srgbClr val="FFFF00"/>
                      </a:gs>
                      <a:gs pos="100000">
                        <a:schemeClr val="bg1"/>
                      </a:gs>
                    </a:gsLst>
                    <a:lin ang="5400000" scaled="1"/>
                  </a:gradFill>
                </a:rPr>
                <a:t>不忘初心，继续前进</a:t>
              </a:r>
            </a:p>
          </p:txBody>
        </p:sp>
      </p:gr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215" y="3002216"/>
            <a:ext cx="3289273" cy="2808724"/>
          </a:xfrm>
          <a:prstGeom prst="rect">
            <a:avLst/>
          </a:prstGeom>
        </p:spPr>
      </p:pic>
      <p:sp>
        <p:nvSpPr>
          <p:cNvPr id="18"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661622" y="2521354"/>
            <a:ext cx="5467351" cy="492159"/>
            <a:chOff x="5797549" y="2591037"/>
            <a:chExt cx="5480051" cy="492159"/>
          </a:xfrm>
        </p:grpSpPr>
        <p:sp>
          <p:nvSpPr>
            <p:cNvPr id="33" name="圆角矩形 32"/>
            <p:cNvSpPr/>
            <p:nvPr/>
          </p:nvSpPr>
          <p:spPr>
            <a:xfrm>
              <a:off x="5797549" y="2591037"/>
              <a:ext cx="5480051" cy="492159"/>
            </a:xfrm>
            <a:prstGeom prst="roundRect">
              <a:avLst/>
            </a:prstGeom>
            <a:gradFill>
              <a:gsLst>
                <a:gs pos="83000">
                  <a:srgbClr val="C00000"/>
                </a:gs>
                <a:gs pos="18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01</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34" name="TextBox 46"/>
            <p:cNvSpPr txBox="1"/>
            <p:nvPr/>
          </p:nvSpPr>
          <p:spPr bwMode="auto">
            <a:xfrm>
              <a:off x="6904993" y="2606553"/>
              <a:ext cx="4130746" cy="461665"/>
            </a:xfrm>
            <a:prstGeom prst="rect">
              <a:avLst/>
            </a:prstGeom>
            <a:noFill/>
          </p:spPr>
          <p:txBody>
            <a:bodyPr wrap="square">
              <a:spAutoFit/>
            </a:bodyPr>
            <a:lstStyle/>
            <a:p>
              <a:pPr>
                <a:defRPr/>
              </a:pPr>
              <a:r>
                <a:rPr lang="zh-CN" altLang="en-US" sz="24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学习的指导思想和意义</a:t>
              </a:r>
            </a:p>
          </p:txBody>
        </p:sp>
      </p:grpSp>
      <p:grpSp>
        <p:nvGrpSpPr>
          <p:cNvPr id="4" name="组合 3"/>
          <p:cNvGrpSpPr/>
          <p:nvPr/>
        </p:nvGrpSpPr>
        <p:grpSpPr>
          <a:xfrm>
            <a:off x="5661622" y="3162015"/>
            <a:ext cx="5467351" cy="492159"/>
            <a:chOff x="5797549" y="3257098"/>
            <a:chExt cx="5480051" cy="492159"/>
          </a:xfrm>
        </p:grpSpPr>
        <p:sp>
          <p:nvSpPr>
            <p:cNvPr id="38" name="圆角矩形 37"/>
            <p:cNvSpPr/>
            <p:nvPr/>
          </p:nvSpPr>
          <p:spPr>
            <a:xfrm>
              <a:off x="5797549" y="3257098"/>
              <a:ext cx="5480051" cy="492159"/>
            </a:xfrm>
            <a:prstGeom prst="roundRect">
              <a:avLst/>
            </a:prstGeom>
            <a:gradFill>
              <a:gsLst>
                <a:gs pos="83000">
                  <a:srgbClr val="C00000"/>
                </a:gs>
                <a:gs pos="18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r>
                <a:rPr lang="en-US" altLang="zh-CN"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  02</a:t>
              </a:r>
              <a:endParaRPr lang="zh-CN" altLang="en-US" sz="28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endParaRPr>
            </a:p>
          </p:txBody>
        </p:sp>
        <p:sp>
          <p:nvSpPr>
            <p:cNvPr id="39" name="TextBox 46"/>
            <p:cNvSpPr txBox="1"/>
            <p:nvPr/>
          </p:nvSpPr>
          <p:spPr bwMode="auto">
            <a:xfrm>
              <a:off x="6904993" y="3272614"/>
              <a:ext cx="4105287" cy="461665"/>
            </a:xfrm>
            <a:prstGeom prst="rect">
              <a:avLst/>
            </a:prstGeom>
            <a:noFill/>
          </p:spPr>
          <p:txBody>
            <a:bodyPr wrap="square">
              <a:spAutoFit/>
            </a:bodyPr>
            <a:lstStyle/>
            <a:p>
              <a:pPr>
                <a:defRPr/>
              </a:pPr>
              <a:r>
                <a:rPr lang="zh-CN" altLang="en-US" sz="2400" b="1">
                  <a:gradFill>
                    <a:gsLst>
                      <a:gs pos="33000">
                        <a:schemeClr val="accent1">
                          <a:lumMod val="5000"/>
                          <a:lumOff val="95000"/>
                        </a:schemeClr>
                      </a:gs>
                      <a:gs pos="82000">
                        <a:srgbClr val="FFFF00"/>
                      </a:gs>
                      <a:gs pos="100000">
                        <a:schemeClr val="bg1"/>
                      </a:gs>
                    </a:gsLst>
                    <a:lin ang="5400000" scaled="1"/>
                  </a:gradFill>
                  <a:latin typeface="微软雅黑" panose="020B0503020204020204" pitchFamily="34" charset="-122"/>
                  <a:ea typeface="微软雅黑" panose="020B0503020204020204" pitchFamily="34" charset="-122"/>
                </a:rPr>
                <a:t>学习的总体要求</a:t>
              </a:r>
            </a:p>
          </p:txBody>
        </p:sp>
      </p:grpSp>
      <p:sp>
        <p:nvSpPr>
          <p:cNvPr id="26" name="矩形 25"/>
          <p:cNvSpPr/>
          <p:nvPr/>
        </p:nvSpPr>
        <p:spPr>
          <a:xfrm>
            <a:off x="2731063" y="577251"/>
            <a:ext cx="6693626" cy="1015663"/>
          </a:xfrm>
          <a:prstGeom prst="rect">
            <a:avLst/>
          </a:prstGeom>
          <a:noFill/>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目 录 </a:t>
            </a:r>
            <a:r>
              <a:rPr lang="en-US" altLang="zh-CN" sz="44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CONTENTS</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heel(1)">
                                      <p:cBhvr>
                                        <p:cTn id="11" dur="1000"/>
                                        <p:tgtEl>
                                          <p:spTgt spid="112"/>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500" fill="hold"/>
                                        <p:tgtEl>
                                          <p:spTgt spid="48"/>
                                        </p:tgtEl>
                                        <p:attrNameLst>
                                          <p:attrName>ppt_w</p:attrName>
                                        </p:attrNameLst>
                                      </p:cBhvr>
                                      <p:tavLst>
                                        <p:tav tm="0">
                                          <p:val>
                                            <p:fltVal val="0"/>
                                          </p:val>
                                        </p:tav>
                                        <p:tav tm="100000">
                                          <p:val>
                                            <p:strVal val="#ppt_w"/>
                                          </p:val>
                                        </p:tav>
                                      </p:tavLst>
                                    </p:anim>
                                    <p:anim calcmode="lin" valueType="num">
                                      <p:cBhvr>
                                        <p:cTn id="16" dur="500" fill="hold"/>
                                        <p:tgtEl>
                                          <p:spTgt spid="48"/>
                                        </p:tgtEl>
                                        <p:attrNameLst>
                                          <p:attrName>ppt_h</p:attrName>
                                        </p:attrNameLst>
                                      </p:cBhvr>
                                      <p:tavLst>
                                        <p:tav tm="0">
                                          <p:val>
                                            <p:fltVal val="0"/>
                                          </p:val>
                                        </p:tav>
                                        <p:tav tm="100000">
                                          <p:val>
                                            <p:strVal val="#ppt_h"/>
                                          </p:val>
                                        </p:tav>
                                      </p:tavLst>
                                    </p:anim>
                                    <p:animEffect transition="in" filter="fade">
                                      <p:cBhvr>
                                        <p:cTn id="17" dur="500"/>
                                        <p:tgtEl>
                                          <p:spTgt spid="48"/>
                                        </p:tgtEl>
                                      </p:cBhvr>
                                    </p:animEffect>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2"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2" presetClass="entr" presetSubtype="2"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5000"/>
                            </p:stCondLst>
                            <p:childTnLst>
                              <p:par>
                                <p:cTn id="44" presetID="2" presetClass="entr" presetSubtype="2"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6460" y="3124575"/>
            <a:ext cx="8282939" cy="1015663"/>
          </a:xfrm>
          <a:prstGeom prst="rect">
            <a:avLst/>
          </a:prstGeom>
          <a:noFill/>
        </p:spPr>
        <p:txBody>
          <a:bodyPr wrap="square" rtlCol="0">
            <a:spAutoFit/>
          </a:bodyPr>
          <a:lstStyle/>
          <a:p>
            <a:pPr algn="ctr"/>
            <a:r>
              <a:rPr lang="zh-CN" altLang="en-US" sz="6000" b="1" dirty="0">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学习的指导思想和意义</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第一部分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19"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16700" y="2514938"/>
            <a:ext cx="4800600" cy="3367397"/>
          </a:xfrm>
          <a:prstGeom prst="rect">
            <a:avLst/>
          </a:prstGeom>
          <a:ln>
            <a:noFill/>
          </a:ln>
        </p:spPr>
        <p:txBody>
          <a:bodyPr wrap="square">
            <a:spAutoFit/>
          </a:bodyPr>
          <a:lstStyle/>
          <a:p>
            <a:pPr>
              <a:lnSpc>
                <a:spcPct val="150000"/>
              </a:lnSpc>
              <a:spcAft>
                <a:spcPts val="300"/>
              </a:spcAft>
            </a:pPr>
            <a:r>
              <a:rPr lang="zh-CN" altLang="en-US">
                <a:solidFill>
                  <a:srgbClr val="591300"/>
                </a:solidFill>
                <a:latin typeface="微软雅黑" panose="020B0503020204020204" pitchFamily="34" charset="-122"/>
                <a:ea typeface="微软雅黑" panose="020B0503020204020204" pitchFamily="34" charset="-122"/>
              </a:rPr>
              <a:t>以马克思列宁主义、毛泽东思想、邓小平理论、“三个代表”重要思想、科学发展观为指导。</a:t>
            </a:r>
            <a:r>
              <a:rPr lang="zh-CN" altLang="en-US" b="1">
                <a:solidFill>
                  <a:srgbClr val="C00000"/>
                </a:solidFill>
                <a:latin typeface="微软雅黑" panose="020B0503020204020204" pitchFamily="34" charset="-122"/>
                <a:ea typeface="微软雅黑" panose="020B0503020204020204" pitchFamily="34" charset="-122"/>
              </a:rPr>
              <a:t>全面回顾了</a:t>
            </a:r>
            <a:r>
              <a:rPr lang="zh-CN" altLang="en-US">
                <a:solidFill>
                  <a:srgbClr val="591300"/>
                </a:solidFill>
                <a:latin typeface="微软雅黑" panose="020B0503020204020204" pitchFamily="34" charset="-122"/>
                <a:ea typeface="微软雅黑" panose="020B0503020204020204" pitchFamily="34" charset="-122"/>
              </a:rPr>
              <a:t>我们党</a:t>
            </a:r>
            <a:r>
              <a:rPr lang="en-US" altLang="zh-CN">
                <a:solidFill>
                  <a:srgbClr val="591300"/>
                </a:solidFill>
                <a:latin typeface="微软雅黑" panose="020B0503020204020204" pitchFamily="34" charset="-122"/>
                <a:ea typeface="微软雅黑" panose="020B0503020204020204" pitchFamily="34" charset="-122"/>
              </a:rPr>
              <a:t>95</a:t>
            </a:r>
            <a:r>
              <a:rPr lang="zh-CN" altLang="en-US">
                <a:solidFill>
                  <a:srgbClr val="591300"/>
                </a:solidFill>
                <a:latin typeface="微软雅黑" panose="020B0503020204020204" pitchFamily="34" charset="-122"/>
                <a:ea typeface="微软雅黑" panose="020B0503020204020204" pitchFamily="34" charset="-122"/>
              </a:rPr>
              <a:t>年来团结带领全国各族人民不懈奋斗走过的光辉历程和作出的伟大历史贡献，</a:t>
            </a:r>
            <a:r>
              <a:rPr lang="zh-CN" altLang="en-US" b="1">
                <a:solidFill>
                  <a:srgbClr val="C00000"/>
                </a:solidFill>
                <a:latin typeface="微软雅黑" panose="020B0503020204020204" pitchFamily="34" charset="-122"/>
                <a:ea typeface="微软雅黑" panose="020B0503020204020204" pitchFamily="34" charset="-122"/>
              </a:rPr>
              <a:t>深刻阐明了</a:t>
            </a:r>
            <a:r>
              <a:rPr lang="zh-CN" altLang="en-US">
                <a:solidFill>
                  <a:srgbClr val="591300"/>
                </a:solidFill>
                <a:latin typeface="微软雅黑" panose="020B0503020204020204" pitchFamily="34" charset="-122"/>
                <a:ea typeface="微软雅黑" panose="020B0503020204020204" pitchFamily="34" charset="-122"/>
              </a:rPr>
              <a:t>近代以来我国社会发展的规律性认识，</a:t>
            </a:r>
            <a:r>
              <a:rPr lang="zh-CN" altLang="en-US" b="1">
                <a:solidFill>
                  <a:srgbClr val="C00000"/>
                </a:solidFill>
                <a:latin typeface="微软雅黑" panose="020B0503020204020204" pitchFamily="34" charset="-122"/>
                <a:ea typeface="微软雅黑" panose="020B0503020204020204" pitchFamily="34" charset="-122"/>
              </a:rPr>
              <a:t>深刻阐明了</a:t>
            </a:r>
            <a:r>
              <a:rPr lang="zh-CN" altLang="en-US">
                <a:solidFill>
                  <a:srgbClr val="591300"/>
                </a:solidFill>
                <a:latin typeface="微软雅黑" panose="020B0503020204020204" pitchFamily="34" charset="-122"/>
                <a:ea typeface="微软雅黑" panose="020B0503020204020204" pitchFamily="34" charset="-122"/>
              </a:rPr>
              <a:t>我们党的执政理念和执政方略，</a:t>
            </a:r>
            <a:r>
              <a:rPr lang="zh-CN" altLang="en-US" b="1">
                <a:solidFill>
                  <a:srgbClr val="C00000"/>
                </a:solidFill>
                <a:latin typeface="微软雅黑" panose="020B0503020204020204" pitchFamily="34" charset="-122"/>
                <a:ea typeface="微软雅黑" panose="020B0503020204020204" pitchFamily="34" charset="-122"/>
              </a:rPr>
              <a:t>深刻阐明了</a:t>
            </a:r>
            <a:r>
              <a:rPr lang="zh-CN" altLang="en-US">
                <a:solidFill>
                  <a:srgbClr val="591300"/>
                </a:solidFill>
                <a:latin typeface="微软雅黑" panose="020B0503020204020204" pitchFamily="34" charset="-122"/>
                <a:ea typeface="微软雅黑" panose="020B0503020204020204" pitchFamily="34" charset="-122"/>
              </a:rPr>
              <a:t>我们党对重大国内外问题的原则立场。</a:t>
            </a:r>
          </a:p>
        </p:txBody>
      </p:sp>
      <p:sp>
        <p:nvSpPr>
          <p:cNvPr id="11" name="任意多边形 10"/>
          <p:cNvSpPr/>
          <p:nvPr/>
        </p:nvSpPr>
        <p:spPr>
          <a:xfrm>
            <a:off x="1726474" y="2395838"/>
            <a:ext cx="783598" cy="591135"/>
          </a:xfrm>
          <a:custGeom>
            <a:avLst/>
            <a:gdLst>
              <a:gd name="connsiteX0" fmla="*/ 0 w 723900"/>
              <a:gd name="connsiteY0" fmla="*/ 546100 h 546100"/>
              <a:gd name="connsiteX1" fmla="*/ 723900 w 723900"/>
              <a:gd name="connsiteY1" fmla="*/ 0 h 546100"/>
              <a:gd name="connsiteX0-1" fmla="*/ 0 w 723900"/>
              <a:gd name="connsiteY0-2" fmla="*/ 546100 h 546100"/>
              <a:gd name="connsiteX1-3" fmla="*/ 723900 w 723900"/>
              <a:gd name="connsiteY1-4" fmla="*/ 0 h 546100"/>
              <a:gd name="connsiteX0-5" fmla="*/ 0 w 723900"/>
              <a:gd name="connsiteY0-6" fmla="*/ 546100 h 546100"/>
              <a:gd name="connsiteX1-7" fmla="*/ 723900 w 723900"/>
              <a:gd name="connsiteY1-8" fmla="*/ 0 h 546100"/>
              <a:gd name="connsiteX0-9" fmla="*/ 0 w 723900"/>
              <a:gd name="connsiteY0-10" fmla="*/ 546100 h 546100"/>
              <a:gd name="connsiteX1-11" fmla="*/ 723900 w 723900"/>
              <a:gd name="connsiteY1-12" fmla="*/ 0 h 546100"/>
              <a:gd name="connsiteX0-13" fmla="*/ 0 w 723900"/>
              <a:gd name="connsiteY0-14" fmla="*/ 546100 h 546100"/>
              <a:gd name="connsiteX1-15" fmla="*/ 723900 w 723900"/>
              <a:gd name="connsiteY1-16" fmla="*/ 0 h 546100"/>
              <a:gd name="connsiteX0-17" fmla="*/ 0 w 723900"/>
              <a:gd name="connsiteY0-18" fmla="*/ 546100 h 546100"/>
              <a:gd name="connsiteX1-19" fmla="*/ 723900 w 723900"/>
              <a:gd name="connsiteY1-20" fmla="*/ 0 h 546100"/>
            </a:gdLst>
            <a:ahLst/>
            <a:cxnLst>
              <a:cxn ang="0">
                <a:pos x="connsiteX0-1" y="connsiteY0-2"/>
              </a:cxn>
              <a:cxn ang="0">
                <a:pos x="connsiteX1-3" y="connsiteY1-4"/>
              </a:cxn>
            </a:cxnLst>
            <a:rect l="l" t="t" r="r" b="b"/>
            <a:pathLst>
              <a:path w="723900" h="546100">
                <a:moveTo>
                  <a:pt x="0" y="546100"/>
                </a:moveTo>
                <a:cubicBezTo>
                  <a:pt x="209550" y="338667"/>
                  <a:pt x="438150" y="162983"/>
                  <a:pt x="723900" y="0"/>
                </a:cubicBezTo>
              </a:path>
            </a:pathLst>
          </a:custGeom>
          <a:noFill/>
          <a:ln w="28575">
            <a:solidFill>
              <a:srgbClr val="59130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rot="4244853">
            <a:off x="4118510" y="2395838"/>
            <a:ext cx="783598" cy="591135"/>
          </a:xfrm>
          <a:custGeom>
            <a:avLst/>
            <a:gdLst>
              <a:gd name="connsiteX0" fmla="*/ 0 w 723900"/>
              <a:gd name="connsiteY0" fmla="*/ 546100 h 546100"/>
              <a:gd name="connsiteX1" fmla="*/ 723900 w 723900"/>
              <a:gd name="connsiteY1" fmla="*/ 0 h 546100"/>
              <a:gd name="connsiteX0-1" fmla="*/ 0 w 723900"/>
              <a:gd name="connsiteY0-2" fmla="*/ 546100 h 546100"/>
              <a:gd name="connsiteX1-3" fmla="*/ 723900 w 723900"/>
              <a:gd name="connsiteY1-4" fmla="*/ 0 h 546100"/>
              <a:gd name="connsiteX0-5" fmla="*/ 0 w 723900"/>
              <a:gd name="connsiteY0-6" fmla="*/ 546100 h 546100"/>
              <a:gd name="connsiteX1-7" fmla="*/ 723900 w 723900"/>
              <a:gd name="connsiteY1-8" fmla="*/ 0 h 546100"/>
              <a:gd name="connsiteX0-9" fmla="*/ 0 w 723900"/>
              <a:gd name="connsiteY0-10" fmla="*/ 546100 h 546100"/>
              <a:gd name="connsiteX1-11" fmla="*/ 723900 w 723900"/>
              <a:gd name="connsiteY1-12" fmla="*/ 0 h 546100"/>
              <a:gd name="connsiteX0-13" fmla="*/ 0 w 723900"/>
              <a:gd name="connsiteY0-14" fmla="*/ 546100 h 546100"/>
              <a:gd name="connsiteX1-15" fmla="*/ 723900 w 723900"/>
              <a:gd name="connsiteY1-16" fmla="*/ 0 h 546100"/>
              <a:gd name="connsiteX0-17" fmla="*/ 0 w 723900"/>
              <a:gd name="connsiteY0-18" fmla="*/ 546100 h 546100"/>
              <a:gd name="connsiteX1-19" fmla="*/ 723900 w 723900"/>
              <a:gd name="connsiteY1-20" fmla="*/ 0 h 546100"/>
            </a:gdLst>
            <a:ahLst/>
            <a:cxnLst>
              <a:cxn ang="0">
                <a:pos x="connsiteX0-1" y="connsiteY0-2"/>
              </a:cxn>
              <a:cxn ang="0">
                <a:pos x="connsiteX1-3" y="connsiteY1-4"/>
              </a:cxn>
            </a:cxnLst>
            <a:rect l="l" t="t" r="r" b="b"/>
            <a:pathLst>
              <a:path w="723900" h="546100">
                <a:moveTo>
                  <a:pt x="0" y="546100"/>
                </a:moveTo>
                <a:cubicBezTo>
                  <a:pt x="209550" y="338667"/>
                  <a:pt x="438150" y="162983"/>
                  <a:pt x="723900" y="0"/>
                </a:cubicBezTo>
              </a:path>
            </a:pathLst>
          </a:custGeom>
          <a:noFill/>
          <a:ln w="28575">
            <a:solidFill>
              <a:srgbClr val="59130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8611684">
            <a:off x="4770134" y="4589912"/>
            <a:ext cx="783598" cy="591135"/>
          </a:xfrm>
          <a:custGeom>
            <a:avLst/>
            <a:gdLst>
              <a:gd name="connsiteX0" fmla="*/ 0 w 723900"/>
              <a:gd name="connsiteY0" fmla="*/ 546100 h 546100"/>
              <a:gd name="connsiteX1" fmla="*/ 723900 w 723900"/>
              <a:gd name="connsiteY1" fmla="*/ 0 h 546100"/>
              <a:gd name="connsiteX0-1" fmla="*/ 0 w 723900"/>
              <a:gd name="connsiteY0-2" fmla="*/ 546100 h 546100"/>
              <a:gd name="connsiteX1-3" fmla="*/ 723900 w 723900"/>
              <a:gd name="connsiteY1-4" fmla="*/ 0 h 546100"/>
              <a:gd name="connsiteX0-5" fmla="*/ 0 w 723900"/>
              <a:gd name="connsiteY0-6" fmla="*/ 546100 h 546100"/>
              <a:gd name="connsiteX1-7" fmla="*/ 723900 w 723900"/>
              <a:gd name="connsiteY1-8" fmla="*/ 0 h 546100"/>
              <a:gd name="connsiteX0-9" fmla="*/ 0 w 723900"/>
              <a:gd name="connsiteY0-10" fmla="*/ 546100 h 546100"/>
              <a:gd name="connsiteX1-11" fmla="*/ 723900 w 723900"/>
              <a:gd name="connsiteY1-12" fmla="*/ 0 h 546100"/>
              <a:gd name="connsiteX0-13" fmla="*/ 0 w 723900"/>
              <a:gd name="connsiteY0-14" fmla="*/ 546100 h 546100"/>
              <a:gd name="connsiteX1-15" fmla="*/ 723900 w 723900"/>
              <a:gd name="connsiteY1-16" fmla="*/ 0 h 546100"/>
              <a:gd name="connsiteX0-17" fmla="*/ 0 w 723900"/>
              <a:gd name="connsiteY0-18" fmla="*/ 546100 h 546100"/>
              <a:gd name="connsiteX1-19" fmla="*/ 723900 w 723900"/>
              <a:gd name="connsiteY1-20" fmla="*/ 0 h 546100"/>
            </a:gdLst>
            <a:ahLst/>
            <a:cxnLst>
              <a:cxn ang="0">
                <a:pos x="connsiteX0-1" y="connsiteY0-2"/>
              </a:cxn>
              <a:cxn ang="0">
                <a:pos x="connsiteX1-3" y="connsiteY1-4"/>
              </a:cxn>
            </a:cxnLst>
            <a:rect l="l" t="t" r="r" b="b"/>
            <a:pathLst>
              <a:path w="723900" h="546100">
                <a:moveTo>
                  <a:pt x="0" y="546100"/>
                </a:moveTo>
                <a:cubicBezTo>
                  <a:pt x="209550" y="338667"/>
                  <a:pt x="438150" y="162983"/>
                  <a:pt x="723900" y="0"/>
                </a:cubicBezTo>
              </a:path>
            </a:pathLst>
          </a:custGeom>
          <a:noFill/>
          <a:ln w="28575">
            <a:solidFill>
              <a:srgbClr val="59130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rot="13082097">
            <a:off x="2905994" y="5934402"/>
            <a:ext cx="783598" cy="591135"/>
          </a:xfrm>
          <a:custGeom>
            <a:avLst/>
            <a:gdLst>
              <a:gd name="connsiteX0" fmla="*/ 0 w 723900"/>
              <a:gd name="connsiteY0" fmla="*/ 546100 h 546100"/>
              <a:gd name="connsiteX1" fmla="*/ 723900 w 723900"/>
              <a:gd name="connsiteY1" fmla="*/ 0 h 546100"/>
              <a:gd name="connsiteX0-1" fmla="*/ 0 w 723900"/>
              <a:gd name="connsiteY0-2" fmla="*/ 546100 h 546100"/>
              <a:gd name="connsiteX1-3" fmla="*/ 723900 w 723900"/>
              <a:gd name="connsiteY1-4" fmla="*/ 0 h 546100"/>
              <a:gd name="connsiteX0-5" fmla="*/ 0 w 723900"/>
              <a:gd name="connsiteY0-6" fmla="*/ 546100 h 546100"/>
              <a:gd name="connsiteX1-7" fmla="*/ 723900 w 723900"/>
              <a:gd name="connsiteY1-8" fmla="*/ 0 h 546100"/>
              <a:gd name="connsiteX0-9" fmla="*/ 0 w 723900"/>
              <a:gd name="connsiteY0-10" fmla="*/ 546100 h 546100"/>
              <a:gd name="connsiteX1-11" fmla="*/ 723900 w 723900"/>
              <a:gd name="connsiteY1-12" fmla="*/ 0 h 546100"/>
              <a:gd name="connsiteX0-13" fmla="*/ 0 w 723900"/>
              <a:gd name="connsiteY0-14" fmla="*/ 546100 h 546100"/>
              <a:gd name="connsiteX1-15" fmla="*/ 723900 w 723900"/>
              <a:gd name="connsiteY1-16" fmla="*/ 0 h 546100"/>
              <a:gd name="connsiteX0-17" fmla="*/ 0 w 723900"/>
              <a:gd name="connsiteY0-18" fmla="*/ 546100 h 546100"/>
              <a:gd name="connsiteX1-19" fmla="*/ 723900 w 723900"/>
              <a:gd name="connsiteY1-20" fmla="*/ 0 h 546100"/>
            </a:gdLst>
            <a:ahLst/>
            <a:cxnLst>
              <a:cxn ang="0">
                <a:pos x="connsiteX0-1" y="connsiteY0-2"/>
              </a:cxn>
              <a:cxn ang="0">
                <a:pos x="connsiteX1-3" y="connsiteY1-4"/>
              </a:cxn>
            </a:cxnLst>
            <a:rect l="l" t="t" r="r" b="b"/>
            <a:pathLst>
              <a:path w="723900" h="546100">
                <a:moveTo>
                  <a:pt x="0" y="546100"/>
                </a:moveTo>
                <a:cubicBezTo>
                  <a:pt x="209550" y="338667"/>
                  <a:pt x="438150" y="162983"/>
                  <a:pt x="723900" y="0"/>
                </a:cubicBezTo>
              </a:path>
            </a:pathLst>
          </a:custGeom>
          <a:noFill/>
          <a:ln w="28575">
            <a:solidFill>
              <a:srgbClr val="59130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17263739">
            <a:off x="1017109" y="4573414"/>
            <a:ext cx="783598" cy="591135"/>
          </a:xfrm>
          <a:custGeom>
            <a:avLst/>
            <a:gdLst>
              <a:gd name="connsiteX0" fmla="*/ 0 w 723900"/>
              <a:gd name="connsiteY0" fmla="*/ 546100 h 546100"/>
              <a:gd name="connsiteX1" fmla="*/ 723900 w 723900"/>
              <a:gd name="connsiteY1" fmla="*/ 0 h 546100"/>
              <a:gd name="connsiteX0-1" fmla="*/ 0 w 723900"/>
              <a:gd name="connsiteY0-2" fmla="*/ 546100 h 546100"/>
              <a:gd name="connsiteX1-3" fmla="*/ 723900 w 723900"/>
              <a:gd name="connsiteY1-4" fmla="*/ 0 h 546100"/>
              <a:gd name="connsiteX0-5" fmla="*/ 0 w 723900"/>
              <a:gd name="connsiteY0-6" fmla="*/ 546100 h 546100"/>
              <a:gd name="connsiteX1-7" fmla="*/ 723900 w 723900"/>
              <a:gd name="connsiteY1-8" fmla="*/ 0 h 546100"/>
              <a:gd name="connsiteX0-9" fmla="*/ 0 w 723900"/>
              <a:gd name="connsiteY0-10" fmla="*/ 546100 h 546100"/>
              <a:gd name="connsiteX1-11" fmla="*/ 723900 w 723900"/>
              <a:gd name="connsiteY1-12" fmla="*/ 0 h 546100"/>
              <a:gd name="connsiteX0-13" fmla="*/ 0 w 723900"/>
              <a:gd name="connsiteY0-14" fmla="*/ 546100 h 546100"/>
              <a:gd name="connsiteX1-15" fmla="*/ 723900 w 723900"/>
              <a:gd name="connsiteY1-16" fmla="*/ 0 h 546100"/>
              <a:gd name="connsiteX0-17" fmla="*/ 0 w 723900"/>
              <a:gd name="connsiteY0-18" fmla="*/ 546100 h 546100"/>
              <a:gd name="connsiteX1-19" fmla="*/ 723900 w 723900"/>
              <a:gd name="connsiteY1-20" fmla="*/ 0 h 546100"/>
            </a:gdLst>
            <a:ahLst/>
            <a:cxnLst>
              <a:cxn ang="0">
                <a:pos x="connsiteX0-1" y="connsiteY0-2"/>
              </a:cxn>
              <a:cxn ang="0">
                <a:pos x="connsiteX1-3" y="connsiteY1-4"/>
              </a:cxn>
            </a:cxnLst>
            <a:rect l="l" t="t" r="r" b="b"/>
            <a:pathLst>
              <a:path w="723900" h="546100">
                <a:moveTo>
                  <a:pt x="0" y="546100"/>
                </a:moveTo>
                <a:cubicBezTo>
                  <a:pt x="209550" y="338667"/>
                  <a:pt x="438150" y="162983"/>
                  <a:pt x="723900" y="0"/>
                </a:cubicBezTo>
              </a:path>
            </a:pathLst>
          </a:custGeom>
          <a:noFill/>
          <a:ln w="28575">
            <a:solidFill>
              <a:srgbClr val="591300"/>
            </a:solidFill>
            <a:prstDash val="sysDot"/>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314173" y="3203494"/>
            <a:ext cx="2082721" cy="2082721"/>
            <a:chOff x="2314173" y="3302350"/>
            <a:chExt cx="2082721" cy="2082721"/>
          </a:xfrm>
        </p:grpSpPr>
        <p:sp>
          <p:nvSpPr>
            <p:cNvPr id="5" name="椭圆 4"/>
            <p:cNvSpPr/>
            <p:nvPr/>
          </p:nvSpPr>
          <p:spPr>
            <a:xfrm>
              <a:off x="2314173" y="3302350"/>
              <a:ext cx="2082721" cy="20827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630311" y="3578579"/>
              <a:ext cx="1467068" cy="1631216"/>
            </a:xfrm>
            <a:prstGeom prst="rect">
              <a:avLst/>
            </a:prstGeom>
          </p:spPr>
          <p:txBody>
            <a:bodyPr wrap="none">
              <a:spAutoFit/>
            </a:bodyPr>
            <a:lstStyle>
              <a:defPPr>
                <a:defRPr lang="zh-CN"/>
              </a:defPPr>
              <a:lvl1pPr>
                <a:defRPr sz="6000" b="1">
                  <a:gradFill>
                    <a:gsLst>
                      <a:gs pos="0">
                        <a:schemeClr val="bg1"/>
                      </a:gs>
                      <a:gs pos="100000">
                        <a:srgbClr val="FFFF00"/>
                      </a:gs>
                    </a:gsLst>
                    <a:lin ang="5400000" scaled="1"/>
                  </a:gradFill>
                  <a:ea typeface="微软雅黑" panose="020B0503020204020204" pitchFamily="34" charset="-122"/>
                </a:defRPr>
              </a:lvl1pPr>
            </a:lstStyle>
            <a:p>
              <a:pPr algn="ctr"/>
              <a:r>
                <a:rPr lang="zh-CN" altLang="en-US" sz="5000"/>
                <a:t>指导</a:t>
              </a:r>
              <a:endParaRPr lang="en-US" altLang="zh-CN" sz="5000"/>
            </a:p>
            <a:p>
              <a:pPr algn="ctr"/>
              <a:r>
                <a:rPr lang="zh-CN" altLang="en-US" sz="5000"/>
                <a:t>思想</a:t>
              </a:r>
            </a:p>
          </p:txBody>
        </p:sp>
      </p:grpSp>
      <p:grpSp>
        <p:nvGrpSpPr>
          <p:cNvPr id="4" name="组合 3"/>
          <p:cNvGrpSpPr/>
          <p:nvPr/>
        </p:nvGrpSpPr>
        <p:grpSpPr>
          <a:xfrm>
            <a:off x="2736902" y="1656919"/>
            <a:ext cx="1185708" cy="1185708"/>
            <a:chOff x="2736902" y="1755775"/>
            <a:chExt cx="1185708" cy="1185708"/>
          </a:xfrm>
        </p:grpSpPr>
        <p:sp>
          <p:nvSpPr>
            <p:cNvPr id="6" name="椭圆 5"/>
            <p:cNvSpPr/>
            <p:nvPr/>
          </p:nvSpPr>
          <p:spPr>
            <a:xfrm>
              <a:off x="2736902" y="1755775"/>
              <a:ext cx="1185708" cy="11857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945031" y="1959165"/>
              <a:ext cx="748923" cy="769441"/>
            </a:xfrm>
            <a:prstGeom prst="rect">
              <a:avLst/>
            </a:prstGeom>
          </p:spPr>
          <p:txBody>
            <a:bodyPr wrap="none">
              <a:spAutoFit/>
            </a:bodyPr>
            <a:lstStyle/>
            <a:p>
              <a:r>
                <a:rPr lang="zh-CN" altLang="en-US" sz="2200">
                  <a:solidFill>
                    <a:srgbClr val="FFF8E5"/>
                  </a:solidFill>
                  <a:latin typeface="微软雅黑" panose="020B0503020204020204" pitchFamily="34" charset="-122"/>
                  <a:ea typeface="微软雅黑" panose="020B0503020204020204" pitchFamily="34" charset="-122"/>
                </a:rPr>
                <a:t>马列</a:t>
              </a:r>
              <a:endParaRPr lang="en-US" altLang="zh-CN" sz="2200">
                <a:solidFill>
                  <a:srgbClr val="FFF8E5"/>
                </a:solidFill>
                <a:latin typeface="微软雅黑" panose="020B0503020204020204" pitchFamily="34" charset="-122"/>
                <a:ea typeface="微软雅黑" panose="020B0503020204020204" pitchFamily="34" charset="-122"/>
              </a:endParaRPr>
            </a:p>
            <a:p>
              <a:r>
                <a:rPr lang="zh-CN" altLang="en-US" sz="2200">
                  <a:solidFill>
                    <a:srgbClr val="FFF8E5"/>
                  </a:solidFill>
                  <a:latin typeface="微软雅黑" panose="020B0503020204020204" pitchFamily="34" charset="-122"/>
                  <a:ea typeface="微软雅黑" panose="020B0503020204020204" pitchFamily="34" charset="-122"/>
                </a:rPr>
                <a:t>主义</a:t>
              </a:r>
              <a:endParaRPr lang="zh-CN" altLang="en-US" sz="2200">
                <a:solidFill>
                  <a:srgbClr val="FFF8E5"/>
                </a:solidFill>
              </a:endParaRPr>
            </a:p>
          </p:txBody>
        </p:sp>
      </p:grpSp>
      <p:grpSp>
        <p:nvGrpSpPr>
          <p:cNvPr id="12" name="组合 11"/>
          <p:cNvGrpSpPr/>
          <p:nvPr/>
        </p:nvGrpSpPr>
        <p:grpSpPr>
          <a:xfrm>
            <a:off x="4592792" y="3079768"/>
            <a:ext cx="1185708" cy="1185708"/>
            <a:chOff x="4592792" y="3178624"/>
            <a:chExt cx="1185708" cy="1185708"/>
          </a:xfrm>
        </p:grpSpPr>
        <p:sp>
          <p:nvSpPr>
            <p:cNvPr id="7" name="椭圆 6"/>
            <p:cNvSpPr/>
            <p:nvPr/>
          </p:nvSpPr>
          <p:spPr>
            <a:xfrm>
              <a:off x="4592792" y="3178624"/>
              <a:ext cx="1185708" cy="11857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682893" y="3444359"/>
              <a:ext cx="1031051" cy="769441"/>
            </a:xfrm>
            <a:prstGeom prst="rect">
              <a:avLst/>
            </a:prstGeom>
          </p:spPr>
          <p:txBody>
            <a:bodyPr wrap="none">
              <a:spAutoFit/>
            </a:bodyPr>
            <a:lstStyle/>
            <a:p>
              <a:pPr algn="ctr"/>
              <a:r>
                <a:rPr lang="zh-CN" altLang="en-US" sz="2200">
                  <a:solidFill>
                    <a:srgbClr val="FFF8E5"/>
                  </a:solidFill>
                  <a:latin typeface="微软雅黑" panose="020B0503020204020204" pitchFamily="34" charset="-122"/>
                  <a:ea typeface="微软雅黑" panose="020B0503020204020204" pitchFamily="34" charset="-122"/>
                </a:rPr>
                <a:t>毛泽东</a:t>
              </a:r>
              <a:endParaRPr lang="en-US" altLang="zh-CN" sz="2200">
                <a:solidFill>
                  <a:srgbClr val="FFF8E5"/>
                </a:solidFill>
                <a:latin typeface="微软雅黑" panose="020B0503020204020204" pitchFamily="34" charset="-122"/>
                <a:ea typeface="微软雅黑" panose="020B0503020204020204" pitchFamily="34" charset="-122"/>
              </a:endParaRPr>
            </a:p>
            <a:p>
              <a:pPr algn="ctr"/>
              <a:r>
                <a:rPr lang="zh-CN" altLang="en-US" sz="2200">
                  <a:solidFill>
                    <a:srgbClr val="FFF8E5"/>
                  </a:solidFill>
                  <a:latin typeface="微软雅黑" panose="020B0503020204020204" pitchFamily="34" charset="-122"/>
                  <a:ea typeface="微软雅黑" panose="020B0503020204020204" pitchFamily="34" charset="-122"/>
                </a:rPr>
                <a:t>思想</a:t>
              </a:r>
              <a:endParaRPr lang="zh-CN" altLang="en-US" sz="2200">
                <a:solidFill>
                  <a:srgbClr val="FFF8E5"/>
                </a:solidFill>
              </a:endParaRPr>
            </a:p>
          </p:txBody>
        </p:sp>
      </p:grpSp>
      <p:grpSp>
        <p:nvGrpSpPr>
          <p:cNvPr id="17" name="组合 16"/>
          <p:cNvGrpSpPr/>
          <p:nvPr/>
        </p:nvGrpSpPr>
        <p:grpSpPr>
          <a:xfrm>
            <a:off x="3871057" y="5296526"/>
            <a:ext cx="1185708" cy="1185708"/>
            <a:chOff x="3871057" y="5395382"/>
            <a:chExt cx="1185708" cy="1185708"/>
          </a:xfrm>
        </p:grpSpPr>
        <p:sp>
          <p:nvSpPr>
            <p:cNvPr id="8" name="椭圆 7"/>
            <p:cNvSpPr/>
            <p:nvPr/>
          </p:nvSpPr>
          <p:spPr>
            <a:xfrm>
              <a:off x="3871057" y="5395382"/>
              <a:ext cx="1185708" cy="11857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968518" y="5682734"/>
              <a:ext cx="1031051" cy="769441"/>
            </a:xfrm>
            <a:prstGeom prst="rect">
              <a:avLst/>
            </a:prstGeom>
          </p:spPr>
          <p:txBody>
            <a:bodyPr wrap="none">
              <a:spAutoFit/>
            </a:bodyPr>
            <a:lstStyle/>
            <a:p>
              <a:pPr algn="ctr"/>
              <a:r>
                <a:rPr lang="zh-CN" altLang="en-US" sz="2200">
                  <a:solidFill>
                    <a:srgbClr val="FFF8E5"/>
                  </a:solidFill>
                  <a:latin typeface="微软雅黑" panose="020B0503020204020204" pitchFamily="34" charset="-122"/>
                  <a:ea typeface="微软雅黑" panose="020B0503020204020204" pitchFamily="34" charset="-122"/>
                </a:rPr>
                <a:t>邓小平</a:t>
              </a:r>
              <a:endParaRPr lang="en-US" altLang="zh-CN" sz="2200">
                <a:solidFill>
                  <a:srgbClr val="FFF8E5"/>
                </a:solidFill>
                <a:latin typeface="微软雅黑" panose="020B0503020204020204" pitchFamily="34" charset="-122"/>
                <a:ea typeface="微软雅黑" panose="020B0503020204020204" pitchFamily="34" charset="-122"/>
              </a:endParaRPr>
            </a:p>
            <a:p>
              <a:pPr algn="ctr"/>
              <a:r>
                <a:rPr lang="zh-CN" altLang="en-US" sz="2200">
                  <a:solidFill>
                    <a:srgbClr val="FFF8E5"/>
                  </a:solidFill>
                  <a:latin typeface="微软雅黑" panose="020B0503020204020204" pitchFamily="34" charset="-122"/>
                  <a:ea typeface="微软雅黑" panose="020B0503020204020204" pitchFamily="34" charset="-122"/>
                </a:rPr>
                <a:t>理论</a:t>
              </a:r>
              <a:endParaRPr lang="zh-CN" altLang="en-US" sz="2200">
                <a:solidFill>
                  <a:srgbClr val="FFF8E5"/>
                </a:solidFill>
              </a:endParaRPr>
            </a:p>
          </p:txBody>
        </p:sp>
      </p:grpSp>
      <p:grpSp>
        <p:nvGrpSpPr>
          <p:cNvPr id="18" name="组合 17"/>
          <p:cNvGrpSpPr/>
          <p:nvPr/>
        </p:nvGrpSpPr>
        <p:grpSpPr>
          <a:xfrm>
            <a:off x="1540884" y="5265595"/>
            <a:ext cx="1185708" cy="1185708"/>
            <a:chOff x="1540884" y="5364451"/>
            <a:chExt cx="1185708" cy="1185708"/>
          </a:xfrm>
        </p:grpSpPr>
        <p:sp>
          <p:nvSpPr>
            <p:cNvPr id="9" name="椭圆 8"/>
            <p:cNvSpPr/>
            <p:nvPr/>
          </p:nvSpPr>
          <p:spPr>
            <a:xfrm>
              <a:off x="1540884" y="5364451"/>
              <a:ext cx="1185708" cy="11857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754673" y="5616059"/>
              <a:ext cx="748923" cy="769441"/>
            </a:xfrm>
            <a:prstGeom prst="rect">
              <a:avLst/>
            </a:prstGeom>
          </p:spPr>
          <p:txBody>
            <a:bodyPr wrap="none">
              <a:spAutoFit/>
            </a:bodyPr>
            <a:lstStyle/>
            <a:p>
              <a:pPr algn="ctr"/>
              <a:r>
                <a:rPr lang="zh-CN" altLang="en-US" sz="2200">
                  <a:solidFill>
                    <a:srgbClr val="FFF8E5"/>
                  </a:solidFill>
                  <a:latin typeface="微软雅黑" panose="020B0503020204020204" pitchFamily="34" charset="-122"/>
                  <a:ea typeface="微软雅黑" panose="020B0503020204020204" pitchFamily="34" charset="-122"/>
                </a:rPr>
                <a:t>三个</a:t>
              </a:r>
              <a:endParaRPr lang="en-US" altLang="zh-CN" sz="2200">
                <a:solidFill>
                  <a:srgbClr val="FFF8E5"/>
                </a:solidFill>
                <a:latin typeface="微软雅黑" panose="020B0503020204020204" pitchFamily="34" charset="-122"/>
                <a:ea typeface="微软雅黑" panose="020B0503020204020204" pitchFamily="34" charset="-122"/>
              </a:endParaRPr>
            </a:p>
            <a:p>
              <a:pPr algn="ctr"/>
              <a:r>
                <a:rPr lang="zh-CN" altLang="en-US" sz="2200">
                  <a:solidFill>
                    <a:srgbClr val="FFF8E5"/>
                  </a:solidFill>
                  <a:latin typeface="微软雅黑" panose="020B0503020204020204" pitchFamily="34" charset="-122"/>
                  <a:ea typeface="微软雅黑" panose="020B0503020204020204" pitchFamily="34" charset="-122"/>
                </a:rPr>
                <a:t>代表</a:t>
              </a:r>
              <a:endParaRPr lang="en-US" altLang="zh-CN" sz="2200">
                <a:solidFill>
                  <a:srgbClr val="FFF8E5"/>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819149" y="3048837"/>
            <a:ext cx="1185708" cy="1185708"/>
            <a:chOff x="819149" y="3147693"/>
            <a:chExt cx="1185708" cy="1185708"/>
          </a:xfrm>
        </p:grpSpPr>
        <p:sp>
          <p:nvSpPr>
            <p:cNvPr id="10" name="椭圆 9"/>
            <p:cNvSpPr/>
            <p:nvPr/>
          </p:nvSpPr>
          <p:spPr>
            <a:xfrm>
              <a:off x="819149" y="3147693"/>
              <a:ext cx="1185708" cy="11857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72893" y="3339584"/>
              <a:ext cx="1031051" cy="769441"/>
            </a:xfrm>
            <a:prstGeom prst="rect">
              <a:avLst/>
            </a:prstGeom>
          </p:spPr>
          <p:txBody>
            <a:bodyPr wrap="none">
              <a:spAutoFit/>
            </a:bodyPr>
            <a:lstStyle/>
            <a:p>
              <a:pPr algn="ctr"/>
              <a:r>
                <a:rPr lang="zh-CN" altLang="en-US" sz="2200">
                  <a:solidFill>
                    <a:srgbClr val="FFF8E5"/>
                  </a:solidFill>
                  <a:latin typeface="微软雅黑" panose="020B0503020204020204" pitchFamily="34" charset="-122"/>
                  <a:ea typeface="微软雅黑" panose="020B0503020204020204" pitchFamily="34" charset="-122"/>
                </a:rPr>
                <a:t>科学</a:t>
              </a:r>
              <a:endParaRPr lang="en-US" altLang="zh-CN" sz="2200">
                <a:solidFill>
                  <a:srgbClr val="FFF8E5"/>
                </a:solidFill>
                <a:latin typeface="微软雅黑" panose="020B0503020204020204" pitchFamily="34" charset="-122"/>
                <a:ea typeface="微软雅黑" panose="020B0503020204020204" pitchFamily="34" charset="-122"/>
              </a:endParaRPr>
            </a:p>
            <a:p>
              <a:pPr algn="ctr"/>
              <a:r>
                <a:rPr lang="zh-CN" altLang="en-US" sz="2200">
                  <a:solidFill>
                    <a:srgbClr val="FFF8E5"/>
                  </a:solidFill>
                  <a:latin typeface="微软雅黑" panose="020B0503020204020204" pitchFamily="34" charset="-122"/>
                  <a:ea typeface="微软雅黑" panose="020B0503020204020204" pitchFamily="34" charset="-122"/>
                </a:rPr>
                <a:t>发展观</a:t>
              </a:r>
              <a:endParaRPr lang="zh-CN" altLang="en-US" sz="2200">
                <a:solidFill>
                  <a:srgbClr val="FFF8E5"/>
                </a:solidFill>
              </a:endParaRPr>
            </a:p>
          </p:txBody>
        </p:sp>
      </p:grpSp>
      <p:sp>
        <p:nvSpPr>
          <p:cNvPr id="2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6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8" presetClass="emph" presetSubtype="0" decel="52000" fill="hold" nodeType="withEffect">
                                  <p:stCondLst>
                                    <p:cond delay="0"/>
                                  </p:stCondLst>
                                  <p:childTnLst>
                                    <p:animRot by="-21600000">
                                      <p:cBhvr>
                                        <p:cTn id="10" dur="1000" fill="hold"/>
                                        <p:tgtEl>
                                          <p:spTgt spid="3"/>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par>
                          <p:cTn id="61" fill="hold">
                            <p:stCondLst>
                              <p:cond delay="6000"/>
                            </p:stCondLst>
                            <p:childTnLst>
                              <p:par>
                                <p:cTn id="62" presetID="22" presetClass="entr" presetSubtype="1"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up)">
                                      <p:cBhvr>
                                        <p:cTn id="64" dur="1500"/>
                                        <p:tgtEl>
                                          <p:spTgt spid="2"/>
                                        </p:tgtEl>
                                      </p:cBhvr>
                                    </p:animEffect>
                                  </p:childTnLst>
                                </p:cTn>
                              </p:par>
                            </p:childTnLst>
                          </p:cTn>
                        </p:par>
                        <p:par>
                          <p:cTn id="65" fill="hold">
                            <p:stCondLst>
                              <p:cond delay="7500"/>
                            </p:stCondLst>
                            <p:childTnLst>
                              <p:par>
                                <p:cTn id="66" presetID="10" presetClass="entr" presetSubtype="0"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3" grpId="0" animBg="1"/>
      <p:bldP spid="14" grpId="0" animBg="1"/>
      <p:bldP spid="15" grpId="0" animBg="1"/>
      <p:bldP spid="16"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647700" y="2957719"/>
            <a:ext cx="10896600" cy="3257722"/>
          </a:xfrm>
          <a:prstGeom prst="roundRect">
            <a:avLst>
              <a:gd name="adj" fmla="val 112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054416" y="1621818"/>
            <a:ext cx="4083169" cy="1169551"/>
          </a:xfrm>
          <a:prstGeom prst="rect">
            <a:avLst/>
          </a:prstGeom>
          <a:noFill/>
        </p:spPr>
        <p:txBody>
          <a:bodyPr wrap="none" rtlCol="0">
            <a:spAutoFit/>
          </a:bodyPr>
          <a:lstStyle>
            <a:defPPr>
              <a:defRPr lang="zh-CN"/>
            </a:defPPr>
            <a:lvl1pPr>
              <a:defRPr sz="4400" b="0">
                <a:gradFill>
                  <a:gsLst>
                    <a:gs pos="14000">
                      <a:srgbClr val="FF0000"/>
                    </a:gs>
                    <a:gs pos="94000">
                      <a:srgbClr val="790000"/>
                    </a:gs>
                    <a:gs pos="49000">
                      <a:srgbClr val="FF0000"/>
                    </a:gs>
                  </a:gsLst>
                  <a:lin ang="5400000" scaled="1"/>
                </a:gradFill>
                <a:effectLst>
                  <a:glow rad="127000">
                    <a:schemeClr val="bg1"/>
                  </a:glow>
                </a:effectLst>
                <a:latin typeface="微软雅黑" panose="020B0503020204020204" pitchFamily="34" charset="-122"/>
                <a:ea typeface="微软雅黑" panose="020B0503020204020204" pitchFamily="34" charset="-122"/>
              </a:defRPr>
            </a:lvl1pPr>
          </a:lstStyle>
          <a:p>
            <a:pPr algn="ctr"/>
            <a:r>
              <a:rPr lang="zh-CN" altLang="en-US" sz="7000" b="1" spc="600" dirty="0"/>
              <a:t>学习主题</a:t>
            </a:r>
          </a:p>
        </p:txBody>
      </p:sp>
      <p:sp>
        <p:nvSpPr>
          <p:cNvPr id="4" name="矩形 3"/>
          <p:cNvSpPr/>
          <p:nvPr/>
        </p:nvSpPr>
        <p:spPr>
          <a:xfrm>
            <a:off x="1593806" y="3298555"/>
            <a:ext cx="9004388" cy="1323439"/>
          </a:xfrm>
          <a:prstGeom prst="rect">
            <a:avLst/>
          </a:prstGeom>
        </p:spPr>
        <p:txBody>
          <a:bodyPr wrap="none">
            <a:spAutoFit/>
          </a:bodyPr>
          <a:lstStyle/>
          <a:p>
            <a:pPr algn="ctr"/>
            <a:r>
              <a:rPr lang="zh-CN" altLang="en-US" sz="8000" b="1">
                <a:gradFill>
                  <a:gsLst>
                    <a:gs pos="33000">
                      <a:schemeClr val="accent1">
                        <a:lumMod val="5000"/>
                        <a:lumOff val="95000"/>
                      </a:schemeClr>
                    </a:gs>
                    <a:gs pos="82000">
                      <a:srgbClr val="FFFF00"/>
                    </a:gs>
                    <a:gs pos="100000">
                      <a:schemeClr val="bg1"/>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rPr>
              <a:t>不忘初心  继续前进</a:t>
            </a:r>
          </a:p>
        </p:txBody>
      </p:sp>
      <p:sp>
        <p:nvSpPr>
          <p:cNvPr id="8" name="矩形 7"/>
          <p:cNvSpPr/>
          <p:nvPr/>
        </p:nvSpPr>
        <p:spPr>
          <a:xfrm>
            <a:off x="1403350" y="4820154"/>
            <a:ext cx="9385300" cy="961289"/>
          </a:xfrm>
          <a:prstGeom prst="rect">
            <a:avLst/>
          </a:prstGeom>
        </p:spPr>
        <p:txBody>
          <a:bodyPr wrap="square">
            <a:spAutoFit/>
          </a:bodyPr>
          <a:lstStyle/>
          <a:p>
            <a:pPr algn="ctr">
              <a:lnSpc>
                <a:spcPct val="150000"/>
              </a:lnSpc>
            </a:pPr>
            <a:r>
              <a:rPr lang="zh-CN" altLang="en-US" sz="2000">
                <a:solidFill>
                  <a:srgbClr val="FFF8E5"/>
                </a:solidFill>
                <a:latin typeface="微软雅黑" panose="020B0503020204020204" pitchFamily="34" charset="-122"/>
                <a:ea typeface="微软雅黑" panose="020B0503020204020204" pitchFamily="34" charset="-122"/>
              </a:rPr>
              <a:t>明确提出了面向未来、面对挑战，做好改革发展稳定各项工作、加强和改善党的领导、加强自身建设的要求，科学展望了党和人民事业发展的光明前景</a:t>
            </a:r>
          </a:p>
        </p:txBody>
      </p:sp>
      <p:sp>
        <p:nvSpPr>
          <p:cNvPr id="6"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6" presetClass="emph" presetSubtype="0" repeatCount="2000" fill="hold" grpId="1" nodeType="after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par>
                          <p:cTn id="22" fill="hold">
                            <p:stCondLst>
                              <p:cond delay="2000"/>
                            </p:stCondLst>
                            <p:childTnLst>
                              <p:par>
                                <p:cTn id="23" presetID="1" presetClass="entr" presetSubtype="0" fill="hold" grpId="0" nodeType="afterEffect">
                                  <p:stCondLst>
                                    <p:cond delay="0"/>
                                  </p:stCondLst>
                                  <p:iterate type="lt">
                                    <p:tmAbs val="50"/>
                                  </p:iterate>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58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P spid="4" grpId="1"/>
      <p:bldP spid="8"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946650" y="4525056"/>
            <a:ext cx="6553200" cy="1125582"/>
            <a:chOff x="5080000" y="4779918"/>
            <a:chExt cx="6553200" cy="1125582"/>
          </a:xfrm>
        </p:grpSpPr>
        <p:sp>
          <p:nvSpPr>
            <p:cNvPr id="6" name="矩形 5"/>
            <p:cNvSpPr/>
            <p:nvPr/>
          </p:nvSpPr>
          <p:spPr>
            <a:xfrm>
              <a:off x="5080000" y="4779918"/>
              <a:ext cx="6553200" cy="11255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321300" y="4889111"/>
              <a:ext cx="5930900" cy="830997"/>
            </a:xfrm>
            <a:prstGeom prst="rect">
              <a:avLst/>
            </a:prstGeom>
          </p:spPr>
          <p:txBody>
            <a:bodyPr wrap="square">
              <a:spAutoFit/>
            </a:bodyPr>
            <a:lstStyle/>
            <a:p>
              <a:r>
                <a:rPr lang="zh-CN" altLang="en-US" sz="3000" b="1">
                  <a:solidFill>
                    <a:srgbClr val="FFF8E5"/>
                  </a:solidFill>
                  <a:latin typeface="微软雅黑" panose="020B0503020204020204" pitchFamily="34" charset="-122"/>
                  <a:ea typeface="微软雅黑" panose="020B0503020204020204" pitchFamily="34" charset="-122"/>
                </a:rPr>
                <a:t>是 </a:t>
              </a:r>
              <a:r>
                <a:rPr lang="zh-CN" altLang="en-US">
                  <a:solidFill>
                    <a:srgbClr val="FFF8E5"/>
                  </a:solidFill>
                  <a:latin typeface="微软雅黑" panose="020B0503020204020204" pitchFamily="34" charset="-122"/>
                  <a:ea typeface="微软雅黑" panose="020B0503020204020204" pitchFamily="34" charset="-122"/>
                </a:rPr>
                <a:t>指引我们党奋力推进中国特色社会主义伟大事业和全面推进党的建设新的伟大工程的纲领性文献。</a:t>
              </a:r>
            </a:p>
          </p:txBody>
        </p:sp>
      </p:grpSp>
      <p:grpSp>
        <p:nvGrpSpPr>
          <p:cNvPr id="10" name="组合 9"/>
          <p:cNvGrpSpPr/>
          <p:nvPr/>
        </p:nvGrpSpPr>
        <p:grpSpPr>
          <a:xfrm>
            <a:off x="4946650" y="3199538"/>
            <a:ext cx="6553200" cy="1125582"/>
            <a:chOff x="5080000" y="3454400"/>
            <a:chExt cx="6553200" cy="1125582"/>
          </a:xfrm>
        </p:grpSpPr>
        <p:sp>
          <p:nvSpPr>
            <p:cNvPr id="5" name="矩形 4"/>
            <p:cNvSpPr/>
            <p:nvPr/>
          </p:nvSpPr>
          <p:spPr>
            <a:xfrm>
              <a:off x="5080000" y="3454400"/>
              <a:ext cx="6553200" cy="11255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321300" y="3563593"/>
              <a:ext cx="5930900" cy="830997"/>
            </a:xfrm>
            <a:prstGeom prst="rect">
              <a:avLst/>
            </a:prstGeom>
          </p:spPr>
          <p:txBody>
            <a:bodyPr wrap="square">
              <a:spAutoFit/>
            </a:bodyPr>
            <a:lstStyle/>
            <a:p>
              <a:r>
                <a:rPr lang="zh-CN" altLang="en-US" sz="3000" b="1">
                  <a:solidFill>
                    <a:srgbClr val="FFF8E5"/>
                  </a:solidFill>
                  <a:latin typeface="微软雅黑" panose="020B0503020204020204" pitchFamily="34" charset="-122"/>
                  <a:ea typeface="微软雅黑" panose="020B0503020204020204" pitchFamily="34" charset="-122"/>
                </a:rPr>
                <a:t>是 </a:t>
              </a:r>
              <a:r>
                <a:rPr lang="zh-CN" altLang="en-US">
                  <a:solidFill>
                    <a:srgbClr val="FFF8E5"/>
                  </a:solidFill>
                  <a:latin typeface="微软雅黑" panose="020B0503020204020204" pitchFamily="34" charset="-122"/>
                  <a:ea typeface="微软雅黑" panose="020B0503020204020204" pitchFamily="34" charset="-122"/>
                </a:rPr>
                <a:t>全党在新的历史条件下进行具有许多新的历史特点的伟大斗争的政治宣言</a:t>
              </a:r>
              <a:endParaRPr lang="en-US" altLang="zh-CN">
                <a:solidFill>
                  <a:srgbClr val="FFF8E5"/>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949452" y="2151272"/>
            <a:ext cx="7109198" cy="807252"/>
            <a:chOff x="5082802" y="2406134"/>
            <a:chExt cx="7109198" cy="807252"/>
          </a:xfrm>
        </p:grpSpPr>
        <p:sp>
          <p:nvSpPr>
            <p:cNvPr id="3" name="矩形 2"/>
            <p:cNvSpPr/>
            <p:nvPr/>
          </p:nvSpPr>
          <p:spPr>
            <a:xfrm>
              <a:off x="6007100" y="2406134"/>
              <a:ext cx="6184900" cy="703206"/>
            </a:xfrm>
            <a:prstGeom prst="rect">
              <a:avLst/>
            </a:prstGeom>
            <a:ln>
              <a:noFill/>
            </a:ln>
          </p:spPr>
          <p:txBody>
            <a:bodyPr wrap="square">
              <a:spAutoFit/>
            </a:bodyPr>
            <a:lstStyle/>
            <a:p>
              <a:pPr>
                <a:lnSpc>
                  <a:spcPct val="150000"/>
                </a:lnSpc>
                <a:spcAft>
                  <a:spcPts val="300"/>
                </a:spcAft>
              </a:pPr>
              <a:r>
                <a:rPr lang="zh-CN" altLang="en-US" sz="3000" b="1">
                  <a:gradFill>
                    <a:gsLst>
                      <a:gs pos="0">
                        <a:srgbClr val="FF0000"/>
                      </a:gs>
                      <a:gs pos="100000">
                        <a:srgbClr val="680000"/>
                      </a:gs>
                      <a:gs pos="43000">
                        <a:srgbClr val="FF0000"/>
                      </a:gs>
                    </a:gsLst>
                    <a:lin ang="5400000" scaled="1"/>
                  </a:gradFill>
                  <a:latin typeface="微软雅黑" panose="020B0503020204020204" pitchFamily="34" charset="-122"/>
                  <a:ea typeface="微软雅黑" panose="020B0503020204020204" pitchFamily="34" charset="-122"/>
                </a:rPr>
                <a:t>习近平总书记“七一”重要讲话</a:t>
              </a:r>
            </a:p>
          </p:txBody>
        </p:sp>
        <p:sp>
          <p:nvSpPr>
            <p:cNvPr id="7" name="party emblem"/>
            <p:cNvSpPr/>
            <p:nvPr/>
          </p:nvSpPr>
          <p:spPr bwMode="auto">
            <a:xfrm>
              <a:off x="5082802" y="2436002"/>
              <a:ext cx="822698" cy="777384"/>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p:spPr>
          <p:txBody>
            <a:bodyPr vert="horz" wrap="square" lIns="91440" tIns="45720" rIns="91440" bIns="45720" numCol="1" anchor="t" anchorCtr="0" compatLnSpc="1"/>
            <a:lstStyle/>
            <a:p>
              <a:pPr algn="ctr"/>
              <a:endParaRPr lang="zh-CN" altLang="en-US"/>
            </a:p>
          </p:txBody>
        </p:sp>
      </p:grpSp>
      <p:sp>
        <p:nvSpPr>
          <p:cNvPr id="12"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22" y="3044978"/>
            <a:ext cx="3923116" cy="26107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3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38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38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38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38000">
                                          <p:cBhvr additive="base">
                                            <p:cTn id="12" dur="500" fill="hold"/>
                                            <p:tgtEl>
                                              <p:spTgt spid="10"/>
                                            </p:tgtEl>
                                            <p:attrNameLst>
                                              <p:attrName>ppt_x</p:attrName>
                                            </p:attrNameLst>
                                          </p:cBhvr>
                                          <p:tavLst>
                                            <p:tav tm="0">
                                              <p:val>
                                                <p:strVal val="1+#ppt_w/2"/>
                                              </p:val>
                                            </p:tav>
                                            <p:tav tm="100000">
                                              <p:val>
                                                <p:strVal val="#ppt_x"/>
                                              </p:val>
                                            </p:tav>
                                          </p:tavLst>
                                        </p:anim>
                                        <p:anim calcmode="lin" valueType="num" p14:bounceEnd="38000">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38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38000">
                                          <p:cBhvr additive="base">
                                            <p:cTn id="17" dur="500" fill="hold"/>
                                            <p:tgtEl>
                                              <p:spTgt spid="11"/>
                                            </p:tgtEl>
                                            <p:attrNameLst>
                                              <p:attrName>ppt_x</p:attrName>
                                            </p:attrNameLst>
                                          </p:cBhvr>
                                          <p:tavLst>
                                            <p:tav tm="0">
                                              <p:val>
                                                <p:strVal val="1+#ppt_w/2"/>
                                              </p:val>
                                            </p:tav>
                                            <p:tav tm="100000">
                                              <p:val>
                                                <p:strVal val="#ppt_x"/>
                                              </p:val>
                                            </p:tav>
                                          </p:tavLst>
                                        </p:anim>
                                        <p:anim calcmode="lin" valueType="num" p14:bounceEnd="38000">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0-#ppt_w/2"/>
                                              </p:val>
                                            </p:tav>
                                            <p:tav tm="100000">
                                              <p:val>
                                                <p:strVal val="#ppt_x"/>
                                              </p:val>
                                            </p:tav>
                                          </p:tavLst>
                                        </p:anim>
                                        <p:anim calcmode="lin" valueType="num">
                                          <p:cBhvr additive="base">
                                            <p:cTn id="2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2" presetClass="entr" presetSubtype="8"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0-#ppt_w/2"/>
                                              </p:val>
                                            </p:tav>
                                            <p:tav tm="100000">
                                              <p:val>
                                                <p:strVal val="#ppt_x"/>
                                              </p:val>
                                            </p:tav>
                                          </p:tavLst>
                                        </p:anim>
                                        <p:anim calcmode="lin" valueType="num">
                                          <p:cBhvr additive="base">
                                            <p:cTn id="2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91802" y="2164834"/>
            <a:ext cx="6537698" cy="877163"/>
            <a:chOff x="891802" y="2164834"/>
            <a:chExt cx="6537698" cy="877163"/>
          </a:xfrm>
        </p:grpSpPr>
        <p:sp>
          <p:nvSpPr>
            <p:cNvPr id="2" name="矩形 1"/>
            <p:cNvSpPr/>
            <p:nvPr/>
          </p:nvSpPr>
          <p:spPr>
            <a:xfrm>
              <a:off x="1765300" y="2164834"/>
              <a:ext cx="5664200" cy="877163"/>
            </a:xfrm>
            <a:prstGeom prst="rect">
              <a:avLst/>
            </a:prstGeom>
            <a:ln>
              <a:noFill/>
            </a:ln>
          </p:spPr>
          <p:txBody>
            <a:bodyPr wrap="square">
              <a:spAutoFit/>
            </a:bodyPr>
            <a:lstStyle/>
            <a:p>
              <a:pPr>
                <a:lnSpc>
                  <a:spcPct val="150000"/>
                </a:lnSpc>
                <a:spcAft>
                  <a:spcPts val="300"/>
                </a:spcAft>
              </a:pPr>
              <a:r>
                <a:rPr lang="zh-CN" altLang="en-US" sz="3400" b="1">
                  <a:gradFill>
                    <a:gsLst>
                      <a:gs pos="0">
                        <a:srgbClr val="FF0000"/>
                      </a:gs>
                      <a:gs pos="100000">
                        <a:srgbClr val="680000"/>
                      </a:gs>
                      <a:gs pos="43000">
                        <a:srgbClr val="FF0000"/>
                      </a:gs>
                    </a:gsLst>
                    <a:lin ang="5400000" scaled="1"/>
                  </a:gradFill>
                  <a:latin typeface="微软雅黑" panose="020B0503020204020204" pitchFamily="34" charset="-122"/>
                  <a:ea typeface="微软雅黑" panose="020B0503020204020204" pitchFamily="34" charset="-122"/>
                </a:rPr>
                <a:t>学习的重大意义</a:t>
              </a:r>
            </a:p>
          </p:txBody>
        </p:sp>
        <p:sp>
          <p:nvSpPr>
            <p:cNvPr id="3" name="party emblem"/>
            <p:cNvSpPr/>
            <p:nvPr/>
          </p:nvSpPr>
          <p:spPr bwMode="auto">
            <a:xfrm>
              <a:off x="891802" y="2169302"/>
              <a:ext cx="822698" cy="777384"/>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p:spPr>
          <p:txBody>
            <a:bodyPr vert="horz" wrap="square" lIns="91440" tIns="45720" rIns="91440" bIns="45720" numCol="1" anchor="t" anchorCtr="0" compatLnSpc="1"/>
            <a:lstStyle/>
            <a:p>
              <a:pPr algn="ctr"/>
              <a:endParaRPr lang="zh-CN" altLang="en-US"/>
            </a:p>
          </p:txBody>
        </p:sp>
      </p:grpSp>
      <p:sp>
        <p:nvSpPr>
          <p:cNvPr id="4" name="矩形 3"/>
          <p:cNvSpPr/>
          <p:nvPr/>
        </p:nvSpPr>
        <p:spPr>
          <a:xfrm>
            <a:off x="876300" y="3414236"/>
            <a:ext cx="4292600" cy="3000821"/>
          </a:xfrm>
          <a:prstGeom prst="rect">
            <a:avLst/>
          </a:prstGeom>
          <a:ln>
            <a:noFill/>
          </a:ln>
        </p:spPr>
        <p:txBody>
          <a:bodyPr wrap="square">
            <a:spAutoFit/>
          </a:bodyPr>
          <a:lstStyle/>
          <a:p>
            <a:pPr>
              <a:lnSpc>
                <a:spcPct val="150000"/>
              </a:lnSpc>
              <a:spcAft>
                <a:spcPts val="300"/>
              </a:spcAft>
            </a:pPr>
            <a:r>
              <a:rPr lang="zh-CN" altLang="en-US" b="1">
                <a:solidFill>
                  <a:srgbClr val="C00000"/>
                </a:solidFill>
                <a:latin typeface="微软雅黑" panose="020B0503020204020204" pitchFamily="34" charset="-122"/>
                <a:ea typeface="微软雅黑" panose="020B0503020204020204" pitchFamily="34" charset="-122"/>
              </a:rPr>
              <a:t>认真学习贯彻习近平总书记“七一”重要讲话精神</a:t>
            </a:r>
            <a:r>
              <a:rPr lang="zh-CN" altLang="en-US">
                <a:solidFill>
                  <a:srgbClr val="591300"/>
                </a:solidFill>
                <a:latin typeface="微软雅黑" panose="020B0503020204020204" pitchFamily="34" charset="-122"/>
                <a:ea typeface="微软雅黑" panose="020B0503020204020204" pitchFamily="34" charset="-122"/>
              </a:rPr>
              <a:t>，对团结动员全党全国各族人民在以习近平同志为总书记的党中央领导下，满怀信心为实现</a:t>
            </a:r>
            <a:r>
              <a:rPr lang="zh-CN" altLang="en-US" b="1">
                <a:solidFill>
                  <a:srgbClr val="C00000"/>
                </a:solidFill>
                <a:latin typeface="微软雅黑" panose="020B0503020204020204" pitchFamily="34" charset="-122"/>
                <a:ea typeface="微软雅黑" panose="020B0503020204020204" pitchFamily="34" charset="-122"/>
              </a:rPr>
              <a:t>“两个一百年”</a:t>
            </a:r>
            <a:r>
              <a:rPr lang="zh-CN" altLang="en-US">
                <a:solidFill>
                  <a:srgbClr val="591300"/>
                </a:solidFill>
                <a:latin typeface="微软雅黑" panose="020B0503020204020204" pitchFamily="34" charset="-122"/>
                <a:ea typeface="微软雅黑" panose="020B0503020204020204" pitchFamily="34" charset="-122"/>
              </a:rPr>
              <a:t>奋斗目标、</a:t>
            </a:r>
            <a:r>
              <a:rPr lang="zh-CN" altLang="en-US" b="1">
                <a:solidFill>
                  <a:srgbClr val="C00000"/>
                </a:solidFill>
                <a:latin typeface="微软雅黑" panose="020B0503020204020204" pitchFamily="34" charset="-122"/>
                <a:ea typeface="微软雅黑" panose="020B0503020204020204" pitchFamily="34" charset="-122"/>
              </a:rPr>
              <a:t>实现中华民族伟大复兴的中国梦</a:t>
            </a:r>
            <a:r>
              <a:rPr lang="zh-CN" altLang="en-US">
                <a:solidFill>
                  <a:srgbClr val="591300"/>
                </a:solidFill>
                <a:latin typeface="微软雅黑" panose="020B0503020204020204" pitchFamily="34" charset="-122"/>
                <a:ea typeface="微软雅黑" panose="020B0503020204020204" pitchFamily="34" charset="-122"/>
              </a:rPr>
              <a:t>而奋斗具有重大理论意义和现实意义。</a:t>
            </a:r>
          </a:p>
        </p:txBody>
      </p:sp>
      <p:grpSp>
        <p:nvGrpSpPr>
          <p:cNvPr id="10" name="组合 9"/>
          <p:cNvGrpSpPr/>
          <p:nvPr/>
        </p:nvGrpSpPr>
        <p:grpSpPr>
          <a:xfrm>
            <a:off x="5480756" y="2231940"/>
            <a:ext cx="2858198" cy="742950"/>
            <a:chOff x="5429956" y="2266950"/>
            <a:chExt cx="2858198" cy="742950"/>
          </a:xfrm>
        </p:grpSpPr>
        <p:sp>
          <p:nvSpPr>
            <p:cNvPr id="5" name="矩形 4"/>
            <p:cNvSpPr/>
            <p:nvPr/>
          </p:nvSpPr>
          <p:spPr>
            <a:xfrm>
              <a:off x="6544734" y="2266950"/>
              <a:ext cx="1743420" cy="742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F8E5"/>
                  </a:solidFill>
                  <a:latin typeface="微软雅黑" panose="020B0503020204020204" pitchFamily="34" charset="-122"/>
                  <a:ea typeface="微软雅黑" panose="020B0503020204020204" pitchFamily="34" charset="-122"/>
                </a:rPr>
                <a:t>“两个一百年”</a:t>
              </a:r>
              <a:endParaRPr lang="en-US" altLang="zh-CN">
                <a:solidFill>
                  <a:srgbClr val="FFF8E5"/>
                </a:solidFill>
                <a:latin typeface="微软雅黑" panose="020B0503020204020204" pitchFamily="34" charset="-122"/>
                <a:ea typeface="微软雅黑" panose="020B0503020204020204" pitchFamily="34" charset="-122"/>
              </a:endParaRPr>
            </a:p>
            <a:p>
              <a:pPr algn="ctr"/>
              <a:r>
                <a:rPr lang="zh-CN" altLang="en-US">
                  <a:solidFill>
                    <a:srgbClr val="FFF8E5"/>
                  </a:solidFill>
                  <a:latin typeface="微软雅黑" panose="020B0503020204020204" pitchFamily="34" charset="-122"/>
                  <a:ea typeface="微软雅黑" panose="020B0503020204020204" pitchFamily="34" charset="-122"/>
                </a:rPr>
                <a:t>奋斗目标</a:t>
              </a:r>
              <a:endParaRPr lang="zh-CN" altLang="en-US">
                <a:solidFill>
                  <a:srgbClr val="FFF8E5"/>
                </a:solidFill>
              </a:endParaRPr>
            </a:p>
          </p:txBody>
        </p:sp>
        <p:sp>
          <p:nvSpPr>
            <p:cNvPr id="8" name="矩形 7"/>
            <p:cNvSpPr/>
            <p:nvPr/>
          </p:nvSpPr>
          <p:spPr>
            <a:xfrm>
              <a:off x="5429956" y="2266950"/>
              <a:ext cx="1117599" cy="742950"/>
            </a:xfrm>
            <a:prstGeom prst="rect">
              <a:avLst/>
            </a:prstGeom>
            <a:solidFill>
              <a:srgbClr val="591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2000">
                        <a:schemeClr val="bg1"/>
                      </a:gs>
                      <a:gs pos="100000">
                        <a:srgbClr val="FFFF00"/>
                      </a:gs>
                      <a:gs pos="74000">
                        <a:srgbClr val="FFFF00"/>
                      </a:gs>
                    </a:gsLst>
                    <a:lin ang="5400000" scaled="1"/>
                  </a:gradFill>
                  <a:latin typeface="微软雅黑" panose="020B0503020204020204" pitchFamily="34" charset="-122"/>
                  <a:ea typeface="微软雅黑" panose="020B0503020204020204" pitchFamily="34" charset="-122"/>
                </a:rPr>
                <a:t>实现</a:t>
              </a:r>
            </a:p>
          </p:txBody>
        </p:sp>
      </p:grpSp>
      <p:grpSp>
        <p:nvGrpSpPr>
          <p:cNvPr id="11" name="组合 10"/>
          <p:cNvGrpSpPr/>
          <p:nvPr/>
        </p:nvGrpSpPr>
        <p:grpSpPr>
          <a:xfrm>
            <a:off x="8782756" y="2231940"/>
            <a:ext cx="2901244" cy="742950"/>
            <a:chOff x="8782756" y="2266950"/>
            <a:chExt cx="2901244" cy="742950"/>
          </a:xfrm>
        </p:grpSpPr>
        <p:sp>
          <p:nvSpPr>
            <p:cNvPr id="6" name="矩形 5"/>
            <p:cNvSpPr/>
            <p:nvPr/>
          </p:nvSpPr>
          <p:spPr>
            <a:xfrm>
              <a:off x="9897533" y="2266950"/>
              <a:ext cx="1786467" cy="7429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F8E5"/>
                  </a:solidFill>
                  <a:latin typeface="微软雅黑" panose="020B0503020204020204" pitchFamily="34" charset="-122"/>
                  <a:ea typeface="微软雅黑" panose="020B0503020204020204" pitchFamily="34" charset="-122"/>
                </a:rPr>
                <a:t>中华民族伟大</a:t>
              </a:r>
              <a:endParaRPr lang="en-US" altLang="zh-CN">
                <a:solidFill>
                  <a:srgbClr val="FFF8E5"/>
                </a:solidFill>
                <a:latin typeface="微软雅黑" panose="020B0503020204020204" pitchFamily="34" charset="-122"/>
                <a:ea typeface="微软雅黑" panose="020B0503020204020204" pitchFamily="34" charset="-122"/>
              </a:endParaRPr>
            </a:p>
            <a:p>
              <a:pPr algn="ctr"/>
              <a:r>
                <a:rPr lang="zh-CN" altLang="en-US">
                  <a:solidFill>
                    <a:srgbClr val="FFF8E5"/>
                  </a:solidFill>
                  <a:latin typeface="微软雅黑" panose="020B0503020204020204" pitchFamily="34" charset="-122"/>
                  <a:ea typeface="微软雅黑" panose="020B0503020204020204" pitchFamily="34" charset="-122"/>
                </a:rPr>
                <a:t>复兴的中国梦</a:t>
              </a:r>
              <a:endParaRPr lang="zh-CN" altLang="en-US">
                <a:solidFill>
                  <a:srgbClr val="FFF8E5"/>
                </a:solidFill>
              </a:endParaRPr>
            </a:p>
          </p:txBody>
        </p:sp>
        <p:sp>
          <p:nvSpPr>
            <p:cNvPr id="9" name="矩形 8"/>
            <p:cNvSpPr/>
            <p:nvPr/>
          </p:nvSpPr>
          <p:spPr>
            <a:xfrm>
              <a:off x="8782756" y="2266950"/>
              <a:ext cx="1117599" cy="742950"/>
            </a:xfrm>
            <a:prstGeom prst="rect">
              <a:avLst/>
            </a:prstGeom>
            <a:solidFill>
              <a:srgbClr val="591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gradFill>
                    <a:gsLst>
                      <a:gs pos="32000">
                        <a:schemeClr val="bg1"/>
                      </a:gs>
                      <a:gs pos="100000">
                        <a:srgbClr val="FFFF00"/>
                      </a:gs>
                      <a:gs pos="74000">
                        <a:srgbClr val="FFFF00"/>
                      </a:gs>
                    </a:gsLst>
                    <a:lin ang="5400000" scaled="1"/>
                  </a:gradFill>
                  <a:latin typeface="微软雅黑" panose="020B0503020204020204" pitchFamily="34" charset="-122"/>
                  <a:ea typeface="微软雅黑" panose="020B0503020204020204" pitchFamily="34" charset="-122"/>
                </a:rPr>
                <a:t>实现</a:t>
              </a:r>
            </a:p>
          </p:txBody>
        </p:sp>
      </p:grpSp>
      <p:sp>
        <p:nvSpPr>
          <p:cNvPr id="12" name="矩形 11"/>
          <p:cNvSpPr/>
          <p:nvPr/>
        </p:nvSpPr>
        <p:spPr>
          <a:xfrm>
            <a:off x="5486400" y="3441700"/>
            <a:ext cx="6197600" cy="266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56460" y="3124575"/>
            <a:ext cx="8282939" cy="1015663"/>
          </a:xfrm>
          <a:prstGeom prst="rect">
            <a:avLst/>
          </a:prstGeom>
          <a:noFill/>
        </p:spPr>
        <p:txBody>
          <a:bodyPr wrap="square" rtlCol="0">
            <a:spAutoFit/>
          </a:bodyPr>
          <a:lstStyle/>
          <a:p>
            <a:pPr algn="ctr"/>
            <a:r>
              <a:rPr lang="zh-CN" altLang="en-US" sz="60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rPr>
              <a:t>学习的总体要求</a:t>
            </a:r>
          </a:p>
        </p:txBody>
      </p:sp>
      <p:grpSp>
        <p:nvGrpSpPr>
          <p:cNvPr id="13" name="组合 12"/>
          <p:cNvGrpSpPr/>
          <p:nvPr/>
        </p:nvGrpSpPr>
        <p:grpSpPr>
          <a:xfrm>
            <a:off x="4346202" y="1858461"/>
            <a:ext cx="3499597" cy="953494"/>
            <a:chOff x="4379686" y="1915611"/>
            <a:chExt cx="3499597" cy="953494"/>
          </a:xfrm>
        </p:grpSpPr>
        <p:sp>
          <p:nvSpPr>
            <p:cNvPr id="14" name="TextBox 46"/>
            <p:cNvSpPr txBox="1"/>
            <p:nvPr/>
          </p:nvSpPr>
          <p:spPr bwMode="auto">
            <a:xfrm>
              <a:off x="5437589" y="2099664"/>
              <a:ext cx="2441694" cy="769441"/>
            </a:xfrm>
            <a:prstGeom prst="rect">
              <a:avLst/>
            </a:prstGeom>
            <a:noFill/>
          </p:spPr>
          <p:txBody>
            <a:bodyPr wrap="none" rtlCol="0">
              <a:sp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algn="l"/>
              <a:r>
                <a:rPr lang="zh-CN" altLang="en-US" b="0">
                  <a:effectLst>
                    <a:glow rad="127000">
                      <a:schemeClr val="bg1"/>
                    </a:glow>
                  </a:effectLst>
                </a:rPr>
                <a:t>第二部分</a:t>
              </a:r>
              <a:endParaRPr lang="zh-CN" altLang="en-US" b="0" dirty="0">
                <a:effectLst>
                  <a:glow rad="127000">
                    <a:schemeClr val="bg1"/>
                  </a:glow>
                </a:effectLst>
              </a:endParaRPr>
            </a:p>
          </p:txBody>
        </p:sp>
        <p:sp>
          <p:nvSpPr>
            <p:cNvPr id="15" name="party emblem"/>
            <p:cNvSpPr/>
            <p:nvPr/>
          </p:nvSpPr>
          <p:spPr bwMode="auto">
            <a:xfrm>
              <a:off x="4379686" y="1915611"/>
              <a:ext cx="963494" cy="910425"/>
            </a:xfrm>
            <a:custGeom>
              <a:avLst/>
              <a:gdLst>
                <a:gd name="T0" fmla="*/ 568 w 6630"/>
                <a:gd name="T1" fmla="*/ 2493 h 6244"/>
                <a:gd name="T2" fmla="*/ 2067 w 6630"/>
                <a:gd name="T3" fmla="*/ 941 h 6244"/>
                <a:gd name="T4" fmla="*/ 3033 w 6630"/>
                <a:gd name="T5" fmla="*/ 718 h 6244"/>
                <a:gd name="T6" fmla="*/ 3522 w 6630"/>
                <a:gd name="T7" fmla="*/ 1189 h 6244"/>
                <a:gd name="T8" fmla="*/ 2739 w 6630"/>
                <a:gd name="T9" fmla="*/ 2000 h 6244"/>
                <a:gd name="T10" fmla="*/ 4773 w 6630"/>
                <a:gd name="T11" fmla="*/ 3965 h 6244"/>
                <a:gd name="T12" fmla="*/ 3216 w 6630"/>
                <a:gd name="T13" fmla="*/ 0 h 6244"/>
                <a:gd name="T14" fmla="*/ 5539 w 6630"/>
                <a:gd name="T15" fmla="*/ 4704 h 6244"/>
                <a:gd name="T16" fmla="*/ 6072 w 6630"/>
                <a:gd name="T17" fmla="*/ 5218 h 6244"/>
                <a:gd name="T18" fmla="*/ 5338 w 6630"/>
                <a:gd name="T19" fmla="*/ 5978 h 6244"/>
                <a:gd name="T20" fmla="*/ 4805 w 6630"/>
                <a:gd name="T21" fmla="*/ 5463 h 6244"/>
                <a:gd name="T22" fmla="*/ 1056 w 6630"/>
                <a:gd name="T23" fmla="*/ 5423 h 6244"/>
                <a:gd name="T24" fmla="*/ 904 w 6630"/>
                <a:gd name="T25" fmla="*/ 5467 h 6244"/>
                <a:gd name="T26" fmla="*/ 924 w 6630"/>
                <a:gd name="T27" fmla="*/ 5599 h 6244"/>
                <a:gd name="T28" fmla="*/ 462 w 6630"/>
                <a:gd name="T29" fmla="*/ 6061 h 6244"/>
                <a:gd name="T30" fmla="*/ 0 w 6630"/>
                <a:gd name="T31" fmla="*/ 5599 h 6244"/>
                <a:gd name="T32" fmla="*/ 576 w 6630"/>
                <a:gd name="T33" fmla="*/ 5151 h 6244"/>
                <a:gd name="T34" fmla="*/ 600 w 6630"/>
                <a:gd name="T35" fmla="*/ 5029 h 6244"/>
                <a:gd name="T36" fmla="*/ 184 w 6630"/>
                <a:gd name="T37" fmla="*/ 4584 h 6244"/>
                <a:gd name="T38" fmla="*/ 654 w 6630"/>
                <a:gd name="T39" fmla="*/ 4131 h 6244"/>
                <a:gd name="T40" fmla="*/ 4027 w 6630"/>
                <a:gd name="T41" fmla="*/ 4712 h 6244"/>
                <a:gd name="T42" fmla="*/ 2005 w 6630"/>
                <a:gd name="T43" fmla="*/ 2759 h 6244"/>
                <a:gd name="T44" fmla="*/ 1445 w 6630"/>
                <a:gd name="T45" fmla="*/ 3340 h 6244"/>
                <a:gd name="T46" fmla="*/ 568 w 6630"/>
                <a:gd name="T47" fmla="*/ 2493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a:gsLst>
                <a:gs pos="0">
                  <a:srgbClr val="FF0000"/>
                </a:gs>
                <a:gs pos="100000">
                  <a:srgbClr val="680000"/>
                </a:gs>
                <a:gs pos="43000">
                  <a:srgbClr val="FF0000"/>
                </a:gs>
              </a:gsLst>
              <a:lin ang="5400000" scaled="1"/>
            </a:gradFill>
            <a:ln>
              <a:noFill/>
            </a:ln>
            <a:effectLst>
              <a:glow rad="101600">
                <a:schemeClr val="bg1"/>
              </a:glow>
            </a:effectLst>
          </p:spPr>
          <p:txBody>
            <a:bodyPr vert="horz" wrap="square" lIns="91440" tIns="45720" rIns="91440" bIns="45720" numCol="1" anchor="t" anchorCtr="0" compatLnSpc="1"/>
            <a:lstStyle/>
            <a:p>
              <a:pPr algn="ctr"/>
              <a:endParaRPr lang="zh-CN" altLang="en-US"/>
            </a:p>
          </p:txBody>
        </p:sp>
      </p:grpSp>
      <p:sp>
        <p:nvSpPr>
          <p:cNvPr id="19" name="D"/>
          <p:cNvSpPr/>
          <p:nvPr/>
        </p:nvSpPr>
        <p:spPr>
          <a:xfrm>
            <a:off x="1242150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750"/>
                                        <p:tgtEl>
                                          <p:spTgt spid="1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f3f5449d639590d3c351d22c35db334616fad7"/>
  <p:tag name="ISPRING_RESOURCE_PATHS_HASH_PRESENTER" val="b0617f9b67814c89d0d5dc9ff089a3296e522636"/>
  <p:tag name="ISPRING_PRESENTATION_TITLE" val="PPT_079"/>
  <p:tag name="ISPRING_ULTRA_SCORM_COURSE_ID" val="AF3A771C-35D5-4C6B-9685-6F5914CFA9ED"/>
  <p:tag name="ISPRING_SCORM_RATE_SLIDES" val="1"/>
  <p:tag name="ISPRINGONLINEFOLDERID" val="0"/>
  <p:tag name="ISPRINGONLINEFOLDERPATH" val="Content List"/>
  <p:tag name="ISPRINGCLOUDFOLDERID" val="0"/>
  <p:tag name="ISPRINGCLOUDFOLDERPATH" val="Repository"/>
  <p:tag name="ISPRING_PLAYERS_CUSTOMIZATION" val="UEsDBBQAAgAIAJWD3khS8+efTQQAANgQAAAdAAAAdW5pdmVyc2FsL2NvbW1vbl9tZXNzYWdlcy5sbmetWOtu2zYU/l+g70AIKLABW9oOaFEMiQNaYmwisuRKdJzsAoGRGJuoJGa6uM1+7Wn2YHuSHVKyY6ctJCUBbMOk/H3n8Nzp49MvWYo2oiilyk+st0dvLCTyWCUyX51YC3b28wcLlRXPE56qXJxYubLQ6ejli+OU56uarwR8f/kCoeNMlCUsy5Fe3a+RTE6s+Tiy/dkce1eR60/8aEwn1shW2S3P75CrVuqP4odf3n/48vbd+x+PX7fIPkThDLvuIRUyTO/e9CDyWOC7EbARN/LIJbNG+nMYzl8wl3rEGrVfhqHnAbmwRvqzE7cIAuKxKHSpQyIaRp7PjC1cwohjja5UjdZ8I1Cl0EaKz6haC/BkJQuBylQm5kGsYCOvRZcwx59h6kUBCVlAbUZ9zxqFqijufjK0vK7WqgBxJUpkya9TkRiZEDPm+W0hShDNK4gpBK9qLeGXKuMyP+oUHeAl9SYR8303jIjnbHesEckT5BRcixnIEuCQBEBQ8FIUj8BGJsoMHOE0HcYwpZOpC2+mVZjK1TqFdzVUjzkBH8xF3oWCGCEBRFcYLv3A0UYDUYijW16Wn1WRHMTHvqO6iKln+xCCNtsjZ5pjSww+llA5ikLEVRfZjIQhnpBo7F9CIEPe+UMQ/jmk2/kQxBUJIUVI2IXx8AWdYB3wOsW28b/Nr5jrcE7vEI9jwGnzbaSqS9jRJoUsMJlWHg0TE5KPC3Abxe530rhhBeua1UpuBOhRJKLoFASVxSaOjqKPC/pbdIapS5wIwsrxlxEzJU9LzPgdylWFeLLheSzQtYh5DbF+B88SmZhn2s9G/l+1/Bvxqq0qr9qC5Dnk8tVQfQ5q2DfUqkvQqapEdlt1idYGa9V/jBY6pr+rQp+jP05+aBMPB9R/Hs+UMqvTpuo+2T87zYb6qFOJJ1qqv7eeW5Owqa1jCgVrLFV/BIFuqvsHNMC0P4p6ZyBo3pRoqOE0vxkg0/NbAk+hx3JcgKkOVLgAEw7AL8k4pAxmo6W4LmXVOXaYbGwc9G3XxjDnpaIS98l4LW4UTDip4Jtm+oAuZDzd6dC94eagVTDKXFDZA8JVEzxAmcoM9E96cC5mZGuBpsAfnGSp6jQxyZvKT6bIg23rTHw9Nt0UKjO7KS+3wds0mdOnaNEcLmiEzge0/13+9fbPXvo93kshwYE9jWzs2UQP+jpX054gSAFtCpeFkYvHGg65kPEqXkMzvVF1nvQkamZ1h5xhIGvPHApexOv//vm3J8cDTZpd1O7+OogEEltXQbIj+91TlSj/7CJheHyIM4s+qPZus8X1vOowClH4LHcI3rSWTGWwddQtF4K8dRpmDNvTGeQBDIBDgDMcnEMJM8P3MKSx6jDI7hI5BPSwU3Ri4SiMziPsOObyDNmUyvhT0wQTuCLE7S06hVt0XzJ7ij0onA/4RCKrgYSm12zLCmRus77P283XrWe3Ks1/EMev9/6S+B9QSwMEFAACAAgAlYPeSN0WzyJdAwAAiA0AACcAAAB1bml2ZXJzYWwvZmxhc2hfcHVibGlzaGluZ19zZXR0aW5ncy54bWzVV19vGjkQf+dTWD71sWySpn8uAqIqWXSohCCg1/QpMuuBteK192wvlD7dp7kP1k/S8RrIcknTTVqkVigCj2d+83/GaZ1+yiRZgLFCqzY9bB5QAirRXKh5m76fdJ+/ocQ6pjiTWkGbKk3JaafRyoupFDYdg3PIagnCKHuSuzZNnctPomi5XDaFzY2/1bJwiG+bic6i3IAF5cBEuWQr/HKrHCxdI9QAwL9Mq7VYp9EgpBWQLjQvJBDB0XIlvFNMdiWzKY0C25QlN3OjC8XPtNSGmPm0Tf84euU/G54AdS4yUD4mtoNET3YnjHPhrWByLD4DSUHMUzT38OCYkqXgLm3To2MPg+zRXZgSPPjOPMyZxiAot8bPwDHOHAvHoNDADAxmA2zHmQIQdIdW4XTwyW0JgcRXimUimeAN8aFq0/PJ9SjuxqN4cBZfvx/1g6m1JSa9ST+uJfPXx2E86vcG764nl5f9SW94K1X6ULG2Fe063sIA6cJU3WPOsSTFOLpNGKqUDddMq50I+DOZaom1MGPSApZ1NgU+YBlUqmN8I1QXOQ8pmaEfctWmb41gkhLhmBTJVtgWU+uEK6uwW+UkiIXtAuRiTG/Vh+AkKTMWqmZtbqwvgaTzQReSk5UuiBQ3QJwm6H6R4a8USLVWyMzorKRiOTtipUCNCwFL4KdlSNeA31L0EVVkBUpi7+QSXNDwTyE+kynMtEFcYAvsNKQLG/CbjwLOmbW3oGxj47Nxv3ceX/cG5/HVM+8g4wuG1fs4cEw4ZLnbCz5bEaXdRg7DkbDCQpkULnh5V8e35tPTYEVWyJDmn52MCvQeU7IfLY9JzHctqK02ZYuyEX1zldDYggJTEjDxIsFxIdR6GtcATJgiWskVYQlONevbeiF0YZESGjhA26dbGOSJUOVpjqMNNRoOphbkweHRi+OXr16/+fOkGX3597/nDwqt5/1QMq8uDPyzB7dEbcn/baTvyD2wY7Z75u78bUV+L9y/Jvxu+SW3xHAU/10nk4P4alKriOJxLbjLOlyX7+pwjcJaG1ZWWi0TcAzOQ1vjIJQiEw74zyzqJ5TJD70mQo3tp0z26POPtMZv43I4bd+lOw/RVnTvy93fZEKJDAPhh/D2ud95eXyAT9t7rxoNRNv976nT+ApQSwMEFAACAAgAlYPeSGAxpKarAgAAVAoAACEAAAB1bml2ZXJzYWwvZmxhc2hfc2tpbl9zZXR0aW5ncy54bWyVVsFu2zAMve8rguweA23RrYAbYMkyoEC3FmuRu2wzthBZMiQ6Xf5+oi3PUhLPTogAJfkeRVEk09jsuVx+ms3iVAml3wCRy9yQpbPNePY4T2pEJRepkggSF1Lpkon58vOP5hNHDXKMpQ6gp3J2LIX+mLt7kikUd8bDmmSIkKqyYvL4rHK1SFi6z7WqZWZpt3ckQ7TiWIEWXO5HLyG4wSeEMsjp9gvJNEqlwRiglO43JKMswRIQ0yp8wumPuop24IZjQ1vdkQzRKpZDWOSbe5JhvLTRryYg/EEL3axIBqGCHUFfFVxVdXVNj1Ra5VTQk0MeSEY5QrHMjp8lfF2TjBLoQnTQ6OO58ny/IfFA7k9/7mMaV63EK9X1ZCHQoycClqhriKNOa32mUB8vNdr5gOWOCWMBvqkHvdqkX1ltujChrcf9hg8uMz+Ws/SQrRJ1Ces2YS9caO/x6/Wq2RV+0H82L0MNB2f0UuyNPfKXresZ0jP2yDfBM3iR4niewamrJXWPvGLuOf9ff+sFyayaOW+ndV466ZlG1/hnO0sHKlUGS0P5vPMS6OHiqLG1OUVnScWSHXjOkCv5k3DJsbmNiaMTh2u2y60VI0cBlzquydHu6SBn0scbsv1Z6O/W6jO0W/xxzhBZWpT2Z8nMZ45nx8SGmUeXGbQnLRz0k9wpj9MkNkQqmd6DfldKmKkUqRAmg1U7XUPwOPKKEEeXqxy7IJfKL+syAb2xr8bBuCqHthZX8LwQ9otbDh+QhYQBZ8vEwoaTjIsO7RlcCwDTadHNV6u0nrIWyAUcoJt9z9BceOhmsbE9OtRu3/AZdug3nLNM6ki3KvpW8XGh4wJha/NS4dLxHWHTu8Bh1yNLTHOzYPC7LdxHDvZyt82o9fxF1uiuk4LA1n9eQWuk/yb/AlBLAwQUAAIACACVg95IQMMREC8DAACZDAAAJgAAAHVuaXZlcnNhbC9odG1sX3B1Ymxpc2hpbmdfc2V0dGluZ3MueG1szVfNThsxEL7nKSxXHMkCpbRFSVAFi4hIQxTSFk7IWU+yFl57a3sT0lOfpg/WJ+l4nUDS0rAgqKoIJTue+ebn88wsjYObTJIJGCu0atLt+hYloBLNhRo36afB8eY7SqxjijOpFTSp0pQctGqNvBhKYdNzcA5VLUEYZfdz16Spc/l+FE2n07qwufGnWhYO8W090VmUG7CgHJgol2yGX26Wg6VzhAoA+JdpNTdr1WqENALSR80LCURwjFwJnxSTJy6TNApaQ5Zcj40uFD/UUhtixsMmfbWz5z8LnYB0JDJQviS2hUIvdvuMc+GDYPJcfAOSghinGO321i4lU8Fd2qQ7ux4G1aM/YUrwkDrzMIcaa6DcHD8DxzhzLDwGhwZGYJAMsC1nCkDQFdmSpoMbdysIIj5TLBPJAE+Ir1STHg2u+vFx3I+7h/HVp34nhFrZYtAedOJKNieXvbjfaXdPrwZnZ51Bu3dnVeawFG0jWk28gQXShVlOjznHkhTr6BZlWJYstEZarVTAP5OhlngVRkxaoGSEgcpZk34wgklKhGNSJLenjpkxuGMhMQVvu10fKUfvAEO6ScqMhWVHixPrSU1aX3QhOZnpgkhxDcRpggkVGf5KgSyzT0ZGZ6VUMuuIlYIDmQiYAj8oizQH/JujS3SRFWiJzZBLcMHD10J8I0MYaYO4wCbYOigXNuDXHwWcM2vvQNkixo3zTvsovmp3j+KLDZ8g4xOG9/Fx4EghZLl7EXw2I0q7hR2WI2GFhZIULnh5ViW3+tNpsCIrZKD5uclYgn5BSl7Gy2OIeTCCym5TNikb0TdXCY0tKJCSgIkHCba7UPP5WgEwYYpoJWeEJTinrG/ridCFRUlo4ABtnx5hsCdClU9j3GTo0XAwlSC3tnde777Ze/vu/X49+vn9x+Zao/kE70nm3YURfrh27le2/G3HPGC3Zmvcbo4/528j8tP6/sHvt8U/mvu9fvy5Cjfd+GJQ6VrE55XgzqponZ1W0eqHRdVbWlKVQsDBNg6NiqNNikw44M95TZ9A/PqNH67FMxH/glmsvb7/bxLh6fb9buWFrhHd+wZcQ/nqvxOt2i9QSwMEFAACAAgAlYPeSEJVCJSHAQAADwYAAB8AAAB1bml2ZXJzYWwvaHRtbF9za2luX3NldHRpbmdzLmpzjZTBbsIwDIbvPEWVXScOgNjYEcakSRwmbbdph1BMqUiTKEk7OsS7r24HNMEd9L807pffjqt434uqh8Useor29Xu9fvPXdQww5kwO935cYHzNhQ0/ZPiBWZGu4CPNQKQSWIAUR89T+HAmGmc/I5O16bJ8R1vb8mOKqINpwsIQMUttLgjwm4jtqM0/p2Cvda7mTK1OL3PnlOzHSjqQri+VyXjNsLuX+mkfMYBVAeYKuuYxeKajMaqLPDtOZqg2F6tMc1kuVKL6Sx5vE6NyuWro4QjVpjelBlP98m1XgSK17tVBFiYePqC6SW3AWvjLO56jSFjwJYh/WxSgnvFVukht6o70dIRq05oncNGlwRjlY7LyupVzsHMNMZ+iPELwEswtVkrn+oYfqI1KsCOXlhMUiQrFV6lMGu5xhiI5LBZtu3p9PujzAMW8K6SCK7QhrmTWNTqoex/EnDeUjlltkHVBXXpqFpJ5FRHTnTPocoy4cIzg+jNi3Dkeb7JqOlT1fl2rzB+/h97hF1BLAwQUAAIACACVg95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CVg95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lYPe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CWg95IjUK2TO8KAAATIAAAFwAAAHVuaXZlcnNhbC91bml2ZXJzYWwucG5n7Zl5UJPXFsA/lApuEFoVfSwBdLQuBSmVxWBSqBZ5FWhtm4AsAhFSWRI1DUYIiVWeiCxph7GggdAZW9EGAogSQEJ4bHmakNSpKcSEBIkkj7CE8ElYsr0v2GnnzZv++f7LH7nJPV9+55577rn3nPluyaexUZs3/G0DAACbo48fPQkAjr4AsJbgvA6SqIp7cqAvB+LJqEiALfKchDqOuIiYCABooW80pb0F9defO55ABACXPtvHgU+4dwYA4Peij0Z8QU6ZGY0o3YXz6nlJWbv1KnPLMbfNgUU+EVf8o52ZklIf/b78LUVH8kvIv1Q6oS77kJ9V+viR1yve8t0T4PfvQ2NO281xJ1vawFnha9HrgMczYG+fMO9L0kVJrM5gnNIy6/3zVI0cRWc7zWoZmGriUSeJdUZPyKKe8tyYtJXer6+ZyQGRXfpBD0G5AyT2lry+lpv08XWlSR0i2GqT4LM7+zKKlvgoS0uSrT/GPkEjZynutJxyhnrnMHdR4QtP9zcdcF8DdeU3J13jGrcBtp+H3GyS49dhUPthZJFN9rafI9R+C4OcB1wucrap23XUpsbHN9L2fL0dsSN2xI7YETtiR+yIHbEjdsSO2BE7YkfsiB2xI3bEjvw/kZKoG7A6q0kTkELRD5QWLM4md61oWe6njS+GvRFEntoyZK4xPn7hans3SkBFJQ2JmVuIVn4VzzRxR/1d62xOay6vc3bPgNz6uegOvQImDgeFA9lN3LauVjqrg0fkYYxrAaDnToFBioPL3OsJWIgisAoVDBLzYdh8jFA5GWOwxkdFXa9KyT97yQl+cRX5wEAy+VsqL7S9A/Q4EVKmj/CBluWnmO4Hch03AfdoJqyaJ3tMjbD+21n/4zZmh5JldojVPcd9OkRCyNYDPxwKcOSa5gUCDU5z5pGugJUremLyUk6UUqFxJLX5JxsMTqHc8U37cAgH4KG67LkEfEBsfbHIlQRrMi1sjNHy7lHnsVc3gu7VzDgCv9wSb4g/sgcRxTIrE3OJeHWHIbkQCfmyRq7VkzewZOuAMfzQ/WWNKQxWjOanEh4Nhd3mZDRA0/Lr34o0T8adpphUcB55ZbIefrBq6IEkuMfY6E2vb+7MBYDZ38JoMNVT7fbpxrYwDJh9HMMf2+7X3+t4rWQzOLYiaaKS9GoGATnmzlsaGLA1AlK/c7vij6Fnu+Z6Nwo0aZockqcBLatp1dTRqJc88dq1pbBi1V0BHvsIVYw0SsUplFc74R2bNmPKOUqq8UJtwsW2hGT3uQqJSn8YWs6AqipxfDISzdkM9IyGLhDCC5IaKwYUWQxinkx5Yk+k59IIH5mnN+to1tHEbqqws3VI23n5YoM33RUsJ1BU4wG0ZcGEKvuRKa2KLsldC5wLwYNToZq37n6EWnlGVyRaanUUzTcZ4BWdK22pr1RXqCsYThEvTcbRVhQk4aIxdzBp+ACjqVjAbj28DVozdtBihuE8TZoHx6HU4lY4qLmZgOQTupVwfuAwokoMas3Bxd4T8Tl4cBnm1y+qRy7cF3ASPBHdloWm03IezTqOQxl3xFXrqIuP3U8v9bq39yabYsckqvMZFl/TIs9qnt05Zbb6T/PYDXgP4LKMIV4Tf8Taeb+4PNcPKV4LD7aYNKjTBUdAv98OKJmfiBwpskzTDIH2uIvCGINjSeGQv5NwHkbYwbRUmtTQK88Szq//ICizjmOu9QnEIrwx5R3cBM1nR7Saj67DEOA3leAOaE2gCf860EQzT30Cml8ujeqoF/WNhMLssCcTes5tMviDRDWxncVXqX8+366wTD3VtjkA7bUaZgF+WT61PaitRF+91MzLKYUZS/SOVyE1p6uqCPrUQUu+i/mlK609CUf7/p85CGxkP3WUccqrEorqYengtDJP2ufX30bJkGUaCiL7t6W5YAV5lKbDefR0ajCa/2of5MJilOllKeQXnU6hRahsJhp3NxKlVBNYZ+1a0mJ4K90L5Pcbdo+Gf7VADhvU6ts7snIEmNOY1aiZkQ8Q+qrPhzooRLHVOoxbusnA4XEhX1WL27P8uLVeza4uiXPx3BjVbjT/DLRNSAasTBNVAsMiKmQrxfxzNfsiheJBbXXSsaKR5V+Kka9n37MQGnY3qs4J77/LWiCbGv9q5AbmRa/swRPf494Pb2s/2CQXz5t3Xdr9THWudiYfjUXpFSLmCDIunfEjvPuY6u7vo2cKu0WFDDMjyN17m68LP+34SK+gzHxra0H9DRiWdILtFzl9HWatQ1fivR/md3liF8jypENtE6ym/asbLw8tflyx0NxSeG88OFqxprfsVo1YEzGtPNWcjKyc5JoTXBK7qptkiYHqmQ2yeWxjxRNoM00Jq43cmcVpDbQWVBR/etjSaYCcNmHM8HAb57nwY6pGB7NoBjSBXy2+HFrz0JvqX8TBhkv/0oiUwgXJBLEJKxypW98S8zBEtusS4k4a41t4bDsuKeQ7BS1VZUCX9Sl9zpdJAqXQ+VW7Q0bNqcMG0pgtXowZsXEGvTtVOLJGZAEPBsv03CnnQJQHC3thq1s6jipRa6/upVmNSl5IWq3OlU85OBHCWx5y2t0WHvbfFrkMy2jJCaPBAMABfwooPLsaquzbAPzj6y3c8vE5DlZ+xo+LujOeRvis/f6flkyLz1SfP1FUHfRhprDTuPSAuzWD+POfJmgq60yvJpyyPRHqLXVw05iTYL0/nQO3LvEF0SHWzy03RI1kApaXYwQNpAySDADkCm7B4vdiHj5r8Mt3xr4sGlH8PRALBWA810s118kJ8sn0ZMacb5DoR1YNMBq7zFlDO4rd0nl0RskmIkUdXzbz3n4ZNa5Hyi6o8YPisV9LTooqCp17Rqe+/gY+MjXYgJA1sDeS+Vr90kHQ9RX6CkYAz1uOX517SMAJruFFtkCTGhJYqWSl95z4GVfbp0wNBBs7KKXvgOa+aQ4jejlvOTiC9gVL1cJ5oT5M5LnQ+V3vYf2VovTqCRnS8zZJXS1cJJahh1tpG5/mUQgeZ4LB1rl7AegbMCckeEucRA3uj6POV14kFB5RUI0zAlLmqDSTlNyDQNP5LOHesyD9VZa0TDKBXXVJ+erZ4Tkt//08XzSB4gD6QAwl1W38avOLupslG6ATVGkxcAIUFHBIEC2mCnEfCmXBmV4Oa9ic/HBm7+oZhAjoXhqfvzQSluhVbEuV0z9VpZzyLma87cueK4mjjI9P1td1myS1BUTpgcTctV3KP9Pjm2ycrskibbLlKNZy7naOWRjqtia0A0o/W94knXz1LRx+YRkWd1sSaFseNrPQIJ0IDL0Gpdokfd1z+eCqGQXgLYClOaP56pHVltmfbQzoapZbsSWwnidDxkE0/cnjr2WLdx2AczXjYQpV6pv8P5SMHEYejgy/Xz9KvrkFGVqPzCCwC/CrDqoRrcaMWDRAWdebxVvMrJW0adItFRij+V5FBSwua2Z+315Ks9qMrV+Ky2KD/grGOqBHLzKDvvj36eGaoMhYfbrymdt4tMkX3LcXKnfOCjdGarb74Q/Tw4dhQcavb7gbIUWqL5q+Yl7BRENFWOxU9O2div4W8F/WRTNqcOcxW0l2GZrD/1RuZO1NTEqCv03Svv9XOLOTZrVcsFVzPcm3LHPPEwncR0l/3E2T9Er9oAfhAGb1742TLkH+O/vLbPXdm+vt1QvvLnffTJOeTusimxeGqzxscvnz1/+Y3GT1cHe3Onz37AHWU5rDt6mIPhZ7lB2ZeuU/UEsDBBQAAgAIAJaD3khooHo6TQAAAGsAAAAbAAAAdW5pdmVyc2FsL3VuaXZlcnNhbC5wbmcueG1ss7GvyM1RKEstKs7Mz7NVMtQzULK34+WyKShKLctMLVeoAIoZ6RlAgJJCpa2SCRK3PDOlJAOowsDYGCGYkZqZnlFiq2RubgoX1AeaCQBQSwECAAAUAAIACACVg95IUvPnn00EAADYEAAAHQAAAAAAAAABAAAAAAAAAAAAdW5pdmVyc2FsL2NvbW1vbl9tZXNzYWdlcy5sbmdQSwECAAAUAAIACACVg95I3RbPIl0DAACIDQAAJwAAAAAAAAABAAAAAACIBAAAdW5pdmVyc2FsL2ZsYXNoX3B1Ymxpc2hpbmdfc2V0dGluZ3MueG1sUEsBAgAAFAACAAgAlYPeSGAxpKarAgAAVAoAACEAAAAAAAAAAQAAAAAAKggAAHVuaXZlcnNhbC9mbGFzaF9za2luX3NldHRpbmdzLnhtbFBLAQIAABQAAgAIAJWD3khAwxEQLwMAAJkMAAAmAAAAAAAAAAEAAAAAABQLAAB1bml2ZXJzYWwvaHRtbF9wdWJsaXNoaW5nX3NldHRpbmdzLnhtbFBLAQIAABQAAgAIAJWD3khCVQiUhwEAAA8GAAAfAAAAAAAAAAEAAAAAAIcOAAB1bml2ZXJzYWwvaHRtbF9za2luX3NldHRpbmdzLmpzUEsBAgAAFAACAAgAlYPeSD08L9HBAAAA5QEAABoAAAAAAAAAAQAAAAAASxAAAHVuaXZlcnNhbC9pMThuX3ByZXNldHMueG1sUEsBAgAAFAACAAgAlYPeSJQTsyJpAAAAbgAAABwAAAAAAAAAAQAAAAAARBEAAHVuaXZlcnNhbC9sb2NhbF9zZXR0aW5ncy54bWxQSwECAAAUAAIACABElFdHI7RO+/sCAACwCAAAFAAAAAAAAAABAAAAAADnEQAAdW5pdmVyc2FsL3BsYXllci54bWxQSwECAAAUAAIACACVg95INdvZrWgBAADzAgAAKQAAAAAAAAABAAAAAAAUFQAAdW5pdmVyc2FsL3NraW5fY3VzdG9taXphdGlvbl9zZXR0aW5ncy54bWxQSwECAAAUAAIACACWg95IjUK2TO8KAAATIAAAFwAAAAAAAAAAAAAAAADDFgAAdW5pdmVyc2FsL3VuaXZlcnNhbC5wbmdQSwECAAAUAAIACACWg95IaKB6Ok0AAABrAAAAGwAAAAAAAAABAAAAAADnIQAAdW5pdmVyc2FsL3VuaXZlcnNhbC5wbmcueG1sUEsFBgAAAAALAAsASQMAAG0iA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www.2ppt.com">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1983</Words>
  <Application>Microsoft Office PowerPoint</Application>
  <PresentationFormat>宽屏</PresentationFormat>
  <Paragraphs>218</Paragraphs>
  <Slides>29</Slides>
  <Notes>29</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29</vt:i4>
      </vt:variant>
    </vt:vector>
  </HeadingPairs>
  <TitlesOfParts>
    <vt:vector size="34" baseType="lpstr">
      <vt:lpstr>宋体</vt:lpstr>
      <vt:lpstr>微软雅黑</vt:lpstr>
      <vt:lpstr>Arial</vt:lpstr>
      <vt:lpstr>Calibri</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2015-10-27T06:10:00Z</dcterms:created>
  <dcterms:modified xsi:type="dcterms:W3CDTF">2023-01-10T06:58:25Z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0790A153B78340B1B139202E67E3F589</vt:lpwstr>
  </property>
  <property fmtid="{A09F084E-AD41-489F-8076-AA5BE3082BCA}" pid="100">
    <vt:ui4>5</vt:ui4>
  </property>
  <property fmtid="{64440492-4C8B-11D1-8B70-080036B11A03}" pid="11">
    <vt:lpwstr>www.2ppt.com-爱PPT提供资源下载</vt:lpwstr>
  </property>
</Properties>
</file>