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5" Type="http://schemas.openxmlformats.org/officeDocument/2006/relationships/tags" Target="../tags/tag5.xml"/><Relationship Id="rId15" Type="http://schemas.microsoft.com/office/2007/relationships/media" Target="../media/media5.mp3"/><Relationship Id="rId10" Type="http://schemas.openxmlformats.org/officeDocument/2006/relationships/audio" Target="../media/media2.mp3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9.mp3"/><Relationship Id="rId1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6" Type="http://schemas.openxmlformats.org/officeDocument/2006/relationships/audio" Target="../media/media10.mp3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microsoft.com/office/2007/relationships/media" Target="../media/media8.mp3"/><Relationship Id="rId5" Type="http://schemas.openxmlformats.org/officeDocument/2006/relationships/tags" Target="../tags/tag11.xml"/><Relationship Id="rId15" Type="http://schemas.microsoft.com/office/2007/relationships/media" Target="../media/media10.mp3"/><Relationship Id="rId10" Type="http://schemas.openxmlformats.org/officeDocument/2006/relationships/audio" Target="../media/media7.mp3"/><Relationship Id="rId4" Type="http://schemas.openxmlformats.org/officeDocument/2006/relationships/tags" Target="../tags/tag10.xml"/><Relationship Id="rId9" Type="http://schemas.microsoft.com/office/2007/relationships/media" Target="../media/media7.mp3"/><Relationship Id="rId14" Type="http://schemas.openxmlformats.org/officeDocument/2006/relationships/audio" Target="../media/media9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openxmlformats.org/officeDocument/2006/relationships/tags" Target="../tags/tag21.xml"/><Relationship Id="rId7" Type="http://schemas.microsoft.com/office/2007/relationships/media" Target="../media/media11.mp3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image" Target="../media/image3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295400"/>
            <a:ext cx="9144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>
                <a:cs typeface="Times New Roman" panose="02020603050405020304" pitchFamily="18" charset="0"/>
              </a:rPr>
              <a:t>Unit 7 </a:t>
            </a:r>
            <a:r>
              <a:rPr lang="en-US" altLang="zh-CN" sz="3600" dirty="0" smtClean="0"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/>
              <a:t>Days </a:t>
            </a:r>
            <a:r>
              <a:rPr lang="en-US" altLang="zh-CN" sz="3600" dirty="0"/>
              <a:t>and Months</a:t>
            </a:r>
            <a:endParaRPr lang="en-US" altLang="zh-CN" sz="36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5400" dirty="0" smtClean="0">
                <a:cs typeface="Times New Roman" panose="02020603050405020304" pitchFamily="18" charset="0"/>
              </a:rPr>
              <a:t>A </a:t>
            </a:r>
            <a:r>
              <a:rPr lang="en-US" altLang="zh-CN" sz="5400" dirty="0">
                <a:cs typeface="Times New Roman" panose="02020603050405020304" pitchFamily="18" charset="0"/>
              </a:rPr>
              <a:t>Class Calendar</a:t>
            </a:r>
            <a:endParaRPr lang="zh-CN" altLang="en-US" sz="54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486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447800" y="2209800"/>
            <a:ext cx="6643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习以上内容，认真完成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class Calendar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14825" y="1600200"/>
            <a:ext cx="3657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日期；约会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一月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二月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三月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四月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五月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六月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00200" y="2311400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January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00200" y="28194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February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600200" y="3429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March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600201" y="1701800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date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600200" y="3937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April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600200" y="4546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May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600200" y="5054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June</a:t>
            </a:r>
          </a:p>
        </p:txBody>
      </p:sp>
      <p:pic>
        <p:nvPicPr>
          <p:cNvPr id="2" name="d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86000" y="1600200"/>
            <a:ext cx="609600" cy="812800"/>
          </a:xfrm>
          <a:prstGeom prst="rect">
            <a:avLst/>
          </a:prstGeom>
        </p:spPr>
      </p:pic>
      <p:pic>
        <p:nvPicPr>
          <p:cNvPr id="3" name="March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362200" y="3327400"/>
            <a:ext cx="609600" cy="812800"/>
          </a:xfrm>
          <a:prstGeom prst="rect">
            <a:avLst/>
          </a:prstGeom>
        </p:spPr>
      </p:pic>
      <p:pic>
        <p:nvPicPr>
          <p:cNvPr id="4" name="April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86000" y="3835400"/>
            <a:ext cx="609600" cy="812800"/>
          </a:xfrm>
          <a:prstGeom prst="rect">
            <a:avLst/>
          </a:prstGeom>
        </p:spPr>
      </p:pic>
      <p:pic>
        <p:nvPicPr>
          <p:cNvPr id="5" name="Ma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09800" y="4445000"/>
            <a:ext cx="609600" cy="812800"/>
          </a:xfrm>
          <a:prstGeom prst="rect">
            <a:avLst/>
          </a:prstGeom>
        </p:spPr>
      </p:pic>
      <p:pic>
        <p:nvPicPr>
          <p:cNvPr id="6" name="Jun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09800" y="49530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43425" y="1720840"/>
            <a:ext cx="3581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num.</a:t>
            </a:r>
            <a:r>
              <a:rPr kumimoji="0" lang="zh-CN" altLang="en-US" sz="1800" b="0" dirty="0"/>
              <a:t>第一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num.</a:t>
            </a:r>
            <a:r>
              <a:rPr kumimoji="0" lang="zh-CN" altLang="en-US" sz="1800" b="0" dirty="0"/>
              <a:t>第二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num.</a:t>
            </a:r>
            <a:r>
              <a:rPr kumimoji="0" lang="zh-CN" altLang="en-US" sz="1800" b="0" dirty="0"/>
              <a:t>第三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num.</a:t>
            </a:r>
            <a:r>
              <a:rPr kumimoji="0" lang="zh-CN" altLang="en-US" sz="1800" b="0" dirty="0"/>
              <a:t>第四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num.</a:t>
            </a:r>
            <a:r>
              <a:rPr kumimoji="0" lang="zh-CN" altLang="en-US" sz="1800" b="0" dirty="0"/>
              <a:t>第五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num.</a:t>
            </a:r>
            <a:r>
              <a:rPr kumimoji="0" lang="zh-CN" altLang="en-US" sz="1800" b="0" dirty="0"/>
              <a:t>第六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00200" y="2021416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first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00200" y="26162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second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600200" y="31242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third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600200" y="36470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forth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600200" y="42418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fifth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600200" y="47498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sixth</a:t>
            </a:r>
          </a:p>
        </p:txBody>
      </p:sp>
      <p:pic>
        <p:nvPicPr>
          <p:cNvPr id="2" name="seco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14600" y="2514600"/>
            <a:ext cx="609600" cy="812800"/>
          </a:xfrm>
          <a:prstGeom prst="rect">
            <a:avLst/>
          </a:prstGeom>
        </p:spPr>
      </p:pic>
      <p:pic>
        <p:nvPicPr>
          <p:cNvPr id="3" name="thir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09800" y="3022600"/>
            <a:ext cx="609600" cy="812800"/>
          </a:xfrm>
          <a:prstGeom prst="rect">
            <a:avLst/>
          </a:prstGeom>
        </p:spPr>
      </p:pic>
      <p:pic>
        <p:nvPicPr>
          <p:cNvPr id="4" name="fourt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09800" y="3530600"/>
            <a:ext cx="609600" cy="812800"/>
          </a:xfrm>
          <a:prstGeom prst="rect">
            <a:avLst/>
          </a:prstGeom>
        </p:spPr>
      </p:pic>
      <p:pic>
        <p:nvPicPr>
          <p:cNvPr id="5" name="fifth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09800" y="4140200"/>
            <a:ext cx="609600" cy="812800"/>
          </a:xfrm>
          <a:prstGeom prst="rect">
            <a:avLst/>
          </a:prstGeom>
        </p:spPr>
      </p:pic>
      <p:pic>
        <p:nvPicPr>
          <p:cNvPr id="6" name="sixth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09800" y="4648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71600" y="1475592"/>
            <a:ext cx="617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阅读课文找出下列短语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1.</a:t>
            </a:r>
            <a:r>
              <a:rPr kumimoji="0" lang="zh-CN" altLang="en-US" sz="1800" b="0" dirty="0">
                <a:latin typeface="宋体" panose="02010600030101010101" pitchFamily="2" charset="-122"/>
              </a:rPr>
              <a:t>今天是什么日期</a:t>
            </a:r>
            <a:r>
              <a:rPr kumimoji="0" lang="en-US" altLang="zh-CN" sz="1800" b="0" dirty="0">
                <a:latin typeface="宋体" panose="02010600030101010101" pitchFamily="2" charset="-122"/>
              </a:rPr>
              <a:t>?</a:t>
            </a:r>
            <a:r>
              <a:rPr kumimoji="0" lang="en-US" altLang="zh-CN" sz="1800" b="0" dirty="0"/>
              <a:t>___________________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2.</a:t>
            </a:r>
            <a:r>
              <a:rPr kumimoji="0" lang="zh-CN" altLang="en-US" sz="1800" b="0" dirty="0"/>
              <a:t>我们有</a:t>
            </a:r>
            <a:r>
              <a:rPr kumimoji="0" lang="en-US" altLang="zh-CN" sz="1800" b="0" dirty="0"/>
              <a:t>......___________________________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3.</a:t>
            </a:r>
            <a:r>
              <a:rPr kumimoji="0" lang="zh-CN" altLang="en-US" sz="1800" b="0" dirty="0"/>
              <a:t>年月</a:t>
            </a:r>
            <a:r>
              <a:rPr kumimoji="0" lang="en-US" altLang="zh-CN" sz="1800" b="0" dirty="0"/>
              <a:t>________________   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4.</a:t>
            </a:r>
            <a:r>
              <a:rPr kumimoji="0" lang="zh-CN" altLang="en-US" sz="1800" b="0" dirty="0"/>
              <a:t>十二月之后</a:t>
            </a:r>
            <a:r>
              <a:rPr kumimoji="0" lang="en-US" altLang="zh-CN" sz="1800" b="0" dirty="0"/>
              <a:t>___________________________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5.</a:t>
            </a:r>
            <a:r>
              <a:rPr kumimoji="0" lang="zh-CN" altLang="en-US" sz="1800" b="0" dirty="0"/>
              <a:t>三月</a:t>
            </a:r>
            <a:r>
              <a:rPr kumimoji="0" lang="en-US" altLang="zh-CN" sz="1800" b="0" dirty="0"/>
              <a:t>24</a:t>
            </a:r>
            <a:r>
              <a:rPr kumimoji="0" lang="zh-CN" altLang="en-US" sz="1800" b="0" dirty="0"/>
              <a:t>号</a:t>
            </a:r>
            <a:r>
              <a:rPr kumimoji="0" lang="en-US" altLang="zh-CN" sz="1800" b="0" dirty="0"/>
              <a:t>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6.</a:t>
            </a:r>
            <a:r>
              <a:rPr kumimoji="0" lang="zh-CN" altLang="en-US" sz="1800" b="0" dirty="0"/>
              <a:t>六月</a:t>
            </a:r>
            <a:r>
              <a:rPr kumimoji="0" lang="en-US" altLang="zh-CN" sz="1800" b="0" dirty="0"/>
              <a:t>15</a:t>
            </a:r>
            <a:r>
              <a:rPr kumimoji="0" lang="zh-CN" altLang="en-US" sz="1800" b="0" dirty="0"/>
              <a:t>号</a:t>
            </a:r>
            <a:r>
              <a:rPr kumimoji="0" lang="en-US" altLang="zh-CN" sz="1800" b="0" dirty="0"/>
              <a:t>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29000" y="2108200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What’s the date?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667000" y="4203700"/>
            <a:ext cx="419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 March 24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2819400" y="3678851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After December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209800" y="3086100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Months of the year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43200" y="2578100"/>
            <a:ext cx="3505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we have.....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67000" y="4711700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 June 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429000" y="1676400"/>
            <a:ext cx="3325972" cy="4930724"/>
          </a:xfrm>
          <a:prstGeom prst="rect">
            <a:avLst/>
          </a:prstGeom>
        </p:spPr>
      </p:pic>
      <p:pic>
        <p:nvPicPr>
          <p:cNvPr id="3" name="七年级上册Unit 7-Lesson 39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47498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②从第四到第十九，是由相应的基数词加</a:t>
            </a:r>
            <a:r>
              <a:rPr lang="en-US" altLang="zh-CN" kern="100" dirty="0">
                <a:latin typeface="Times New Roman" panose="02020603050405020304" pitchFamily="18" charset="0"/>
              </a:rPr>
              <a:t>-</a:t>
            </a:r>
            <a:r>
              <a:rPr lang="en-US" altLang="zh-CN" kern="100" dirty="0" err="1">
                <a:latin typeface="Times New Roman" panose="02020603050405020304" pitchFamily="18" charset="0"/>
              </a:rPr>
              <a:t>th</a:t>
            </a:r>
            <a:r>
              <a:rPr lang="zh-CN" altLang="zh-CN" kern="100" dirty="0">
                <a:latin typeface="Times New Roman" panose="02020603050405020304" pitchFamily="18" charset="0"/>
              </a:rPr>
              <a:t>构成。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19201" y="1600201"/>
            <a:ext cx="21387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 序数词的用法</a:t>
            </a:r>
          </a:p>
        </p:txBody>
      </p:sp>
      <p:sp>
        <p:nvSpPr>
          <p:cNvPr id="4" name="矩形 3"/>
          <p:cNvSpPr/>
          <p:nvPr/>
        </p:nvSpPr>
        <p:spPr>
          <a:xfrm>
            <a:off x="1295400" y="2311401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英语中用来表示顺序的词叫作序数词，现在总结一下序数词的规律：</a:t>
            </a:r>
          </a:p>
        </p:txBody>
      </p:sp>
      <p:sp>
        <p:nvSpPr>
          <p:cNvPr id="5" name="矩形 4"/>
          <p:cNvSpPr/>
          <p:nvPr/>
        </p:nvSpPr>
        <p:spPr>
          <a:xfrm>
            <a:off x="1295400" y="3530601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①第一，第二，第三</a:t>
            </a:r>
            <a:r>
              <a:rPr lang="en-US" altLang="zh-CN" kern="100" dirty="0">
                <a:latin typeface="Times New Roman" panose="02020603050405020304" pitchFamily="18" charset="0"/>
              </a:rPr>
              <a:t>(first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second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third)</a:t>
            </a:r>
            <a:r>
              <a:rPr lang="zh-CN" altLang="zh-CN" kern="100" dirty="0">
                <a:latin typeface="Times New Roman" panose="02020603050405020304" pitchFamily="18" charset="0"/>
              </a:rPr>
              <a:t>，没有规律，需要单独强化记忆。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44450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若是碰到几十几，只变个位就可以。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71600" y="1600201"/>
            <a:ext cx="36920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【拓展】</a:t>
            </a:r>
            <a:r>
              <a:rPr lang="zh-CN" altLang="zh-CN" kern="100" dirty="0">
                <a:latin typeface="Times New Roman" panose="02020603050405020304" pitchFamily="18" charset="0"/>
              </a:rPr>
              <a:t>基数词变序数词的口诀</a:t>
            </a:r>
          </a:p>
        </p:txBody>
      </p:sp>
      <p:sp>
        <p:nvSpPr>
          <p:cNvPr id="4" name="矩形 3"/>
          <p:cNvSpPr/>
          <p:nvPr/>
        </p:nvSpPr>
        <p:spPr>
          <a:xfrm>
            <a:off x="1447800" y="2413001"/>
            <a:ext cx="35381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基变序，有规律，末尾加上</a:t>
            </a:r>
            <a:r>
              <a:rPr lang="en-US" altLang="zh-CN" kern="100" dirty="0">
                <a:latin typeface="Times New Roman" panose="02020603050405020304" pitchFamily="18" charset="0"/>
              </a:rPr>
              <a:t>-</a:t>
            </a:r>
            <a:r>
              <a:rPr lang="en-US" altLang="zh-CN" kern="100" dirty="0" err="1">
                <a:latin typeface="Times New Roman" panose="02020603050405020304" pitchFamily="18" charset="0"/>
              </a:rPr>
              <a:t>th</a:t>
            </a:r>
            <a:r>
              <a:rPr lang="en-US" altLang="zh-CN" kern="100" dirty="0">
                <a:latin typeface="Times New Roman" panose="02020603050405020304" pitchFamily="18" charset="0"/>
              </a:rPr>
              <a:t>,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7800" y="3022601"/>
            <a:ext cx="541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first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second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third</a:t>
            </a:r>
            <a:r>
              <a:rPr lang="zh-CN" altLang="zh-CN" kern="100" dirty="0">
                <a:latin typeface="Times New Roman" panose="02020603050405020304" pitchFamily="18" charset="0"/>
              </a:rPr>
              <a:t>，单独记，八减</a:t>
            </a:r>
            <a:r>
              <a:rPr lang="en-US" altLang="zh-CN" kern="100" dirty="0">
                <a:latin typeface="Times New Roman" panose="02020603050405020304" pitchFamily="18" charset="0"/>
              </a:rPr>
              <a:t>t</a:t>
            </a:r>
            <a:r>
              <a:rPr lang="zh-CN" altLang="zh-CN" kern="100" dirty="0">
                <a:latin typeface="Times New Roman" panose="02020603050405020304" pitchFamily="18" charset="0"/>
              </a:rPr>
              <a:t>，九去</a:t>
            </a:r>
            <a:r>
              <a:rPr lang="en-US" altLang="zh-CN" kern="100" dirty="0">
                <a:latin typeface="Times New Roman" panose="02020603050405020304" pitchFamily="18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</a:p>
        </p:txBody>
      </p:sp>
      <p:sp>
        <p:nvSpPr>
          <p:cNvPr id="6" name="矩形 5"/>
          <p:cNvSpPr/>
          <p:nvPr/>
        </p:nvSpPr>
        <p:spPr>
          <a:xfrm>
            <a:off x="1676401" y="3835400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</a:rPr>
              <a:t>来把</a:t>
            </a:r>
            <a:r>
              <a:rPr lang="en-US" altLang="zh-CN" kern="100" dirty="0" err="1">
                <a:latin typeface="Times New Roman" panose="02020603050405020304" pitchFamily="18" charset="0"/>
              </a:rPr>
              <a:t>ve</a:t>
            </a:r>
            <a:r>
              <a:rPr lang="zh-CN" altLang="zh-CN" kern="100" dirty="0">
                <a:latin typeface="Times New Roman" panose="02020603050405020304" pitchFamily="18" charset="0"/>
              </a:rPr>
              <a:t>替，字母</a:t>
            </a:r>
            <a:r>
              <a:rPr lang="en-US" altLang="zh-CN" kern="100" dirty="0">
                <a:latin typeface="Times New Roman" panose="02020603050405020304" pitchFamily="18" charset="0"/>
              </a:rPr>
              <a:t>ty</a:t>
            </a:r>
            <a:r>
              <a:rPr lang="zh-CN" altLang="zh-CN" kern="100" dirty="0">
                <a:latin typeface="Times New Roman" panose="02020603050405020304" pitchFamily="18" charset="0"/>
              </a:rPr>
              <a:t>作结尾，</a:t>
            </a:r>
            <a:r>
              <a:rPr lang="en-US" altLang="zh-CN" kern="100" dirty="0">
                <a:latin typeface="Times New Roman" panose="02020603050405020304" pitchFamily="18" charset="0"/>
              </a:rPr>
              <a:t>ty</a:t>
            </a:r>
            <a:r>
              <a:rPr lang="zh-CN" altLang="zh-CN" kern="100" dirty="0">
                <a:latin typeface="Times New Roman" panose="02020603050405020304" pitchFamily="18" charset="0"/>
              </a:rPr>
              <a:t>变成</a:t>
            </a:r>
            <a:r>
              <a:rPr lang="en-US" altLang="zh-CN" kern="100" dirty="0">
                <a:latin typeface="Times New Roman" panose="02020603050405020304" pitchFamily="18" charset="0"/>
              </a:rPr>
              <a:t>tie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0" y="4140200"/>
            <a:ext cx="6019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【拓展】</a:t>
            </a:r>
            <a:r>
              <a:rPr lang="zh-CN" altLang="zh-CN" kern="100" dirty="0">
                <a:latin typeface="Times New Roman" panose="02020603050405020304" pitchFamily="18" charset="0"/>
              </a:rPr>
              <a:t>如果问“明天是几号</a:t>
            </a:r>
            <a:r>
              <a:rPr lang="en-US" altLang="zh-CN" kern="100" dirty="0">
                <a:latin typeface="Times New Roman" panose="02020603050405020304" pitchFamily="18" charset="0"/>
              </a:rPr>
              <a:t>?</a:t>
            </a:r>
            <a:r>
              <a:rPr lang="zh-CN" altLang="zh-CN" kern="100" dirty="0">
                <a:latin typeface="Times New Roman" panose="02020603050405020304" pitchFamily="18" charset="0"/>
              </a:rPr>
              <a:t>”应该说“</a:t>
            </a:r>
            <a:r>
              <a:rPr lang="en-US" altLang="zh-CN" kern="100" dirty="0">
                <a:latin typeface="Times New Roman" panose="02020603050405020304" pitchFamily="18" charset="0"/>
              </a:rPr>
              <a:t>What's the date tomorrow?</a:t>
            </a:r>
            <a:r>
              <a:rPr lang="zh-CN" altLang="zh-CN" kern="100" dirty="0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3" name="矩形 2"/>
          <p:cNvSpPr/>
          <p:nvPr/>
        </p:nvSpPr>
        <p:spPr>
          <a:xfrm>
            <a:off x="1295401" y="1600201"/>
            <a:ext cx="35099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What's the date? </a:t>
            </a:r>
            <a:r>
              <a:rPr lang="zh-CN" altLang="zh-CN" b="1" kern="100" dirty="0">
                <a:latin typeface="Times New Roman" panose="02020603050405020304" pitchFamily="18" charset="0"/>
              </a:rPr>
              <a:t>今天几号</a:t>
            </a:r>
            <a:r>
              <a:rPr lang="en-US" altLang="zh-CN" b="1" kern="100" dirty="0">
                <a:latin typeface="Times New Roman" panose="02020603050405020304" pitchFamily="18" charset="0"/>
              </a:rPr>
              <a:t>?</a:t>
            </a:r>
            <a:endParaRPr lang="zh-CN" altLang="zh-CN" b="1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0200" y="2311401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该句型是询问日期的常用语，其结构为“</a:t>
            </a:r>
            <a:r>
              <a:rPr lang="en-US" altLang="zh-CN" kern="100" dirty="0">
                <a:latin typeface="Times New Roman" panose="02020603050405020304" pitchFamily="18" charset="0"/>
              </a:rPr>
              <a:t>What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is+the</a:t>
            </a:r>
            <a:r>
              <a:rPr lang="en-US" altLang="zh-CN" kern="100" dirty="0">
                <a:latin typeface="Times New Roman" panose="02020603050405020304" pitchFamily="18" charset="0"/>
              </a:rPr>
              <a:t> date?</a:t>
            </a:r>
            <a:r>
              <a:rPr lang="zh-CN" altLang="zh-CN" kern="100" dirty="0">
                <a:latin typeface="Times New Roman" panose="02020603050405020304" pitchFamily="18" charset="0"/>
              </a:rPr>
              <a:t>”也可以写成“</a:t>
            </a:r>
            <a:r>
              <a:rPr lang="en-US" altLang="zh-CN" kern="100" dirty="0">
                <a:latin typeface="Times New Roman" panose="02020603050405020304" pitchFamily="18" charset="0"/>
              </a:rPr>
              <a:t>What date is it?</a:t>
            </a:r>
            <a:r>
              <a:rPr lang="zh-CN" altLang="zh-CN" kern="100" dirty="0">
                <a:latin typeface="Times New Roman" panose="02020603050405020304" pitchFamily="18" charset="0"/>
              </a:rPr>
              <a:t>”其答语为“</a:t>
            </a:r>
            <a:r>
              <a:rPr lang="en-US" altLang="zh-CN" kern="100" dirty="0">
                <a:latin typeface="Times New Roman" panose="02020603050405020304" pitchFamily="18" charset="0"/>
              </a:rPr>
              <a:t>It is+</a:t>
            </a:r>
            <a:r>
              <a:rPr lang="zh-CN" altLang="zh-CN" kern="100" dirty="0">
                <a:latin typeface="Times New Roman" panose="02020603050405020304" pitchFamily="18" charset="0"/>
              </a:rPr>
              <a:t>月十日”。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3530601"/>
            <a:ext cx="40863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What's the date today? </a:t>
            </a:r>
            <a:r>
              <a:rPr lang="zh-CN" altLang="zh-CN" kern="100" dirty="0">
                <a:latin typeface="Times New Roman" panose="02020603050405020304" pitchFamily="18" charset="0"/>
              </a:rPr>
              <a:t>今天是几号</a:t>
            </a:r>
            <a:r>
              <a:rPr lang="en-US" altLang="zh-CN" kern="100" dirty="0">
                <a:latin typeface="Times New Roman" panose="02020603050405020304" pitchFamily="18" charset="0"/>
              </a:rPr>
              <a:t>?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4001" y="4038601"/>
            <a:ext cx="30989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It's January 1st. 1</a:t>
            </a:r>
            <a:r>
              <a:rPr lang="zh-CN" altLang="zh-CN" kern="100" dirty="0">
                <a:latin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日。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0" y="2717800"/>
            <a:ext cx="6019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We are playing against Class One next week.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我们下周将与一班比赛。</a:t>
            </a:r>
          </a:p>
          <a:p>
            <a:r>
              <a:rPr lang="en-US" altLang="zh-CN" kern="100" dirty="0">
                <a:latin typeface="Times New Roman" panose="02020603050405020304" pitchFamily="18" charset="0"/>
              </a:rPr>
              <a:t/>
            </a:r>
            <a:br>
              <a:rPr lang="en-US" altLang="zh-CN" kern="100" dirty="0">
                <a:latin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95400" y="1701801"/>
            <a:ext cx="32422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against prep. </a:t>
            </a:r>
            <a:r>
              <a:rPr lang="zh-CN" altLang="zh-CN" b="1" kern="100" dirty="0">
                <a:latin typeface="Times New Roman" panose="02020603050405020304" pitchFamily="18" charset="0"/>
              </a:rPr>
              <a:t>反对；靠着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1" y="2514601"/>
            <a:ext cx="392928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play against 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意为“与……比赛”。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410</Words>
  <Application>Microsoft Office PowerPoint</Application>
  <PresentationFormat>全屏显示(4:3)</PresentationFormat>
  <Paragraphs>78</Paragraphs>
  <Slides>11</Slides>
  <Notes>1</Notes>
  <HiddenSlides>0</HiddenSlides>
  <MMClips>11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2023-01-17T00:36:10Z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9B74B07F47354132847117B373FDC511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