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6C6CFA7-7212-4243-A12B-422EFDF910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408DB0-ED9C-491D-9640-8E00CB19EF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08DB0-ED9C-491D-9640-8E00CB19EF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15"/>
          <p:cNvGrpSpPr/>
          <p:nvPr userDrawn="1"/>
        </p:nvGrpSpPr>
        <p:grpSpPr bwMode="auto">
          <a:xfrm>
            <a:off x="3203575" y="-12700"/>
            <a:ext cx="2606675" cy="1428750"/>
            <a:chOff x="0" y="0"/>
            <a:chExt cx="2606010" cy="1429002"/>
          </a:xfrm>
        </p:grpSpPr>
        <p:sp>
          <p:nvSpPr>
            <p:cNvPr id="6" name="椭圆 16"/>
            <p:cNvSpPr>
              <a:spLocks noChangeArrowheads="1"/>
            </p:cNvSpPr>
            <p:nvPr/>
          </p:nvSpPr>
          <p:spPr bwMode="auto">
            <a:xfrm>
              <a:off x="0" y="778012"/>
              <a:ext cx="650709" cy="650990"/>
            </a:xfrm>
            <a:prstGeom prst="ellipse">
              <a:avLst/>
            </a:prstGeom>
            <a:solidFill>
              <a:srgbClr val="ADB6C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17"/>
            <p:cNvSpPr>
              <a:spLocks noChangeArrowheads="1"/>
            </p:cNvSpPr>
            <p:nvPr/>
          </p:nvSpPr>
          <p:spPr bwMode="auto">
            <a:xfrm>
              <a:off x="0" y="0"/>
              <a:ext cx="650709" cy="1103508"/>
            </a:xfrm>
            <a:prstGeom prst="rect">
              <a:avLst/>
            </a:prstGeom>
            <a:solidFill>
              <a:srgbClr val="ADB6C7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8"/>
            <p:cNvSpPr>
              <a:spLocks noChangeArrowheads="1"/>
            </p:cNvSpPr>
            <p:nvPr/>
          </p:nvSpPr>
          <p:spPr bwMode="auto">
            <a:xfrm>
              <a:off x="652297" y="778012"/>
              <a:ext cx="650709" cy="650990"/>
            </a:xfrm>
            <a:prstGeom prst="ellipse">
              <a:avLst/>
            </a:prstGeom>
            <a:solidFill>
              <a:srgbClr val="097FC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19"/>
            <p:cNvSpPr>
              <a:spLocks noChangeArrowheads="1"/>
            </p:cNvSpPr>
            <p:nvPr/>
          </p:nvSpPr>
          <p:spPr bwMode="auto">
            <a:xfrm>
              <a:off x="652297" y="0"/>
              <a:ext cx="650709" cy="1103508"/>
            </a:xfrm>
            <a:prstGeom prst="rect">
              <a:avLst/>
            </a:prstGeom>
            <a:solidFill>
              <a:srgbClr val="097FC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20"/>
            <p:cNvSpPr>
              <a:spLocks noChangeArrowheads="1"/>
            </p:cNvSpPr>
            <p:nvPr/>
          </p:nvSpPr>
          <p:spPr bwMode="auto">
            <a:xfrm>
              <a:off x="1303005" y="778012"/>
              <a:ext cx="650709" cy="650990"/>
            </a:xfrm>
            <a:prstGeom prst="ellipse">
              <a:avLst/>
            </a:prstGeom>
            <a:solidFill>
              <a:srgbClr val="CBD1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21"/>
            <p:cNvSpPr>
              <a:spLocks noChangeArrowheads="1"/>
            </p:cNvSpPr>
            <p:nvPr/>
          </p:nvSpPr>
          <p:spPr bwMode="auto">
            <a:xfrm>
              <a:off x="1303005" y="0"/>
              <a:ext cx="650709" cy="1103508"/>
            </a:xfrm>
            <a:prstGeom prst="rect">
              <a:avLst/>
            </a:prstGeom>
            <a:solidFill>
              <a:srgbClr val="CBD1DB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22"/>
            <p:cNvSpPr>
              <a:spLocks noChangeArrowheads="1"/>
            </p:cNvSpPr>
            <p:nvPr/>
          </p:nvSpPr>
          <p:spPr bwMode="auto">
            <a:xfrm>
              <a:off x="1955301" y="778012"/>
              <a:ext cx="650709" cy="650990"/>
            </a:xfrm>
            <a:prstGeom prst="ellipse">
              <a:avLst/>
            </a:prstGeom>
            <a:solidFill>
              <a:srgbClr val="1A1D1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1955301" y="0"/>
              <a:ext cx="650709" cy="1103508"/>
            </a:xfrm>
            <a:prstGeom prst="rect">
              <a:avLst/>
            </a:prstGeom>
            <a:solidFill>
              <a:srgbClr val="1A1D1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24"/>
          <p:cNvGrpSpPr/>
          <p:nvPr userDrawn="1"/>
        </p:nvGrpSpPr>
        <p:grpSpPr bwMode="auto">
          <a:xfrm>
            <a:off x="0" y="6677025"/>
            <a:ext cx="9144000" cy="180975"/>
            <a:chOff x="0" y="0"/>
            <a:chExt cx="12180336" cy="144000"/>
          </a:xfrm>
        </p:grpSpPr>
        <p:sp>
          <p:nvSpPr>
            <p:cNvPr id="15" name="矩形 25"/>
            <p:cNvSpPr>
              <a:spLocks noChangeArrowheads="1"/>
            </p:cNvSpPr>
            <p:nvPr/>
          </p:nvSpPr>
          <p:spPr bwMode="auto">
            <a:xfrm>
              <a:off x="0" y="0"/>
              <a:ext cx="3059887" cy="144000"/>
            </a:xfrm>
            <a:prstGeom prst="rect">
              <a:avLst/>
            </a:prstGeom>
            <a:solidFill>
              <a:srgbClr val="ADB6C7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>
              <a:off x="3047199" y="0"/>
              <a:ext cx="3036625" cy="144000"/>
            </a:xfrm>
            <a:prstGeom prst="rect">
              <a:avLst/>
            </a:prstGeom>
            <a:solidFill>
              <a:srgbClr val="087AC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>
              <a:off x="6073251" y="0"/>
              <a:ext cx="3059887" cy="144000"/>
            </a:xfrm>
            <a:prstGeom prst="rect">
              <a:avLst/>
            </a:prstGeom>
            <a:solidFill>
              <a:srgbClr val="CBD1DB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矩形 28"/>
            <p:cNvSpPr>
              <a:spLocks noChangeArrowheads="1"/>
            </p:cNvSpPr>
            <p:nvPr/>
          </p:nvSpPr>
          <p:spPr bwMode="auto">
            <a:xfrm>
              <a:off x="9120450" y="0"/>
              <a:ext cx="3059886" cy="144000"/>
            </a:xfrm>
            <a:prstGeom prst="rect">
              <a:avLst/>
            </a:prstGeom>
            <a:solidFill>
              <a:srgbClr val="2A323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副标题 6"/>
          <p:cNvSpPr>
            <a:spLocks noChangeArrowheads="1"/>
          </p:cNvSpPr>
          <p:nvPr/>
        </p:nvSpPr>
        <p:spPr bwMode="auto">
          <a:xfrm>
            <a:off x="2287588" y="3282950"/>
            <a:ext cx="4581525" cy="384175"/>
          </a:xfrm>
          <a:prstGeom prst="roundRect">
            <a:avLst>
              <a:gd name="adj" fmla="val 50000"/>
            </a:avLst>
          </a:prstGeom>
          <a:solidFill>
            <a:srgbClr val="ADB6C7"/>
          </a:solidFill>
          <a:ln w="9525">
            <a:noFill/>
            <a:round/>
          </a:ln>
        </p:spPr>
        <p:txBody>
          <a:bodyPr anchor="ctr"/>
          <a:lstStyle/>
          <a:p>
            <a:pPr algn="ctr" defTabSz="685800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476" name="KSO_BT1"/>
          <p:cNvSpPr>
            <a:spLocks noGrp="1" noChangeArrowheads="1"/>
          </p:cNvSpPr>
          <p:nvPr>
            <p:ph type="ctrTitle"/>
          </p:nvPr>
        </p:nvSpPr>
        <p:spPr>
          <a:xfrm>
            <a:off x="1130300" y="2282825"/>
            <a:ext cx="7010400" cy="835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94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49500" y="3238500"/>
            <a:ext cx="4508500" cy="431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0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20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114A-790A-4B70-B577-CD7BBF5567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E234-AC0E-48F8-B5F6-88F13A5092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9250" y="166688"/>
            <a:ext cx="2108200" cy="62674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1475" y="166688"/>
            <a:ext cx="6175375" cy="6267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272D-2781-49EF-8AA8-220CE1D869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7B09-FE50-4A19-8084-7CE18743148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7C92-7F0E-4386-A0B3-DC568F7D7AA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1475" y="1120775"/>
            <a:ext cx="4141788" cy="531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120775"/>
            <a:ext cx="4141787" cy="531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2E52-4E35-49D7-ACE3-565D118C72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C8BF-ED5A-42CC-A0F5-4551063A07F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E924-1EB3-4A75-B352-3B652EC3E5C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C893-B5EE-49E9-90F0-2B5BE2921B2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C4E8-9013-4E5C-9420-0D41F44535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3BEE-97DE-4F1E-BDF3-2C2844AC7BA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70700"/>
          </a:xfrm>
        </p:grpSpPr>
        <p:sp>
          <p:nvSpPr>
            <p:cNvPr id="18435" name="矩形 7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249" name="组合 9"/>
            <p:cNvGrpSpPr/>
            <p:nvPr userDrawn="1"/>
          </p:nvGrpSpPr>
          <p:grpSpPr bwMode="auto">
            <a:xfrm>
              <a:off x="0" y="6677025"/>
              <a:ext cx="9144000" cy="193675"/>
              <a:chOff x="0" y="0"/>
              <a:chExt cx="12180336" cy="144000"/>
            </a:xfrm>
          </p:grpSpPr>
          <p:sp>
            <p:nvSpPr>
              <p:cNvPr id="18437" name="矩形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9887" cy="144000"/>
              </a:xfrm>
              <a:prstGeom prst="rect">
                <a:avLst/>
              </a:prstGeom>
              <a:solidFill>
                <a:srgbClr val="ADB6C7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8" name="矩形 11"/>
              <p:cNvSpPr>
                <a:spLocks noChangeArrowheads="1"/>
              </p:cNvSpPr>
              <p:nvPr/>
            </p:nvSpPr>
            <p:spPr bwMode="auto">
              <a:xfrm>
                <a:off x="3047199" y="0"/>
                <a:ext cx="3036625" cy="144000"/>
              </a:xfrm>
              <a:prstGeom prst="rect">
                <a:avLst/>
              </a:prstGeom>
              <a:solidFill>
                <a:srgbClr val="087AC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矩形 12"/>
              <p:cNvSpPr>
                <a:spLocks noChangeArrowheads="1"/>
              </p:cNvSpPr>
              <p:nvPr/>
            </p:nvSpPr>
            <p:spPr bwMode="auto">
              <a:xfrm>
                <a:off x="6073251" y="0"/>
                <a:ext cx="3059887" cy="144000"/>
              </a:xfrm>
              <a:prstGeom prst="rect">
                <a:avLst/>
              </a:prstGeom>
              <a:solidFill>
                <a:srgbClr val="CBD1D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矩形 13"/>
              <p:cNvSpPr>
                <a:spLocks noChangeArrowheads="1"/>
              </p:cNvSpPr>
              <p:nvPr/>
            </p:nvSpPr>
            <p:spPr bwMode="auto">
              <a:xfrm>
                <a:off x="9120450" y="0"/>
                <a:ext cx="3059886" cy="144000"/>
              </a:xfrm>
              <a:prstGeom prst="rect">
                <a:avLst/>
              </a:prstGeom>
              <a:solidFill>
                <a:srgbClr val="2A323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44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45160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467475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45160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640E5865-4612-4209-9E0E-24E6C139357D}" type="slidenum">
              <a:rPr lang="en-US"/>
              <a:t>‹#›</a:t>
            </a:fld>
            <a:endParaRPr lang="en-US"/>
          </a:p>
        </p:txBody>
      </p:sp>
      <p:sp>
        <p:nvSpPr>
          <p:cNvPr id="1024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120775"/>
            <a:ext cx="84359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4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166688"/>
            <a:ext cx="843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l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A6A1E0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ackup\&#25105;&#30340;&#25991;&#26723;\Tencent%20Files\2808968188\FileRecv\L30&#35838;&#25991;&#26391;&#35835;.mp3" TargetMode="External"/><Relationship Id="rId1" Type="http://schemas.microsoft.com/office/2007/relationships/media" Target="file:///D:\Backup\&#25105;&#30340;&#25991;&#26723;\Tencent%20Files\2808968188\FileRecv\L30&#35838;&#25991;&#26391;&#35835;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ackup\&#25105;&#30340;&#25991;&#26723;\Tencent%20Files\2808968188\FileRecv\L30-No.1.mp3" TargetMode="External"/><Relationship Id="rId1" Type="http://schemas.microsoft.com/office/2007/relationships/media" Target="file:///D:\Backup\&#25105;&#30340;&#25991;&#26723;\Tencent%20Files\2808968188\FileRecv\L30-No.1.mp3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864;&#25945;&#19971;&#19979;Unit5&#35838;&#20214;&#65288;&#24352;-&#31243;&#65289;\Lesson30\L30&#21333;&#35789;.mp3" TargetMode="External"/><Relationship Id="rId1" Type="http://schemas.microsoft.com/office/2007/relationships/media" Target="file:///C:\Users\Administrator\Desktop\&#20864;&#25945;&#19971;&#19979;Unit5&#35838;&#20214;&#65288;&#24352;-&#31243;&#65289;\Lesson30\L30&#21333;&#35789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835025"/>
          </a:xfrm>
        </p:spPr>
        <p:txBody>
          <a:bodyPr/>
          <a:lstStyle/>
          <a:p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Writing an E-mail in </a:t>
            </a:r>
            <a:r>
              <a:rPr lang="en-US" altLang="zh-CN" sz="4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English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6439" y="547987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09763" y="5065713"/>
            <a:ext cx="487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They're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playing chess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他们正在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下象棋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12291" name="图片 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1125538"/>
            <a:ext cx="71929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9400" y="5013325"/>
            <a:ext cx="83772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The young girl is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trying to </a:t>
            </a:r>
            <a:r>
              <a:rPr lang="en-US" altLang="zh-CN" sz="2800" b="1">
                <a:latin typeface="Times New Roman" panose="02020603050405020304" pitchFamily="18" charset="0"/>
              </a:rPr>
              <a:t>achieve her dream.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这个年轻的女孩正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努力</a:t>
            </a:r>
            <a:r>
              <a:rPr lang="zh-CN" altLang="en-US" sz="2800" b="1">
                <a:latin typeface="Times New Roman" panose="02020603050405020304" pitchFamily="18" charset="0"/>
              </a:rPr>
              <a:t>实现她的梦想。</a:t>
            </a:r>
          </a:p>
        </p:txBody>
      </p:sp>
      <p:pic>
        <p:nvPicPr>
          <p:cNvPr id="13315" name="图片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915988"/>
            <a:ext cx="6683375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65300" y="5092700"/>
            <a:ext cx="6543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I'm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looking forward to</a:t>
            </a:r>
            <a:r>
              <a:rPr lang="en-US" altLang="zh-CN" sz="2800" b="1">
                <a:latin typeface="Times New Roman" panose="02020603050405020304" pitchFamily="18" charset="0"/>
              </a:rPr>
              <a:t> the concert.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我很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期待</a:t>
            </a:r>
            <a:r>
              <a:rPr lang="zh-CN" altLang="en-US" sz="2800" b="1">
                <a:latin typeface="Times New Roman" panose="02020603050405020304" pitchFamily="18" charset="0"/>
              </a:rPr>
              <a:t>这场音乐会。</a:t>
            </a:r>
          </a:p>
        </p:txBody>
      </p:sp>
      <p:pic>
        <p:nvPicPr>
          <p:cNvPr id="14339" name="图片 1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6888" y="981075"/>
            <a:ext cx="58547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563688" y="401638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>
                <a:solidFill>
                  <a:srgbClr val="66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130175" y="1524000"/>
            <a:ext cx="8870950" cy="44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</a:rPr>
              <a:t>     Wang Mei has a new pen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pal.Her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name is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Jessica.She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is from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Africa.This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is Wang Mei's first e­mail to her.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Dear Jessica,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Let me introduce myself. My name is Wang Mei. I'm twelve years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old.I</a:t>
            </a:r>
            <a:r>
              <a:rPr lang="en-US" altLang="zh-CN" sz="2400" b="1" dirty="0">
                <a:latin typeface="Times New Roman" panose="02020603050405020304" pitchFamily="18" charset="0"/>
              </a:rPr>
              <a:t> live with my mother and father. I have no brothers or sisters, but I have many friends. I am 1.6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metres</a:t>
            </a:r>
            <a:r>
              <a:rPr lang="en-US" altLang="zh-CN" sz="2400" b="1" dirty="0">
                <a:latin typeface="Times New Roman" panose="02020603050405020304" pitchFamily="18" charset="0"/>
              </a:rPr>
              <a:t> tall. I like to play chess. Last year, I won first place in my school. My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latin typeface="Times New Roman" panose="02020603050405020304" pitchFamily="18" charset="0"/>
              </a:rPr>
              <a:t> food is noodles. I can make noodles myself!</a:t>
            </a:r>
          </a:p>
        </p:txBody>
      </p:sp>
      <p:pic>
        <p:nvPicPr>
          <p:cNvPr id="17413" name="L30课文朗读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850900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charRg st="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0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charRg st="10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charRg st="10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2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charRg st="12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charRg st="12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audio>
              <p:cMediaNode numSld="3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2771"/>
          <p:cNvSpPr>
            <a:spLocks noChangeArrowheads="1"/>
          </p:cNvSpPr>
          <p:nvPr/>
        </p:nvSpPr>
        <p:spPr bwMode="auto">
          <a:xfrm>
            <a:off x="533400" y="1066800"/>
            <a:ext cx="7988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Do you study any other languages in school？I am learning English now.I want to have some more English­speaking friends.Learning English opens the world up to me.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In this e­mail，I am trying to use some new words.I will teach you some words in my language.Can you say，“Ni hao”？That means，“Hello”．Try it</a:t>
            </a:r>
            <a:r>
              <a:rPr lang="zh-CN" altLang="zh-CN" sz="2400" b="1" dirty="0" smtClean="0">
                <a:latin typeface="Times New Roman" panose="02020603050405020304" pitchFamily="18" charset="0"/>
              </a:rPr>
              <a:t>!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"/>
          <p:cNvSpPr txBox="1">
            <a:spLocks noChangeArrowheads="1"/>
          </p:cNvSpPr>
          <p:nvPr/>
        </p:nvSpPr>
        <p:spPr bwMode="auto">
          <a:xfrm>
            <a:off x="417513" y="800100"/>
            <a:ext cx="837247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</a:rPr>
              <a:t>Here is a picture of me.What do you look like？Can you send me a photo of yourself？I'm looking forward to your reply.</a:t>
            </a: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</a:rPr>
              <a:t>Your new Chinese friend</a:t>
            </a:r>
            <a:r>
              <a:rPr lang="en-US" altLang="zh-CN" sz="2800" b="1">
                <a:latin typeface="Times New Roman" panose="02020603050405020304" pitchFamily="18" charset="0"/>
              </a:rPr>
              <a:t>,</a:t>
            </a:r>
            <a:endParaRPr lang="zh-CN" altLang="zh-CN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</a:rPr>
              <a:t>Wang Mei</a:t>
            </a:r>
            <a:endParaRPr lang="zh-CN" altLang="en-US"/>
          </a:p>
        </p:txBody>
      </p:sp>
      <p:pic>
        <p:nvPicPr>
          <p:cNvPr id="17411" name="图片 4" descr="2345_image_file_copy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6213" y="2992438"/>
            <a:ext cx="363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92088" y="1562100"/>
            <a:ext cx="876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Listen and write true(T) or false(F)．</a:t>
            </a:r>
          </a:p>
        </p:txBody>
      </p:sp>
      <p:sp>
        <p:nvSpPr>
          <p:cNvPr id="18435" name="文本框 40961"/>
          <p:cNvSpPr txBox="1">
            <a:spLocks noChangeArrowheads="1"/>
          </p:cNvSpPr>
          <p:nvPr/>
        </p:nvSpPr>
        <p:spPr bwMode="auto">
          <a:xfrm>
            <a:off x="3195638" y="787400"/>
            <a:ext cx="2527300" cy="644525"/>
          </a:xfrm>
          <a:prstGeom prst="rect">
            <a:avLst/>
          </a:prstGeom>
          <a:solidFill>
            <a:srgbClr val="D3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Let’s Do It!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2088" y="1989138"/>
            <a:ext cx="87614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Jessica is from Canada.                                      (    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This is Wang Mei’s second e-mail to Jessica.    (    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Wang Mei has no brothers or sisters.                 (    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Wang Mei wants to have some more English-speaking friends.                                                    (    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Wang Mei sends a photo to Jessica in her e-mail. (    )</a:t>
            </a: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7772400" y="2144713"/>
            <a:ext cx="46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7780338" y="2963863"/>
            <a:ext cx="685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839075" y="3821113"/>
            <a:ext cx="46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7881938" y="5300663"/>
            <a:ext cx="55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8239125" y="6165850"/>
            <a:ext cx="56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pic>
        <p:nvPicPr>
          <p:cNvPr id="19467" name="L30-No.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223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2109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11150" y="849313"/>
            <a:ext cx="872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2. Read the lesson and answer the questions.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1150" y="1565275"/>
            <a:ext cx="8469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1. How tall is Wang Mei?</a:t>
            </a:r>
          </a:p>
          <a:p>
            <a:pPr eaLnBrk="0" hangingPunct="0">
              <a:spcBef>
                <a:spcPts val="5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2. What game does Wang Mei like to play?</a:t>
            </a:r>
          </a:p>
          <a:p>
            <a:pPr eaLnBrk="0" hangingPunct="0">
              <a:spcBef>
                <a:spcPts val="5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 What is Wang Mei trying to do in her e-mail?</a:t>
            </a:r>
          </a:p>
          <a:p>
            <a:pPr eaLnBrk="0" hangingPunct="0">
              <a:spcBef>
                <a:spcPts val="5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4. What Chinese words does Wang Mei teach Jessica?</a:t>
            </a:r>
          </a:p>
          <a:p>
            <a:pPr eaLnBrk="0" hangingPunct="0">
              <a:spcBef>
                <a:spcPts val="5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ts val="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5.What is Wang Mei looking forward to?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68338" y="1970088"/>
            <a:ext cx="3876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1.6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metres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tall.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1350" y="2867025"/>
            <a:ext cx="4068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likes to play chess.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3575" y="3789363"/>
            <a:ext cx="8064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trying to use some new words.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3575" y="4652963"/>
            <a:ext cx="523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teaches Jessica “Ni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”．</a:t>
            </a:r>
          </a:p>
        </p:txBody>
      </p:sp>
      <p:pic>
        <p:nvPicPr>
          <p:cNvPr id="19464" name="图片 17417" descr="RXN57E2LDD07OA~A_N[{5~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7213" y="1341438"/>
            <a:ext cx="19589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3413" y="5462588"/>
            <a:ext cx="725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looking forward to Jessica's reply.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2" grpId="0"/>
      <p:bldP spid="3" grpId="0"/>
      <p:bldP spid="13" grpId="0"/>
      <p:bldP spid="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768350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3.  Fill in the blanks with the correct forms of the phrases in the box.</a:t>
            </a:r>
          </a:p>
        </p:txBody>
      </p:sp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623888" y="1989138"/>
            <a:ext cx="8270875" cy="1168400"/>
          </a:xfrm>
          <a:prstGeom prst="rect">
            <a:avLst/>
          </a:prstGeom>
          <a:solidFill>
            <a:srgbClr val="D1D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try to     play chess     win first place  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look forward to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60363" y="3316288"/>
            <a:ext cx="8739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(1)I like to ________ with my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friends.It's</a:t>
            </a:r>
            <a:r>
              <a:rPr lang="en-US" altLang="zh-CN" sz="2800" b="1" dirty="0">
                <a:latin typeface="Times New Roman" panose="02020603050405020304" pitchFamily="18" charset="0"/>
              </a:rPr>
              <a:t> a fun game.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(2)Please write soon. I'm ________________ your reply.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(3) I ________ call him, but his phone was off.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(4)A：I _____________ in the English competition.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B：Good</a:t>
            </a:r>
            <a:r>
              <a:rPr lang="en-US" altLang="zh-CN" sz="2800" b="1" dirty="0">
                <a:latin typeface="Times New Roman" panose="02020603050405020304" pitchFamily="18" charset="0"/>
              </a:rPr>
              <a:t> for you！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24075" y="3306763"/>
            <a:ext cx="1771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play chess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35438" y="3933825"/>
            <a:ext cx="3667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looking forward to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0325" y="4610100"/>
            <a:ext cx="147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tried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8788" y="5224463"/>
            <a:ext cx="2416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won first place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912813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4. Imagine you are Jessica. Write an e­mail back to Wang Mei.</a:t>
            </a: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381000" y="2133600"/>
            <a:ext cx="82391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Dear Wang Mei,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Yours,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Jessica</a:t>
            </a:r>
            <a:endParaRPr lang="zh-CN" altLang="en-US" sz="28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Q截图20140901114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1631950"/>
            <a:ext cx="469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36625" y="1557338"/>
            <a:ext cx="79200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1. Be able to use the words and phrases: pal,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introduce, play chess, try to do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</a:rPr>
              <a:t>., look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forward to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2. To learn to write an e-mail in English</a:t>
            </a:r>
            <a:endParaRPr lang="en-US" altLang="zh-CN" sz="28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 To learn some key sentences: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(1)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Let me introduce myself.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(2)I have no brothers or sisters, but I have many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friends.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(3)In this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e­mail，I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am trying to use some new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words.</a:t>
            </a:r>
          </a:p>
        </p:txBody>
      </p:sp>
      <p:pic>
        <p:nvPicPr>
          <p:cNvPr id="6148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75" y="2916238"/>
            <a:ext cx="595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QQ截图201409011149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663" y="3490913"/>
            <a:ext cx="4873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471738" y="571500"/>
            <a:ext cx="5072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4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charRg st="14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charRg st="14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70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charRg st="170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charRg st="170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98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charRg st="198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charRg st="198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57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charRg st="257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charRg st="257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025" y="1149350"/>
            <a:ext cx="8662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1. Let me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introduce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myself.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0037" y="2057400"/>
            <a:ext cx="8843963" cy="36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introduce</a:t>
            </a:r>
            <a:r>
              <a:rPr lang="zh-CN" altLang="zh-CN" sz="2400" b="1" dirty="0">
                <a:latin typeface="Times New Roman" panose="02020603050405020304" pitchFamily="18" charset="0"/>
              </a:rPr>
              <a:t>作及物动词，意为“介绍”。常用短语：</a:t>
            </a:r>
            <a:r>
              <a:rPr lang="zh-CN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introduce oneself </a:t>
            </a:r>
            <a:r>
              <a:rPr lang="zh-CN" altLang="zh-CN" sz="2400" b="1" dirty="0">
                <a:latin typeface="Times New Roman" panose="02020603050405020304" pitchFamily="18" charset="0"/>
              </a:rPr>
              <a:t>自我介绍；</a:t>
            </a:r>
            <a:r>
              <a:rPr lang="zh-CN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introduce </a:t>
            </a:r>
            <a:r>
              <a:rPr lang="en-US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A </a:t>
            </a:r>
            <a:r>
              <a:rPr lang="zh-CN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zh-CN" sz="2400" b="1" dirty="0">
                <a:latin typeface="Times New Roman" panose="02020603050405020304" pitchFamily="18" charset="0"/>
              </a:rPr>
              <a:t>把</a:t>
            </a:r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</a:rPr>
              <a:t>介绍给</a:t>
            </a:r>
            <a:r>
              <a:rPr lang="en-US" altLang="zh-CN" sz="2400" b="1" dirty="0">
                <a:latin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zh-CN" altLang="zh-CN" sz="2400" b="1" dirty="0">
                <a:latin typeface="Times New Roman" panose="02020603050405020304" pitchFamily="18" charset="0"/>
              </a:rPr>
              <a:t>例：Can you introduce yourself first？</a:t>
            </a:r>
          </a:p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zh-CN" altLang="zh-CN" sz="2400" b="1" dirty="0">
                <a:latin typeface="Times New Roman" panose="02020603050405020304" pitchFamily="18" charset="0"/>
              </a:rPr>
              <a:t>你能先介绍一下你自己吗？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She often introduces her friends to her sister.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她常把她的朋友们介绍给她妹妹。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1285875" y="549275"/>
            <a:ext cx="64547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pic>
        <p:nvPicPr>
          <p:cNvPr id="22533" name="图片 20485" descr="图片1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7488" y="3213100"/>
            <a:ext cx="2168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charRg st="12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charRg st="12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4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charRg st="134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charRg st="134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2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182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182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1600" y="777875"/>
            <a:ext cx="86550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In this e­mail, I am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trying to</a:t>
            </a:r>
            <a:r>
              <a:rPr lang="en-US" altLang="zh-CN" sz="2800" b="1" dirty="0">
                <a:latin typeface="Times New Roman" panose="02020603050405020304" pitchFamily="18" charset="0"/>
              </a:rPr>
              <a:t> use some new words.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8125" y="1676400"/>
            <a:ext cx="8518525" cy="353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try (not) to do sth.</a:t>
            </a:r>
            <a:r>
              <a:rPr lang="zh-CN" altLang="zh-CN" sz="2400" b="1" dirty="0">
                <a:latin typeface="Times New Roman" panose="02020603050405020304" pitchFamily="18" charset="0"/>
              </a:rPr>
              <a:t>表示“尽力(不)做某事”。含有try 的其他短语：</a:t>
            </a:r>
            <a:r>
              <a:rPr lang="zh-CN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try one's best to do sth. </a:t>
            </a:r>
            <a:r>
              <a:rPr lang="zh-CN" altLang="zh-CN" sz="2400" b="1" dirty="0">
                <a:latin typeface="Times New Roman" panose="02020603050405020304" pitchFamily="18" charset="0"/>
              </a:rPr>
              <a:t>表示“尽某人最大努力做某事”；</a:t>
            </a:r>
            <a:r>
              <a:rPr lang="zh-CN" altLang="zh-CN" sz="24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try doing sth.</a:t>
            </a:r>
            <a:r>
              <a:rPr lang="zh-CN" altLang="zh-CN" sz="2400" b="1" dirty="0">
                <a:latin typeface="Times New Roman" panose="02020603050405020304" pitchFamily="18" charset="0"/>
              </a:rPr>
              <a:t>表示“尝试去做某事”。   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dirty="0">
                <a:latin typeface="Times New Roman" panose="02020603050405020304" pitchFamily="18" charset="0"/>
              </a:rPr>
              <a:t>例：We'll try to improve our teaching methods.  我们将尽力改进我们的教学方法。Let's try knocking at the back door. 我们敲后门试试。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8705850" cy="33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forward to </a:t>
            </a:r>
            <a:r>
              <a:rPr lang="zh-CN" altLang="en-US" sz="2400" b="1" dirty="0">
                <a:latin typeface="Times New Roman" panose="02020603050405020304" pitchFamily="18" charset="0"/>
              </a:rPr>
              <a:t>盼望；期待。其中to是介词，后接名  词或动名词。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I’m looking forward to the football match tomorrow.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我期盼着明天的足球比赛。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We are looking forward to seeing a 3</a:t>
            </a:r>
            <a:r>
              <a:rPr lang="en-US" altLang="zh-CN" sz="2400" b="1" dirty="0">
                <a:latin typeface="Times New Roman" panose="02020603050405020304" pitchFamily="18" charset="0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</a:rPr>
              <a:t>D movie.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我们正期待着看一场3D电影。</a:t>
            </a:r>
          </a:p>
        </p:txBody>
      </p:sp>
      <p:pic>
        <p:nvPicPr>
          <p:cNvPr id="24579" name="图片 24580" descr="timg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1800" y="4652963"/>
            <a:ext cx="321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1"/>
          <p:cNvSpPr txBox="1">
            <a:spLocks noChangeArrowheads="1"/>
          </p:cNvSpPr>
          <p:nvPr/>
        </p:nvSpPr>
        <p:spPr bwMode="auto">
          <a:xfrm>
            <a:off x="65088" y="871538"/>
            <a:ext cx="5829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3. I'm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looking forward to</a:t>
            </a:r>
            <a:r>
              <a:rPr lang="en-US" altLang="zh-CN" sz="2800" b="1" dirty="0">
                <a:latin typeface="Times New Roman" panose="02020603050405020304" pitchFamily="18" charset="0"/>
              </a:rPr>
              <a:t> your reply.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3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charRg st="39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153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7649">
                                            <p:txEl>
                                              <p:charRg st="153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7649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8450" y="1363663"/>
            <a:ext cx="86090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单项选择。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Tony, my new pen _______, is from Canada.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place        B. pal       C. photo       D. player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First, please introduce _______ in English.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you                            B. your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C. yours                         D. yourself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867150" y="1985963"/>
            <a:ext cx="765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57725" y="3933825"/>
            <a:ext cx="765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366838" y="542925"/>
            <a:ext cx="64531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4350" y="706438"/>
            <a:ext cx="81168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Yao Ming is about _______.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2.26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metre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tall               B. 2.26-metre tall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C. 2.26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metres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tall             D. 2.26-metres-tall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How many _______ friends do you have?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English-speak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B. speak-English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C. speaking-English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D. English-speaking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083050" y="706438"/>
            <a:ext cx="765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60700" y="2589213"/>
            <a:ext cx="765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26629" name="图片 27655" descr="图片0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6100" y="3865563"/>
            <a:ext cx="3003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9088" y="1066800"/>
            <a:ext cx="785018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根据汉语意思完成句子。</a:t>
            </a:r>
            <a:endParaRPr lang="en-US" altLang="zh-CN" sz="2800" b="1" dirty="0">
              <a:solidFill>
                <a:srgbClr val="AB03AD"/>
              </a:solidFill>
              <a:latin typeface="Times New Roman" panose="02020603050405020304" pitchFamily="18" charset="0"/>
            </a:endParaRPr>
          </a:p>
          <a:p>
            <a:pPr algn="just"/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他既没工作也没房子。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He has ______ a job ______ a house. 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学生们正盼望着你的到来。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The students are ________ ________   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________ your coming. 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我可以把我的新笔友介绍给你吗？</a:t>
            </a:r>
          </a:p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Can I ________ my new pen pal ______ you?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738438" y="3017838"/>
            <a:ext cx="43592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looking        forward    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2138363"/>
            <a:ext cx="40560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                    or</a:t>
            </a:r>
          </a:p>
        </p:txBody>
      </p:sp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1238250" y="3452813"/>
            <a:ext cx="4778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158875" y="4316413"/>
            <a:ext cx="60594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introduce                                   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1950" y="836613"/>
            <a:ext cx="8432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这是他的笔友写给他的第一封电子邮件。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This is his pen pal’s first e-mail ______ ______.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我将尽力教你一些汉语。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I will ______ ______ teach you some Chinese.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5794375" y="1441450"/>
            <a:ext cx="2057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     him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14500" y="2708275"/>
            <a:ext cx="2057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try     to</a:t>
            </a:r>
          </a:p>
        </p:txBody>
      </p:sp>
      <p:sp>
        <p:nvSpPr>
          <p:cNvPr id="2" name="矩形 1"/>
          <p:cNvSpPr/>
          <p:nvPr/>
        </p:nvSpPr>
        <p:spPr>
          <a:xfrm>
            <a:off x="361950" y="3357563"/>
            <a:ext cx="8201025" cy="3322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让我做一下自我介绍。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Let me _____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 ___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___.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我想认识更多的说英语的朋友。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I want to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_________________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friends.</a:t>
            </a:r>
            <a:endParaRPr lang="en-US" altLang="zh-CN" sz="2800" dirty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836738" y="3943350"/>
            <a:ext cx="337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introduce   myself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文本框 2"/>
          <p:cNvSpPr txBox="1">
            <a:spLocks noChangeArrowheads="1"/>
          </p:cNvSpPr>
          <p:nvPr/>
        </p:nvSpPr>
        <p:spPr bwMode="auto">
          <a:xfrm>
            <a:off x="2181225" y="5443538"/>
            <a:ext cx="592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know     more    English-speaking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9" grpId="0"/>
      <p:bldP spid="317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330200" y="1628775"/>
            <a:ext cx="874395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1. Learned some useful words and phrases: </a:t>
            </a:r>
            <a:r>
              <a:rPr lang="en-US" altLang="zh-CN" sz="2800" b="1" dirty="0">
                <a:latin typeface="Times New Roman" panose="02020603050405020304" pitchFamily="18" charset="0"/>
              </a:rPr>
              <a:t>pal,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introduce, play chess, try to do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</a:rPr>
              <a:t>., look forward to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Learned key sentences: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(1)Let me introduce myself.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(2)I have no brothers or sisters, but I have many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friends.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(3)In this e­mail, I am trying to use some new words.</a:t>
            </a:r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1150938" y="800100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13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2">
                                            <p:txEl>
                                              <p:charRg st="113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38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charRg st="138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94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charRg st="194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 descr="QQ图片2018020215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784225"/>
            <a:ext cx="88836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 rot="-240000">
            <a:off x="2193925" y="2287588"/>
            <a:ext cx="62404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Do you want to have a pen pal?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Try to write an e-mail and introduce yourself to your new pen pal.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1346200" y="814388"/>
            <a:ext cx="64531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3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charRg st="3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06413" y="2276475"/>
            <a:ext cx="8382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1.English opens the door to the world.</a:t>
            </a:r>
          </a:p>
          <a:p>
            <a:pPr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2.English can give you new opportunities.</a:t>
            </a:r>
          </a:p>
          <a:p>
            <a:pPr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3.With a good knowledge of English ,you can have    bright future.</a:t>
            </a:r>
          </a:p>
          <a:p>
            <a:pPr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4.English helps you communicate with people from all over the world.</a:t>
            </a:r>
            <a:endParaRPr lang="en-US" altLang="zh-C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476375" y="1484313"/>
            <a:ext cx="6858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Why do you learn English?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084513" y="652463"/>
            <a:ext cx="32258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Lead 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5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charRg st="145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charRg st="145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330200" y="1125538"/>
            <a:ext cx="891540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5.English can help you understand cultural differences around the world.</a:t>
            </a:r>
          </a:p>
          <a:p>
            <a:pPr eaLnBrk="0" hangingPunct="0"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6.English connects you with the world.</a:t>
            </a:r>
          </a:p>
          <a:p>
            <a:pPr eaLnBrk="0" hangingPunct="0">
              <a:spcBef>
                <a:spcPts val="2000"/>
              </a:spcBef>
              <a:spcAft>
                <a:spcPts val="1500"/>
              </a:spcAft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7.English open the door to the world.</a:t>
            </a:r>
          </a:p>
        </p:txBody>
      </p:sp>
      <p:pic>
        <p:nvPicPr>
          <p:cNvPr id="6147" name="图片 25604" descr="timg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2513" y="3182938"/>
            <a:ext cx="2647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7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charRg st="7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charRg st="7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11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charRg st="111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charRg st="111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38800" y="41148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323850" y="1044575"/>
            <a:ext cx="8496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85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Do you write e-mails?</a:t>
            </a:r>
          </a:p>
          <a:p>
            <a:pPr eaLnBrk="0" hangingPunct="0">
              <a:lnSpc>
                <a:spcPct val="185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Who do you usually write e-mails to?</a:t>
            </a:r>
          </a:p>
          <a:p>
            <a:pPr eaLnBrk="0" hangingPunct="0">
              <a:lnSpc>
                <a:spcPct val="185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What do you write in your e-mails?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71" name="图片 9218" descr="91 截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75" y="3867150"/>
            <a:ext cx="49847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922588" y="5805488"/>
            <a:ext cx="3298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write an e-mail</a:t>
            </a:r>
            <a:endParaRPr lang="zh-CN" altLang="en-US" sz="3600" i="1">
              <a:solidFill>
                <a:srgbClr val="0000FF"/>
              </a:solidFill>
            </a:endParaRPr>
          </a:p>
        </p:txBody>
      </p:sp>
      <p:pic>
        <p:nvPicPr>
          <p:cNvPr id="819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930275"/>
            <a:ext cx="678338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31788" y="641350"/>
            <a:ext cx="749776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Do you want to know more friends? Please introduce yourself to others. You can talk about:</a:t>
            </a:r>
          </a:p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1. Your name;</a:t>
            </a:r>
          </a:p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2. Your family; </a:t>
            </a:r>
          </a:p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3. Your hobby.</a:t>
            </a:r>
          </a:p>
          <a:p>
            <a:pPr>
              <a:lnSpc>
                <a:spcPct val="180000"/>
              </a:lnSpc>
            </a:pPr>
            <a:r>
              <a:rPr lang="zh-CN" altLang="en-US" sz="2800" b="1"/>
              <a:t>    </a:t>
            </a:r>
            <a:r>
              <a:rPr lang="en-US" altLang="zh-CN" sz="2800" b="1"/>
              <a:t>...</a:t>
            </a:r>
          </a:p>
        </p:txBody>
      </p:sp>
      <p:pic>
        <p:nvPicPr>
          <p:cNvPr id="9219" name="图片 7170" descr="图片0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1975" y="3221038"/>
            <a:ext cx="345757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1758950" y="733425"/>
            <a:ext cx="64531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Words and expression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30863" y="1876425"/>
            <a:ext cx="3349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pal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伙伴；朋友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91200" y="3573463"/>
            <a:ext cx="3028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He is writing to his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pen pal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他正在给他的笔友写信。</a:t>
            </a: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163" y="1844675"/>
            <a:ext cx="5105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30单词.mp3">
            <a:hlinkClick r:id="" action="ppaction://media"/>
          </p:cNvPr>
          <p:cNvPicPr>
            <a:picLocks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7145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allAtOnce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79613" y="1493838"/>
            <a:ext cx="18462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introduce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v.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介绍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76300" y="4365625"/>
            <a:ext cx="78089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You should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intriduce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yourself</a:t>
            </a:r>
            <a:r>
              <a:rPr lang="en-US" altLang="zh-CN" sz="2800" b="1" dirty="0">
                <a:latin typeface="Times New Roman" panose="02020603050405020304" pitchFamily="18" charset="0"/>
              </a:rPr>
              <a:t> first when you meet others.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遇到别人的时候，首先你要介绍自己。</a:t>
            </a:r>
          </a:p>
        </p:txBody>
      </p:sp>
      <p:pic>
        <p:nvPicPr>
          <p:cNvPr id="8195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0075" y="692150"/>
            <a:ext cx="42751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A000120150716A18PWBG 1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070C0"/>
      </a:accent1>
      <a:accent2>
        <a:srgbClr val="6A63CB"/>
      </a:accent2>
      <a:accent3>
        <a:srgbClr val="FFFFFF"/>
      </a:accent3>
      <a:accent4>
        <a:srgbClr val="333436"/>
      </a:accent4>
      <a:accent5>
        <a:srgbClr val="AABBDC"/>
      </a:accent5>
      <a:accent6>
        <a:srgbClr val="5F59B8"/>
      </a:accent6>
      <a:hlink>
        <a:srgbClr val="00B0F0"/>
      </a:hlink>
      <a:folHlink>
        <a:srgbClr val="AFB2B4"/>
      </a:folHlink>
    </a:clrScheme>
    <a:fontScheme name="A000120150716A18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716A18PWBG 1">
        <a:dk1>
          <a:srgbClr val="3D3F41"/>
        </a:dk1>
        <a:lt1>
          <a:srgbClr val="FFFFFF"/>
        </a:lt1>
        <a:dk2>
          <a:srgbClr val="3D3F41"/>
        </a:dk2>
        <a:lt2>
          <a:srgbClr val="EAF5FC"/>
        </a:lt2>
        <a:accent1>
          <a:srgbClr val="0070C0"/>
        </a:accent1>
        <a:accent2>
          <a:srgbClr val="6A63CB"/>
        </a:accent2>
        <a:accent3>
          <a:srgbClr val="FFFFFF"/>
        </a:accent3>
        <a:accent4>
          <a:srgbClr val="333436"/>
        </a:accent4>
        <a:accent5>
          <a:srgbClr val="AABBDC"/>
        </a:accent5>
        <a:accent6>
          <a:srgbClr val="5F59B8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主题52</Template>
  <TotalTime>0</TotalTime>
  <Words>1556</Words>
  <Application>Microsoft Office PowerPoint</Application>
  <PresentationFormat>全屏显示(4:3)</PresentationFormat>
  <Paragraphs>183</Paragraphs>
  <Slides>28</Slides>
  <Notes>4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华文新魏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</vt:lpstr>
      <vt:lpstr>Writing an E-mail in English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2023-01-17T00:36:21Z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DBA62D37AAAC4C58B323A7E35F9C4988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