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5" r:id="rId2"/>
    <p:sldId id="259" r:id="rId3"/>
    <p:sldId id="261" r:id="rId4"/>
    <p:sldId id="262" r:id="rId5"/>
    <p:sldId id="266" r:id="rId6"/>
    <p:sldId id="270" r:id="rId7"/>
    <p:sldId id="286" r:id="rId8"/>
    <p:sldId id="269" r:id="rId9"/>
    <p:sldId id="268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9" r:id="rId18"/>
    <p:sldId id="278" r:id="rId19"/>
    <p:sldId id="280" r:id="rId20"/>
    <p:sldId id="281" r:id="rId21"/>
    <p:sldId id="282" r:id="rId22"/>
    <p:sldId id="307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E3A6"/>
    <a:srgbClr val="F0A7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15" cstate="email"/>
          <a:stretch>
            <a:fillRect/>
          </a:stretch>
        </p:blipFill>
        <p:spPr>
          <a:xfrm>
            <a:off x="1146048" y="0"/>
            <a:ext cx="7997952" cy="38039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1319530"/>
            <a:ext cx="9144000" cy="2584169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120650" prstMaterial="matte"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10</a:t>
            </a:r>
            <a:endParaRPr lang="en-US" altLang="zh-C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 supposed to shake hands.</a:t>
            </a:r>
          </a:p>
          <a:p>
            <a:pPr algn="ctr"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 A   (第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课时)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552986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968216" y="2071688"/>
            <a:ext cx="7593806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1.Maria was supposed to arrive at 7:00,but she</a:t>
            </a:r>
            <a:r>
              <a:rPr lang="en-US" altLang="zh-CN" sz="2000" dirty="0">
                <a:latin typeface="Times New Roman" panose="02020603050405020304" pitchFamily="18" charset="0"/>
              </a:rPr>
              <a:t>___________________.</a:t>
            </a:r>
            <a:r>
              <a:rPr lang="zh-CN" altLang="en-US" sz="2000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2.In Maria</a:t>
            </a:r>
            <a:r>
              <a:rPr lang="en-US" altLang="zh-CN" sz="2000" dirty="0">
                <a:latin typeface="Times New Roman" panose="02020603050405020304" pitchFamily="18" charset="0"/>
              </a:rPr>
              <a:t>'</a:t>
            </a:r>
            <a:r>
              <a:rPr lang="zh-CN" altLang="en-US" sz="2000" dirty="0">
                <a:latin typeface="Times New Roman" panose="02020603050405020304" pitchFamily="18" charset="0"/>
              </a:rPr>
              <a:t>s country,when you</a:t>
            </a:r>
            <a:r>
              <a:rPr lang="en-US" altLang="zh-CN" sz="2000" dirty="0">
                <a:latin typeface="Times New Roman" panose="02020603050405020304" pitchFamily="18" charset="0"/>
              </a:rPr>
              <a:t>'</a:t>
            </a:r>
            <a:r>
              <a:rPr lang="zh-CN" altLang="en-US" sz="2000" dirty="0">
                <a:latin typeface="Times New Roman" panose="02020603050405020304" pitchFamily="18" charset="0"/>
              </a:rPr>
              <a:t>re invited for 7:00,you</a:t>
            </a:r>
            <a:r>
              <a:rPr lang="en-US" altLang="zh-CN" sz="2000" dirty="0">
                <a:latin typeface="Times New Roman" panose="02020603050405020304" pitchFamily="18" charset="0"/>
              </a:rPr>
              <a:t>'</a:t>
            </a:r>
            <a:r>
              <a:rPr lang="zh-CN" altLang="en-US" sz="2000" dirty="0">
                <a:latin typeface="Times New Roman" panose="02020603050405020304" pitchFamily="18" charset="0"/>
              </a:rPr>
              <a:t>re expected to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   </a:t>
            </a:r>
            <a:r>
              <a:rPr lang="en-US" altLang="zh-CN" sz="2000" dirty="0">
                <a:latin typeface="Times New Roman" panose="02020603050405020304" pitchFamily="18" charset="0"/>
              </a:rPr>
              <a:t>_____________________.</a:t>
            </a:r>
            <a:r>
              <a:rPr lang="zh-CN" altLang="en-US" sz="2000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3.When Maria met Paul</a:t>
            </a:r>
            <a:r>
              <a:rPr lang="en-US" altLang="zh-CN" sz="2000" dirty="0">
                <a:latin typeface="Times New Roman" panose="02020603050405020304" pitchFamily="18" charset="0"/>
              </a:rPr>
              <a:t>'</a:t>
            </a:r>
            <a:r>
              <a:rPr lang="zh-CN" altLang="en-US" sz="2000" dirty="0">
                <a:latin typeface="Times New Roman" panose="02020603050405020304" pitchFamily="18" charset="0"/>
              </a:rPr>
              <a:t>s mom,she was supposed to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   </a:t>
            </a:r>
            <a:r>
              <a:rPr lang="en-US" altLang="zh-CN" sz="2000" dirty="0">
                <a:latin typeface="Times New Roman" panose="02020603050405020304" pitchFamily="18" charset="0"/>
              </a:rPr>
              <a:t>__</a:t>
            </a:r>
            <a:r>
              <a:rPr lang="en-US" altLang="zh-CN" sz="2000" dirty="0">
                <a:latin typeface="Times New Roman" panose="02020603050405020304" pitchFamily="18" charset="0"/>
                <a:sym typeface="+mn-ea"/>
              </a:rPr>
              <a:t>___________________.</a:t>
            </a:r>
            <a:r>
              <a:rPr lang="zh-CN" altLang="en-US" sz="2000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4.Maria should ask what she is supposed to</a:t>
            </a:r>
            <a:r>
              <a:rPr lang="en-US" altLang="zh-CN" sz="2000" dirty="0">
                <a:latin typeface="Times New Roman" panose="02020603050405020304" pitchFamily="18" charset="0"/>
              </a:rPr>
              <a:t>___________________</a:t>
            </a:r>
            <a:r>
              <a:rPr lang="zh-CN" altLang="en-US" sz="2000" dirty="0">
                <a:latin typeface="Times New Roman" panose="02020603050405020304" pitchFamily="18" charset="0"/>
              </a:rPr>
              <a:t>if she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   is invited to a party next time.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313805" y="2174875"/>
            <a:ext cx="169926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arrived at 8:00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939925" y="3086100"/>
            <a:ext cx="13360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come later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870710" y="3992880"/>
            <a:ext cx="16319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shake hands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417945" y="4462939"/>
            <a:ext cx="95773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wear</a:t>
            </a: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1316990" y="1276350"/>
            <a:ext cx="6002655" cy="563880"/>
          </a:xfr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3429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685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0287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Listen again. Fill in the blanks.</a:t>
            </a:r>
          </a:p>
        </p:txBody>
      </p:sp>
      <p:sp>
        <p:nvSpPr>
          <p:cNvPr id="3" name="椭圆 2"/>
          <p:cNvSpPr/>
          <p:nvPr/>
        </p:nvSpPr>
        <p:spPr>
          <a:xfrm>
            <a:off x="484505" y="1199515"/>
            <a:ext cx="832485" cy="7175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2b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91089" y="3114675"/>
            <a:ext cx="7194233" cy="1129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endParaRPr lang="zh-CN" altLang="en-US" sz="1350">
              <a:solidFill>
                <a:srgbClr val="7030A0"/>
              </a:solidFill>
            </a:endParaRPr>
          </a:p>
          <a:p>
            <a:endParaRPr lang="zh-CN" altLang="en-US" sz="1350">
              <a:solidFill>
                <a:srgbClr val="7030A0"/>
              </a:solidFill>
            </a:endParaRPr>
          </a:p>
          <a:p>
            <a:endParaRPr lang="zh-CN" altLang="en-US" sz="1350">
              <a:solidFill>
                <a:srgbClr val="7030A0"/>
              </a:solidFill>
            </a:endParaRPr>
          </a:p>
          <a:p>
            <a:endParaRPr lang="zh-CN" altLang="en-US" sz="1350">
              <a:solidFill>
                <a:srgbClr val="7030A0"/>
              </a:solidFill>
            </a:endParaRPr>
          </a:p>
          <a:p>
            <a:endParaRPr lang="zh-CN" altLang="en-US" sz="1350">
              <a:solidFill>
                <a:srgbClr val="7030A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17721" y="2968943"/>
            <a:ext cx="7273766" cy="11988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</a:rPr>
              <a:t>Dan:How was the dinner at Paul</a:t>
            </a:r>
            <a:r>
              <a:rPr lang="en-US" altLang="zh-CN" sz="2400">
                <a:latin typeface="Times New Roman" panose="02020603050405020304" pitchFamily="18" charset="0"/>
              </a:rPr>
              <a:t>'</a:t>
            </a:r>
            <a:r>
              <a:rPr lang="zh-CN" altLang="en-US" sz="2400">
                <a:latin typeface="Times New Roman" panose="02020603050405020304" pitchFamily="18" charset="0"/>
              </a:rPr>
              <a:t>s house last night? </a:t>
            </a:r>
          </a:p>
          <a:p>
            <a:r>
              <a:rPr lang="zh-CN" altLang="en-US" sz="2400">
                <a:latin typeface="Times New Roman" panose="02020603050405020304" pitchFamily="18" charset="0"/>
              </a:rPr>
              <a:t>Maria:Well,it was OK,but I made some mistakes.I was </a:t>
            </a:r>
          </a:p>
          <a:p>
            <a:r>
              <a:rPr lang="zh-CN" altLang="en-US" sz="2400">
                <a:latin typeface="Times New Roman" panose="02020603050405020304" pitchFamily="18" charset="0"/>
              </a:rPr>
              <a:t>	supposed to arrive at 7:00,but... </a:t>
            </a: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1316990" y="1276350"/>
            <a:ext cx="6002655" cy="1203960"/>
          </a:xfr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3429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685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0287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Role-play a conversation between Maria and Dan. Use the information in 2a and 2b.</a:t>
            </a:r>
          </a:p>
        </p:txBody>
      </p:sp>
      <p:sp>
        <p:nvSpPr>
          <p:cNvPr id="8" name="椭圆 7"/>
          <p:cNvSpPr/>
          <p:nvPr/>
        </p:nvSpPr>
        <p:spPr>
          <a:xfrm>
            <a:off x="484505" y="1266190"/>
            <a:ext cx="832485" cy="7175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2c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030288" y="1810544"/>
            <a:ext cx="7490460" cy="4661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Katie:How was the welcome party for foreign students last night? </a:t>
            </a:r>
          </a:p>
          <a:p>
            <a:pPr>
              <a:lnSpc>
                <a:spcPct val="15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John:Great!I made some new friends.But a funny thing happened.</a:t>
            </a:r>
          </a:p>
          <a:p>
            <a:pPr>
              <a:lnSpc>
                <a:spcPct val="15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Katie:What? </a:t>
            </a:r>
          </a:p>
          <a:p>
            <a:pPr>
              <a:lnSpc>
                <a:spcPct val="15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John:I met a Japanese boy called Sato,and as soon as I held out </a:t>
            </a:r>
          </a:p>
          <a:p>
            <a:pPr>
              <a:lnSpc>
                <a:spcPct val="15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       my  hand,he bowed. </a:t>
            </a:r>
          </a:p>
          <a:p>
            <a:pPr>
              <a:lnSpc>
                <a:spcPct val="15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Katie:That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'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s how people in Japan are expected to greet each </a:t>
            </a:r>
          </a:p>
          <a:p>
            <a:pPr>
              <a:lnSpc>
                <a:spcPct val="15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        other.It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'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s impolite if you don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'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t bow. </a:t>
            </a:r>
          </a:p>
          <a:p>
            <a:pPr>
              <a:lnSpc>
                <a:spcPct val="15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John:I didn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'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t know that.So I just stood there with my hand </a:t>
            </a:r>
          </a:p>
          <a:p>
            <a:pPr>
              <a:lnSpc>
                <a:spcPct val="15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       out.Finally,I returned the bow. </a:t>
            </a: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1316990" y="1102995"/>
            <a:ext cx="6002655" cy="582930"/>
          </a:xfr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3429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685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0287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Role-play the conversation.</a:t>
            </a:r>
          </a:p>
        </p:txBody>
      </p:sp>
      <p:sp>
        <p:nvSpPr>
          <p:cNvPr id="8" name="椭圆 7"/>
          <p:cNvSpPr/>
          <p:nvPr/>
        </p:nvSpPr>
        <p:spPr>
          <a:xfrm>
            <a:off x="484505" y="1092835"/>
            <a:ext cx="832485" cy="7175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2d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68923" y="1623219"/>
            <a:ext cx="7490460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</a:rPr>
              <a:t>Katie:I remember when I first met Marie last 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</a:rPr>
              <a:t>	year,I did the same thing.I held out 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</a:rPr>
              <a:t>	my hand and to my surprise,she kissed 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</a:rPr>
              <a:t>	me on both sides of my face! 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</a:rPr>
              <a:t>John:I wouldn</a:t>
            </a:r>
            <a:r>
              <a:rPr lang="en-US" altLang="zh-CN" sz="2400">
                <a:latin typeface="Times New Roman" panose="02020603050405020304" pitchFamily="18" charset="0"/>
              </a:rPr>
              <a:t>'</a:t>
            </a:r>
            <a:r>
              <a:rPr lang="zh-CN" altLang="en-US" sz="2400">
                <a:latin typeface="Times New Roman" panose="02020603050405020304" pitchFamily="18" charset="0"/>
              </a:rPr>
              <a:t>t mind that! 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</a:rPr>
              <a:t>Katie:Very funny.Later I found out French 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</a:rPr>
              <a:t>         people are supposed to kiss when they 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</a:rPr>
              <a:t>         see each other. 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129891" y="3503797"/>
            <a:ext cx="2677954" cy="165544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020604" y="1968818"/>
            <a:ext cx="7490460" cy="4356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1.In your country,what are you supposed to do when you meet someone for the first time?在你们国家，当你初次与某人见面时你应该做什么？（教材第73页）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 be supposed to 意为“应该”，后接动词原形，相当于should 或 ought to,用来表示劝告、建议、义务、责任等。其否定形式为be not supposed to</a:t>
            </a:r>
            <a:r>
              <a:rPr lang="en-US" altLang="zh-CN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,</a:t>
            </a:r>
            <a:r>
              <a:rPr lang="zh-CN" altLang="en-US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意为“不应该”。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 </a:t>
            </a:r>
            <a:r>
              <a:rPr lang="en-US" altLang="zh-CN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e.g.:</a:t>
            </a:r>
            <a:r>
              <a:rPr lang="zh-CN" altLang="en-US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We are supposed to be here at six.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 Everyone is supposed to wear a seat belt in the car.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 Children are not supposed to play soccer in the street.</a:t>
            </a:r>
          </a:p>
        </p:txBody>
      </p:sp>
      <p:sp>
        <p:nvSpPr>
          <p:cNvPr id="3" name="流程图: 资料带 2"/>
          <p:cNvSpPr/>
          <p:nvPr/>
        </p:nvSpPr>
        <p:spPr>
          <a:xfrm>
            <a:off x="1626235" y="1013460"/>
            <a:ext cx="4883785" cy="960120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679926" y="928688"/>
            <a:ext cx="7490460" cy="5367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b="1" dirty="0">
                <a:uFillTx/>
                <a:latin typeface="Times New Roman" panose="02020603050405020304" pitchFamily="18" charset="0"/>
              </a:rPr>
              <a:t>2.In the United States,they</a:t>
            </a:r>
            <a:r>
              <a:rPr lang="en-US" altLang="zh-CN" sz="2200" b="1" dirty="0">
                <a:uFillTx/>
                <a:latin typeface="Times New Roman" panose="02020603050405020304" pitchFamily="18" charset="0"/>
              </a:rPr>
              <a:t>’</a:t>
            </a:r>
            <a:r>
              <a:rPr lang="zh-CN" altLang="en-US" sz="2200" b="1" dirty="0">
                <a:uFillTx/>
                <a:latin typeface="Times New Roman" panose="02020603050405020304" pitchFamily="18" charset="0"/>
              </a:rPr>
              <a:t>re expected to shake hands.在美国，他们应该握手。（教材第73页）</a:t>
            </a:r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dirty="0">
                <a:uFillTx/>
                <a:latin typeface="Times New Roman" panose="02020603050405020304" pitchFamily="18" charset="0"/>
              </a:rPr>
              <a:t> （1）be expected to do sth.意为“（某人）被期望做某事；应该做某事”，此处相当于be supposed to do sth。</a:t>
            </a:r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dirty="0">
                <a:uFillTx/>
                <a:latin typeface="Times New Roman" panose="02020603050405020304" pitchFamily="18" charset="0"/>
              </a:rPr>
              <a:t>    </a:t>
            </a:r>
            <a:r>
              <a:rPr lang="en-US" altLang="zh-CN" sz="2200" dirty="0">
                <a:uFillTx/>
                <a:latin typeface="Times New Roman" panose="02020603050405020304" pitchFamily="18" charset="0"/>
                <a:sym typeface="+mn-ea"/>
              </a:rPr>
              <a:t>e.g.:</a:t>
            </a:r>
            <a:r>
              <a:rPr lang="zh-CN" altLang="en-US" sz="2200" dirty="0">
                <a:uFillTx/>
                <a:latin typeface="Times New Roman" panose="02020603050405020304" pitchFamily="18" charset="0"/>
              </a:rPr>
              <a:t>You</a:t>
            </a:r>
            <a:r>
              <a:rPr lang="en-US" altLang="zh-CN" sz="2200" dirty="0">
                <a:uFillTx/>
                <a:latin typeface="Times New Roman" panose="02020603050405020304" pitchFamily="18" charset="0"/>
              </a:rPr>
              <a:t>’</a:t>
            </a:r>
            <a:r>
              <a:rPr lang="zh-CN" altLang="en-US" sz="2200" dirty="0">
                <a:uFillTx/>
                <a:latin typeface="Times New Roman" panose="02020603050405020304" pitchFamily="18" charset="0"/>
              </a:rPr>
              <a:t>re expected to get good grades this term.</a:t>
            </a:r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dirty="0">
                <a:uFillTx/>
                <a:latin typeface="Times New Roman" panose="02020603050405020304" pitchFamily="18" charset="0"/>
              </a:rPr>
              <a:t> （2）expect及物动词，意为“期望；预料；期待”，后可接名词、代词、动词不定式或从句。其常用结构：expect to do sth. 意为“期待做某事”；expect sb. to do sth.意为“期待某人做某事”。</a:t>
            </a:r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dirty="0">
                <a:uFillTx/>
                <a:latin typeface="Times New Roman" panose="02020603050405020304" pitchFamily="18" charset="0"/>
              </a:rPr>
              <a:t>   </a:t>
            </a:r>
            <a:r>
              <a:rPr lang="en-US" altLang="zh-CN" sz="2200" dirty="0">
                <a:uFillTx/>
                <a:latin typeface="Times New Roman" panose="02020603050405020304" pitchFamily="18" charset="0"/>
                <a:sym typeface="+mn-ea"/>
              </a:rPr>
              <a:t>e.g.:</a:t>
            </a:r>
            <a:r>
              <a:rPr lang="zh-CN" altLang="en-US" sz="2200" dirty="0">
                <a:uFillTx/>
                <a:latin typeface="Times New Roman" panose="02020603050405020304" pitchFamily="18" charset="0"/>
              </a:rPr>
              <a:t>I expect a letter from my family.</a:t>
            </a:r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dirty="0">
                <a:uFillTx/>
                <a:latin typeface="Times New Roman" panose="02020603050405020304" pitchFamily="18" charset="0"/>
              </a:rPr>
              <a:t>   She expected to come back next week.</a:t>
            </a:r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dirty="0">
                <a:uFillTx/>
                <a:latin typeface="Times New Roman" panose="02020603050405020304" pitchFamily="18" charset="0"/>
              </a:rPr>
              <a:t>   I expected you to do your duty.      </a:t>
            </a:r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dirty="0">
                <a:uFillTx/>
                <a:latin typeface="Times New Roman" panose="02020603050405020304" pitchFamily="18" charset="0"/>
              </a:rPr>
              <a:t>  I expected that I</a:t>
            </a:r>
            <a:r>
              <a:rPr lang="en-US" altLang="zh-CN" sz="2200" dirty="0">
                <a:uFillTx/>
                <a:latin typeface="Times New Roman" panose="02020603050405020304" pitchFamily="18" charset="0"/>
                <a:sym typeface="+mn-ea"/>
              </a:rPr>
              <a:t>’</a:t>
            </a:r>
            <a:r>
              <a:rPr lang="zh-CN" altLang="en-US" sz="2200" dirty="0">
                <a:uFillTx/>
                <a:latin typeface="Times New Roman" panose="02020603050405020304" pitchFamily="18" charset="0"/>
              </a:rPr>
              <a:t>ll back on Sunday.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351473" y="1035368"/>
            <a:ext cx="7490460" cy="4829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b="1" dirty="0">
                <a:uFillTx/>
                <a:latin typeface="Times New Roman" panose="02020603050405020304" pitchFamily="18" charset="0"/>
              </a:rPr>
              <a:t>3. He greeted Paul</a:t>
            </a:r>
            <a:r>
              <a:rPr lang="en-US" altLang="zh-CN" sz="2200" b="1" dirty="0">
                <a:uFillTx/>
                <a:latin typeface="Times New Roman" panose="02020603050405020304" pitchFamily="18" charset="0"/>
                <a:sym typeface="+mn-ea"/>
              </a:rPr>
              <a:t>’</a:t>
            </a:r>
            <a:r>
              <a:rPr lang="zh-CN" altLang="en-US" sz="2200" b="1" dirty="0">
                <a:uFillTx/>
                <a:latin typeface="Times New Roman" panose="02020603050405020304" pitchFamily="18" charset="0"/>
              </a:rPr>
              <a:t>s mother the wrong way. 他问候保罗母亲的方式不对。（教 材第74页）</a:t>
            </a:r>
          </a:p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dirty="0">
                <a:uFillTx/>
                <a:latin typeface="Times New Roman" panose="02020603050405020304" pitchFamily="18" charset="0"/>
              </a:rPr>
              <a:t> （1）gree</a:t>
            </a:r>
            <a:r>
              <a:rPr lang="zh-CN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uFillTx/>
                <a:latin typeface="Times New Roman" panose="02020603050405020304" pitchFamily="18" charset="0"/>
              </a:rPr>
              <a:t>t及物动词，意为“和……打招呼；迎接”，相当于say hello to sb.， 后接名词或代词作宾语。</a:t>
            </a:r>
          </a:p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uFillTx/>
                <a:latin typeface="Times New Roman" panose="02020603050405020304" pitchFamily="18" charset="0"/>
              </a:rPr>
              <a:t>   </a:t>
            </a:r>
            <a:r>
              <a:rPr lang="en-US" altLang="zh-CN" sz="2200" dirty="0">
                <a:solidFill>
                  <a:schemeClr val="tx1">
                    <a:lumMod val="95000"/>
                    <a:lumOff val="5000"/>
                  </a:schemeClr>
                </a:solidFill>
                <a:uFillTx/>
                <a:latin typeface="Times New Roman" panose="02020603050405020304" pitchFamily="18" charset="0"/>
                <a:sym typeface="+mn-ea"/>
              </a:rPr>
              <a:t>e.g.:</a:t>
            </a:r>
            <a:r>
              <a:rPr lang="zh-CN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uFillTx/>
                <a:latin typeface="Times New Roman" panose="02020603050405020304" pitchFamily="18" charset="0"/>
              </a:rPr>
              <a:t>We greet</a:t>
            </a:r>
            <a:r>
              <a:rPr lang="zh-CN" altLang="en-US" sz="2200" dirty="0">
                <a:uFillTx/>
                <a:latin typeface="Times New Roman" panose="02020603050405020304" pitchFamily="18" charset="0"/>
              </a:rPr>
              <a:t>ed her by saying “Good morning”.</a:t>
            </a:r>
          </a:p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dirty="0">
                <a:uFillTx/>
                <a:latin typeface="Times New Roman" panose="02020603050405020304" pitchFamily="18" charset="0"/>
              </a:rPr>
              <a:t> （2）the wrong way意为“以错误的方式，错误地”，相当于in the wrong way。当way 构成的短语表示“用……方式/方法”时，常加介词in。如果way前有this,that或the等词时，in 可以省略，但是如果位于句首，in 则不可省略。</a:t>
            </a:r>
          </a:p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dirty="0">
                <a:uFillTx/>
                <a:latin typeface="Times New Roman" panose="02020603050405020304" pitchFamily="18" charset="0"/>
              </a:rPr>
              <a:t>    </a:t>
            </a:r>
            <a:r>
              <a:rPr lang="en-US" altLang="zh-CN" sz="2200" dirty="0">
                <a:uFillTx/>
                <a:latin typeface="Times New Roman" panose="02020603050405020304" pitchFamily="18" charset="0"/>
                <a:sym typeface="+mn-ea"/>
              </a:rPr>
              <a:t>e.g.:</a:t>
            </a:r>
            <a:r>
              <a:rPr lang="zh-CN" altLang="en-US" sz="2200" dirty="0">
                <a:uFillTx/>
                <a:latin typeface="Times New Roman" panose="02020603050405020304" pitchFamily="18" charset="0"/>
              </a:rPr>
              <a:t>You understood him in the wrong way.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669131" y="1251109"/>
            <a:ext cx="7490460" cy="3408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b="1">
                <a:uFillTx/>
                <a:latin typeface="Times New Roman" panose="02020603050405020304" pitchFamily="18" charset="0"/>
              </a:rPr>
              <a:t>4.I held out my hand and to my surprise,she kissed me on both sides of my face!我伸出手（想要握手），可令我吃惊的是，她亲吻了我的两颊！（教材第74页）</a:t>
            </a:r>
          </a:p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>
                <a:uFillTx/>
                <a:latin typeface="Times New Roman" panose="02020603050405020304" pitchFamily="18" charset="0"/>
              </a:rPr>
              <a:t>   to one</a:t>
            </a:r>
            <a:r>
              <a:rPr lang="en-US" altLang="zh-CN" sz="2200">
                <a:uFillTx/>
                <a:latin typeface="Times New Roman" panose="02020603050405020304" pitchFamily="18" charset="0"/>
                <a:sym typeface="+mn-ea"/>
              </a:rPr>
              <a:t>’</a:t>
            </a:r>
            <a:r>
              <a:rPr lang="zh-CN" altLang="en-US" sz="2200">
                <a:uFillTx/>
                <a:latin typeface="Times New Roman" panose="02020603050405020304" pitchFamily="18" charset="0"/>
              </a:rPr>
              <a:t>s surprise意为“使/让某人吃惊的是”。其中surprise用作名词，意为“惊奇，诧异”。</a:t>
            </a:r>
          </a:p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>
                <a:uFillTx/>
                <a:latin typeface="Times New Roman" panose="02020603050405020304" pitchFamily="18" charset="0"/>
              </a:rPr>
              <a:t>   </a:t>
            </a:r>
            <a:r>
              <a:rPr lang="en-US" altLang="zh-CN" sz="2200">
                <a:uFillTx/>
                <a:latin typeface="Times New Roman" panose="02020603050405020304" pitchFamily="18" charset="0"/>
                <a:sym typeface="+mn-ea"/>
              </a:rPr>
              <a:t>e.g.:</a:t>
            </a:r>
            <a:r>
              <a:rPr lang="zh-CN" altLang="en-US" sz="2200">
                <a:uFillTx/>
                <a:latin typeface="Times New Roman" panose="02020603050405020304" pitchFamily="18" charset="0"/>
              </a:rPr>
              <a:t>To my surprise,she got a perfect score </a:t>
            </a:r>
            <a:r>
              <a:rPr lang="en-US" altLang="zh-CN" sz="2200">
                <a:uFillTx/>
                <a:latin typeface="Times New Roman" panose="02020603050405020304" pitchFamily="18" charset="0"/>
              </a:rPr>
              <a:t>on</a:t>
            </a:r>
            <a:r>
              <a:rPr lang="zh-CN" altLang="en-US" sz="2200">
                <a:uFillTx/>
                <a:latin typeface="Times New Roman" panose="02020603050405020304" pitchFamily="18" charset="0"/>
              </a:rPr>
              <a:t> the English exam.</a:t>
            </a:r>
          </a:p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>
                <a:uFillTx/>
                <a:latin typeface="Times New Roman" panose="02020603050405020304" pitchFamily="18" charset="0"/>
              </a:rPr>
              <a:t>   I have a surprise for you.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031558" y="2176463"/>
            <a:ext cx="7490460" cy="2934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>
                <a:uFillTx/>
                <a:latin typeface="Times New Roman" panose="02020603050405020304" pitchFamily="18" charset="0"/>
              </a:rPr>
              <a:t>【拓展】①in surprise惊奇地</a:t>
            </a:r>
          </a:p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>
                <a:uFillTx/>
                <a:latin typeface="Times New Roman" panose="02020603050405020304" pitchFamily="18" charset="0"/>
              </a:rPr>
              <a:t> </a:t>
            </a:r>
            <a:r>
              <a:rPr lang="en-US" altLang="zh-CN" sz="2200">
                <a:uFillTx/>
                <a:latin typeface="Times New Roman" panose="02020603050405020304" pitchFamily="18" charset="0"/>
                <a:sym typeface="+mn-ea"/>
              </a:rPr>
              <a:t>e.g.:</a:t>
            </a:r>
            <a:r>
              <a:rPr lang="zh-CN" altLang="en-US" sz="2200">
                <a:uFillTx/>
                <a:latin typeface="Times New Roman" panose="02020603050405020304" pitchFamily="18" charset="0"/>
              </a:rPr>
              <a:t>Rose looked at her mother in surprise.</a:t>
            </a:r>
          </a:p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>
                <a:uFillTx/>
                <a:latin typeface="Times New Roman" panose="02020603050405020304" pitchFamily="18" charset="0"/>
              </a:rPr>
              <a:t> ②be surprised at...对……感到吃惊</a:t>
            </a:r>
          </a:p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>
                <a:uFillTx/>
                <a:latin typeface="Times New Roman" panose="02020603050405020304" pitchFamily="18" charset="0"/>
              </a:rPr>
              <a:t> </a:t>
            </a:r>
            <a:r>
              <a:rPr lang="en-US" altLang="zh-CN" sz="2200">
                <a:uFillTx/>
                <a:latin typeface="Times New Roman" panose="02020603050405020304" pitchFamily="18" charset="0"/>
                <a:sym typeface="+mn-ea"/>
              </a:rPr>
              <a:t>e.g.:</a:t>
            </a:r>
            <a:r>
              <a:rPr lang="zh-CN" altLang="en-US" sz="2200">
                <a:uFillTx/>
                <a:latin typeface="Times New Roman" panose="02020603050405020304" pitchFamily="18" charset="0"/>
              </a:rPr>
              <a:t>We are very surprised at the news.</a:t>
            </a:r>
          </a:p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>
                <a:uFillTx/>
                <a:latin typeface="Times New Roman" panose="02020603050405020304" pitchFamily="18" charset="0"/>
              </a:rPr>
              <a:t> ③be surprised to do sth.做某事令人感到惊讶</a:t>
            </a:r>
          </a:p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>
                <a:uFillTx/>
                <a:latin typeface="Times New Roman" panose="02020603050405020304" pitchFamily="18" charset="0"/>
              </a:rPr>
              <a:t> </a:t>
            </a:r>
            <a:r>
              <a:rPr lang="en-US" altLang="zh-CN" sz="2200">
                <a:uFillTx/>
                <a:latin typeface="Times New Roman" panose="02020603050405020304" pitchFamily="18" charset="0"/>
                <a:sym typeface="+mn-ea"/>
              </a:rPr>
              <a:t>e.g.:</a:t>
            </a:r>
            <a:r>
              <a:rPr lang="zh-CN" altLang="en-US" sz="2200">
                <a:uFillTx/>
                <a:latin typeface="Times New Roman" panose="02020603050405020304" pitchFamily="18" charset="0"/>
              </a:rPr>
              <a:t>I was surprised to see you here.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333500" y="1991678"/>
            <a:ext cx="6532721" cy="3881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dirty="0">
                <a:uFillTx/>
                <a:latin typeface="Times New Roman" panose="02020603050405020304" pitchFamily="18" charset="0"/>
              </a:rPr>
              <a:t>一、根据句意及首字母提示补全单词。</a:t>
            </a:r>
          </a:p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dirty="0">
                <a:uFillTx/>
                <a:latin typeface="Times New Roman" panose="02020603050405020304" pitchFamily="18" charset="0"/>
              </a:rPr>
              <a:t>1.Students are supposed to g__________ their teachers when classes begin.</a:t>
            </a:r>
          </a:p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dirty="0">
                <a:uFillTx/>
                <a:latin typeface="Times New Roman" panose="02020603050405020304" pitchFamily="18" charset="0"/>
              </a:rPr>
              <a:t>2.I guess hugs and k__________ are only used between close friends.</a:t>
            </a:r>
          </a:p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dirty="0">
                <a:uFillTx/>
                <a:latin typeface="Times New Roman" panose="02020603050405020304" pitchFamily="18" charset="0"/>
              </a:rPr>
              <a:t>3.There are different c__________ in different countries.</a:t>
            </a:r>
          </a:p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dirty="0">
                <a:uFillTx/>
                <a:latin typeface="Times New Roman" panose="02020603050405020304" pitchFamily="18" charset="0"/>
              </a:rPr>
              <a:t>4.People in Japan are supposed to b__________ when they meet for the first time.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530090" y="2568575"/>
            <a:ext cx="65278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reet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615055" y="3510280"/>
            <a:ext cx="75946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isses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872865" y="4450080"/>
            <a:ext cx="98679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ustoms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342890" y="4906645"/>
            <a:ext cx="6261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ow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412683" y="962025"/>
            <a:ext cx="3945255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7200" b="1" dirty="0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</a:rPr>
              <a:t>Exercise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36015" y="991235"/>
            <a:ext cx="2830195" cy="747395"/>
          </a:xfrm>
        </p:spPr>
        <p:txBody>
          <a:bodyPr/>
          <a:lstStyle/>
          <a:p>
            <a:r>
              <a:rPr lang="en-US" altLang="zh-CN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</a:rPr>
              <a:t>Warming up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78551" y="2298486"/>
            <a:ext cx="6991985" cy="41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100" dirty="0">
                <a:latin typeface="Comic Sans MS" panose="030F0702030302020204" charset="0"/>
              </a:rPr>
              <a:t>What do people do when they meet for the first time?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3334" y="2977431"/>
            <a:ext cx="6137329" cy="327563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35038" y="1087279"/>
            <a:ext cx="6532721" cy="5367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dirty="0">
                <a:uFillTx/>
                <a:latin typeface="Times New Roman" panose="02020603050405020304" pitchFamily="18" charset="0"/>
              </a:rPr>
              <a:t>二、根据汉语意思完成句子。</a:t>
            </a:r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dirty="0">
                <a:uFillTx/>
                <a:latin typeface="Times New Roman" panose="02020603050405020304" pitchFamily="18" charset="0"/>
              </a:rPr>
              <a:t>1.当你遇到一个陌生人的时候，你应该怎么做？</a:t>
            </a:r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dirty="0">
                <a:uFillTx/>
                <a:latin typeface="Times New Roman" panose="02020603050405020304" pitchFamily="18" charset="0"/>
              </a:rPr>
              <a:t>   What__________you</a:t>
            </a:r>
            <a:r>
              <a:rPr lang="zh-CN" altLang="en-US" sz="2200" dirty="0">
                <a:uFillTx/>
                <a:latin typeface="Times New Roman" panose="02020603050405020304" pitchFamily="18" charset="0"/>
                <a:sym typeface="+mn-ea"/>
              </a:rPr>
              <a:t>__________</a:t>
            </a:r>
            <a:r>
              <a:rPr lang="zh-CN" altLang="en-US" sz="2200" dirty="0">
                <a:uFillTx/>
                <a:latin typeface="Times New Roman" panose="02020603050405020304" pitchFamily="18" charset="0"/>
              </a:rPr>
              <a:t>to do when you  </a:t>
            </a:r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dirty="0">
                <a:uFillTx/>
                <a:latin typeface="Times New Roman" panose="02020603050405020304" pitchFamily="18" charset="0"/>
              </a:rPr>
              <a:t>   meet a stranger?</a:t>
            </a:r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dirty="0">
                <a:uFillTx/>
                <a:latin typeface="Times New Roman" panose="02020603050405020304" pitchFamily="18" charset="0"/>
              </a:rPr>
              <a:t>2.他这次没有犯错误。</a:t>
            </a:r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dirty="0">
                <a:uFillTx/>
                <a:latin typeface="Times New Roman" panose="02020603050405020304" pitchFamily="18" charset="0"/>
              </a:rPr>
              <a:t>   He didn't</a:t>
            </a:r>
            <a:r>
              <a:rPr lang="zh-CN" altLang="en-US" sz="2200" dirty="0">
                <a:uFillTx/>
                <a:latin typeface="Times New Roman" panose="02020603050405020304" pitchFamily="18" charset="0"/>
                <a:sym typeface="+mn-ea"/>
              </a:rPr>
              <a:t>__________</a:t>
            </a:r>
            <a:r>
              <a:rPr lang="zh-CN" altLang="en-US" sz="2200" dirty="0">
                <a:uFillTx/>
                <a:latin typeface="Times New Roman" panose="02020603050405020304" pitchFamily="18" charset="0"/>
              </a:rPr>
              <a:t> </a:t>
            </a:r>
            <a:r>
              <a:rPr lang="zh-CN" altLang="en-US" sz="2200" dirty="0">
                <a:uFillTx/>
                <a:latin typeface="Times New Roman" panose="02020603050405020304" pitchFamily="18" charset="0"/>
                <a:sym typeface="+mn-ea"/>
              </a:rPr>
              <a:t>__________</a:t>
            </a:r>
            <a:r>
              <a:rPr lang="zh-CN" altLang="en-US" sz="2200" dirty="0">
                <a:uFillTx/>
                <a:latin typeface="Times New Roman" panose="02020603050405020304" pitchFamily="18" charset="0"/>
              </a:rPr>
              <a:t> </a:t>
            </a:r>
            <a:r>
              <a:rPr lang="zh-CN" altLang="en-US" sz="2200" dirty="0">
                <a:uFillTx/>
                <a:latin typeface="Times New Roman" panose="02020603050405020304" pitchFamily="18" charset="0"/>
                <a:sym typeface="+mn-ea"/>
              </a:rPr>
              <a:t>__________</a:t>
            </a:r>
            <a:r>
              <a:rPr lang="zh-CN" altLang="en-US" sz="2200" dirty="0">
                <a:uFillTx/>
                <a:latin typeface="Times New Roman" panose="02020603050405020304" pitchFamily="18" charset="0"/>
              </a:rPr>
              <a:t> this   </a:t>
            </a:r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dirty="0">
                <a:uFillTx/>
                <a:latin typeface="Times New Roman" panose="02020603050405020304" pitchFamily="18" charset="0"/>
              </a:rPr>
              <a:t>  time.</a:t>
            </a:r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dirty="0">
                <a:uFillTx/>
                <a:latin typeface="Times New Roman" panose="02020603050405020304" pitchFamily="18" charset="0"/>
              </a:rPr>
              <a:t>3.我一到北京就给你打电话。</a:t>
            </a:r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dirty="0">
                <a:uFillTx/>
                <a:latin typeface="Times New Roman" panose="02020603050405020304" pitchFamily="18" charset="0"/>
              </a:rPr>
              <a:t>   I will call you </a:t>
            </a:r>
            <a:r>
              <a:rPr lang="zh-CN" altLang="en-US" sz="2200" dirty="0">
                <a:uFillTx/>
                <a:latin typeface="Times New Roman" panose="02020603050405020304" pitchFamily="18" charset="0"/>
                <a:sym typeface="+mn-ea"/>
              </a:rPr>
              <a:t>__________</a:t>
            </a:r>
            <a:r>
              <a:rPr lang="zh-CN" altLang="en-US" sz="2200" dirty="0">
                <a:uFillTx/>
                <a:latin typeface="Times New Roman" panose="02020603050405020304" pitchFamily="18" charset="0"/>
              </a:rPr>
              <a:t> </a:t>
            </a:r>
            <a:r>
              <a:rPr lang="zh-CN" altLang="en-US" sz="2200" dirty="0">
                <a:uFillTx/>
                <a:latin typeface="Times New Roman" panose="02020603050405020304" pitchFamily="18" charset="0"/>
                <a:sym typeface="+mn-ea"/>
              </a:rPr>
              <a:t>__________</a:t>
            </a:r>
            <a:r>
              <a:rPr lang="zh-CN" altLang="en-US" sz="2200" dirty="0">
                <a:uFillTx/>
                <a:latin typeface="Times New Roman" panose="02020603050405020304" pitchFamily="18" charset="0"/>
              </a:rPr>
              <a:t> </a:t>
            </a:r>
            <a:r>
              <a:rPr lang="zh-CN" altLang="en-US" sz="2200" dirty="0">
                <a:uFillTx/>
                <a:latin typeface="Times New Roman" panose="02020603050405020304" pitchFamily="18" charset="0"/>
                <a:sym typeface="+mn-ea"/>
              </a:rPr>
              <a:t>__________</a:t>
            </a:r>
            <a:r>
              <a:rPr lang="zh-CN" altLang="en-US" sz="2200" dirty="0">
                <a:uFillTx/>
                <a:latin typeface="Times New Roman" panose="02020603050405020304" pitchFamily="18" charset="0"/>
              </a:rPr>
              <a:t> I </a:t>
            </a:r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dirty="0">
                <a:uFillTx/>
                <a:latin typeface="Times New Roman" panose="02020603050405020304" pitchFamily="18" charset="0"/>
              </a:rPr>
              <a:t>   arrive in Beijing.</a:t>
            </a:r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dirty="0">
                <a:uFillTx/>
                <a:latin typeface="Times New Roman" panose="02020603050405020304" pitchFamily="18" charset="0"/>
              </a:rPr>
              <a:t>4.他以错误的方式和玛丽的妈妈打招呼。</a:t>
            </a:r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dirty="0">
                <a:uFillTx/>
                <a:latin typeface="Times New Roman" panose="02020603050405020304" pitchFamily="18" charset="0"/>
              </a:rPr>
              <a:t>   He greeted Mary's mother</a:t>
            </a:r>
            <a:r>
              <a:rPr lang="zh-CN" altLang="en-US" sz="2200" dirty="0">
                <a:uFillTx/>
                <a:latin typeface="Times New Roman" panose="02020603050405020304" pitchFamily="18" charset="0"/>
                <a:sym typeface="+mn-ea"/>
              </a:rPr>
              <a:t>__________</a:t>
            </a:r>
            <a:r>
              <a:rPr lang="zh-CN" altLang="en-US" sz="2200" dirty="0">
                <a:uFillTx/>
                <a:latin typeface="Times New Roman" panose="02020603050405020304" pitchFamily="18" charset="0"/>
              </a:rPr>
              <a:t> </a:t>
            </a:r>
            <a:r>
              <a:rPr lang="zh-CN" altLang="en-US" sz="2200" dirty="0">
                <a:uFillTx/>
                <a:latin typeface="Times New Roman" panose="02020603050405020304" pitchFamily="18" charset="0"/>
                <a:sym typeface="+mn-ea"/>
              </a:rPr>
              <a:t>__________</a:t>
            </a:r>
            <a:r>
              <a:rPr lang="zh-CN" altLang="en-US" sz="2200" dirty="0">
                <a:uFillTx/>
                <a:latin typeface="Times New Roman" panose="02020603050405020304" pitchFamily="18" charset="0"/>
              </a:rPr>
              <a:t>    </a:t>
            </a:r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200" dirty="0">
                <a:uFillTx/>
                <a:latin typeface="Times New Roman" panose="02020603050405020304" pitchFamily="18" charset="0"/>
              </a:rPr>
              <a:t>   </a:t>
            </a:r>
            <a:r>
              <a:rPr lang="zh-CN" altLang="en-US" sz="2200" dirty="0">
                <a:uFillTx/>
                <a:latin typeface="Times New Roman" panose="02020603050405020304" pitchFamily="18" charset="0"/>
                <a:sym typeface="+mn-ea"/>
              </a:rPr>
              <a:t>__________</a:t>
            </a:r>
            <a:r>
              <a:rPr lang="zh-CN" altLang="en-US" sz="2200" dirty="0">
                <a:uFillTx/>
                <a:latin typeface="Times New Roman" panose="02020603050405020304" pitchFamily="18" charset="0"/>
              </a:rPr>
              <a:t>.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2278221" y="1914843"/>
            <a:ext cx="54673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742690" y="1901825"/>
            <a:ext cx="136017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supposed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533015" y="3119755"/>
            <a:ext cx="1150144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make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056380" y="3127375"/>
            <a:ext cx="63817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any 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312410" y="3146425"/>
            <a:ext cx="126238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mistakes 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245803" y="4357370"/>
            <a:ext cx="523399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as  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514850" y="5530215"/>
            <a:ext cx="62801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the 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849461" y="5517039"/>
            <a:ext cx="1150144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wrong 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568450" y="5932170"/>
            <a:ext cx="79057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way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627880" y="4352449"/>
            <a:ext cx="774383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soon 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363335" y="4352449"/>
            <a:ext cx="523399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as  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419860" y="3112770"/>
            <a:ext cx="6623050" cy="1296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1" dirty="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1.Listen and read after the tape at home.</a:t>
            </a:r>
          </a:p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1" dirty="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2.Read and recite 2d.</a:t>
            </a:r>
          </a:p>
        </p:txBody>
      </p:sp>
      <p:sp>
        <p:nvSpPr>
          <p:cNvPr id="2050" name=" 2050"/>
          <p:cNvSpPr/>
          <p:nvPr/>
        </p:nvSpPr>
        <p:spPr bwMode="auto">
          <a:xfrm>
            <a:off x="2463800" y="1533525"/>
            <a:ext cx="4216400" cy="1320800"/>
          </a:xfrm>
          <a:custGeom>
            <a:avLst/>
            <a:gdLst>
              <a:gd name="T0" fmla="*/ 913166 w 4940"/>
              <a:gd name="T1" fmla="*/ 216832 h 3973"/>
              <a:gd name="T2" fmla="*/ 832184 w 4940"/>
              <a:gd name="T3" fmla="*/ 139667 h 3973"/>
              <a:gd name="T4" fmla="*/ 750431 w 4940"/>
              <a:gd name="T5" fmla="*/ 81408 h 3973"/>
              <a:gd name="T6" fmla="*/ 668293 w 4940"/>
              <a:gd name="T7" fmla="*/ 40897 h 3973"/>
              <a:gd name="T8" fmla="*/ 586925 w 4940"/>
              <a:gd name="T9" fmla="*/ 14661 h 3973"/>
              <a:gd name="T10" fmla="*/ 506715 w 4940"/>
              <a:gd name="T11" fmla="*/ 2315 h 3973"/>
              <a:gd name="T12" fmla="*/ 429203 w 4940"/>
              <a:gd name="T13" fmla="*/ 772 h 3973"/>
              <a:gd name="T14" fmla="*/ 354777 w 4940"/>
              <a:gd name="T15" fmla="*/ 8102 h 3973"/>
              <a:gd name="T16" fmla="*/ 285364 w 4940"/>
              <a:gd name="T17" fmla="*/ 22763 h 3973"/>
              <a:gd name="T18" fmla="*/ 220965 w 4940"/>
              <a:gd name="T19" fmla="*/ 42826 h 3973"/>
              <a:gd name="T20" fmla="*/ 136898 w 4940"/>
              <a:gd name="T21" fmla="*/ 77164 h 3973"/>
              <a:gd name="T22" fmla="*/ 52060 w 4940"/>
              <a:gd name="T23" fmla="*/ 123077 h 3973"/>
              <a:gd name="T24" fmla="*/ 0 w 4940"/>
              <a:gd name="T25" fmla="*/ 158573 h 3973"/>
              <a:gd name="T26" fmla="*/ 23523 w 4940"/>
              <a:gd name="T27" fmla="*/ 1411336 h 3973"/>
              <a:gd name="T28" fmla="*/ 90237 w 4940"/>
              <a:gd name="T29" fmla="*/ 1371211 h 3973"/>
              <a:gd name="T30" fmla="*/ 191271 w 4940"/>
              <a:gd name="T31" fmla="*/ 1323755 h 3973"/>
              <a:gd name="T32" fmla="*/ 252200 w 4940"/>
              <a:gd name="T33" fmla="*/ 1302149 h 3973"/>
              <a:gd name="T34" fmla="*/ 319300 w 4940"/>
              <a:gd name="T35" fmla="*/ 1284787 h 3973"/>
              <a:gd name="T36" fmla="*/ 391798 w 4940"/>
              <a:gd name="T37" fmla="*/ 1273212 h 3973"/>
              <a:gd name="T38" fmla="*/ 467381 w 4940"/>
              <a:gd name="T39" fmla="*/ 1270511 h 3973"/>
              <a:gd name="T40" fmla="*/ 546434 w 4940"/>
              <a:gd name="T41" fmla="*/ 1277070 h 3973"/>
              <a:gd name="T42" fmla="*/ 627802 w 4940"/>
              <a:gd name="T43" fmla="*/ 1295975 h 3973"/>
              <a:gd name="T44" fmla="*/ 709555 w 4940"/>
              <a:gd name="T45" fmla="*/ 1329156 h 3973"/>
              <a:gd name="T46" fmla="*/ 791693 w 4940"/>
              <a:gd name="T47" fmla="*/ 1378155 h 3973"/>
              <a:gd name="T48" fmla="*/ 873061 w 4940"/>
              <a:gd name="T49" fmla="*/ 1445288 h 3973"/>
              <a:gd name="T50" fmla="*/ 952500 w 4940"/>
              <a:gd name="T51" fmla="*/ 1532870 h 3973"/>
              <a:gd name="T52" fmla="*/ 1011887 w 4940"/>
              <a:gd name="T53" fmla="*/ 1465351 h 3973"/>
              <a:gd name="T54" fmla="*/ 1092868 w 4940"/>
              <a:gd name="T55" fmla="*/ 1393588 h 3973"/>
              <a:gd name="T56" fmla="*/ 1175007 w 4940"/>
              <a:gd name="T57" fmla="*/ 1339959 h 3973"/>
              <a:gd name="T58" fmla="*/ 1256760 w 4940"/>
              <a:gd name="T59" fmla="*/ 1302920 h 3973"/>
              <a:gd name="T60" fmla="*/ 1338128 w 4940"/>
              <a:gd name="T61" fmla="*/ 1280928 h 3973"/>
              <a:gd name="T62" fmla="*/ 1417952 w 4940"/>
              <a:gd name="T63" fmla="*/ 1270897 h 3973"/>
              <a:gd name="T64" fmla="*/ 1494692 w 4940"/>
              <a:gd name="T65" fmla="*/ 1271669 h 3973"/>
              <a:gd name="T66" fmla="*/ 1567962 w 4940"/>
              <a:gd name="T67" fmla="*/ 1281314 h 3973"/>
              <a:gd name="T68" fmla="*/ 1635832 w 4940"/>
              <a:gd name="T69" fmla="*/ 1297519 h 3973"/>
              <a:gd name="T70" fmla="*/ 1698689 w 4940"/>
              <a:gd name="T71" fmla="*/ 1318353 h 3973"/>
              <a:gd name="T72" fmla="*/ 1792397 w 4940"/>
              <a:gd name="T73" fmla="*/ 1359250 h 3973"/>
              <a:gd name="T74" fmla="*/ 1868365 w 4940"/>
              <a:gd name="T75" fmla="*/ 1402848 h 3973"/>
              <a:gd name="T76" fmla="*/ 1905000 w 4940"/>
              <a:gd name="T77" fmla="*/ 158573 h 3973"/>
              <a:gd name="T78" fmla="*/ 1868365 w 4940"/>
              <a:gd name="T79" fmla="*/ 133109 h 3973"/>
              <a:gd name="T80" fmla="*/ 1792397 w 4940"/>
              <a:gd name="T81" fmla="*/ 89511 h 3973"/>
              <a:gd name="T82" fmla="*/ 1698689 w 4940"/>
              <a:gd name="T83" fmla="*/ 47842 h 3973"/>
              <a:gd name="T84" fmla="*/ 1635832 w 4940"/>
              <a:gd name="T85" fmla="*/ 27393 h 3973"/>
              <a:gd name="T86" fmla="*/ 1567962 w 4940"/>
              <a:gd name="T87" fmla="*/ 11575 h 3973"/>
              <a:gd name="T88" fmla="*/ 1494692 w 4940"/>
              <a:gd name="T89" fmla="*/ 1929 h 3973"/>
              <a:gd name="T90" fmla="*/ 1417952 w 4940"/>
              <a:gd name="T91" fmla="*/ 1157 h 3973"/>
              <a:gd name="T92" fmla="*/ 1338128 w 4940"/>
              <a:gd name="T93" fmla="*/ 10417 h 3973"/>
              <a:gd name="T94" fmla="*/ 1256760 w 4940"/>
              <a:gd name="T95" fmla="*/ 33181 h 3973"/>
              <a:gd name="T96" fmla="*/ 1175007 w 4940"/>
              <a:gd name="T97" fmla="*/ 70220 h 3973"/>
              <a:gd name="T98" fmla="*/ 1092868 w 4940"/>
              <a:gd name="T99" fmla="*/ 123463 h 3973"/>
              <a:gd name="T100" fmla="*/ 1011887 w 4940"/>
              <a:gd name="T101" fmla="*/ 195612 h 3973"/>
              <a:gd name="T102" fmla="*/ 952500 w 4940"/>
              <a:gd name="T103" fmla="*/ 262745 h 3973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4940" h="3973">
                <a:moveTo>
                  <a:pt x="2470" y="681"/>
                </a:moveTo>
                <a:lnTo>
                  <a:pt x="2470" y="681"/>
                </a:lnTo>
                <a:lnTo>
                  <a:pt x="2419" y="619"/>
                </a:lnTo>
                <a:lnTo>
                  <a:pt x="2368" y="562"/>
                </a:lnTo>
                <a:lnTo>
                  <a:pt x="2315" y="507"/>
                </a:lnTo>
                <a:lnTo>
                  <a:pt x="2264" y="455"/>
                </a:lnTo>
                <a:lnTo>
                  <a:pt x="2211" y="407"/>
                </a:lnTo>
                <a:lnTo>
                  <a:pt x="2158" y="362"/>
                </a:lnTo>
                <a:lnTo>
                  <a:pt x="2106" y="320"/>
                </a:lnTo>
                <a:lnTo>
                  <a:pt x="2053" y="281"/>
                </a:lnTo>
                <a:lnTo>
                  <a:pt x="2000" y="244"/>
                </a:lnTo>
                <a:lnTo>
                  <a:pt x="1946" y="211"/>
                </a:lnTo>
                <a:lnTo>
                  <a:pt x="1894" y="182"/>
                </a:lnTo>
                <a:lnTo>
                  <a:pt x="1840" y="154"/>
                </a:lnTo>
                <a:lnTo>
                  <a:pt x="1787" y="128"/>
                </a:lnTo>
                <a:lnTo>
                  <a:pt x="1733" y="106"/>
                </a:lnTo>
                <a:lnTo>
                  <a:pt x="1680" y="86"/>
                </a:lnTo>
                <a:lnTo>
                  <a:pt x="1628" y="68"/>
                </a:lnTo>
                <a:lnTo>
                  <a:pt x="1575" y="52"/>
                </a:lnTo>
                <a:lnTo>
                  <a:pt x="1522" y="38"/>
                </a:lnTo>
                <a:lnTo>
                  <a:pt x="1469" y="27"/>
                </a:lnTo>
                <a:lnTo>
                  <a:pt x="1417" y="19"/>
                </a:lnTo>
                <a:lnTo>
                  <a:pt x="1365" y="11"/>
                </a:lnTo>
                <a:lnTo>
                  <a:pt x="1314" y="6"/>
                </a:lnTo>
                <a:lnTo>
                  <a:pt x="1264" y="3"/>
                </a:lnTo>
                <a:lnTo>
                  <a:pt x="1212" y="0"/>
                </a:lnTo>
                <a:lnTo>
                  <a:pt x="1163" y="0"/>
                </a:lnTo>
                <a:lnTo>
                  <a:pt x="1113" y="2"/>
                </a:lnTo>
                <a:lnTo>
                  <a:pt x="1064" y="5"/>
                </a:lnTo>
                <a:lnTo>
                  <a:pt x="1016" y="9"/>
                </a:lnTo>
                <a:lnTo>
                  <a:pt x="968" y="15"/>
                </a:lnTo>
                <a:lnTo>
                  <a:pt x="920" y="21"/>
                </a:lnTo>
                <a:lnTo>
                  <a:pt x="875" y="30"/>
                </a:lnTo>
                <a:lnTo>
                  <a:pt x="828" y="38"/>
                </a:lnTo>
                <a:lnTo>
                  <a:pt x="784" y="48"/>
                </a:lnTo>
                <a:lnTo>
                  <a:pt x="740" y="59"/>
                </a:lnTo>
                <a:lnTo>
                  <a:pt x="697" y="71"/>
                </a:lnTo>
                <a:lnTo>
                  <a:pt x="654" y="84"/>
                </a:lnTo>
                <a:lnTo>
                  <a:pt x="614" y="96"/>
                </a:lnTo>
                <a:lnTo>
                  <a:pt x="573" y="111"/>
                </a:lnTo>
                <a:lnTo>
                  <a:pt x="534" y="124"/>
                </a:lnTo>
                <a:lnTo>
                  <a:pt x="496" y="139"/>
                </a:lnTo>
                <a:lnTo>
                  <a:pt x="423" y="169"/>
                </a:lnTo>
                <a:lnTo>
                  <a:pt x="355" y="200"/>
                </a:lnTo>
                <a:lnTo>
                  <a:pt x="292" y="232"/>
                </a:lnTo>
                <a:lnTo>
                  <a:pt x="234" y="263"/>
                </a:lnTo>
                <a:lnTo>
                  <a:pt x="181" y="292"/>
                </a:lnTo>
                <a:lnTo>
                  <a:pt x="135" y="319"/>
                </a:lnTo>
                <a:lnTo>
                  <a:pt x="95" y="345"/>
                </a:lnTo>
                <a:lnTo>
                  <a:pt x="61" y="367"/>
                </a:lnTo>
                <a:lnTo>
                  <a:pt x="16" y="399"/>
                </a:lnTo>
                <a:lnTo>
                  <a:pt x="0" y="411"/>
                </a:lnTo>
                <a:lnTo>
                  <a:pt x="0" y="3702"/>
                </a:lnTo>
                <a:lnTo>
                  <a:pt x="16" y="3690"/>
                </a:lnTo>
                <a:lnTo>
                  <a:pt x="61" y="3658"/>
                </a:lnTo>
                <a:lnTo>
                  <a:pt x="95" y="3636"/>
                </a:lnTo>
                <a:lnTo>
                  <a:pt x="135" y="3612"/>
                </a:lnTo>
                <a:lnTo>
                  <a:pt x="181" y="3583"/>
                </a:lnTo>
                <a:lnTo>
                  <a:pt x="234" y="3554"/>
                </a:lnTo>
                <a:lnTo>
                  <a:pt x="292" y="3523"/>
                </a:lnTo>
                <a:lnTo>
                  <a:pt x="355" y="3493"/>
                </a:lnTo>
                <a:lnTo>
                  <a:pt x="423" y="3461"/>
                </a:lnTo>
                <a:lnTo>
                  <a:pt x="496" y="3431"/>
                </a:lnTo>
                <a:lnTo>
                  <a:pt x="534" y="3417"/>
                </a:lnTo>
                <a:lnTo>
                  <a:pt x="573" y="3402"/>
                </a:lnTo>
                <a:lnTo>
                  <a:pt x="614" y="3388"/>
                </a:lnTo>
                <a:lnTo>
                  <a:pt x="654" y="3375"/>
                </a:lnTo>
                <a:lnTo>
                  <a:pt x="697" y="3363"/>
                </a:lnTo>
                <a:lnTo>
                  <a:pt x="740" y="3350"/>
                </a:lnTo>
                <a:lnTo>
                  <a:pt x="784" y="3339"/>
                </a:lnTo>
                <a:lnTo>
                  <a:pt x="828" y="3330"/>
                </a:lnTo>
                <a:lnTo>
                  <a:pt x="875" y="3321"/>
                </a:lnTo>
                <a:lnTo>
                  <a:pt x="920" y="3312"/>
                </a:lnTo>
                <a:lnTo>
                  <a:pt x="968" y="3306"/>
                </a:lnTo>
                <a:lnTo>
                  <a:pt x="1016" y="3300"/>
                </a:lnTo>
                <a:lnTo>
                  <a:pt x="1064" y="3296"/>
                </a:lnTo>
                <a:lnTo>
                  <a:pt x="1113" y="3294"/>
                </a:lnTo>
                <a:lnTo>
                  <a:pt x="1163" y="3292"/>
                </a:lnTo>
                <a:lnTo>
                  <a:pt x="1212" y="3293"/>
                </a:lnTo>
                <a:lnTo>
                  <a:pt x="1264" y="3294"/>
                </a:lnTo>
                <a:lnTo>
                  <a:pt x="1314" y="3298"/>
                </a:lnTo>
                <a:lnTo>
                  <a:pt x="1365" y="3303"/>
                </a:lnTo>
                <a:lnTo>
                  <a:pt x="1417" y="3310"/>
                </a:lnTo>
                <a:lnTo>
                  <a:pt x="1469" y="3320"/>
                </a:lnTo>
                <a:lnTo>
                  <a:pt x="1522" y="3331"/>
                </a:lnTo>
                <a:lnTo>
                  <a:pt x="1575" y="3344"/>
                </a:lnTo>
                <a:lnTo>
                  <a:pt x="1628" y="3359"/>
                </a:lnTo>
                <a:lnTo>
                  <a:pt x="1680" y="3377"/>
                </a:lnTo>
                <a:lnTo>
                  <a:pt x="1733" y="3397"/>
                </a:lnTo>
                <a:lnTo>
                  <a:pt x="1787" y="3420"/>
                </a:lnTo>
                <a:lnTo>
                  <a:pt x="1840" y="3445"/>
                </a:lnTo>
                <a:lnTo>
                  <a:pt x="1894" y="3473"/>
                </a:lnTo>
                <a:lnTo>
                  <a:pt x="1946" y="3504"/>
                </a:lnTo>
                <a:lnTo>
                  <a:pt x="2000" y="3537"/>
                </a:lnTo>
                <a:lnTo>
                  <a:pt x="2053" y="3572"/>
                </a:lnTo>
                <a:lnTo>
                  <a:pt x="2106" y="3612"/>
                </a:lnTo>
                <a:lnTo>
                  <a:pt x="2158" y="3653"/>
                </a:lnTo>
                <a:lnTo>
                  <a:pt x="2211" y="3699"/>
                </a:lnTo>
                <a:lnTo>
                  <a:pt x="2264" y="3746"/>
                </a:lnTo>
                <a:lnTo>
                  <a:pt x="2315" y="3798"/>
                </a:lnTo>
                <a:lnTo>
                  <a:pt x="2368" y="3853"/>
                </a:lnTo>
                <a:lnTo>
                  <a:pt x="2419" y="3911"/>
                </a:lnTo>
                <a:lnTo>
                  <a:pt x="2470" y="3973"/>
                </a:lnTo>
                <a:lnTo>
                  <a:pt x="2521" y="3911"/>
                </a:lnTo>
                <a:lnTo>
                  <a:pt x="2573" y="3853"/>
                </a:lnTo>
                <a:lnTo>
                  <a:pt x="2624" y="3798"/>
                </a:lnTo>
                <a:lnTo>
                  <a:pt x="2676" y="3746"/>
                </a:lnTo>
                <a:lnTo>
                  <a:pt x="2728" y="3699"/>
                </a:lnTo>
                <a:lnTo>
                  <a:pt x="2781" y="3653"/>
                </a:lnTo>
                <a:lnTo>
                  <a:pt x="2834" y="3612"/>
                </a:lnTo>
                <a:lnTo>
                  <a:pt x="2886" y="3572"/>
                </a:lnTo>
                <a:lnTo>
                  <a:pt x="2940" y="3537"/>
                </a:lnTo>
                <a:lnTo>
                  <a:pt x="2993" y="3504"/>
                </a:lnTo>
                <a:lnTo>
                  <a:pt x="3047" y="3473"/>
                </a:lnTo>
                <a:lnTo>
                  <a:pt x="3100" y="3445"/>
                </a:lnTo>
                <a:lnTo>
                  <a:pt x="3154" y="3420"/>
                </a:lnTo>
                <a:lnTo>
                  <a:pt x="3206" y="3397"/>
                </a:lnTo>
                <a:lnTo>
                  <a:pt x="3259" y="3377"/>
                </a:lnTo>
                <a:lnTo>
                  <a:pt x="3313" y="3359"/>
                </a:lnTo>
                <a:lnTo>
                  <a:pt x="3366" y="3344"/>
                </a:lnTo>
                <a:lnTo>
                  <a:pt x="3418" y="3331"/>
                </a:lnTo>
                <a:lnTo>
                  <a:pt x="3470" y="3320"/>
                </a:lnTo>
                <a:lnTo>
                  <a:pt x="3523" y="3310"/>
                </a:lnTo>
                <a:lnTo>
                  <a:pt x="3574" y="3303"/>
                </a:lnTo>
                <a:lnTo>
                  <a:pt x="3626" y="3298"/>
                </a:lnTo>
                <a:lnTo>
                  <a:pt x="3677" y="3294"/>
                </a:lnTo>
                <a:lnTo>
                  <a:pt x="3727" y="3293"/>
                </a:lnTo>
                <a:lnTo>
                  <a:pt x="3778" y="3292"/>
                </a:lnTo>
                <a:lnTo>
                  <a:pt x="3827" y="3294"/>
                </a:lnTo>
                <a:lnTo>
                  <a:pt x="3876" y="3296"/>
                </a:lnTo>
                <a:lnTo>
                  <a:pt x="3925" y="3300"/>
                </a:lnTo>
                <a:lnTo>
                  <a:pt x="3973" y="3306"/>
                </a:lnTo>
                <a:lnTo>
                  <a:pt x="4019" y="3312"/>
                </a:lnTo>
                <a:lnTo>
                  <a:pt x="4066" y="3321"/>
                </a:lnTo>
                <a:lnTo>
                  <a:pt x="4111" y="3330"/>
                </a:lnTo>
                <a:lnTo>
                  <a:pt x="4155" y="3339"/>
                </a:lnTo>
                <a:lnTo>
                  <a:pt x="4199" y="3350"/>
                </a:lnTo>
                <a:lnTo>
                  <a:pt x="4242" y="3363"/>
                </a:lnTo>
                <a:lnTo>
                  <a:pt x="4285" y="3375"/>
                </a:lnTo>
                <a:lnTo>
                  <a:pt x="4327" y="3388"/>
                </a:lnTo>
                <a:lnTo>
                  <a:pt x="4366" y="3402"/>
                </a:lnTo>
                <a:lnTo>
                  <a:pt x="4405" y="3417"/>
                </a:lnTo>
                <a:lnTo>
                  <a:pt x="4444" y="3431"/>
                </a:lnTo>
                <a:lnTo>
                  <a:pt x="4517" y="3461"/>
                </a:lnTo>
                <a:lnTo>
                  <a:pt x="4585" y="3493"/>
                </a:lnTo>
                <a:lnTo>
                  <a:pt x="4648" y="3523"/>
                </a:lnTo>
                <a:lnTo>
                  <a:pt x="4707" y="3554"/>
                </a:lnTo>
                <a:lnTo>
                  <a:pt x="4758" y="3583"/>
                </a:lnTo>
                <a:lnTo>
                  <a:pt x="4805" y="3612"/>
                </a:lnTo>
                <a:lnTo>
                  <a:pt x="4845" y="3636"/>
                </a:lnTo>
                <a:lnTo>
                  <a:pt x="4878" y="3658"/>
                </a:lnTo>
                <a:lnTo>
                  <a:pt x="4924" y="3690"/>
                </a:lnTo>
                <a:lnTo>
                  <a:pt x="4940" y="3702"/>
                </a:lnTo>
                <a:lnTo>
                  <a:pt x="4940" y="411"/>
                </a:lnTo>
                <a:lnTo>
                  <a:pt x="4924" y="399"/>
                </a:lnTo>
                <a:lnTo>
                  <a:pt x="4878" y="367"/>
                </a:lnTo>
                <a:lnTo>
                  <a:pt x="4845" y="345"/>
                </a:lnTo>
                <a:lnTo>
                  <a:pt x="4805" y="319"/>
                </a:lnTo>
                <a:lnTo>
                  <a:pt x="4758" y="292"/>
                </a:lnTo>
                <a:lnTo>
                  <a:pt x="4707" y="263"/>
                </a:lnTo>
                <a:lnTo>
                  <a:pt x="4648" y="232"/>
                </a:lnTo>
                <a:lnTo>
                  <a:pt x="4585" y="200"/>
                </a:lnTo>
                <a:lnTo>
                  <a:pt x="4517" y="169"/>
                </a:lnTo>
                <a:lnTo>
                  <a:pt x="4444" y="139"/>
                </a:lnTo>
                <a:lnTo>
                  <a:pt x="4405" y="124"/>
                </a:lnTo>
                <a:lnTo>
                  <a:pt x="4366" y="111"/>
                </a:lnTo>
                <a:lnTo>
                  <a:pt x="4327" y="96"/>
                </a:lnTo>
                <a:lnTo>
                  <a:pt x="4285" y="84"/>
                </a:lnTo>
                <a:lnTo>
                  <a:pt x="4242" y="71"/>
                </a:lnTo>
                <a:lnTo>
                  <a:pt x="4199" y="59"/>
                </a:lnTo>
                <a:lnTo>
                  <a:pt x="4155" y="48"/>
                </a:lnTo>
                <a:lnTo>
                  <a:pt x="4111" y="38"/>
                </a:lnTo>
                <a:lnTo>
                  <a:pt x="4066" y="30"/>
                </a:lnTo>
                <a:lnTo>
                  <a:pt x="4019" y="21"/>
                </a:lnTo>
                <a:lnTo>
                  <a:pt x="3973" y="15"/>
                </a:lnTo>
                <a:lnTo>
                  <a:pt x="3925" y="9"/>
                </a:lnTo>
                <a:lnTo>
                  <a:pt x="3876" y="5"/>
                </a:lnTo>
                <a:lnTo>
                  <a:pt x="3827" y="2"/>
                </a:lnTo>
                <a:lnTo>
                  <a:pt x="3778" y="0"/>
                </a:lnTo>
                <a:lnTo>
                  <a:pt x="3727" y="0"/>
                </a:lnTo>
                <a:lnTo>
                  <a:pt x="3677" y="3"/>
                </a:lnTo>
                <a:lnTo>
                  <a:pt x="3626" y="6"/>
                </a:lnTo>
                <a:lnTo>
                  <a:pt x="3574" y="11"/>
                </a:lnTo>
                <a:lnTo>
                  <a:pt x="3523" y="19"/>
                </a:lnTo>
                <a:lnTo>
                  <a:pt x="3470" y="27"/>
                </a:lnTo>
                <a:lnTo>
                  <a:pt x="3418" y="38"/>
                </a:lnTo>
                <a:lnTo>
                  <a:pt x="3366" y="52"/>
                </a:lnTo>
                <a:lnTo>
                  <a:pt x="3313" y="68"/>
                </a:lnTo>
                <a:lnTo>
                  <a:pt x="3259" y="86"/>
                </a:lnTo>
                <a:lnTo>
                  <a:pt x="3206" y="106"/>
                </a:lnTo>
                <a:lnTo>
                  <a:pt x="3154" y="128"/>
                </a:lnTo>
                <a:lnTo>
                  <a:pt x="3100" y="154"/>
                </a:lnTo>
                <a:lnTo>
                  <a:pt x="3047" y="182"/>
                </a:lnTo>
                <a:lnTo>
                  <a:pt x="2993" y="211"/>
                </a:lnTo>
                <a:lnTo>
                  <a:pt x="2940" y="244"/>
                </a:lnTo>
                <a:lnTo>
                  <a:pt x="2886" y="281"/>
                </a:lnTo>
                <a:lnTo>
                  <a:pt x="2834" y="320"/>
                </a:lnTo>
                <a:lnTo>
                  <a:pt x="2781" y="362"/>
                </a:lnTo>
                <a:lnTo>
                  <a:pt x="2728" y="407"/>
                </a:lnTo>
                <a:lnTo>
                  <a:pt x="2676" y="455"/>
                </a:lnTo>
                <a:lnTo>
                  <a:pt x="2624" y="507"/>
                </a:lnTo>
                <a:lnTo>
                  <a:pt x="2573" y="562"/>
                </a:lnTo>
                <a:lnTo>
                  <a:pt x="2521" y="619"/>
                </a:lnTo>
                <a:lnTo>
                  <a:pt x="2470" y="681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44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Homework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464310" y="2683510"/>
            <a:ext cx="6647815" cy="1442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775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Thank you!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268028" y="2330768"/>
            <a:ext cx="1629251" cy="356949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899660" y="2337435"/>
            <a:ext cx="1808798" cy="356616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6315" y="2100782"/>
            <a:ext cx="3988904" cy="356259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1316990" y="1172845"/>
            <a:ext cx="6002655" cy="1181735"/>
          </a:xfrm>
        </p:spPr>
        <p:txBody>
          <a:bodyPr/>
          <a:lstStyle/>
          <a:p>
            <a:r>
              <a:rPr lang="en-US" altLang="zh-C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What do people do when they meet for the first time?Match the countries with the customs. </a:t>
            </a:r>
          </a:p>
        </p:txBody>
      </p:sp>
      <p:graphicFrame>
        <p:nvGraphicFramePr>
          <p:cNvPr id="7" name="表格 6"/>
          <p:cNvGraphicFramePr/>
          <p:nvPr/>
        </p:nvGraphicFramePr>
        <p:xfrm>
          <a:off x="1130141" y="2954655"/>
          <a:ext cx="6399530" cy="242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4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5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</a:rPr>
                        <a:t>Countries</a:t>
                      </a:r>
                    </a:p>
                  </a:txBody>
                  <a:tcPr marL="68580" marR="6858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</a:rPr>
                        <a:t>Customs</a:t>
                      </a:r>
                    </a:p>
                  </a:txBody>
                  <a:tcPr marL="68580" marR="6858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9755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</a:rPr>
                        <a:t>1.</a:t>
                      </a:r>
                      <a:r>
                        <a:rPr lang="en-US" altLang="zh-CN" sz="2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</a:rPr>
                        <a:t>_________Brazil</a:t>
                      </a:r>
                    </a:p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</a:rPr>
                        <a:t>2._________the United States</a:t>
                      </a:r>
                    </a:p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</a:rPr>
                        <a:t>3._________Japan</a:t>
                      </a:r>
                    </a:p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</a:rPr>
                        <a:t>4._________Mexico</a:t>
                      </a:r>
                    </a:p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</a:rPr>
                        <a:t>5._________Korea</a:t>
                      </a:r>
                    </a:p>
                  </a:txBody>
                  <a:tcPr marL="68580" marR="6858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90000"/>
                        </a:lnSpc>
                        <a:buNone/>
                      </a:pPr>
                      <a:r>
                        <a:rPr lang="en-US" altLang="zh-CN" sz="2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</a:rPr>
                        <a:t>a.bow</a:t>
                      </a:r>
                    </a:p>
                    <a:p>
                      <a:pPr algn="l">
                        <a:lnSpc>
                          <a:spcPct val="190000"/>
                        </a:lnSpc>
                        <a:buNone/>
                      </a:pPr>
                      <a:r>
                        <a:rPr lang="en-US" altLang="zh-CN" sz="2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</a:rPr>
                        <a:t>b.shake hands</a:t>
                      </a:r>
                    </a:p>
                    <a:p>
                      <a:pPr algn="l">
                        <a:lnSpc>
                          <a:spcPct val="190000"/>
                        </a:lnSpc>
                        <a:buNone/>
                      </a:pPr>
                      <a:r>
                        <a:rPr lang="en-US" altLang="zh-CN" sz="2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</a:rPr>
                        <a:t>c.kiss</a:t>
                      </a:r>
                    </a:p>
                  </a:txBody>
                  <a:tcPr marL="68580" marR="6858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1833086" y="3752374"/>
            <a:ext cx="4210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828324" y="3374231"/>
            <a:ext cx="4210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833563" y="4139565"/>
            <a:ext cx="4210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833563" y="4552950"/>
            <a:ext cx="4210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833563" y="4912995"/>
            <a:ext cx="4210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2" name="椭圆 11"/>
          <p:cNvSpPr/>
          <p:nvPr/>
        </p:nvSpPr>
        <p:spPr>
          <a:xfrm>
            <a:off x="484505" y="1404620"/>
            <a:ext cx="832485" cy="7175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1a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817" y="1796159"/>
            <a:ext cx="7574280" cy="422127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/>
        </p:nvSpPr>
        <p:spPr>
          <a:xfrm>
            <a:off x="1316990" y="1636395"/>
            <a:ext cx="6002655" cy="563880"/>
          </a:xfr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3429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685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0287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Listen and check your answers in 1a.</a:t>
            </a:r>
          </a:p>
        </p:txBody>
      </p:sp>
      <p:sp>
        <p:nvSpPr>
          <p:cNvPr id="12" name="椭圆 11"/>
          <p:cNvSpPr/>
          <p:nvPr/>
        </p:nvSpPr>
        <p:spPr>
          <a:xfrm>
            <a:off x="484505" y="1559560"/>
            <a:ext cx="832485" cy="7175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1b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7921" y="2656960"/>
            <a:ext cx="2657475" cy="26479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15645" y="3258185"/>
            <a:ext cx="7299960" cy="19380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</a:rPr>
              <a:t>A:What are people in Korea supposed to do when they  </a:t>
            </a:r>
          </a:p>
          <a:p>
            <a:r>
              <a:rPr lang="zh-CN" altLang="en-US" sz="2400" dirty="0">
                <a:latin typeface="Times New Roman" panose="02020603050405020304" pitchFamily="18" charset="0"/>
              </a:rPr>
              <a:t>    meet for the first time? </a:t>
            </a:r>
          </a:p>
          <a:p>
            <a:r>
              <a:rPr lang="zh-CN" altLang="en-US" sz="2400" dirty="0">
                <a:latin typeface="Times New Roman" panose="02020603050405020304" pitchFamily="18" charset="0"/>
              </a:rPr>
              <a:t>B:They</a:t>
            </a:r>
            <a:r>
              <a:rPr lang="en-US" altLang="zh-CN" sz="2400" dirty="0">
                <a:latin typeface="Times New Roman" panose="02020603050405020304" pitchFamily="18" charset="0"/>
              </a:rPr>
              <a:t>'</a:t>
            </a:r>
            <a:r>
              <a:rPr lang="zh-CN" altLang="en-US" sz="2400" dirty="0">
                <a:latin typeface="Times New Roman" panose="02020603050405020304" pitchFamily="18" charset="0"/>
              </a:rPr>
              <a:t>re supposed to bow.How about in the United </a:t>
            </a:r>
          </a:p>
          <a:p>
            <a:r>
              <a:rPr lang="zh-CN" altLang="en-US" sz="2400" dirty="0">
                <a:latin typeface="Times New Roman" panose="02020603050405020304" pitchFamily="18" charset="0"/>
              </a:rPr>
              <a:t>    States?</a:t>
            </a:r>
          </a:p>
          <a:p>
            <a:r>
              <a:rPr lang="zh-CN" altLang="en-US" sz="2400" dirty="0">
                <a:latin typeface="Times New Roman" panose="02020603050405020304" pitchFamily="18" charset="0"/>
              </a:rPr>
              <a:t>A:In the United States, they</a:t>
            </a:r>
            <a:r>
              <a:rPr lang="en-US" altLang="zh-CN" sz="2400" dirty="0">
                <a:latin typeface="Times New Roman" panose="02020603050405020304" pitchFamily="18" charset="0"/>
              </a:rPr>
              <a:t>'</a:t>
            </a:r>
            <a:r>
              <a:rPr lang="zh-CN" altLang="en-US" sz="2400" dirty="0">
                <a:latin typeface="Times New Roman" panose="02020603050405020304" pitchFamily="18" charset="0"/>
              </a:rPr>
              <a:t>re expected to shake hands.</a:t>
            </a: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930275" y="1159510"/>
            <a:ext cx="6523355" cy="1591310"/>
          </a:xfr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3429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685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0287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Make conversations about what people in different countries do when they meet for the first time. Talk about the countries in 1a or other countries.</a:t>
            </a:r>
          </a:p>
        </p:txBody>
      </p:sp>
      <p:sp>
        <p:nvSpPr>
          <p:cNvPr id="12" name="椭圆 11"/>
          <p:cNvSpPr/>
          <p:nvPr/>
        </p:nvSpPr>
        <p:spPr>
          <a:xfrm>
            <a:off x="97790" y="1159510"/>
            <a:ext cx="832485" cy="7175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1c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523240" y="2556510"/>
            <a:ext cx="6115685" cy="2676525"/>
          </a:xfrm>
          <a:prstGeom prst="rect">
            <a:avLst/>
          </a:prstGeom>
          <a:solidFill>
            <a:srgbClr val="97E3A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>
                <a:solidFill>
                  <a:srgbClr val="7030A0"/>
                </a:solidFill>
                <a:latin typeface="Times New Roman" panose="02020603050405020304" pitchFamily="18" charset="0"/>
              </a:rPr>
              <a:t>Maria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pitchFamily="18" charset="0"/>
              </a:rPr>
              <a:t>'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pitchFamily="18" charset="0"/>
              </a:rPr>
              <a:t>s mistakes 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</a:rPr>
              <a:t>________</a:t>
            </a:r>
            <a:r>
              <a:rPr lang="zh-CN" altLang="en-US" sz="2400">
                <a:latin typeface="Times New Roman" panose="02020603050405020304" pitchFamily="18" charset="0"/>
              </a:rPr>
              <a:t>arrived late 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</a:rPr>
              <a:t>________</a:t>
            </a:r>
            <a:r>
              <a:rPr lang="zh-CN" altLang="en-US" sz="2400">
                <a:latin typeface="Times New Roman" panose="02020603050405020304" pitchFamily="18" charset="0"/>
              </a:rPr>
              <a:t>ate the wrong food 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</a:rPr>
              <a:t>________</a:t>
            </a:r>
            <a:r>
              <a:rPr lang="zh-CN" altLang="en-US" sz="2400">
                <a:latin typeface="Times New Roman" panose="02020603050405020304" pitchFamily="18" charset="0"/>
              </a:rPr>
              <a:t>greeted Paul</a:t>
            </a:r>
            <a:r>
              <a:rPr lang="en-US" altLang="zh-CN" sz="2400">
                <a:latin typeface="Times New Roman" panose="02020603050405020304" pitchFamily="18" charset="0"/>
              </a:rPr>
              <a:t>'</a:t>
            </a:r>
            <a:r>
              <a:rPr lang="zh-CN" altLang="en-US" sz="2400">
                <a:latin typeface="Times New Roman" panose="02020603050405020304" pitchFamily="18" charset="0"/>
              </a:rPr>
              <a:t>s mother the wrong way 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</a:rPr>
              <a:t>________</a:t>
            </a:r>
            <a:r>
              <a:rPr lang="zh-CN" altLang="en-US" sz="2400">
                <a:latin typeface="Times New Roman" panose="02020603050405020304" pitchFamily="18" charset="0"/>
              </a:rPr>
              <a:t>wore the wrong clothes 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/>
          <a:srcRect r="2115" b="1534"/>
          <a:stretch>
            <a:fillRect/>
          </a:stretch>
        </p:blipFill>
        <p:spPr>
          <a:xfrm>
            <a:off x="6761541" y="2970525"/>
            <a:ext cx="2264569" cy="1607344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1101566" y="3082290"/>
            <a:ext cx="39957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sym typeface="+mn-ea"/>
              </a:rPr>
              <a:t>✔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073944" y="4193858"/>
            <a:ext cx="39957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sym typeface="+mn-ea"/>
              </a:rPr>
              <a:t>✔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047274" y="4743450"/>
            <a:ext cx="39957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sym typeface="+mn-ea"/>
              </a:rPr>
              <a:t>✔</a:t>
            </a: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930275" y="932815"/>
            <a:ext cx="6749415" cy="1591310"/>
          </a:xfr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3429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685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0287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Maria is an exchange student.Last night she had dinner at an American friend’s house.Listen and check (✔) the mistakes Maria made.</a:t>
            </a:r>
          </a:p>
        </p:txBody>
      </p:sp>
      <p:sp>
        <p:nvSpPr>
          <p:cNvPr id="3" name="椭圆 2"/>
          <p:cNvSpPr/>
          <p:nvPr/>
        </p:nvSpPr>
        <p:spPr>
          <a:xfrm>
            <a:off x="97790" y="1159510"/>
            <a:ext cx="832485" cy="7175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2a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37016"/>
  <p:tag name="KSO_WM_TAG_VERSION" val="1.0"/>
  <p:tag name="KSO_WM_TEMPLATE_THUMBS_INDEX" val="1、2、5、6、7、11、12、18、21、23、27、32、37"/>
  <p:tag name="KSO_WM_BEAUTIFY_FLAG" val="#wm#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1332</Words>
  <Application>Microsoft Office PowerPoint</Application>
  <PresentationFormat>全屏显示(4:3)</PresentationFormat>
  <Paragraphs>149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1" baseType="lpstr">
      <vt:lpstr>黑体</vt:lpstr>
      <vt:lpstr>宋体</vt:lpstr>
      <vt:lpstr>微软雅黑</vt:lpstr>
      <vt:lpstr>Arial</vt:lpstr>
      <vt:lpstr>Calibri</vt:lpstr>
      <vt:lpstr>Calibri Light</vt:lpstr>
      <vt:lpstr>Comic Sans MS</vt:lpstr>
      <vt:lpstr>Times New Roman</vt:lpstr>
      <vt:lpstr>WWW.2PPT.COM
</vt:lpstr>
      <vt:lpstr>PowerPoint 演示文稿</vt:lpstr>
      <vt:lpstr>Warming up</vt:lpstr>
      <vt:lpstr>PowerPoint 演示文稿</vt:lpstr>
      <vt:lpstr>PowerPoint 演示文稿</vt:lpstr>
      <vt:lpstr>What do people do when they meet for the first time?Match the countries with the customs.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2015-05-05T08:02:00Z</dcterms:created>
  <dcterms:modified xsi:type="dcterms:W3CDTF">2023-01-17T00:37:36Z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2089456B83B74E838CF55C7D5CE3AB57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