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7" r:id="rId3"/>
    <p:sldId id="386" r:id="rId4"/>
    <p:sldId id="373" r:id="rId5"/>
    <p:sldId id="380" r:id="rId6"/>
    <p:sldId id="274" r:id="rId7"/>
    <p:sldId id="280" r:id="rId8"/>
    <p:sldId id="277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29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706"/>
        <p:guide pos="29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39A73-A86F-48FF-8B1F-DBB426569B8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7E45-C3F4-46B4-BB07-8990C30BE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Users\liuhaixin\Desktop\tc1yywkbf712w02-I'm%20watching%20TV.%20Section%20B&#21477;&#27861;&#35821;&#27861;.mp3" TargetMode="External"/><Relationship Id="rId1" Type="http://schemas.microsoft.com/office/2007/relationships/media" Target="file:///C:\Users\liuhaixin\Desktop\tc1yywkbf712w02-I'm%20watching%20TV.%20Section%20B&#21477;&#27861;&#35821;&#27861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987573"/>
            <a:ext cx="9144000" cy="18928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I'm watching TV.</a:t>
            </a:r>
            <a:endParaRPr lang="zh-CN" altLang="en-US" sz="5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en-US" altLang="zh-CN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79588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54079" y="1237616"/>
            <a:ext cx="7755255" cy="254317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69977" y="1414147"/>
            <a:ext cx="7289165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Today's story is about Zhu Hui, a student from Shenzhen. 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5224" y="1828166"/>
            <a:ext cx="7289165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He's now studying in the United States. 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25220" y="1828165"/>
            <a:ext cx="874839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         He's living with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an American family in New York.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24585" y="2232025"/>
            <a:ext cx="685673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Today is the Dragon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Boat Festival.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33324" y="2633981"/>
            <a:ext cx="7289165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It's 9:00 a.m. and Zhu Hui's family are at home.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23954" y="2633980"/>
            <a:ext cx="942403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                                                                          His mom and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aunt are making zongzi.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354705" y="3045461"/>
            <a:ext cx="5255260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His dad and uncle are watching the boat races on TV.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4465" y="1243330"/>
            <a:ext cx="2095500" cy="1390650"/>
          </a:xfrm>
          <a:prstGeom prst="rect">
            <a:avLst/>
          </a:prstGeom>
        </p:spPr>
      </p:pic>
      <p:pic>
        <p:nvPicPr>
          <p:cNvPr id="17" name="tc1yywkbf712w02-I'm watching TV. Section B句法语法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52336" y="421640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4000" numSld="2">
                <p:cTn id="38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43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71195" y="780417"/>
            <a:ext cx="7801610" cy="346773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998224" y="840107"/>
            <a:ext cx="7289165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Is Zhu Hui also watching the races and eating zongzi?</a:t>
            </a:r>
            <a:endParaRPr lang="zh-CN" altLang="en-US" dirty="0"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98224" y="840105"/>
            <a:ext cx="728916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                                Well, it's 9:00 p.m. in New York, and it's the night before the festival.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98224" y="1251585"/>
            <a:ext cx="7289165" cy="13388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                    But there isn't a Dragon Boat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Festival in the US, so it's like any other night for Zhu Hui and his host family.  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1714" y="2103757"/>
            <a:ext cx="7289165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 mother is reading a story to her young children.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97585" y="2103755"/>
            <a:ext cx="728916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                             The father is watching a soccer game on TV.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63854" y="2515237"/>
            <a:ext cx="2968625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And what's Zhu Hui doing?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97585" y="2515235"/>
            <a:ext cx="728916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                                      He's talking on the phone to his cousin in Shenzhen.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98859" y="2921000"/>
            <a:ext cx="951293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                     Zhui Hui misses his family and wishes to have his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mom's delicious zongzi.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81710" y="3333115"/>
            <a:ext cx="770636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              Zhui Hui likes New York and his host family a lot,  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but there's still “no place like home”.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" grpId="0"/>
      <p:bldP spid="3" grpId="0"/>
      <p:bldP spid="7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90090" y="1842135"/>
            <a:ext cx="5939790" cy="1123950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181225" y="1913890"/>
            <a:ext cx="584962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His dad and uncle are watching the boat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races 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on TV.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It's like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any other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night for Zhu Hui and his host family.  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1974" y="1985647"/>
            <a:ext cx="1251585" cy="14084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232664" y="450215"/>
            <a:ext cx="481647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race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主要指赛跑、游泳等与速度相关的比赛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game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多指球类、棋类等体育比赛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boat race / a basketball game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193294" y="3042285"/>
            <a:ext cx="47821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any other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其他任何一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个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any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任何一个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Shanghai is bigger than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any other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city in China.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Shanghai is bigger than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any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city in Japan.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59255" y="2479677"/>
            <a:ext cx="7240270" cy="106743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766574" y="2508250"/>
            <a:ext cx="7132955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Zhui Hui misses his family and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wishes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to have his mom's delicious zongzi.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But there's still “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no place like home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”.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4810" y="1906906"/>
            <a:ext cx="1035050" cy="15684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766572" y="269876"/>
            <a:ext cx="478218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wish / hope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希望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wish to do sth. / hope to do sth.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希望做某事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wish sb. to do sth. (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√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   hope sb. to do sth. 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×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wish +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双宾语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wish / hope + that +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从句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62764" y="3616325"/>
            <a:ext cx="6542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There's no place like home.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千好万好不如自己的家好。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East or west, home is best.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58873" y="111622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完成句子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5875" y="1661795"/>
            <a:ext cx="7047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His dad and uncle are watching the ___________.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他的爸爸和叔叔正在观看龙舟赛。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He's ___________________ to his cousin in Shenzhen.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他正在给深圳的表哥打电话。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994275" y="1742440"/>
            <a:ext cx="125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boat races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115188" y="2609850"/>
            <a:ext cx="237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talking on the phone</a:t>
            </a:r>
          </a:p>
        </p:txBody>
      </p:sp>
      <p:pic>
        <p:nvPicPr>
          <p:cNvPr id="6" name="图片 5" descr="师生2_副本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80685" y="3159125"/>
            <a:ext cx="2235200" cy="15316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07326" y="64543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单项选择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91005" y="1666876"/>
            <a:ext cx="709295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)1. Lily is shorter than ______ in her class.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A. any girl                           B. any other girl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C. any other girls                 D. any girls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)2. I wish ______ Guilin one day.     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A. visit        B. visiting         C. to visit     D. visited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03400" y="1783082"/>
            <a:ext cx="32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 </a:t>
            </a:r>
          </a:p>
        </p:txBody>
      </p:sp>
      <p:sp>
        <p:nvSpPr>
          <p:cNvPr id="4" name="单圆角矩形 3"/>
          <p:cNvSpPr/>
          <p:nvPr/>
        </p:nvSpPr>
        <p:spPr>
          <a:xfrm>
            <a:off x="1246505" y="1445896"/>
            <a:ext cx="6621780" cy="2547620"/>
          </a:xfrm>
          <a:prstGeom prst="snip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上凸带形 6"/>
          <p:cNvSpPr/>
          <p:nvPr/>
        </p:nvSpPr>
        <p:spPr>
          <a:xfrm>
            <a:off x="2025015" y="575310"/>
            <a:ext cx="5076190" cy="701040"/>
          </a:xfrm>
          <a:prstGeom prst="ribbon2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803400" y="3042287"/>
            <a:ext cx="32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27"/>
          <p:cNvSpPr txBox="1"/>
          <p:nvPr/>
        </p:nvSpPr>
        <p:spPr>
          <a:xfrm>
            <a:off x="994414" y="821690"/>
            <a:ext cx="6570345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accent1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1.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race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主要指赛跑、游泳等与速度相关的比赛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game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多指球类、棋类等体育比赛</a:t>
            </a:r>
          </a:p>
          <a:p>
            <a:pPr fontAlgn="auto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2.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any other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其他任何一个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any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任何一个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665720" y="2769237"/>
            <a:ext cx="1065530" cy="133096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88060" y="2219326"/>
            <a:ext cx="6576060" cy="2169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3. 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wish to do sth. / hope to do sth.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wish sb. to do sth. (</a:t>
            </a:r>
            <a:r>
              <a:rPr lang="en-US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√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)   hope sb. to do sth. (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×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)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wish +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双宾语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wish / hope + that +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从句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4.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There's no place like home.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千好万好不如自己的家好。</a:t>
            </a:r>
            <a:endParaRPr lang="en-US" altLang="zh-CN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imes New Roman" panose="02020603050405020304" pitchFamily="18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全屏显示(16:9)</PresentationFormat>
  <Paragraphs>65</Paragraphs>
  <Slides>8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2016-08-19T01:09:00Z</dcterms:created>
  <dcterms:modified xsi:type="dcterms:W3CDTF">2023-01-17T00:37:45Z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47F575871FF043B396C6767E64807A67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