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57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9369ED1E-EFF8-4457-AA82-D45E081C0B8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9ED1E-EFF8-4457-AA82-D45E081C0B83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B4235C4-AF2D-446E-AA3F-A7371A09E293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2580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80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580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57A1D8E6-726F-489E-8D20-A4BD3A8E1194}" type="slidenum">
              <a:rPr lang="en-US" altLang="zh-CN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0"/>
            <a:ext cx="9151938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319088" y="4257675"/>
            <a:ext cx="5170487" cy="719138"/>
          </a:xfrm>
        </p:spPr>
        <p:txBody>
          <a:bodyPr/>
          <a:lstStyle>
            <a:lvl1pPr marL="0" indent="0" algn="ctr">
              <a:buFont typeface="Webdings" panose="0503010201050906070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9223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307975" y="2925763"/>
            <a:ext cx="5183188" cy="109378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5930F-23DA-4680-BD19-DAC18E89840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F1E39-9DD8-40F8-A5F0-5415CD7B61C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A0EC-B9B8-4269-BCEE-C64465FE0DD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F9A6-5273-4AA9-9E72-9292BD13D25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12738"/>
            <a:ext cx="2001837" cy="61483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12738"/>
            <a:ext cx="5854700" cy="61483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6B14-7BFE-45D8-AF69-F0D7A0A28E3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F9F7-4EFD-4161-9DF1-344B6313E8E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BFA5-7807-4805-8CD5-BDD2FD0FCEA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FA4E-B330-4EC8-B7EE-7AC657FEC37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FF7C-F3C9-414D-8552-328735DBB72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705E-4203-4789-BAC4-FC6837F6DED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131888"/>
            <a:ext cx="392747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131888"/>
            <a:ext cx="3929062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9411-20BE-4F02-9138-1BF55399369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05A7-2C12-4891-A9E7-1589811135D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300F-E82F-4D58-B077-912210FCE083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D9DA-AEE8-4971-9FA9-A15900F7F4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E99F-9996-4875-866F-72D61F0DC13D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A16D-CF9A-4CD8-ABDE-73EA9C7382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AAA-AF55-4142-BD58-292603B79018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D2AC-576C-4C82-8EF8-04B8964D496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EE03-B866-4AA8-A07D-2E7908E56FD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C162-07C0-4F38-A839-252E16438BA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E41B-0E24-4D0A-BC16-5A328DB868D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62E8-8AF5-407E-8449-5AA81C3D02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31888"/>
            <a:ext cx="80089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819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2AADDF9-3448-4246-856A-2B2269AF7A18}" type="datetime1">
              <a:rPr lang="zh-CN" altLang="en-US"/>
              <a:t>2023-01-17</a:t>
            </a:fld>
            <a:endParaRPr lang="en-US"/>
          </a:p>
        </p:txBody>
      </p:sp>
      <p:sp>
        <p:nvSpPr>
          <p:cNvPr id="819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E0BE277-BB89-459B-AF99-5AF735AD87C3}" type="slidenum">
              <a:rPr lang="zh-CN" altLang="en-US"/>
              <a:t>‹#›</a:t>
            </a:fld>
            <a:endParaRPr lang="en-US"/>
          </a:p>
        </p:txBody>
      </p:sp>
      <p:sp>
        <p:nvSpPr>
          <p:cNvPr id="51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312738"/>
            <a:ext cx="8008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ebdings" panose="05030102010509060703" pitchFamily="18" charset="2"/>
        <a:buChar char="ÿ"/>
        <a:defRPr sz="2000">
          <a:solidFill>
            <a:srgbClr val="218E8C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file:///C:\Users\Administrator\Desktop\&#26032;&#24314;&#25991;&#20214;&#22841;\p48-4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dministrator\Desktop\&#26032;&#24314;&#25991;&#20214;&#22841;\SectionC-1a&#37197;&#22871;&#21160;&#30011;.swf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3"/>
          <p:cNvSpPr txBox="1">
            <a:spLocks noChangeArrowheads="1"/>
          </p:cNvSpPr>
          <p:nvPr/>
        </p:nvSpPr>
        <p:spPr bwMode="auto">
          <a:xfrm>
            <a:off x="0" y="987446"/>
            <a:ext cx="9144000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400" b="1" dirty="0" smtClean="0">
                <a:solidFill>
                  <a:srgbClr val="00C5C0"/>
                </a:solidFill>
                <a:latin typeface="Adobe Garamond Pro Bold" pitchFamily="18" charset="0"/>
              </a:rPr>
              <a:t>Unit 2 </a:t>
            </a:r>
            <a:r>
              <a:rPr lang="en-US" altLang="zh-CN" sz="4400" b="1" dirty="0" smtClean="0">
                <a:solidFill>
                  <a:srgbClr val="49C7C7"/>
                </a:solidFill>
                <a:latin typeface="Adobe Garamond Pro Bold" pitchFamily="18" charset="0"/>
              </a:rPr>
              <a:t>Topic </a:t>
            </a:r>
            <a:r>
              <a:rPr lang="en-US" altLang="zh-CN" sz="4400" b="1" dirty="0">
                <a:solidFill>
                  <a:srgbClr val="49C7C7"/>
                </a:solidFill>
                <a:latin typeface="Adobe Garamond Pro Bold" pitchFamily="18" charset="0"/>
              </a:rPr>
              <a:t>3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49C7C7"/>
                </a:solidFill>
              </a:rPr>
              <a:t>Whose cap is this?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49C7C7"/>
                </a:solidFill>
              </a:rPr>
              <a:t>Section </a:t>
            </a:r>
            <a:r>
              <a:rPr lang="en-US" altLang="zh-CN" sz="3600" b="1" dirty="0">
                <a:solidFill>
                  <a:srgbClr val="49C7C7"/>
                </a:solidFill>
              </a:rPr>
              <a:t>C</a:t>
            </a:r>
          </a:p>
        </p:txBody>
      </p:sp>
      <p:sp>
        <p:nvSpPr>
          <p:cNvPr id="238596" name="云形标注 9"/>
          <p:cNvSpPr>
            <a:spLocks noChangeArrowheads="1"/>
          </p:cNvSpPr>
          <p:nvPr/>
        </p:nvSpPr>
        <p:spPr bwMode="auto">
          <a:xfrm>
            <a:off x="5072063" y="0"/>
            <a:ext cx="3643312" cy="2928938"/>
          </a:xfrm>
          <a:prstGeom prst="cloudCallout">
            <a:avLst>
              <a:gd name="adj1" fmla="val 22852"/>
              <a:gd name="adj2" fmla="val 788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4754" y="58052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6" descr="图片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333375"/>
            <a:ext cx="52768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2" name="Oval 3"/>
          <p:cNvSpPr>
            <a:spLocks noChangeArrowheads="1"/>
          </p:cNvSpPr>
          <p:nvPr/>
        </p:nvSpPr>
        <p:spPr bwMode="auto">
          <a:xfrm>
            <a:off x="3851275" y="1700213"/>
            <a:ext cx="433388" cy="215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7813" name="Oval 5"/>
          <p:cNvSpPr>
            <a:spLocks noChangeArrowheads="1"/>
          </p:cNvSpPr>
          <p:nvPr/>
        </p:nvSpPr>
        <p:spPr bwMode="auto">
          <a:xfrm>
            <a:off x="4427538" y="1412875"/>
            <a:ext cx="433387" cy="215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9675" y="1571625"/>
            <a:ext cx="41243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9296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Look at the picture of Tom and Dick carefully</a:t>
            </a:r>
            <a:r>
              <a:rPr lang="en-US" altLang="zh-CN" b="1" dirty="0"/>
              <a:t> </a:t>
            </a:r>
            <a:r>
              <a:rPr lang="en-US" altLang="zh-CN" sz="3200" b="1" dirty="0"/>
              <a:t>and write a passage to describe them. </a:t>
            </a:r>
          </a:p>
        </p:txBody>
      </p:sp>
      <p:sp>
        <p:nvSpPr>
          <p:cNvPr id="248836" name="TextBox 3"/>
          <p:cNvSpPr txBox="1">
            <a:spLocks noChangeArrowheads="1"/>
          </p:cNvSpPr>
          <p:nvPr/>
        </p:nvSpPr>
        <p:spPr bwMode="auto">
          <a:xfrm>
            <a:off x="0" y="2000250"/>
            <a:ext cx="5511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You can begin like this: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CC"/>
                </a:solidFill>
              </a:rPr>
              <a:t>I have two new classmates.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CC"/>
                </a:solidFill>
              </a:rPr>
              <a:t>They are Tom and Dick…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3"/>
          <p:cNvSpPr txBox="1">
            <a:spLocks noChangeArrowheads="1"/>
          </p:cNvSpPr>
          <p:nvPr/>
        </p:nvSpPr>
        <p:spPr bwMode="auto">
          <a:xfrm>
            <a:off x="928688" y="500063"/>
            <a:ext cx="373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Group            work</a:t>
            </a:r>
          </a:p>
        </p:txBody>
      </p:sp>
      <p:pic>
        <p:nvPicPr>
          <p:cNvPr id="249859" name="Picture 4" descr="Pairwo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357188"/>
            <a:ext cx="10953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Text Box 5"/>
          <p:cNvSpPr txBox="1">
            <a:spLocks noChangeArrowheads="1"/>
          </p:cNvSpPr>
          <p:nvPr/>
        </p:nvSpPr>
        <p:spPr bwMode="auto">
          <a:xfrm>
            <a:off x="0" y="1214438"/>
            <a:ext cx="9461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Work in groups. Mix your things together and find out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the owners. You may use the following expression:</a:t>
            </a:r>
          </a:p>
        </p:txBody>
      </p:sp>
      <p:sp>
        <p:nvSpPr>
          <p:cNvPr id="249861" name="Text Box 6"/>
          <p:cNvSpPr txBox="1">
            <a:spLocks noChangeArrowheads="1"/>
          </p:cNvSpPr>
          <p:nvPr/>
        </p:nvSpPr>
        <p:spPr bwMode="auto">
          <a:xfrm>
            <a:off x="285750" y="2214563"/>
            <a:ext cx="77327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1. Is this \ Are these ...?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    Yes. It’s \ They are ... \ No. It’s \ They are ...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2. Whose ... is this \ are these?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    I think it’s \ they’re ...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4937125"/>
            <a:ext cx="3098800" cy="192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9863" name="椭圆 6"/>
          <p:cNvSpPr>
            <a:spLocks noChangeArrowheads="1"/>
          </p:cNvSpPr>
          <p:nvPr/>
        </p:nvSpPr>
        <p:spPr bwMode="auto">
          <a:xfrm>
            <a:off x="285750" y="500063"/>
            <a:ext cx="642938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/>
              <a:t>3</a:t>
            </a:r>
            <a:endParaRPr lang="en-US" altLang="zh-CN" sz="2800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英语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428875"/>
            <a:ext cx="2870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3" name="Rectangle 7"/>
          <p:cNvSpPr>
            <a:spLocks noChangeArrowheads="1"/>
          </p:cNvSpPr>
          <p:nvPr/>
        </p:nvSpPr>
        <p:spPr bwMode="auto">
          <a:xfrm>
            <a:off x="428625" y="214313"/>
            <a:ext cx="283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</a:rPr>
              <a:t>Let’s chant.</a:t>
            </a:r>
            <a:r>
              <a:rPr lang="en-US" altLang="zh-CN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0884" name="Picture 1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13" y="0"/>
            <a:ext cx="1320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5" name="Rectangle 9"/>
          <p:cNvSpPr>
            <a:spLocks noChangeArrowheads="1"/>
          </p:cNvSpPr>
          <p:nvPr/>
        </p:nvSpPr>
        <p:spPr bwMode="auto">
          <a:xfrm>
            <a:off x="285750" y="1071563"/>
            <a:ext cx="70262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If you’re wearing RED,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Put your hands on your head.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If you’re wearing BLACK,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Touch your back.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If you’re wearing BROWN,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Touch the ground.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If you’re wearing BLUE,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Put your hands on your shoe.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If you’re wearing YELLOW,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Wave to your fellow.</a:t>
            </a:r>
          </a:p>
        </p:txBody>
      </p:sp>
      <p:pic>
        <p:nvPicPr>
          <p:cNvPr id="250886" name="图片 6" descr="shipin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0" y="214313"/>
            <a:ext cx="92868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C:\Documents and Settings\Administrator\桌面\Image00000q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7" name="TextBox 2"/>
          <p:cNvSpPr txBox="1">
            <a:spLocks noChangeArrowheads="1"/>
          </p:cNvSpPr>
          <p:nvPr/>
        </p:nvSpPr>
        <p:spPr bwMode="auto">
          <a:xfrm>
            <a:off x="195263" y="333375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00"/>
                </a:solidFill>
              </a:rPr>
              <a:t>Read the sounds.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17049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33375"/>
            <a:ext cx="1276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0"/>
            <a:ext cx="17811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141663"/>
            <a:ext cx="24479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284538"/>
            <a:ext cx="2171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3214688"/>
            <a:ext cx="1952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6" name="矩形 7"/>
          <p:cNvSpPr>
            <a:spLocks noChangeArrowheads="1"/>
          </p:cNvSpPr>
          <p:nvPr/>
        </p:nvSpPr>
        <p:spPr bwMode="auto">
          <a:xfrm>
            <a:off x="827088" y="2276475"/>
            <a:ext cx="775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/>
              <a:t>/hɔ:s/ ____    /dɔ:/_____   /ðæt/_____</a:t>
            </a:r>
          </a:p>
        </p:txBody>
      </p:sp>
      <p:sp>
        <p:nvSpPr>
          <p:cNvPr id="252937" name="矩形 8"/>
          <p:cNvSpPr>
            <a:spLocks noChangeArrowheads="1"/>
          </p:cNvSpPr>
          <p:nvPr/>
        </p:nvSpPr>
        <p:spPr bwMode="auto">
          <a:xfrm>
            <a:off x="684213" y="5516563"/>
            <a:ext cx="7991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/θ</a:t>
            </a:r>
            <a:r>
              <a:rPr lang="en-US" altLang="zh-CN"/>
              <a:t> </a:t>
            </a:r>
            <a:r>
              <a:rPr lang="en-US" altLang="zh-CN" sz="3200"/>
              <a:t>ri:/______   /bedz/_____     /ðəuz/______</a:t>
            </a:r>
          </a:p>
        </p:txBody>
      </p:sp>
      <p:sp>
        <p:nvSpPr>
          <p:cNvPr id="252938" name="TextBox 9"/>
          <p:cNvSpPr txBox="1">
            <a:spLocks noChangeArrowheads="1"/>
          </p:cNvSpPr>
          <p:nvPr/>
        </p:nvSpPr>
        <p:spPr bwMode="auto">
          <a:xfrm>
            <a:off x="2051050" y="23495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horse</a:t>
            </a:r>
          </a:p>
        </p:txBody>
      </p:sp>
      <p:sp>
        <p:nvSpPr>
          <p:cNvPr id="252939" name="TextBox 10"/>
          <p:cNvSpPr txBox="1">
            <a:spLocks noChangeArrowheads="1"/>
          </p:cNvSpPr>
          <p:nvPr/>
        </p:nvSpPr>
        <p:spPr bwMode="auto">
          <a:xfrm>
            <a:off x="4500563" y="2276475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door</a:t>
            </a:r>
          </a:p>
        </p:txBody>
      </p:sp>
      <p:sp>
        <p:nvSpPr>
          <p:cNvPr id="252940" name="TextBox 11"/>
          <p:cNvSpPr txBox="1">
            <a:spLocks noChangeArrowheads="1"/>
          </p:cNvSpPr>
          <p:nvPr/>
        </p:nvSpPr>
        <p:spPr bwMode="auto">
          <a:xfrm>
            <a:off x="7164388" y="227647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252941" name="TextBox 12"/>
          <p:cNvSpPr txBox="1">
            <a:spLocks noChangeArrowheads="1"/>
          </p:cNvSpPr>
          <p:nvPr/>
        </p:nvSpPr>
        <p:spPr bwMode="auto">
          <a:xfrm>
            <a:off x="1906588" y="5516563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three</a:t>
            </a:r>
          </a:p>
        </p:txBody>
      </p:sp>
      <p:sp>
        <p:nvSpPr>
          <p:cNvPr id="252942" name="TextBox 13"/>
          <p:cNvSpPr txBox="1">
            <a:spLocks noChangeArrowheads="1"/>
          </p:cNvSpPr>
          <p:nvPr/>
        </p:nvSpPr>
        <p:spPr bwMode="auto">
          <a:xfrm>
            <a:off x="4621213" y="5516563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beds</a:t>
            </a:r>
          </a:p>
        </p:txBody>
      </p:sp>
      <p:sp>
        <p:nvSpPr>
          <p:cNvPr id="252943" name="TextBox 14"/>
          <p:cNvSpPr txBox="1">
            <a:spLocks noChangeArrowheads="1"/>
          </p:cNvSpPr>
          <p:nvPr/>
        </p:nvSpPr>
        <p:spPr bwMode="auto">
          <a:xfrm>
            <a:off x="7086600" y="5445125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</a:rPr>
              <a:t>those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8" grpId="0"/>
      <p:bldP spid="252939" grpId="0"/>
      <p:bldP spid="252940" grpId="0"/>
      <p:bldP spid="252941" grpId="0"/>
      <p:bldP spid="252942" grpId="0"/>
      <p:bldP spid="2529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6237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Read and find the same sound.</a:t>
            </a:r>
          </a:p>
        </p:txBody>
      </p:sp>
      <p:sp>
        <p:nvSpPr>
          <p:cNvPr id="253955" name="TextBox 3"/>
          <p:cNvSpPr txBox="1">
            <a:spLocks noChangeArrowheads="1"/>
          </p:cNvSpPr>
          <p:nvPr/>
        </p:nvSpPr>
        <p:spPr bwMode="auto">
          <a:xfrm>
            <a:off x="285750" y="1285875"/>
            <a:ext cx="66976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</a:rPr>
              <a:t>1. mom  are  not  what  car  box</a:t>
            </a:r>
          </a:p>
        </p:txBody>
      </p:sp>
      <p:sp>
        <p:nvSpPr>
          <p:cNvPr id="253956" name="TextBox 4"/>
          <p:cNvSpPr txBox="1">
            <a:spLocks noChangeArrowheads="1"/>
          </p:cNvSpPr>
          <p:nvPr/>
        </p:nvSpPr>
        <p:spPr bwMode="auto">
          <a:xfrm>
            <a:off x="214313" y="2714625"/>
            <a:ext cx="66246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</a:rPr>
              <a:t>2. yours  strong  tall  short  long</a:t>
            </a:r>
          </a:p>
        </p:txBody>
      </p:sp>
      <p:sp>
        <p:nvSpPr>
          <p:cNvPr id="253957" name="TextBox 5"/>
          <p:cNvSpPr txBox="1">
            <a:spLocks noChangeArrowheads="1"/>
          </p:cNvSpPr>
          <p:nvPr/>
        </p:nvSpPr>
        <p:spPr bwMode="auto">
          <a:xfrm>
            <a:off x="214313" y="4143375"/>
            <a:ext cx="66246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</a:rPr>
              <a:t>3. thank    think    three   mouth</a:t>
            </a:r>
          </a:p>
        </p:txBody>
      </p:sp>
      <p:sp>
        <p:nvSpPr>
          <p:cNvPr id="253958" name="TextBox 6"/>
          <p:cNvSpPr txBox="1">
            <a:spLocks noChangeArrowheads="1"/>
          </p:cNvSpPr>
          <p:nvPr/>
        </p:nvSpPr>
        <p:spPr bwMode="auto">
          <a:xfrm>
            <a:off x="214313" y="5286375"/>
            <a:ext cx="66246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</a:rPr>
              <a:t>4. this  they  that  these  those</a:t>
            </a:r>
          </a:p>
        </p:txBody>
      </p:sp>
      <p:sp>
        <p:nvSpPr>
          <p:cNvPr id="253959" name="TextBox 7"/>
          <p:cNvSpPr txBox="1">
            <a:spLocks noChangeArrowheads="1"/>
          </p:cNvSpPr>
          <p:nvPr/>
        </p:nvSpPr>
        <p:spPr bwMode="auto">
          <a:xfrm>
            <a:off x="7215188" y="1214438"/>
            <a:ext cx="85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CC"/>
                </a:solidFill>
              </a:rPr>
              <a:t>/a:/</a:t>
            </a:r>
          </a:p>
        </p:txBody>
      </p:sp>
      <p:sp>
        <p:nvSpPr>
          <p:cNvPr id="253960" name="TextBox 8"/>
          <p:cNvSpPr txBox="1">
            <a:spLocks noChangeArrowheads="1"/>
          </p:cNvSpPr>
          <p:nvPr/>
        </p:nvSpPr>
        <p:spPr bwMode="auto">
          <a:xfrm>
            <a:off x="7215188" y="2643188"/>
            <a:ext cx="827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CC"/>
                </a:solidFill>
              </a:rPr>
              <a:t>/ɔ:/</a:t>
            </a:r>
          </a:p>
        </p:txBody>
      </p:sp>
      <p:sp>
        <p:nvSpPr>
          <p:cNvPr id="253961" name="TextBox 9"/>
          <p:cNvSpPr txBox="1">
            <a:spLocks noChangeArrowheads="1"/>
          </p:cNvSpPr>
          <p:nvPr/>
        </p:nvSpPr>
        <p:spPr bwMode="auto">
          <a:xfrm>
            <a:off x="7143750" y="4071938"/>
            <a:ext cx="690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CC"/>
                </a:solidFill>
              </a:rPr>
              <a:t>/θ/</a:t>
            </a:r>
          </a:p>
        </p:txBody>
      </p:sp>
      <p:sp>
        <p:nvSpPr>
          <p:cNvPr id="253962" name="TextBox 10"/>
          <p:cNvSpPr txBox="1">
            <a:spLocks noChangeArrowheads="1"/>
          </p:cNvSpPr>
          <p:nvPr/>
        </p:nvSpPr>
        <p:spPr bwMode="auto">
          <a:xfrm>
            <a:off x="7143750" y="5214938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CC"/>
                </a:solidFill>
              </a:rPr>
              <a:t>/ð/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9" grpId="0"/>
      <p:bldP spid="253960" grpId="0"/>
      <p:bldP spid="253961" grpId="0"/>
      <p:bldP spid="2539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3"/>
          <p:cNvSpPr txBox="1">
            <a:spLocks noChangeArrowheads="1"/>
          </p:cNvSpPr>
          <p:nvPr/>
        </p:nvSpPr>
        <p:spPr bwMode="auto">
          <a:xfrm>
            <a:off x="261938" y="928688"/>
            <a:ext cx="8882062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4000" b="1" dirty="0">
                <a:solidFill>
                  <a:srgbClr val="CC0099"/>
                </a:solidFill>
              </a:rPr>
              <a:t> </a:t>
            </a:r>
            <a:r>
              <a:rPr lang="zh-CN" altLang="en-US" sz="4000" b="1" dirty="0">
                <a:solidFill>
                  <a:srgbClr val="CC0099"/>
                </a:solidFill>
              </a:rPr>
              <a:t>学习音标。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C0099"/>
                </a:solidFill>
              </a:rPr>
              <a:t>   </a:t>
            </a:r>
            <a:r>
              <a:rPr lang="en-GB" altLang="zh-CN" sz="4000" b="1" dirty="0">
                <a:solidFill>
                  <a:srgbClr val="CC0099"/>
                </a:solidFill>
              </a:rPr>
              <a:t>/</a:t>
            </a:r>
            <a:r>
              <a:rPr lang="en-US" altLang="zh-CN" sz="4000" b="1" dirty="0">
                <a:solidFill>
                  <a:srgbClr val="CC0099"/>
                </a:solidFill>
              </a:rPr>
              <a:t>a:</a:t>
            </a:r>
            <a:r>
              <a:rPr lang="en-GB" altLang="zh-CN" sz="4000" b="1" dirty="0">
                <a:solidFill>
                  <a:srgbClr val="CC0099"/>
                </a:solidFill>
              </a:rPr>
              <a:t>/  /</a:t>
            </a:r>
            <a:r>
              <a:rPr lang="en-US" altLang="zh-CN" sz="4000" b="1" dirty="0">
                <a:solidFill>
                  <a:srgbClr val="CC0099"/>
                </a:solidFill>
              </a:rPr>
              <a:t>ɔ:</a:t>
            </a:r>
            <a:r>
              <a:rPr lang="en-GB" altLang="zh-CN" sz="4000" b="1" dirty="0">
                <a:solidFill>
                  <a:srgbClr val="CC0099"/>
                </a:solidFill>
              </a:rPr>
              <a:t>/  /</a:t>
            </a:r>
            <a:r>
              <a:rPr lang="en-US" altLang="zh-CN" sz="4000" b="1" dirty="0">
                <a:solidFill>
                  <a:srgbClr val="CC0099"/>
                </a:solidFill>
              </a:rPr>
              <a:t>θ</a:t>
            </a:r>
            <a:r>
              <a:rPr lang="en-GB" altLang="zh-CN" sz="4000" b="1" dirty="0">
                <a:solidFill>
                  <a:srgbClr val="CC0099"/>
                </a:solidFill>
              </a:rPr>
              <a:t>/  /</a:t>
            </a:r>
            <a:r>
              <a:rPr lang="en-US" altLang="zh-CN" sz="4000" b="1" dirty="0">
                <a:solidFill>
                  <a:srgbClr val="CC0099"/>
                </a:solidFill>
              </a:rPr>
              <a:t> ð </a:t>
            </a:r>
            <a:r>
              <a:rPr lang="en-GB" altLang="zh-CN" sz="4000" b="1" dirty="0">
                <a:solidFill>
                  <a:srgbClr val="CC0099"/>
                </a:solidFill>
              </a:rPr>
              <a:t>/  /</a:t>
            </a:r>
            <a:r>
              <a:rPr lang="en-GB" altLang="zh-CN" sz="4000" b="1" dirty="0" err="1">
                <a:solidFill>
                  <a:srgbClr val="CC0099"/>
                </a:solidFill>
                <a:sym typeface="Kingsoft Phonetic Plain" pitchFamily="2" charset="2"/>
              </a:rPr>
              <a:t>ts</a:t>
            </a:r>
            <a:r>
              <a:rPr lang="en-GB" altLang="zh-CN" sz="4000" b="1" dirty="0">
                <a:solidFill>
                  <a:srgbClr val="CC0099"/>
                </a:solidFill>
              </a:rPr>
              <a:t>/   /</a:t>
            </a:r>
            <a:r>
              <a:rPr lang="en-GB" altLang="zh-CN" sz="4000" b="1" dirty="0" err="1">
                <a:solidFill>
                  <a:srgbClr val="CC0099"/>
                </a:solidFill>
                <a:sym typeface="Kingsoft Phonetic Plain" pitchFamily="2" charset="2"/>
              </a:rPr>
              <a:t>dz</a:t>
            </a:r>
            <a:r>
              <a:rPr lang="en-GB" altLang="zh-CN" sz="4000" b="1" dirty="0">
                <a:solidFill>
                  <a:srgbClr val="CC0099"/>
                </a:solidFill>
              </a:rPr>
              <a:t>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</a:rPr>
              <a:t>2. </a:t>
            </a:r>
            <a:r>
              <a:rPr lang="zh-CN" altLang="en-US" sz="4000" b="1" dirty="0">
                <a:solidFill>
                  <a:srgbClr val="0000FF"/>
                </a:solidFill>
              </a:rPr>
              <a:t>学习描述新朋友。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4000" b="1" dirty="0">
                <a:solidFill>
                  <a:srgbClr val="0000FF"/>
                </a:solidFill>
              </a:rPr>
              <a:t>  </a:t>
            </a:r>
            <a:r>
              <a:rPr lang="zh-CN" altLang="en-US" sz="4000" b="1" dirty="0">
                <a:solidFill>
                  <a:srgbClr val="0000FF"/>
                </a:solidFill>
              </a:rPr>
              <a:t>  </a:t>
            </a:r>
            <a:r>
              <a:rPr lang="zh-CN" altLang="zh-CN" sz="4000" b="1" dirty="0">
                <a:solidFill>
                  <a:srgbClr val="0000FF"/>
                </a:solidFill>
              </a:rPr>
              <a:t>His</a:t>
            </a:r>
            <a:r>
              <a:rPr lang="en-US" altLang="zh-CN" sz="4000" b="1" dirty="0">
                <a:solidFill>
                  <a:srgbClr val="0000FF"/>
                </a:solidFill>
              </a:rPr>
              <a:t>/</a:t>
            </a:r>
            <a:r>
              <a:rPr lang="zh-CN" altLang="zh-CN" sz="4000" b="1" dirty="0">
                <a:solidFill>
                  <a:srgbClr val="0000FF"/>
                </a:solidFill>
              </a:rPr>
              <a:t>Her name is ...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4000" b="1" dirty="0">
                <a:solidFill>
                  <a:srgbClr val="0000FF"/>
                </a:solidFill>
              </a:rPr>
              <a:t>   </a:t>
            </a:r>
            <a:r>
              <a:rPr lang="en-US" altLang="zh-CN" sz="4000" b="1" dirty="0">
                <a:solidFill>
                  <a:srgbClr val="0000FF"/>
                </a:solidFill>
              </a:rPr>
              <a:t> </a:t>
            </a:r>
            <a:r>
              <a:rPr lang="zh-CN" altLang="zh-CN" sz="4000" b="1" dirty="0">
                <a:solidFill>
                  <a:srgbClr val="0000FF"/>
                </a:solidFill>
              </a:rPr>
              <a:t>He</a:t>
            </a:r>
            <a:r>
              <a:rPr lang="en-US" altLang="zh-CN" sz="4000" b="1" dirty="0">
                <a:solidFill>
                  <a:srgbClr val="0000FF"/>
                </a:solidFill>
              </a:rPr>
              <a:t>/</a:t>
            </a:r>
            <a:r>
              <a:rPr lang="zh-CN" altLang="zh-CN" sz="4000" b="1" dirty="0">
                <a:solidFill>
                  <a:srgbClr val="0000FF"/>
                </a:solidFill>
              </a:rPr>
              <a:t>She comes from ...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4000" b="1" dirty="0">
                <a:solidFill>
                  <a:srgbClr val="0000FF"/>
                </a:solidFill>
              </a:rPr>
              <a:t>   </a:t>
            </a:r>
            <a:r>
              <a:rPr lang="en-US" altLang="zh-CN" sz="4000" b="1" dirty="0">
                <a:solidFill>
                  <a:srgbClr val="0000FF"/>
                </a:solidFill>
              </a:rPr>
              <a:t> </a:t>
            </a:r>
            <a:r>
              <a:rPr lang="zh-CN" altLang="zh-CN" sz="4000" b="1" dirty="0">
                <a:solidFill>
                  <a:srgbClr val="0000FF"/>
                </a:solidFill>
              </a:rPr>
              <a:t>He</a:t>
            </a:r>
            <a:r>
              <a:rPr lang="en-US" altLang="zh-CN" sz="4000" b="1" dirty="0">
                <a:solidFill>
                  <a:srgbClr val="0000FF"/>
                </a:solidFill>
              </a:rPr>
              <a:t>/</a:t>
            </a:r>
            <a:r>
              <a:rPr lang="zh-CN" altLang="zh-CN" sz="4000" b="1" dirty="0">
                <a:solidFill>
                  <a:srgbClr val="0000FF"/>
                </a:solidFill>
              </a:rPr>
              <a:t>She has </a:t>
            </a:r>
            <a:r>
              <a:rPr lang="en-US" altLang="zh-CN" sz="4000" b="1" dirty="0">
                <a:solidFill>
                  <a:srgbClr val="0000FF"/>
                </a:solidFill>
              </a:rPr>
              <a:t>… and…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</a:rPr>
              <a:t>    </a:t>
            </a:r>
            <a:r>
              <a:rPr lang="zh-CN" altLang="zh-CN" sz="4000" b="1" dirty="0">
                <a:solidFill>
                  <a:srgbClr val="0000FF"/>
                </a:solidFill>
              </a:rPr>
              <a:t>He</a:t>
            </a:r>
            <a:r>
              <a:rPr lang="en-US" altLang="zh-CN" sz="4000" b="1" dirty="0">
                <a:solidFill>
                  <a:srgbClr val="0000FF"/>
                </a:solidFill>
              </a:rPr>
              <a:t>/</a:t>
            </a:r>
            <a:r>
              <a:rPr lang="zh-CN" altLang="zh-CN" sz="4000" b="1" dirty="0">
                <a:solidFill>
                  <a:srgbClr val="0000FF"/>
                </a:solidFill>
              </a:rPr>
              <a:t>She is in</a:t>
            </a:r>
            <a:r>
              <a:rPr lang="en-US" altLang="zh-CN" sz="4000" b="1" dirty="0">
                <a:solidFill>
                  <a:srgbClr val="0000FF"/>
                </a:solidFill>
              </a:rPr>
              <a:t>...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</a:rPr>
              <a:t>    </a:t>
            </a:r>
            <a:r>
              <a:rPr lang="en-US" altLang="zh-CN" sz="4000" b="1" dirty="0" err="1">
                <a:solidFill>
                  <a:srgbClr val="0000FF"/>
                </a:solidFill>
              </a:rPr>
              <a:t>His/Her</a:t>
            </a:r>
            <a:r>
              <a:rPr lang="en-US" altLang="zh-CN" sz="4000" b="1" dirty="0">
                <a:solidFill>
                  <a:srgbClr val="0000FF"/>
                </a:solidFill>
              </a:rPr>
              <a:t> pants/shoes/T-shirt are </a:t>
            </a:r>
            <a:r>
              <a:rPr lang="zh-CN" altLang="zh-CN" sz="4000" b="1" dirty="0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7" y="0"/>
            <a:ext cx="521497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6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summary</a:t>
            </a:r>
            <a:endParaRPr lang="zh-CN" altLang="en-US" sz="6000" b="1" dirty="0">
              <a:ln w="18000">
                <a:solidFill>
                  <a:srgbClr val="FF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zh-CN" altLang="en-US" sz="6000" dirty="0">
              <a:latin typeface="+mn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4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4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4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4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4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4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4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4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4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ChangeArrowheads="1"/>
          </p:cNvSpPr>
          <p:nvPr/>
        </p:nvSpPr>
        <p:spPr bwMode="auto">
          <a:xfrm>
            <a:off x="4214813" y="1349167"/>
            <a:ext cx="49291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2B7EF"/>
                    </a:gs>
                    <a:gs pos="50000">
                      <a:srgbClr val="FFFFFF"/>
                    </a:gs>
                    <a:gs pos="100000">
                      <a:srgbClr val="E2B7E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F8A6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FF66"/>
                </a:solidFill>
              </a:rPr>
              <a:t>★</a:t>
            </a:r>
            <a:r>
              <a:rPr lang="en-US" altLang="zh-CN" sz="3200" b="1" dirty="0">
                <a:solidFill>
                  <a:srgbClr val="0000FF"/>
                </a:solidFill>
              </a:rPr>
              <a:t>Write a passage to introduce  your classmates.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FF66"/>
                </a:solidFill>
              </a:rPr>
              <a:t>★</a:t>
            </a:r>
            <a:r>
              <a:rPr lang="en-US" altLang="zh-CN" sz="3200" b="1" dirty="0">
                <a:solidFill>
                  <a:srgbClr val="0000FF"/>
                </a:solidFill>
              </a:rPr>
              <a:t>Prepare color pens and paper.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FF66"/>
                </a:solidFill>
              </a:rPr>
              <a:t>★ </a:t>
            </a:r>
            <a:r>
              <a:rPr lang="en-US" altLang="zh-CN" sz="3200" b="1" dirty="0">
                <a:solidFill>
                  <a:srgbClr val="0000CC"/>
                </a:solidFill>
              </a:rPr>
              <a:t>Collect some pictures of your   favorite actors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. </a:t>
            </a:r>
            <a:endParaRPr lang="en-US" altLang="zh-CN" sz="3200" b="1" dirty="0">
              <a:solidFill>
                <a:srgbClr val="0000CC"/>
              </a:solidFill>
            </a:endParaRPr>
          </a:p>
        </p:txBody>
      </p:sp>
      <p:sp>
        <p:nvSpPr>
          <p:cNvPr id="256003" name="TextBox 3"/>
          <p:cNvSpPr txBox="1">
            <a:spLocks noChangeArrowheads="1"/>
          </p:cNvSpPr>
          <p:nvPr/>
        </p:nvSpPr>
        <p:spPr bwMode="auto">
          <a:xfrm>
            <a:off x="5500688" y="0"/>
            <a:ext cx="300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Homework </a:t>
            </a:r>
          </a:p>
        </p:txBody>
      </p:sp>
      <p:pic>
        <p:nvPicPr>
          <p:cNvPr id="256004" name="图片 4" descr="作业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85750"/>
            <a:ext cx="35845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428625" y="285750"/>
            <a:ext cx="507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What does she look like?</a:t>
            </a:r>
          </a:p>
        </p:txBody>
      </p:sp>
      <p:pic>
        <p:nvPicPr>
          <p:cNvPr id="3075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857250"/>
            <a:ext cx="4264025" cy="5578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4786313" y="285750"/>
            <a:ext cx="23225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chemeClr val="accent2"/>
                </a:solidFill>
              </a:rPr>
              <a:t>cloth</a:t>
            </a:r>
            <a:r>
              <a:rPr lang="en-US" altLang="zh-CN" sz="4800" b="1" dirty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240643" name="Text Box 4"/>
          <p:cNvSpPr txBox="1">
            <a:spLocks noChangeArrowheads="1"/>
          </p:cNvSpPr>
          <p:nvPr/>
        </p:nvSpPr>
        <p:spPr bwMode="auto">
          <a:xfrm>
            <a:off x="3714750" y="1500188"/>
            <a:ext cx="5429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99"/>
                </a:solidFill>
              </a:rPr>
              <a:t>I’m going to put on  some clean </a:t>
            </a:r>
            <a:r>
              <a:rPr lang="en-US" altLang="zh-CN" sz="3600" b="1" dirty="0">
                <a:solidFill>
                  <a:srgbClr val="FF0000"/>
                </a:solidFill>
              </a:rPr>
              <a:t>clothes</a:t>
            </a:r>
            <a:r>
              <a:rPr lang="en-US" altLang="zh-CN" sz="3600" b="1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4100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0"/>
            <a:ext cx="3000375" cy="300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786058"/>
            <a:ext cx="2571750" cy="319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bldLvl="0"/>
      <p:bldP spid="2406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3"/>
          <p:cNvSpPr txBox="1">
            <a:spLocks noChangeArrowheads="1"/>
          </p:cNvSpPr>
          <p:nvPr/>
        </p:nvSpPr>
        <p:spPr bwMode="auto">
          <a:xfrm>
            <a:off x="5867400" y="981075"/>
            <a:ext cx="166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000099"/>
                </a:solidFill>
              </a:rPr>
              <a:t>new</a:t>
            </a:r>
          </a:p>
        </p:txBody>
      </p:sp>
      <p:sp>
        <p:nvSpPr>
          <p:cNvPr id="241667" name="Text Box 5"/>
          <p:cNvSpPr txBox="1">
            <a:spLocks noChangeArrowheads="1"/>
          </p:cNvSpPr>
          <p:nvPr/>
        </p:nvSpPr>
        <p:spPr bwMode="auto">
          <a:xfrm>
            <a:off x="285750" y="3571875"/>
            <a:ext cx="1555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006600"/>
                </a:solidFill>
              </a:rPr>
              <a:t>old</a:t>
            </a:r>
          </a:p>
        </p:txBody>
      </p:sp>
      <p:sp>
        <p:nvSpPr>
          <p:cNvPr id="241668" name="Text Box 6"/>
          <p:cNvSpPr txBox="1">
            <a:spLocks noChangeArrowheads="1"/>
          </p:cNvSpPr>
          <p:nvPr/>
        </p:nvSpPr>
        <p:spPr bwMode="auto">
          <a:xfrm>
            <a:off x="4929188" y="2286000"/>
            <a:ext cx="4425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These books are new.</a:t>
            </a:r>
          </a:p>
        </p:txBody>
      </p:sp>
      <p:sp>
        <p:nvSpPr>
          <p:cNvPr id="241669" name="Text Box 7"/>
          <p:cNvSpPr txBox="1">
            <a:spLocks noChangeArrowheads="1"/>
          </p:cNvSpPr>
          <p:nvPr/>
        </p:nvSpPr>
        <p:spPr bwMode="auto">
          <a:xfrm>
            <a:off x="785813" y="5500688"/>
            <a:ext cx="5857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Why do you keep this old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book?</a:t>
            </a:r>
          </a:p>
        </p:txBody>
      </p:sp>
      <p:pic>
        <p:nvPicPr>
          <p:cNvPr id="241670" name="图片 8" descr="7675352_08562329500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0"/>
            <a:ext cx="47148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1" name="图片 9" descr="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3643313"/>
            <a:ext cx="36496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ldLvl="0"/>
      <p:bldP spid="241667" grpId="0" bldLvl="0"/>
      <p:bldP spid="241668" grpId="0"/>
      <p:bldP spid="2416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2771775" y="4292600"/>
            <a:ext cx="20891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</a:rPr>
              <a:t>class</a:t>
            </a:r>
          </a:p>
        </p:txBody>
      </p:sp>
      <p:sp>
        <p:nvSpPr>
          <p:cNvPr id="242691" name="Text Box 4"/>
          <p:cNvSpPr txBox="1">
            <a:spLocks noChangeArrowheads="1"/>
          </p:cNvSpPr>
          <p:nvPr/>
        </p:nvSpPr>
        <p:spPr bwMode="auto">
          <a:xfrm>
            <a:off x="4643438" y="4292600"/>
            <a:ext cx="19621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mate</a:t>
            </a:r>
          </a:p>
        </p:txBody>
      </p:sp>
      <p:sp>
        <p:nvSpPr>
          <p:cNvPr id="242692" name="Text Box 5"/>
          <p:cNvSpPr txBox="1">
            <a:spLocks noChangeArrowheads="1"/>
          </p:cNvSpPr>
          <p:nvPr/>
        </p:nvSpPr>
        <p:spPr bwMode="auto">
          <a:xfrm>
            <a:off x="2143125" y="5286375"/>
            <a:ext cx="5922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They are my new classmate</a:t>
            </a:r>
            <a:r>
              <a:rPr lang="en-US" altLang="zh-CN" sz="3200" b="1">
                <a:solidFill>
                  <a:srgbClr val="FF0000"/>
                </a:solidFill>
              </a:rPr>
              <a:t>s</a:t>
            </a:r>
            <a:r>
              <a:rPr lang="en-US" altLang="zh-CN" sz="3200" b="1"/>
              <a:t>.</a:t>
            </a:r>
          </a:p>
        </p:txBody>
      </p:sp>
      <p:pic>
        <p:nvPicPr>
          <p:cNvPr id="6149" name="图片 6" descr="2531170_120217458488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0"/>
            <a:ext cx="65738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ldLvl="0"/>
      <p:bldP spid="242691" grpId="0" bldLvl="0"/>
      <p:bldP spid="2426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Oval 5"/>
          <p:cNvSpPr>
            <a:spLocks noChangeArrowheads="1"/>
          </p:cNvSpPr>
          <p:nvPr/>
        </p:nvSpPr>
        <p:spPr bwMode="auto">
          <a:xfrm>
            <a:off x="285750" y="428625"/>
            <a:ext cx="792163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15" name="Rectangle 6"/>
          <p:cNvSpPr>
            <a:spLocks noChangeArrowheads="1"/>
          </p:cNvSpPr>
          <p:nvPr/>
        </p:nvSpPr>
        <p:spPr bwMode="auto">
          <a:xfrm>
            <a:off x="357188" y="428625"/>
            <a:ext cx="60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1a</a:t>
            </a:r>
          </a:p>
        </p:txBody>
      </p:sp>
      <p:sp>
        <p:nvSpPr>
          <p:cNvPr id="243716" name="Rectangle 7"/>
          <p:cNvSpPr>
            <a:spLocks noChangeArrowheads="1"/>
          </p:cNvSpPr>
          <p:nvPr/>
        </p:nvSpPr>
        <p:spPr bwMode="auto">
          <a:xfrm>
            <a:off x="2357438" y="428625"/>
            <a:ext cx="407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Read and understand</a:t>
            </a:r>
          </a:p>
        </p:txBody>
      </p:sp>
      <p:pic>
        <p:nvPicPr>
          <p:cNvPr id="7174" name="Picture 8" descr="kand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214313"/>
            <a:ext cx="781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362075"/>
            <a:ext cx="6877050" cy="54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81125"/>
            <a:ext cx="6877050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1390650"/>
            <a:ext cx="6886575" cy="546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381125"/>
            <a:ext cx="6877050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372254"/>
            <a:ext cx="6938987" cy="548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图片 14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63" y="214313"/>
            <a:ext cx="1071562" cy="86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/>
      <p:bldP spid="2437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1857375"/>
            <a:ext cx="936148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zh-CN" sz="2800" b="1" dirty="0"/>
              <a:t>(1) </a:t>
            </a:r>
            <a:r>
              <a:rPr lang="en-GB" altLang="zh-CN" sz="2800" b="1" dirty="0" err="1"/>
              <a:t>Kangkang’s</a:t>
            </a:r>
            <a:r>
              <a:rPr lang="en-GB" altLang="zh-CN" sz="2800" b="1" dirty="0"/>
              <a:t> new classmate comes from China. (  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zh-CN" sz="2800" b="1" dirty="0"/>
              <a:t>(2) They don’t have the same looks. (  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zh-CN" sz="2800" b="1" dirty="0"/>
              <a:t>(3) They are in different clothes. (  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zh-CN" sz="2800" b="1" dirty="0"/>
              <a:t>(4) </a:t>
            </a:r>
            <a:r>
              <a:rPr lang="en-GB" altLang="zh-CN" sz="2800" b="1" dirty="0" err="1"/>
              <a:t>Kangkang’s</a:t>
            </a:r>
            <a:r>
              <a:rPr lang="en-GB" altLang="zh-CN" sz="2800" b="1" dirty="0"/>
              <a:t> pants are yellow. (  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zh-CN" sz="2800" b="1" dirty="0"/>
              <a:t>(5) </a:t>
            </a:r>
            <a:r>
              <a:rPr lang="en-GB" altLang="zh-CN" sz="2800" b="1" dirty="0" err="1"/>
              <a:t>Kangkang’s</a:t>
            </a:r>
            <a:r>
              <a:rPr lang="en-GB" altLang="zh-CN" sz="2800" b="1" dirty="0"/>
              <a:t> classmate’s shoes are black. (   ) 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203200" y="385763"/>
            <a:ext cx="7800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/>
              <a:t>Read 1a again and mark True (</a:t>
            </a:r>
            <a:r>
              <a:rPr lang="en-US" altLang="zh-CN" sz="2800" b="1" dirty="0">
                <a:solidFill>
                  <a:srgbClr val="006600"/>
                </a:solidFill>
              </a:rPr>
              <a:t>T</a:t>
            </a:r>
            <a:r>
              <a:rPr lang="en-US" altLang="zh-CN" sz="2800" b="1" dirty="0"/>
              <a:t>) or False (</a:t>
            </a:r>
            <a:r>
              <a:rPr lang="en-US" altLang="zh-CN" sz="2800" b="1" dirty="0">
                <a:solidFill>
                  <a:srgbClr val="FF0000"/>
                </a:solidFill>
              </a:rPr>
              <a:t>F</a:t>
            </a:r>
            <a:r>
              <a:rPr lang="en-US" altLang="zh-CN" sz="2800" b="1" dirty="0"/>
              <a:t>).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8643938" y="2000250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6286500" y="2714625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5786438" y="3929063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643563" y="3286125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9900"/>
                </a:solidFill>
              </a:rPr>
              <a:t>T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7715250" y="4500563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9900"/>
                </a:solidFill>
              </a:rPr>
              <a:t>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bldLvl="0"/>
      <p:bldP spid="244741" grpId="0" bldLvl="0"/>
      <p:bldP spid="244742" grpId="0" bldLvl="0"/>
      <p:bldP spid="244743" grpId="0" bldLvl="0"/>
      <p:bldP spid="24474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395288" y="571500"/>
            <a:ext cx="3859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1b         Work alone</a:t>
            </a:r>
          </a:p>
        </p:txBody>
      </p:sp>
      <p:sp>
        <p:nvSpPr>
          <p:cNvPr id="245763" name="Text Box 4"/>
          <p:cNvSpPr txBox="1">
            <a:spLocks noChangeArrowheads="1"/>
          </p:cNvSpPr>
          <p:nvPr/>
        </p:nvSpPr>
        <p:spPr bwMode="auto">
          <a:xfrm>
            <a:off x="0" y="1357313"/>
            <a:ext cx="1003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Read 1a again and complete the table. Then color the picture.</a:t>
            </a:r>
          </a:p>
        </p:txBody>
      </p:sp>
      <p:graphicFrame>
        <p:nvGraphicFramePr>
          <p:cNvPr id="10278" name="Group 38"/>
          <p:cNvGraphicFramePr>
            <a:graphicFrameLocks noGrp="1"/>
          </p:cNvGraphicFramePr>
          <p:nvPr>
            <p:ph idx="4294967295"/>
          </p:nvPr>
        </p:nvGraphicFramePr>
        <p:xfrm>
          <a:off x="914400" y="2133600"/>
          <a:ext cx="8229600" cy="331152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           Person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Clothes      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Kangkang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Kangkang’s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classmate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T-shirt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Pants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Shoes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 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786" name="Line 27"/>
          <p:cNvSpPr>
            <a:spLocks noChangeShapeType="1"/>
          </p:cNvSpPr>
          <p:nvPr/>
        </p:nvSpPr>
        <p:spPr bwMode="auto">
          <a:xfrm>
            <a:off x="468313" y="2133600"/>
            <a:ext cx="2735262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87" name="Line 28"/>
          <p:cNvSpPr>
            <a:spLocks noChangeShapeType="1"/>
          </p:cNvSpPr>
          <p:nvPr/>
        </p:nvSpPr>
        <p:spPr bwMode="auto">
          <a:xfrm>
            <a:off x="468313" y="2133600"/>
            <a:ext cx="18716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88" name="Text Box 29"/>
          <p:cNvSpPr txBox="1">
            <a:spLocks noChangeArrowheads="1"/>
          </p:cNvSpPr>
          <p:nvPr/>
        </p:nvSpPr>
        <p:spPr bwMode="auto">
          <a:xfrm>
            <a:off x="3924300" y="3717925"/>
            <a:ext cx="80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245789" name="Text Box 30"/>
          <p:cNvSpPr txBox="1">
            <a:spLocks noChangeArrowheads="1"/>
          </p:cNvSpPr>
          <p:nvPr/>
        </p:nvSpPr>
        <p:spPr bwMode="auto">
          <a:xfrm>
            <a:off x="6732588" y="3717925"/>
            <a:ext cx="1185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7030A0"/>
                </a:solidFill>
              </a:rPr>
              <a:t>purple</a:t>
            </a:r>
          </a:p>
        </p:txBody>
      </p:sp>
      <p:sp>
        <p:nvSpPr>
          <p:cNvPr id="245790" name="Text Box 31"/>
          <p:cNvSpPr txBox="1">
            <a:spLocks noChangeArrowheads="1"/>
          </p:cNvSpPr>
          <p:nvPr/>
        </p:nvSpPr>
        <p:spPr bwMode="auto">
          <a:xfrm>
            <a:off x="3852863" y="4294188"/>
            <a:ext cx="102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245791" name="Text Box 32"/>
          <p:cNvSpPr txBox="1">
            <a:spLocks noChangeArrowheads="1"/>
          </p:cNvSpPr>
          <p:nvPr/>
        </p:nvSpPr>
        <p:spPr bwMode="auto">
          <a:xfrm>
            <a:off x="6786563" y="4286250"/>
            <a:ext cx="96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70C0"/>
                </a:solidFill>
              </a:rPr>
              <a:t> blue</a:t>
            </a:r>
          </a:p>
        </p:txBody>
      </p:sp>
      <p:sp>
        <p:nvSpPr>
          <p:cNvPr id="245792" name="Text Box 33"/>
          <p:cNvSpPr txBox="1">
            <a:spLocks noChangeArrowheads="1"/>
          </p:cNvSpPr>
          <p:nvPr/>
        </p:nvSpPr>
        <p:spPr bwMode="auto">
          <a:xfrm>
            <a:off x="3924300" y="4870450"/>
            <a:ext cx="96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70C0"/>
                </a:solidFill>
              </a:rPr>
              <a:t> blue</a:t>
            </a:r>
          </a:p>
        </p:txBody>
      </p:sp>
      <p:sp>
        <p:nvSpPr>
          <p:cNvPr id="245793" name="Text Box 34"/>
          <p:cNvSpPr txBox="1">
            <a:spLocks noChangeArrowheads="1"/>
          </p:cNvSpPr>
          <p:nvPr/>
        </p:nvSpPr>
        <p:spPr bwMode="auto">
          <a:xfrm>
            <a:off x="6804025" y="4870450"/>
            <a:ext cx="102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/>
              <a:t>black</a:t>
            </a:r>
          </a:p>
        </p:txBody>
      </p:sp>
      <p:pic>
        <p:nvPicPr>
          <p:cNvPr id="245794" name="Picture 35" descr="猪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404813"/>
            <a:ext cx="9032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45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8" grpId="0" bldLvl="0"/>
      <p:bldP spid="245789" grpId="0" bldLvl="0"/>
      <p:bldP spid="245790" grpId="0" bldLvl="0"/>
      <p:bldP spid="245791" grpId="0" bldLvl="0"/>
      <p:bldP spid="245792" grpId="0" bldLvl="0"/>
      <p:bldP spid="24579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6" descr="图片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7" name="Picture 3" descr="pp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404813"/>
            <a:ext cx="52911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8" name="WordArt 5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3384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Color the picture.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10245" name="图片 4" descr="7675352_234828554000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188" y="714375"/>
            <a:ext cx="1500187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58 0.28866 C -0.17726 0.28288 -0.20764 0.27061 -0.24028 0.26065 C -0.29948 0.22315 -0.26042 0.25093 -0.33716 0.17871 C -0.41945 0.10139 -0.48698 -0.00069 -0.52101 -0.12847 C -0.52379 -0.16967 -0.52917 -0.20555 -0.53073 -0.24699 C -0.53021 -0.28611 -0.53125 -0.32569 -0.529 -0.36504 C -0.52865 -0.37222 -0.52483 -0.37824 -0.52257 -0.38472 C -0.50434 -0.43657 -0.48091 -0.45439 -0.44514 -0.48981 C -0.39219 -0.54236 -0.33299 -0.56365 -0.27101 -0.58657 C -0.24948 -0.59444 -0.2382 -0.5993 -0.21615 -0.60162 C -0.21181 -0.60092 -0.20677 -0.603 -0.2033 -0.59953 C -0.2007 -0.59675 -0.20278 -0.59074 -0.20174 -0.58657 C -0.20018 -0.58055 -0.1974 -0.57523 -0.19514 -0.56944 C -0.1915 -0.54421 -0.18351 -0.52245 -0.17743 -0.49837 C -0.17552 -0.45231 -0.1717 -0.40671 -0.16945 -0.36087 C -0.17066 -0.31342 -0.16337 -0.26388 -0.17431 -0.21875 C -0.17778 -0.20416 -0.18316 -0.19027 -0.18716 -0.17615 C -0.19323 -0.15416 -0.19462 -0.14629 -0.20643 -0.12847 C -0.21181 -0.12037 -0.21285 -0.11875 -0.22101 -0.1155 C -0.22257 -0.11481 -0.22726 -0.11203 -0.22587 -0.11342 C -0.22084 -0.11851 -0.21493 -0.12175 -0.20973 -0.12638 C -0.21268 -0.07824 -0.21042 -0.10902 -0.21771 -0.03379 C -0.21997 -0.00995 -0.23264 0.01019 -0.23872 0.03288 C -0.2415 0.04283 -0.24341 0.05325 -0.24688 0.06297 C -0.25313 0.08056 -0.26077 0.09746 -0.26771 0.11459 C -0.26875 0.11713 -0.26893 0.12014 -0.26945 0.12292 C -0.26997 0.1257 -0.27309 0.13125 -0.27101 0.13149 C -0.2625 0.13403 -0.25382 0.13033 -0.24514 0.12963 C -0.20556 0.10301 -0.16337 0.08612 -0.12257 0.06297 C -0.10729 0.04491 -0.09098 0.03149 -0.07587 0.01343 C -0.07327 0.00301 -0.07657 -0.00231 -0.079 -0.0125 C -0.08073 -0.02037 -0.08229 -0.02824 -0.08386 -0.03611 C -0.08577 -0.0456 -0.09514 -0.0449 -0.1 -0.04699 C -0.13056 -0.05856 -0.10799 -0.05393 -0.13872 -0.05763 C -0.15816 -0.05694 -0.17761 -0.05763 -0.19688 -0.05555 C -0.2125 -0.05347 -0.22709 -0.03958 -0.24202 -0.03379 C -0.24948 -0.02592 -0.25643 -0.01666 -0.26459 -0.01018 C -0.26841 -0.00717 -0.27413 -0.00972 -0.27743 -0.00601 C -0.31077 0.03102 -0.25035 -0.00648 -0.3 0.01968 C -0.30052 0.022 -0.30122 0.02408 -0.30174 0.02639 C -0.30695 0.05116 -0.30573 0.04676 -0.3 0.02825 C -0.29549 0.01413 -0.29948 0.02038 -0.29028 0.01135 C -0.28716 0.00417 -0.28455 -0.0037 -0.28073 -0.01018 C -0.27813 -0.01458 -0.27361 -0.01666 -0.27101 -0.02106 C -0.26927 -0.02407 -0.27066 -0.03171 -0.26771 -0.03171 C -0.26754 -0.03171 -0.27066 -0.01365 -0.27101 -0.0125 C -0.27309 -0.0037 -0.27535 0.00487 -0.27743 0.01343 C -0.27865 0.02524 -0.28403 0.06019 -0.279 0.07362 C -0.27778 0.07686 -0.27361 0.07223 -0.27101 0.07153 C -0.25434 0.05463 -0.23577 0.04283 -0.21771 0.02825 C -0.21233 0.01852 -0.20834 0.00718 -0.20174 -0.00162 C -0.19254 -0.01388 -0.18056 -0.02199 -0.17101 -0.03379 C -0.15591 -0.05254 -0.14323 -0.08148 -0.13716 -0.10694 C -0.13334 -0.15532 -0.1099 -0.23634 -0.15 -0.25763 C -0.15313 -0.25925 -0.16979 -0.26157 -0.17101 -0.2618 C -0.21025 -0.25462 -0.19497 -0.25972 -0.21771 -0.25138 C -0.23768 -0.22824 -0.25973 -0.2074 -0.28386 -0.19305 C -0.28403 -0.19236 -0.2908 -0.17615 -0.29028 -0.17361 C -0.28802 -0.16342 -0.2842 -0.1537 -0.28073 -0.14351 C -0.27986 -0.1412 -0.27743 -0.13703 -0.27743 -0.13703 " pathEditMode="relative" rAng="0" ptsTypes="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50119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00AEEF"/>
      </a:accent2>
      <a:accent3>
        <a:srgbClr val="FFFFFF"/>
      </a:accent3>
      <a:accent4>
        <a:srgbClr val="505050"/>
      </a:accent4>
      <a:accent5>
        <a:srgbClr val="ACDBDA"/>
      </a:accent5>
      <a:accent6>
        <a:srgbClr val="009DD9"/>
      </a:accent6>
      <a:hlink>
        <a:srgbClr val="00B0F0"/>
      </a:hlink>
      <a:folHlink>
        <a:srgbClr val="7F7F7F"/>
      </a:folHlink>
    </a:clrScheme>
    <a:fontScheme name="A000120150119A04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119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2CBEBB"/>
        </a:accent1>
        <a:accent2>
          <a:srgbClr val="00AEEF"/>
        </a:accent2>
        <a:accent3>
          <a:srgbClr val="FFFFFF"/>
        </a:accent3>
        <a:accent4>
          <a:srgbClr val="505050"/>
        </a:accent4>
        <a:accent5>
          <a:srgbClr val="ACDBDA"/>
        </a:accent5>
        <a:accent6>
          <a:srgbClr val="009DD9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517</Words>
  <Application>Microsoft Office PowerPoint</Application>
  <PresentationFormat>全屏显示(4:3)</PresentationFormat>
  <Paragraphs>112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Adobe Garamond Pro Bold</vt:lpstr>
      <vt:lpstr>Kingsoft Phonetic Plain</vt:lpstr>
      <vt:lpstr>华文中宋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Webdings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2022-02-08T05:39:40Z</dcterms:created>
  <dcterms:modified xsi:type="dcterms:W3CDTF">2023-01-17T00:38:01Z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45B3F47855BC43A294D236C337AE8753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