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0.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2.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4.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8"/>
  </p:notesMasterIdLst>
  <p:sldIdLst>
    <p:sldId id="259" r:id="rId3"/>
    <p:sldId id="257" r:id="rId4"/>
    <p:sldId id="258" r:id="rId5"/>
    <p:sldId id="261" r:id="rId6"/>
    <p:sldId id="268" r:id="rId7"/>
    <p:sldId id="269" r:id="rId8"/>
    <p:sldId id="270" r:id="rId9"/>
    <p:sldId id="271" r:id="rId10"/>
    <p:sldId id="262" r:id="rId11"/>
    <p:sldId id="267" r:id="rId12"/>
    <p:sldId id="272" r:id="rId13"/>
    <p:sldId id="273" r:id="rId14"/>
    <p:sldId id="263" r:id="rId15"/>
    <p:sldId id="266" r:id="rId16"/>
    <p:sldId id="274" r:id="rId17"/>
    <p:sldId id="275" r:id="rId18"/>
    <p:sldId id="276" r:id="rId19"/>
    <p:sldId id="277" r:id="rId20"/>
    <p:sldId id="264" r:id="rId21"/>
    <p:sldId id="265" r:id="rId22"/>
    <p:sldId id="281" r:id="rId23"/>
    <p:sldId id="278" r:id="rId24"/>
    <p:sldId id="279" r:id="rId25"/>
    <p:sldId id="280" r:id="rId26"/>
    <p:sldId id="26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38F"/>
    <a:srgbClr val="D71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0" d="100"/>
          <a:sy n="100" d="100"/>
        </p:scale>
        <p:origin x="-954"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D139-C6EB-4ABF-B8FF-96AB35566EE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08F6E-7CA5-4EE0-A196-665A215E6C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C08F6E-7CA5-4EE0-A196-665A215E6C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3761232"/>
            <a:ext cx="12192000" cy="3096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过渡页">
    <p:spTree>
      <p:nvGrpSpPr>
        <p:cNvPr id="1" name=""/>
        <p:cNvGrpSpPr/>
        <p:nvPr/>
      </p:nvGrpSpPr>
      <p:grpSpPr>
        <a:xfrm>
          <a:off x="0" y="0"/>
          <a:ext cx="0" cy="0"/>
          <a:chOff x="0" y="0"/>
          <a:chExt cx="0" cy="0"/>
        </a:xfrm>
      </p:grpSpPr>
      <p:sp>
        <p:nvSpPr>
          <p:cNvPr id="5" name="TextBox 4"/>
          <p:cNvSpPr txBox="1"/>
          <p:nvPr userDrawn="1"/>
        </p:nvSpPr>
        <p:spPr>
          <a:xfrm>
            <a:off x="6508732" y="6726607"/>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endParaRPr lang="en-US" altLang="zh-CN" sz="100" dirty="0" smtClean="0">
              <a:solidFill>
                <a:prstClr val="black"/>
              </a:solidFill>
              <a:ea typeface="微软雅黑" panose="020B0503020204020204" pitchFamily="34" charset="-122"/>
            </a:endParaRPr>
          </a:p>
        </p:txBody>
      </p:sp>
      <p:pic>
        <p:nvPicPr>
          <p:cNvPr id="3" name="图片 2"/>
          <p:cNvPicPr>
            <a:picLocks noChangeAspect="1"/>
          </p:cNvPicPr>
          <p:nvPr userDrawn="1"/>
        </p:nvPicPr>
        <p:blipFill>
          <a:blip r:embed="rId3"/>
          <a:stretch>
            <a:fillRect/>
          </a:stretch>
        </p:blipFill>
        <p:spPr>
          <a:xfrm>
            <a:off x="0" y="3761232"/>
            <a:ext cx="12192000" cy="3096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矩形 1"/>
          <p:cNvSpPr/>
          <p:nvPr userDrawn="1"/>
        </p:nvSpPr>
        <p:spPr>
          <a:xfrm>
            <a:off x="228600" y="162560"/>
            <a:ext cx="11734800" cy="650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flipV="1">
            <a:off x="588465" y="1122835"/>
            <a:ext cx="4318815"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screen"/>
          <a:stretch>
            <a:fillRect/>
          </a:stretch>
        </p:blipFill>
        <p:spPr>
          <a:xfrm>
            <a:off x="3672677" y="412406"/>
            <a:ext cx="1835698" cy="1501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2.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6.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notesSlide" Target="../notesSlides/notesSlide1.xml"/><Relationship Id="rId30"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84.xml"/><Relationship Id="rId7"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11.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12.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notesSlide" Target="../notesSlides/notesSlide11.xml"/><Relationship Id="rId5" Type="http://schemas.openxmlformats.org/officeDocument/2006/relationships/tags" Target="../tags/tag92.xml"/><Relationship Id="rId10" Type="http://schemas.openxmlformats.org/officeDocument/2006/relationships/slideLayout" Target="../slideLayouts/slideLayout5.xml"/><Relationship Id="rId4" Type="http://schemas.openxmlformats.org/officeDocument/2006/relationships/tags" Target="../tags/tag91.xml"/><Relationship Id="rId9" Type="http://schemas.openxmlformats.org/officeDocument/2006/relationships/tags" Target="../tags/tag9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5.png"/><Relationship Id="rId5" Type="http://schemas.openxmlformats.org/officeDocument/2006/relationships/tags" Target="../tags/tag108.xml"/><Relationship Id="rId10" Type="http://schemas.openxmlformats.org/officeDocument/2006/relationships/notesSlide" Target="../notesSlides/notesSlide13.xml"/><Relationship Id="rId4" Type="http://schemas.openxmlformats.org/officeDocument/2006/relationships/tags" Target="../tags/tag107.xml"/><Relationship Id="rId9"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14.xml"/><Relationship Id="rId7" Type="http://schemas.openxmlformats.org/officeDocument/2006/relationships/slideLayout" Target="../slideLayouts/slideLayout5.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notesSlide" Target="../notesSlides/notesSlide15.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3.xml"/><Relationship Id="rId7" Type="http://schemas.openxmlformats.org/officeDocument/2006/relationships/notesSlide" Target="../notesSlides/notesSlide16.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5.xml"/><Relationship Id="rId5" Type="http://schemas.openxmlformats.org/officeDocument/2006/relationships/tags" Target="../tags/tag135.xml"/><Relationship Id="rId4" Type="http://schemas.openxmlformats.org/officeDocument/2006/relationships/tags" Target="../tags/tag134.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38.xml"/><Relationship Id="rId7" Type="http://schemas.openxmlformats.org/officeDocument/2006/relationships/slideLayout" Target="../slideLayouts/slideLayout5.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44.xml"/><Relationship Id="rId7" Type="http://schemas.openxmlformats.org/officeDocument/2006/relationships/slideLayout" Target="../slideLayouts/slideLayout5.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5.png"/><Relationship Id="rId5" Type="http://schemas.openxmlformats.org/officeDocument/2006/relationships/tags" Target="../tags/tag152.xml"/><Relationship Id="rId10" Type="http://schemas.openxmlformats.org/officeDocument/2006/relationships/notesSlide" Target="../notesSlides/notesSlide19.xml"/><Relationship Id="rId4" Type="http://schemas.openxmlformats.org/officeDocument/2006/relationships/tags" Target="../tags/tag151.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8.png"/><Relationship Id="rId4" Type="http://schemas.openxmlformats.org/officeDocument/2006/relationships/tags" Target="../tags/tag30.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8.xml"/><Relationship Id="rId7" Type="http://schemas.openxmlformats.org/officeDocument/2006/relationships/slideLayout" Target="../slideLayouts/slideLayout5.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64.xml"/><Relationship Id="rId7" Type="http://schemas.openxmlformats.org/officeDocument/2006/relationships/slideLayout" Target="../slideLayouts/slideLayout5.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2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5.xml"/><Relationship Id="rId5" Type="http://schemas.openxmlformats.org/officeDocument/2006/relationships/tags" Target="../tags/tag172.xml"/><Relationship Id="rId4" Type="http://schemas.openxmlformats.org/officeDocument/2006/relationships/tags" Target="../tags/tag171.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75.xml"/><Relationship Id="rId7" Type="http://schemas.openxmlformats.org/officeDocument/2006/relationships/notesSlide" Target="../notesSlides/notesSlide23.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5.xml"/><Relationship Id="rId5" Type="http://schemas.openxmlformats.org/officeDocument/2006/relationships/tags" Target="../tags/tag177.xml"/><Relationship Id="rId4" Type="http://schemas.openxmlformats.org/officeDocument/2006/relationships/tags" Target="../tags/tag176.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80.xml"/><Relationship Id="rId7" Type="http://schemas.openxmlformats.org/officeDocument/2006/relationships/slideLayout" Target="../slideLayouts/slideLayout5.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12.emf"/></Relationships>
</file>

<file path=ppt/slides/_rels/slide25.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slideLayout" Target="../slideLayouts/slideLayout2.xml"/><Relationship Id="rId3" Type="http://schemas.openxmlformats.org/officeDocument/2006/relationships/tags" Target="../tags/tag186.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image" Target="../media/image6.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image" Target="../media/image5.png"/><Relationship Id="rId10" Type="http://schemas.openxmlformats.org/officeDocument/2006/relationships/tags" Target="../tags/tag193.xml"/><Relationship Id="rId19" Type="http://schemas.openxmlformats.org/officeDocument/2006/relationships/tags" Target="../tags/tag202.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notesSlide" Target="../notesSlides/notesSlide25.xml"/><Relationship Id="rId30"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3.xml"/><Relationship Id="rId5" Type="http://schemas.openxmlformats.org/officeDocument/2006/relationships/tags" Target="../tags/tag38.xml"/><Relationship Id="rId10" Type="http://schemas.openxmlformats.org/officeDocument/2006/relationships/slideLayout" Target="../slideLayouts/slideLayout3.xml"/><Relationship Id="rId4" Type="http://schemas.openxmlformats.org/officeDocument/2006/relationships/tags" Target="../tags/tag37.xml"/><Relationship Id="rId9" Type="http://schemas.openxmlformats.org/officeDocument/2006/relationships/tags" Target="../tags/tag42.xml"/></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5.png"/><Relationship Id="rId5" Type="http://schemas.openxmlformats.org/officeDocument/2006/relationships/tags" Target="../tags/tag47.xml"/><Relationship Id="rId10" Type="http://schemas.openxmlformats.org/officeDocument/2006/relationships/notesSlide" Target="../notesSlides/notesSlide4.xml"/><Relationship Id="rId4" Type="http://schemas.openxmlformats.org/officeDocument/2006/relationships/tags" Target="../tags/tag46.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3.xml"/><Relationship Id="rId7" Type="http://schemas.openxmlformats.org/officeDocument/2006/relationships/slideLayout" Target="../slideLayouts/slideLayout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59.xml"/><Relationship Id="rId7" Type="http://schemas.openxmlformats.org/officeDocument/2006/relationships/slideLayout" Target="../slideLayouts/slideLayout5.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tags" Target="../tags/tag73.xml"/></Relationships>
</file>

<file path=ppt/slides/_rels/slide9.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5.png"/><Relationship Id="rId5" Type="http://schemas.openxmlformats.org/officeDocument/2006/relationships/tags" Target="../tags/tag78.xml"/><Relationship Id="rId10" Type="http://schemas.openxmlformats.org/officeDocument/2006/relationships/notesSlide" Target="../notesSlides/notesSlide9.xml"/><Relationship Id="rId4" Type="http://schemas.openxmlformats.org/officeDocument/2006/relationships/tags" Target="../tags/tag77.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PA-10221"/>
          <p:cNvGrpSpPr/>
          <p:nvPr>
            <p:custDataLst>
              <p:tags r:id="rId1"/>
            </p:custDataLst>
          </p:nvPr>
        </p:nvGrpSpPr>
        <p:grpSpPr>
          <a:xfrm>
            <a:off x="1806604" y="1800866"/>
            <a:ext cx="8547473" cy="1484258"/>
            <a:chOff x="1806604" y="1800866"/>
            <a:chExt cx="8547473" cy="1484258"/>
          </a:xfrm>
        </p:grpSpPr>
        <p:grpSp>
          <p:nvGrpSpPr>
            <p:cNvPr id="21" name="组合 20"/>
            <p:cNvGrpSpPr/>
            <p:nvPr/>
          </p:nvGrpSpPr>
          <p:grpSpPr>
            <a:xfrm>
              <a:off x="1863022" y="1838574"/>
              <a:ext cx="8491055" cy="1446550"/>
              <a:chOff x="1756556" y="1734878"/>
              <a:chExt cx="8491055" cy="1446550"/>
            </a:xfrm>
          </p:grpSpPr>
          <p:grpSp>
            <p:nvGrpSpPr>
              <p:cNvPr id="22" name="组合 21"/>
              <p:cNvGrpSpPr/>
              <p:nvPr/>
            </p:nvGrpSpPr>
            <p:grpSpPr>
              <a:xfrm>
                <a:off x="1756556" y="1734878"/>
                <a:ext cx="4304865" cy="1446550"/>
                <a:chOff x="1756556" y="1734878"/>
                <a:chExt cx="4304865" cy="1446550"/>
              </a:xfrm>
            </p:grpSpPr>
            <p:sp>
              <p:nvSpPr>
                <p:cNvPr id="28" name="PA-文本框 27"/>
                <p:cNvSpPr txBox="1"/>
                <p:nvPr>
                  <p:custDataLst>
                    <p:tags r:id="rId22"/>
                  </p:custDataLst>
                </p:nvPr>
              </p:nvSpPr>
              <p:spPr>
                <a:xfrm>
                  <a:off x="1756556" y="1734878"/>
                  <a:ext cx="1317990" cy="1446550"/>
                </a:xfrm>
                <a:prstGeom prst="rect">
                  <a:avLst/>
                </a:prstGeom>
                <a:noFill/>
              </p:spPr>
              <p:txBody>
                <a:bodyPr wrap="none" rtlCol="0">
                  <a:spAutoFit/>
                </a:bodyPr>
                <a:lstStyle/>
                <a:p>
                  <a:pPr algn="dist"/>
                  <a:r>
                    <a:rPr lang="zh-CN" altLang="en-US" sz="8800" dirty="0">
                      <a:cs typeface="+mn-ea"/>
                      <a:sym typeface="+mn-lt"/>
                    </a:rPr>
                    <a:t>不</a:t>
                  </a:r>
                </a:p>
              </p:txBody>
            </p:sp>
            <p:sp>
              <p:nvSpPr>
                <p:cNvPr id="29" name="PA-文本框 28"/>
                <p:cNvSpPr txBox="1"/>
                <p:nvPr>
                  <p:custDataLst>
                    <p:tags r:id="rId23"/>
                  </p:custDataLst>
                </p:nvPr>
              </p:nvSpPr>
              <p:spPr>
                <a:xfrm>
                  <a:off x="2743097" y="1734878"/>
                  <a:ext cx="1314784" cy="1446550"/>
                </a:xfrm>
                <a:prstGeom prst="rect">
                  <a:avLst/>
                </a:prstGeom>
                <a:noFill/>
              </p:spPr>
              <p:txBody>
                <a:bodyPr wrap="none" rtlCol="0">
                  <a:spAutoFit/>
                </a:bodyPr>
                <a:lstStyle/>
                <a:p>
                  <a:pPr algn="dist"/>
                  <a:r>
                    <a:rPr lang="zh-CN" altLang="en-US" sz="8800">
                      <a:cs typeface="+mn-ea"/>
                      <a:sym typeface="+mn-lt"/>
                    </a:rPr>
                    <a:t>忘</a:t>
                  </a:r>
                  <a:endParaRPr lang="zh-CN" altLang="en-US" sz="8800" dirty="0">
                    <a:cs typeface="+mn-ea"/>
                    <a:sym typeface="+mn-lt"/>
                  </a:endParaRPr>
                </a:p>
              </p:txBody>
            </p:sp>
            <p:sp>
              <p:nvSpPr>
                <p:cNvPr id="30" name="PA-文本框 29"/>
                <p:cNvSpPr txBox="1"/>
                <p:nvPr>
                  <p:custDataLst>
                    <p:tags r:id="rId24"/>
                  </p:custDataLst>
                </p:nvPr>
              </p:nvSpPr>
              <p:spPr>
                <a:xfrm>
                  <a:off x="3744867" y="1734878"/>
                  <a:ext cx="1314784" cy="1446550"/>
                </a:xfrm>
                <a:prstGeom prst="rect">
                  <a:avLst/>
                </a:prstGeom>
                <a:noFill/>
              </p:spPr>
              <p:txBody>
                <a:bodyPr wrap="none" rtlCol="0">
                  <a:spAutoFit/>
                </a:bodyPr>
                <a:lstStyle/>
                <a:p>
                  <a:pPr algn="dist"/>
                  <a:r>
                    <a:rPr lang="zh-CN" altLang="en-US" sz="8800">
                      <a:cs typeface="+mn-ea"/>
                      <a:sym typeface="+mn-lt"/>
                    </a:rPr>
                    <a:t>初</a:t>
                  </a:r>
                  <a:endParaRPr lang="zh-CN" altLang="en-US" sz="8800" dirty="0">
                    <a:cs typeface="+mn-ea"/>
                    <a:sym typeface="+mn-lt"/>
                  </a:endParaRPr>
                </a:p>
              </p:txBody>
            </p:sp>
            <p:sp>
              <p:nvSpPr>
                <p:cNvPr id="31" name="PA-文本框 30"/>
                <p:cNvSpPr txBox="1"/>
                <p:nvPr>
                  <p:custDataLst>
                    <p:tags r:id="rId25"/>
                  </p:custDataLst>
                </p:nvPr>
              </p:nvSpPr>
              <p:spPr>
                <a:xfrm>
                  <a:off x="4746637" y="1734878"/>
                  <a:ext cx="1314784" cy="1446550"/>
                </a:xfrm>
                <a:prstGeom prst="rect">
                  <a:avLst/>
                </a:prstGeom>
                <a:noFill/>
              </p:spPr>
              <p:txBody>
                <a:bodyPr wrap="none" rtlCol="0">
                  <a:spAutoFit/>
                </a:bodyPr>
                <a:lstStyle/>
                <a:p>
                  <a:pPr algn="dist"/>
                  <a:r>
                    <a:rPr lang="zh-CN" altLang="en-US" sz="8800">
                      <a:cs typeface="+mn-ea"/>
                      <a:sym typeface="+mn-lt"/>
                    </a:rPr>
                    <a:t>心</a:t>
                  </a:r>
                  <a:endParaRPr lang="zh-CN" altLang="en-US" sz="8800" dirty="0">
                    <a:cs typeface="+mn-ea"/>
                    <a:sym typeface="+mn-lt"/>
                  </a:endParaRPr>
                </a:p>
              </p:txBody>
            </p:sp>
          </p:grpSp>
          <p:grpSp>
            <p:nvGrpSpPr>
              <p:cNvPr id="23" name="组合 22"/>
              <p:cNvGrpSpPr/>
              <p:nvPr/>
            </p:nvGrpSpPr>
            <p:grpSpPr>
              <a:xfrm>
                <a:off x="5927520" y="1734878"/>
                <a:ext cx="4320091" cy="1446550"/>
                <a:chOff x="5927520" y="1734878"/>
                <a:chExt cx="4320091" cy="1446550"/>
              </a:xfrm>
            </p:grpSpPr>
            <p:sp>
              <p:nvSpPr>
                <p:cNvPr id="24" name="PA-文本框 23"/>
                <p:cNvSpPr txBox="1"/>
                <p:nvPr>
                  <p:custDataLst>
                    <p:tags r:id="rId18"/>
                  </p:custDataLst>
                </p:nvPr>
              </p:nvSpPr>
              <p:spPr>
                <a:xfrm>
                  <a:off x="5927520" y="1734878"/>
                  <a:ext cx="1314784" cy="1446550"/>
                </a:xfrm>
                <a:prstGeom prst="rect">
                  <a:avLst/>
                </a:prstGeom>
                <a:noFill/>
              </p:spPr>
              <p:txBody>
                <a:bodyPr wrap="none" rtlCol="0">
                  <a:spAutoFit/>
                </a:bodyPr>
                <a:lstStyle/>
                <a:p>
                  <a:pPr algn="dist"/>
                  <a:r>
                    <a:rPr lang="zh-CN" altLang="en-US" sz="8800" dirty="0">
                      <a:cs typeface="+mn-ea"/>
                      <a:sym typeface="+mn-lt"/>
                    </a:rPr>
                    <a:t>牢</a:t>
                  </a:r>
                </a:p>
              </p:txBody>
            </p:sp>
            <p:sp>
              <p:nvSpPr>
                <p:cNvPr id="25" name="PA-文本框 24"/>
                <p:cNvSpPr txBox="1"/>
                <p:nvPr>
                  <p:custDataLst>
                    <p:tags r:id="rId19"/>
                  </p:custDataLst>
                </p:nvPr>
              </p:nvSpPr>
              <p:spPr>
                <a:xfrm>
                  <a:off x="6929290" y="1734878"/>
                  <a:ext cx="1314784" cy="1446550"/>
                </a:xfrm>
                <a:prstGeom prst="rect">
                  <a:avLst/>
                </a:prstGeom>
                <a:noFill/>
              </p:spPr>
              <p:txBody>
                <a:bodyPr wrap="none" rtlCol="0">
                  <a:spAutoFit/>
                </a:bodyPr>
                <a:lstStyle/>
                <a:p>
                  <a:pPr algn="dist"/>
                  <a:r>
                    <a:rPr lang="zh-CN" altLang="en-US" sz="8800">
                      <a:cs typeface="+mn-ea"/>
                      <a:sym typeface="+mn-lt"/>
                    </a:rPr>
                    <a:t>记</a:t>
                  </a:r>
                  <a:endParaRPr lang="zh-CN" altLang="en-US" sz="8800" dirty="0">
                    <a:cs typeface="+mn-ea"/>
                    <a:sym typeface="+mn-lt"/>
                  </a:endParaRPr>
                </a:p>
              </p:txBody>
            </p:sp>
            <p:sp>
              <p:nvSpPr>
                <p:cNvPr id="26" name="PA-文本框 25"/>
                <p:cNvSpPr txBox="1"/>
                <p:nvPr>
                  <p:custDataLst>
                    <p:tags r:id="rId20"/>
                  </p:custDataLst>
                </p:nvPr>
              </p:nvSpPr>
              <p:spPr>
                <a:xfrm>
                  <a:off x="7931060" y="1734878"/>
                  <a:ext cx="1314784" cy="1446550"/>
                </a:xfrm>
                <a:prstGeom prst="rect">
                  <a:avLst/>
                </a:prstGeom>
                <a:noFill/>
              </p:spPr>
              <p:txBody>
                <a:bodyPr wrap="none" rtlCol="0">
                  <a:spAutoFit/>
                </a:bodyPr>
                <a:lstStyle/>
                <a:p>
                  <a:pPr algn="dist"/>
                  <a:r>
                    <a:rPr lang="zh-CN" altLang="en-US" sz="8800">
                      <a:cs typeface="+mn-ea"/>
                      <a:sym typeface="+mn-lt"/>
                    </a:rPr>
                    <a:t>使</a:t>
                  </a:r>
                  <a:endParaRPr lang="zh-CN" altLang="en-US" sz="8800" dirty="0">
                    <a:cs typeface="+mn-ea"/>
                    <a:sym typeface="+mn-lt"/>
                  </a:endParaRPr>
                </a:p>
              </p:txBody>
            </p:sp>
            <p:sp>
              <p:nvSpPr>
                <p:cNvPr id="27" name="PA-文本框 26"/>
                <p:cNvSpPr txBox="1"/>
                <p:nvPr>
                  <p:custDataLst>
                    <p:tags r:id="rId21"/>
                  </p:custDataLst>
                </p:nvPr>
              </p:nvSpPr>
              <p:spPr>
                <a:xfrm>
                  <a:off x="8932827" y="1734878"/>
                  <a:ext cx="1314784" cy="1446550"/>
                </a:xfrm>
                <a:prstGeom prst="rect">
                  <a:avLst/>
                </a:prstGeom>
                <a:noFill/>
              </p:spPr>
              <p:txBody>
                <a:bodyPr wrap="none" rtlCol="0">
                  <a:spAutoFit/>
                </a:bodyPr>
                <a:lstStyle/>
                <a:p>
                  <a:pPr algn="dist"/>
                  <a:r>
                    <a:rPr lang="zh-CN" altLang="en-US" sz="8800" dirty="0">
                      <a:cs typeface="+mn-ea"/>
                      <a:sym typeface="+mn-lt"/>
                    </a:rPr>
                    <a:t>命</a:t>
                  </a:r>
                </a:p>
              </p:txBody>
            </p:sp>
          </p:grpSp>
        </p:grpSp>
        <p:grpSp>
          <p:nvGrpSpPr>
            <p:cNvPr id="20" name="组合 19"/>
            <p:cNvGrpSpPr/>
            <p:nvPr/>
          </p:nvGrpSpPr>
          <p:grpSpPr>
            <a:xfrm>
              <a:off x="1806604" y="1800866"/>
              <a:ext cx="8491055" cy="1446550"/>
              <a:chOff x="1756556" y="1734878"/>
              <a:chExt cx="8491055" cy="1446550"/>
            </a:xfrm>
          </p:grpSpPr>
          <p:grpSp>
            <p:nvGrpSpPr>
              <p:cNvPr id="19" name="组合 18"/>
              <p:cNvGrpSpPr/>
              <p:nvPr/>
            </p:nvGrpSpPr>
            <p:grpSpPr>
              <a:xfrm>
                <a:off x="1756556" y="1734878"/>
                <a:ext cx="4304865" cy="1446550"/>
                <a:chOff x="1756556" y="1734878"/>
                <a:chExt cx="4304865" cy="1446550"/>
              </a:xfrm>
            </p:grpSpPr>
            <p:sp>
              <p:nvSpPr>
                <p:cNvPr id="10" name="PA-文本框 9"/>
                <p:cNvSpPr txBox="1"/>
                <p:nvPr>
                  <p:custDataLst>
                    <p:tags r:id="rId14"/>
                  </p:custDataLst>
                </p:nvPr>
              </p:nvSpPr>
              <p:spPr>
                <a:xfrm>
                  <a:off x="1756556" y="1734878"/>
                  <a:ext cx="1317990" cy="1446550"/>
                </a:xfrm>
                <a:prstGeom prst="rect">
                  <a:avLst/>
                </a:prstGeom>
                <a:noFill/>
              </p:spPr>
              <p:txBody>
                <a:bodyPr wrap="none" rtlCol="0">
                  <a:spAutoFit/>
                </a:bodyPr>
                <a:lstStyle/>
                <a:p>
                  <a:pPr algn="dist"/>
                  <a:r>
                    <a:rPr lang="zh-CN" altLang="en-US" sz="8800" dirty="0">
                      <a:blipFill>
                        <a:blip r:embed="rId28"/>
                        <a:stretch>
                          <a:fillRect/>
                        </a:stretch>
                      </a:blipFill>
                      <a:cs typeface="+mn-ea"/>
                      <a:sym typeface="+mn-lt"/>
                    </a:rPr>
                    <a:t>不</a:t>
                  </a:r>
                </a:p>
              </p:txBody>
            </p:sp>
            <p:sp>
              <p:nvSpPr>
                <p:cNvPr id="11" name="PA-文本框 10"/>
                <p:cNvSpPr txBox="1"/>
                <p:nvPr>
                  <p:custDataLst>
                    <p:tags r:id="rId15"/>
                  </p:custDataLst>
                </p:nvPr>
              </p:nvSpPr>
              <p:spPr>
                <a:xfrm>
                  <a:off x="2743097" y="1734878"/>
                  <a:ext cx="1314784" cy="1446550"/>
                </a:xfrm>
                <a:prstGeom prst="rect">
                  <a:avLst/>
                </a:prstGeom>
                <a:noFill/>
              </p:spPr>
              <p:txBody>
                <a:bodyPr wrap="none" rtlCol="0">
                  <a:spAutoFit/>
                </a:bodyPr>
                <a:lstStyle/>
                <a:p>
                  <a:pPr algn="dist"/>
                  <a:r>
                    <a:rPr lang="zh-CN" altLang="en-US" sz="8800" dirty="0">
                      <a:blipFill>
                        <a:blip r:embed="rId28"/>
                        <a:stretch>
                          <a:fillRect/>
                        </a:stretch>
                      </a:blipFill>
                      <a:cs typeface="+mn-ea"/>
                      <a:sym typeface="+mn-lt"/>
                    </a:rPr>
                    <a:t>忘</a:t>
                  </a:r>
                </a:p>
              </p:txBody>
            </p:sp>
            <p:sp>
              <p:nvSpPr>
                <p:cNvPr id="12" name="PA-文本框 11"/>
                <p:cNvSpPr txBox="1"/>
                <p:nvPr>
                  <p:custDataLst>
                    <p:tags r:id="rId16"/>
                  </p:custDataLst>
                </p:nvPr>
              </p:nvSpPr>
              <p:spPr>
                <a:xfrm>
                  <a:off x="3744867" y="1734878"/>
                  <a:ext cx="1314784" cy="1446550"/>
                </a:xfrm>
                <a:prstGeom prst="rect">
                  <a:avLst/>
                </a:prstGeom>
                <a:noFill/>
              </p:spPr>
              <p:txBody>
                <a:bodyPr wrap="none" rtlCol="0">
                  <a:spAutoFit/>
                </a:bodyPr>
                <a:lstStyle/>
                <a:p>
                  <a:pPr algn="dist"/>
                  <a:r>
                    <a:rPr lang="zh-CN" altLang="en-US" sz="8800" dirty="0">
                      <a:blipFill>
                        <a:blip r:embed="rId28"/>
                        <a:stretch>
                          <a:fillRect/>
                        </a:stretch>
                      </a:blipFill>
                      <a:cs typeface="+mn-ea"/>
                      <a:sym typeface="+mn-lt"/>
                    </a:rPr>
                    <a:t>初</a:t>
                  </a:r>
                </a:p>
              </p:txBody>
            </p:sp>
            <p:sp>
              <p:nvSpPr>
                <p:cNvPr id="13" name="PA-文本框 12"/>
                <p:cNvSpPr txBox="1"/>
                <p:nvPr>
                  <p:custDataLst>
                    <p:tags r:id="rId17"/>
                  </p:custDataLst>
                </p:nvPr>
              </p:nvSpPr>
              <p:spPr>
                <a:xfrm>
                  <a:off x="4746637" y="1734878"/>
                  <a:ext cx="1314784" cy="1446550"/>
                </a:xfrm>
                <a:prstGeom prst="rect">
                  <a:avLst/>
                </a:prstGeom>
                <a:noFill/>
              </p:spPr>
              <p:txBody>
                <a:bodyPr wrap="none" rtlCol="0">
                  <a:spAutoFit/>
                </a:bodyPr>
                <a:lstStyle/>
                <a:p>
                  <a:pPr algn="dist"/>
                  <a:r>
                    <a:rPr lang="zh-CN" altLang="en-US" sz="8800">
                      <a:blipFill>
                        <a:blip r:embed="rId28"/>
                        <a:stretch>
                          <a:fillRect/>
                        </a:stretch>
                      </a:blipFill>
                      <a:cs typeface="+mn-ea"/>
                      <a:sym typeface="+mn-lt"/>
                    </a:rPr>
                    <a:t>心</a:t>
                  </a:r>
                  <a:endParaRPr lang="zh-CN" altLang="en-US" sz="8800" dirty="0">
                    <a:blipFill>
                      <a:blip r:embed="rId28"/>
                      <a:stretch>
                        <a:fillRect/>
                      </a:stretch>
                    </a:blipFill>
                    <a:cs typeface="+mn-ea"/>
                    <a:sym typeface="+mn-lt"/>
                  </a:endParaRPr>
                </a:p>
              </p:txBody>
            </p:sp>
          </p:grpSp>
          <p:grpSp>
            <p:nvGrpSpPr>
              <p:cNvPr id="18" name="组合 17"/>
              <p:cNvGrpSpPr/>
              <p:nvPr/>
            </p:nvGrpSpPr>
            <p:grpSpPr>
              <a:xfrm>
                <a:off x="5927520" y="1734878"/>
                <a:ext cx="4320091" cy="1446550"/>
                <a:chOff x="5927520" y="1734878"/>
                <a:chExt cx="4320091" cy="1446550"/>
              </a:xfrm>
            </p:grpSpPr>
            <p:sp>
              <p:nvSpPr>
                <p:cNvPr id="14" name="PA-文本框 13"/>
                <p:cNvSpPr txBox="1"/>
                <p:nvPr>
                  <p:custDataLst>
                    <p:tags r:id="rId10"/>
                  </p:custDataLst>
                </p:nvPr>
              </p:nvSpPr>
              <p:spPr>
                <a:xfrm>
                  <a:off x="5927520" y="1734878"/>
                  <a:ext cx="1314784" cy="1446550"/>
                </a:xfrm>
                <a:prstGeom prst="rect">
                  <a:avLst/>
                </a:prstGeom>
                <a:noFill/>
              </p:spPr>
              <p:txBody>
                <a:bodyPr wrap="none" rtlCol="0">
                  <a:spAutoFit/>
                </a:bodyPr>
                <a:lstStyle/>
                <a:p>
                  <a:pPr algn="dist"/>
                  <a:r>
                    <a:rPr lang="zh-CN" altLang="en-US" sz="8800" dirty="0">
                      <a:blipFill>
                        <a:blip r:embed="rId28"/>
                        <a:stretch>
                          <a:fillRect/>
                        </a:stretch>
                      </a:blipFill>
                      <a:cs typeface="+mn-ea"/>
                      <a:sym typeface="+mn-lt"/>
                    </a:rPr>
                    <a:t>牢</a:t>
                  </a:r>
                </a:p>
              </p:txBody>
            </p:sp>
            <p:sp>
              <p:nvSpPr>
                <p:cNvPr id="15" name="PA-文本框 14"/>
                <p:cNvSpPr txBox="1"/>
                <p:nvPr>
                  <p:custDataLst>
                    <p:tags r:id="rId11"/>
                  </p:custDataLst>
                </p:nvPr>
              </p:nvSpPr>
              <p:spPr>
                <a:xfrm>
                  <a:off x="6929290" y="1734878"/>
                  <a:ext cx="1314784" cy="1446550"/>
                </a:xfrm>
                <a:prstGeom prst="rect">
                  <a:avLst/>
                </a:prstGeom>
                <a:noFill/>
              </p:spPr>
              <p:txBody>
                <a:bodyPr wrap="none" rtlCol="0">
                  <a:spAutoFit/>
                </a:bodyPr>
                <a:lstStyle/>
                <a:p>
                  <a:pPr algn="dist"/>
                  <a:r>
                    <a:rPr lang="zh-CN" altLang="en-US" sz="8800">
                      <a:blipFill>
                        <a:blip r:embed="rId28"/>
                        <a:stretch>
                          <a:fillRect/>
                        </a:stretch>
                      </a:blipFill>
                      <a:cs typeface="+mn-ea"/>
                      <a:sym typeface="+mn-lt"/>
                    </a:rPr>
                    <a:t>记</a:t>
                  </a:r>
                  <a:endParaRPr lang="zh-CN" altLang="en-US" sz="8800" dirty="0">
                    <a:blipFill>
                      <a:blip r:embed="rId28"/>
                      <a:stretch>
                        <a:fillRect/>
                      </a:stretch>
                    </a:blipFill>
                    <a:cs typeface="+mn-ea"/>
                    <a:sym typeface="+mn-lt"/>
                  </a:endParaRPr>
                </a:p>
              </p:txBody>
            </p:sp>
            <p:sp>
              <p:nvSpPr>
                <p:cNvPr id="16" name="PA-文本框 15"/>
                <p:cNvSpPr txBox="1"/>
                <p:nvPr>
                  <p:custDataLst>
                    <p:tags r:id="rId12"/>
                  </p:custDataLst>
                </p:nvPr>
              </p:nvSpPr>
              <p:spPr>
                <a:xfrm>
                  <a:off x="7931060" y="1734878"/>
                  <a:ext cx="1314784" cy="1446550"/>
                </a:xfrm>
                <a:prstGeom prst="rect">
                  <a:avLst/>
                </a:prstGeom>
                <a:noFill/>
              </p:spPr>
              <p:txBody>
                <a:bodyPr wrap="none" rtlCol="0">
                  <a:spAutoFit/>
                </a:bodyPr>
                <a:lstStyle/>
                <a:p>
                  <a:pPr algn="dist"/>
                  <a:r>
                    <a:rPr lang="zh-CN" altLang="en-US" sz="8800">
                      <a:blipFill>
                        <a:blip r:embed="rId28"/>
                        <a:stretch>
                          <a:fillRect/>
                        </a:stretch>
                      </a:blipFill>
                      <a:cs typeface="+mn-ea"/>
                      <a:sym typeface="+mn-lt"/>
                    </a:rPr>
                    <a:t>使</a:t>
                  </a:r>
                  <a:endParaRPr lang="zh-CN" altLang="en-US" sz="8800" dirty="0">
                    <a:blipFill>
                      <a:blip r:embed="rId28"/>
                      <a:stretch>
                        <a:fillRect/>
                      </a:stretch>
                    </a:blipFill>
                    <a:cs typeface="+mn-ea"/>
                    <a:sym typeface="+mn-lt"/>
                  </a:endParaRPr>
                </a:p>
              </p:txBody>
            </p:sp>
            <p:sp>
              <p:nvSpPr>
                <p:cNvPr id="17" name="PA-文本框 16"/>
                <p:cNvSpPr txBox="1"/>
                <p:nvPr>
                  <p:custDataLst>
                    <p:tags r:id="rId13"/>
                  </p:custDataLst>
                </p:nvPr>
              </p:nvSpPr>
              <p:spPr>
                <a:xfrm>
                  <a:off x="8932827" y="1734878"/>
                  <a:ext cx="1314784" cy="1446550"/>
                </a:xfrm>
                <a:prstGeom prst="rect">
                  <a:avLst/>
                </a:prstGeom>
                <a:noFill/>
              </p:spPr>
              <p:txBody>
                <a:bodyPr wrap="none" rtlCol="0">
                  <a:spAutoFit/>
                </a:bodyPr>
                <a:lstStyle/>
                <a:p>
                  <a:pPr algn="dist"/>
                  <a:r>
                    <a:rPr lang="zh-CN" altLang="en-US" sz="8800" dirty="0">
                      <a:blipFill>
                        <a:blip r:embed="rId28"/>
                        <a:stretch>
                          <a:fillRect/>
                        </a:stretch>
                      </a:blipFill>
                      <a:cs typeface="+mn-ea"/>
                      <a:sym typeface="+mn-lt"/>
                    </a:rPr>
                    <a:t>命</a:t>
                  </a:r>
                </a:p>
              </p:txBody>
            </p:sp>
          </p:grpSp>
        </p:grpSp>
      </p:grpSp>
      <p:pic>
        <p:nvPicPr>
          <p:cNvPr id="33" name="PA-10222"/>
          <p:cNvPicPr>
            <a:picLocks noChangeAspect="1"/>
          </p:cNvPicPr>
          <p:nvPr>
            <p:custDataLst>
              <p:tags r:id="rId2"/>
            </p:custDataLst>
          </p:nvPr>
        </p:nvPicPr>
        <p:blipFill>
          <a:blip r:embed="rId29" cstate="screen"/>
          <a:stretch>
            <a:fillRect/>
          </a:stretch>
        </p:blipFill>
        <p:spPr>
          <a:xfrm>
            <a:off x="5143500" y="738991"/>
            <a:ext cx="1835698" cy="1501578"/>
          </a:xfrm>
          <a:prstGeom prst="rect">
            <a:avLst/>
          </a:prstGeom>
        </p:spPr>
      </p:pic>
      <p:sp>
        <p:nvSpPr>
          <p:cNvPr id="35" name="PA-10223"/>
          <p:cNvSpPr txBox="1"/>
          <p:nvPr>
            <p:custDataLst>
              <p:tags r:id="rId3"/>
            </p:custDataLst>
          </p:nvPr>
        </p:nvSpPr>
        <p:spPr>
          <a:xfrm>
            <a:off x="3583756" y="3285124"/>
            <a:ext cx="5024487" cy="523220"/>
          </a:xfrm>
          <a:prstGeom prst="rect">
            <a:avLst/>
          </a:prstGeom>
          <a:noFill/>
        </p:spPr>
        <p:txBody>
          <a:bodyPr wrap="square" rtlCol="0">
            <a:spAutoFit/>
          </a:bodyPr>
          <a:lstStyle/>
          <a:p>
            <a:pPr algn="dist"/>
            <a:r>
              <a:rPr lang="zh-CN" altLang="en-US" sz="2800" dirty="0">
                <a:blipFill>
                  <a:blip r:embed="rId28"/>
                  <a:stretch>
                    <a:fillRect/>
                  </a:stretch>
                </a:blipFill>
                <a:cs typeface="+mn-ea"/>
                <a:sym typeface="+mn-lt"/>
              </a:rPr>
              <a:t>主题教育总要求的四个维度</a:t>
            </a:r>
          </a:p>
        </p:txBody>
      </p:sp>
      <p:pic>
        <p:nvPicPr>
          <p:cNvPr id="40" name="PA-10224"/>
          <p:cNvPicPr>
            <a:picLocks noChangeAspect="1"/>
          </p:cNvPicPr>
          <p:nvPr>
            <p:custDataLst>
              <p:tags r:id="rId4"/>
            </p:custDataLst>
          </p:nvPr>
        </p:nvPicPr>
        <p:blipFill rotWithShape="1">
          <a:blip r:embed="rId30" cstate="screen"/>
          <a:srcRect/>
          <a:stretch>
            <a:fillRect/>
          </a:stretch>
        </p:blipFill>
        <p:spPr>
          <a:xfrm>
            <a:off x="5977568" y="3897951"/>
            <a:ext cx="1563875" cy="523220"/>
          </a:xfrm>
          <a:custGeom>
            <a:avLst/>
            <a:gdLst>
              <a:gd name="connsiteX0" fmla="*/ 0 w 1563875"/>
              <a:gd name="connsiteY0" fmla="*/ 0 h 523220"/>
              <a:gd name="connsiteX1" fmla="*/ 1563875 w 1563875"/>
              <a:gd name="connsiteY1" fmla="*/ 0 h 523220"/>
              <a:gd name="connsiteX2" fmla="*/ 1563875 w 1563875"/>
              <a:gd name="connsiteY2" fmla="*/ 59369 h 523220"/>
              <a:gd name="connsiteX3" fmla="*/ 275912 w 1563875"/>
              <a:gd name="connsiteY3" fmla="*/ 59369 h 523220"/>
              <a:gd name="connsiteX4" fmla="*/ 275912 w 1563875"/>
              <a:gd name="connsiteY4" fmla="*/ 257489 h 523220"/>
              <a:gd name="connsiteX5" fmla="*/ 1563875 w 1563875"/>
              <a:gd name="connsiteY5" fmla="*/ 257489 h 523220"/>
              <a:gd name="connsiteX6" fmla="*/ 1563875 w 1563875"/>
              <a:gd name="connsiteY6" fmla="*/ 523220 h 523220"/>
              <a:gd name="connsiteX7" fmla="*/ 0 w 1563875"/>
              <a:gd name="connsiteY7" fmla="*/ 52322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875" h="523220">
                <a:moveTo>
                  <a:pt x="0" y="0"/>
                </a:moveTo>
                <a:lnTo>
                  <a:pt x="1563875" y="0"/>
                </a:lnTo>
                <a:lnTo>
                  <a:pt x="1563875" y="59369"/>
                </a:lnTo>
                <a:lnTo>
                  <a:pt x="275912" y="59369"/>
                </a:lnTo>
                <a:lnTo>
                  <a:pt x="275912" y="257489"/>
                </a:lnTo>
                <a:lnTo>
                  <a:pt x="1563875" y="257489"/>
                </a:lnTo>
                <a:lnTo>
                  <a:pt x="1563875" y="523220"/>
                </a:lnTo>
                <a:lnTo>
                  <a:pt x="0" y="523220"/>
                </a:lnTo>
                <a:close/>
              </a:path>
            </a:pathLst>
          </a:custGeom>
        </p:spPr>
      </p:pic>
      <p:sp>
        <p:nvSpPr>
          <p:cNvPr id="42" name="PA-10225"/>
          <p:cNvSpPr/>
          <p:nvPr>
            <p:custDataLst>
              <p:tags r:id="rId5"/>
            </p:custDataLst>
          </p:nvPr>
        </p:nvSpPr>
        <p:spPr>
          <a:xfrm>
            <a:off x="4454159"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精</a:t>
            </a:r>
          </a:p>
        </p:txBody>
      </p:sp>
      <p:sp>
        <p:nvSpPr>
          <p:cNvPr id="43" name="PA-10226"/>
          <p:cNvSpPr/>
          <p:nvPr>
            <p:custDataLst>
              <p:tags r:id="rId6"/>
            </p:custDataLst>
          </p:nvPr>
        </p:nvSpPr>
        <p:spPr>
          <a:xfrm>
            <a:off x="4823591"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神</a:t>
            </a:r>
          </a:p>
        </p:txBody>
      </p:sp>
      <p:sp>
        <p:nvSpPr>
          <p:cNvPr id="44" name="PA-10227"/>
          <p:cNvSpPr/>
          <p:nvPr>
            <p:custDataLst>
              <p:tags r:id="rId7"/>
            </p:custDataLst>
          </p:nvPr>
        </p:nvSpPr>
        <p:spPr>
          <a:xfrm>
            <a:off x="5193023"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学</a:t>
            </a:r>
          </a:p>
        </p:txBody>
      </p:sp>
      <p:sp>
        <p:nvSpPr>
          <p:cNvPr id="47" name="PA-10228"/>
          <p:cNvSpPr/>
          <p:nvPr>
            <p:custDataLst>
              <p:tags r:id="rId8"/>
            </p:custDataLst>
          </p:nvPr>
        </p:nvSpPr>
        <p:spPr>
          <a:xfrm>
            <a:off x="5562455"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习</a:t>
            </a:r>
          </a:p>
        </p:txBody>
      </p:sp>
      <p:sp>
        <p:nvSpPr>
          <p:cNvPr id="48" name="PA-10229"/>
          <p:cNvSpPr txBox="1"/>
          <p:nvPr>
            <p:custDataLst>
              <p:tags r:id="rId9"/>
            </p:custDataLst>
          </p:nvPr>
        </p:nvSpPr>
        <p:spPr>
          <a:xfrm>
            <a:off x="6167887" y="3884302"/>
            <a:ext cx="1869639" cy="323165"/>
          </a:xfrm>
          <a:prstGeom prst="rect">
            <a:avLst/>
          </a:prstGeom>
          <a:noFill/>
        </p:spPr>
        <p:txBody>
          <a:bodyPr wrap="square" rtlCol="0">
            <a:spAutoFit/>
          </a:bodyPr>
          <a:lstStyle/>
          <a:p>
            <a:r>
              <a:rPr lang="zh-CN" altLang="en-US" sz="1500" dirty="0">
                <a:solidFill>
                  <a:srgbClr val="F9F38F"/>
                </a:solidFill>
                <a:cs typeface="+mn-ea"/>
                <a:sym typeface="+mn-lt"/>
              </a:rPr>
              <a:t>贯</a:t>
            </a:r>
            <a:r>
              <a:rPr lang="en-US" altLang="zh-CN" sz="1500" dirty="0">
                <a:solidFill>
                  <a:srgbClr val="F9F38F"/>
                </a:solidFill>
                <a:cs typeface="+mn-ea"/>
                <a:sym typeface="+mn-lt"/>
              </a:rPr>
              <a:t>/</a:t>
            </a:r>
            <a:r>
              <a:rPr lang="zh-CN" altLang="en-US" sz="1500" dirty="0">
                <a:solidFill>
                  <a:srgbClr val="F9F38F"/>
                </a:solidFill>
                <a:cs typeface="+mn-ea"/>
                <a:sym typeface="+mn-lt"/>
              </a:rPr>
              <a:t>彻</a:t>
            </a:r>
            <a:r>
              <a:rPr lang="en-US" altLang="zh-CN" sz="1500" dirty="0">
                <a:solidFill>
                  <a:srgbClr val="F9F38F"/>
                </a:solidFill>
                <a:cs typeface="+mn-ea"/>
                <a:sym typeface="+mn-lt"/>
              </a:rPr>
              <a:t>/</a:t>
            </a:r>
            <a:r>
              <a:rPr lang="zh-CN" altLang="en-US" sz="1500" dirty="0">
                <a:solidFill>
                  <a:srgbClr val="F9F38F"/>
                </a:solidFill>
                <a:cs typeface="+mn-ea"/>
                <a:sym typeface="+mn-lt"/>
              </a:rPr>
              <a:t>落</a:t>
            </a:r>
            <a:r>
              <a:rPr lang="en-US" altLang="zh-CN" sz="1500" dirty="0">
                <a:solidFill>
                  <a:srgbClr val="F9F38F"/>
                </a:solidFill>
                <a:cs typeface="+mn-ea"/>
                <a:sym typeface="+mn-lt"/>
              </a:rPr>
              <a:t>/</a:t>
            </a:r>
            <a:r>
              <a:rPr lang="zh-CN" altLang="en-US" sz="1500" dirty="0">
                <a:solidFill>
                  <a:srgbClr val="F9F38F"/>
                </a:solidFill>
                <a:cs typeface="+mn-ea"/>
                <a:sym typeface="+mn-lt"/>
              </a:rPr>
              <a:t>实</a:t>
            </a:r>
            <a:r>
              <a:rPr lang="en-US" altLang="zh-CN" sz="1500" dirty="0">
                <a:solidFill>
                  <a:srgbClr val="F9F38F"/>
                </a:solidFill>
                <a:cs typeface="+mn-ea"/>
                <a:sym typeface="+mn-lt"/>
              </a:rPr>
              <a:t>/</a:t>
            </a:r>
            <a:r>
              <a:rPr lang="zh-CN" altLang="en-US" sz="1500" dirty="0">
                <a:solidFill>
                  <a:srgbClr val="F9F38F"/>
                </a:solidFill>
                <a:cs typeface="+mn-ea"/>
                <a:sym typeface="+mn-lt"/>
              </a:rPr>
              <a:t>到</a:t>
            </a:r>
            <a:r>
              <a:rPr lang="en-US" altLang="zh-CN" sz="1500" dirty="0">
                <a:solidFill>
                  <a:srgbClr val="F9F38F"/>
                </a:solidFill>
                <a:cs typeface="+mn-ea"/>
                <a:sym typeface="+mn-lt"/>
              </a:rPr>
              <a:t>/</a:t>
            </a:r>
            <a:r>
              <a:rPr lang="zh-CN" altLang="en-US" sz="1500" dirty="0">
                <a:solidFill>
                  <a:srgbClr val="F9F38F"/>
                </a:solidFill>
                <a:cs typeface="+mn-ea"/>
                <a:sym typeface="+mn-lt"/>
              </a:rPr>
              <a:t>位</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P spid="43" grpId="0" animBg="1"/>
      <p:bldP spid="44" grpId="0" animBg="1"/>
      <p:bldP spid="47" grpId="0" animBg="1"/>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59"/>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担使命要“勇”</a:t>
            </a:r>
            <a:endParaRPr lang="zh-CN" altLang="en-US" sz="3600" b="1" kern="0" dirty="0">
              <a:ln w="127">
                <a:noFill/>
              </a:ln>
              <a:cs typeface="+mn-ea"/>
              <a:sym typeface="+mn-lt"/>
            </a:endParaRPr>
          </a:p>
        </p:txBody>
      </p:sp>
      <p:sp>
        <p:nvSpPr>
          <p:cNvPr id="8" name="PA-102260"/>
          <p:cNvSpPr/>
          <p:nvPr>
            <p:custDataLst>
              <p:tags r:id="rId2"/>
            </p:custDataLst>
          </p:nvPr>
        </p:nvSpPr>
        <p:spPr>
          <a:xfrm>
            <a:off x="1493450" y="2462977"/>
            <a:ext cx="1632381" cy="1023915"/>
          </a:xfrm>
          <a:prstGeom prst="roundRect">
            <a:avLst/>
          </a:prstGeom>
          <a:solidFill>
            <a:srgbClr val="C00000"/>
          </a:solidFill>
          <a:ln>
            <a:solidFill>
              <a:srgbClr val="C00000"/>
            </a:solidFill>
          </a:ln>
        </p:spPr>
        <p:txBody>
          <a:bodyPr wrap="none" anchor="ctr">
            <a:noAutofit/>
          </a:bodyPr>
          <a:lstStyle/>
          <a:p>
            <a:pPr lvl="0" algn="ctr">
              <a:defRPr/>
            </a:pPr>
            <a:r>
              <a:rPr lang="zh-CN" altLang="en-US" sz="4800" b="1" dirty="0">
                <a:solidFill>
                  <a:srgbClr val="FFFFFF"/>
                </a:solidFill>
                <a:cs typeface="+mn-ea"/>
                <a:sym typeface="+mn-lt"/>
              </a:rPr>
              <a:t>勇</a:t>
            </a:r>
            <a:endParaRPr kumimoji="0" lang="zh-CN" altLang="en-US" sz="4800" b="1" i="0" u="none" strike="noStrike" kern="1200" cap="none" spc="0" normalizeH="0" baseline="0" noProof="0" dirty="0">
              <a:ln>
                <a:noFill/>
              </a:ln>
              <a:solidFill>
                <a:srgbClr val="FFFFFF"/>
              </a:solidFill>
              <a:effectLst/>
              <a:uLnTx/>
              <a:uFillTx/>
              <a:cs typeface="+mn-ea"/>
              <a:sym typeface="+mn-lt"/>
            </a:endParaRPr>
          </a:p>
        </p:txBody>
      </p:sp>
      <p:sp>
        <p:nvSpPr>
          <p:cNvPr id="9" name="PA-102261"/>
          <p:cNvSpPr/>
          <p:nvPr>
            <p:custDataLst>
              <p:tags r:id="rId3"/>
            </p:custDataLst>
          </p:nvPr>
        </p:nvSpPr>
        <p:spPr>
          <a:xfrm>
            <a:off x="1493448" y="4015820"/>
            <a:ext cx="2644918" cy="1597916"/>
          </a:xfrm>
          <a:prstGeom prst="roundRect">
            <a:avLst/>
          </a:prstGeom>
          <a:solidFill>
            <a:srgbClr val="C00000"/>
          </a:solidFill>
          <a:ln>
            <a:solidFill>
              <a:srgbClr val="C00000"/>
            </a:solidFill>
          </a:ln>
        </p:spPr>
        <p:txBody>
          <a:bodyPr wrap="none" anchor="ctr">
            <a:noAutofit/>
          </a:bodyPr>
          <a:lstStyle/>
          <a:p>
            <a:pPr lvl="0" algn="ctr">
              <a:defRPr/>
            </a:pPr>
            <a:r>
              <a:rPr lang="zh-CN" altLang="en-US" sz="4800" b="1" dirty="0">
                <a:solidFill>
                  <a:srgbClr val="FFFFFF"/>
                </a:solidFill>
                <a:cs typeface="+mn-ea"/>
                <a:sym typeface="+mn-lt"/>
              </a:rPr>
              <a:t>守初心</a:t>
            </a:r>
            <a:endParaRPr lang="en-US" altLang="zh-CN" sz="4800" b="1" dirty="0">
              <a:solidFill>
                <a:srgbClr val="FFFFFF"/>
              </a:solidFill>
              <a:cs typeface="+mn-ea"/>
              <a:sym typeface="+mn-lt"/>
            </a:endParaRPr>
          </a:p>
          <a:p>
            <a:pPr lvl="0" algn="ctr">
              <a:defRPr/>
            </a:pPr>
            <a:r>
              <a:rPr lang="zh-CN" altLang="en-US" sz="4800" b="1" dirty="0">
                <a:solidFill>
                  <a:srgbClr val="FFFFFF"/>
                </a:solidFill>
                <a:cs typeface="+mn-ea"/>
                <a:sym typeface="+mn-lt"/>
              </a:rPr>
              <a:t>担使命</a:t>
            </a:r>
            <a:endParaRPr kumimoji="0" lang="zh-CN" altLang="en-US" sz="4800" b="1" i="0" u="none" strike="noStrike" kern="1200" cap="none" spc="0" normalizeH="0" baseline="0" noProof="0" dirty="0">
              <a:ln>
                <a:noFill/>
              </a:ln>
              <a:solidFill>
                <a:srgbClr val="FFFFFF"/>
              </a:solidFill>
              <a:effectLst/>
              <a:uLnTx/>
              <a:uFillTx/>
              <a:cs typeface="+mn-ea"/>
              <a:sym typeface="+mn-lt"/>
            </a:endParaRPr>
          </a:p>
        </p:txBody>
      </p:sp>
      <p:sp>
        <p:nvSpPr>
          <p:cNvPr id="10" name="PA-102262"/>
          <p:cNvSpPr/>
          <p:nvPr>
            <p:custDataLst>
              <p:tags r:id="rId4"/>
            </p:custDataLst>
          </p:nvPr>
        </p:nvSpPr>
        <p:spPr>
          <a:xfrm>
            <a:off x="4501511" y="4063065"/>
            <a:ext cx="5387205" cy="1172629"/>
          </a:xfrm>
          <a:prstGeom prst="rect">
            <a:avLst/>
          </a:prstGeom>
          <a:noFill/>
        </p:spPr>
        <p:txBody>
          <a:bodyPr wrap="square" rtlCol="0">
            <a:spAutoFit/>
          </a:bodyPr>
          <a:lstStyle/>
          <a:p>
            <a:pPr algn="just">
              <a:lnSpc>
                <a:spcPct val="130000"/>
              </a:lnSpc>
              <a:spcAft>
                <a:spcPts val="500"/>
              </a:spcAft>
            </a:pPr>
            <a:r>
              <a:rPr lang="zh-CN" altLang="en-US" dirty="0">
                <a:cs typeface="+mn-ea"/>
                <a:sym typeface="+mn-lt"/>
              </a:rPr>
              <a:t>是一个具有长期性、艰巨性的理论和实践课题，这不仅需要党员干部对中国人民、中华民族永葆赤子之心，更需要以大无畏的革命英雄主义气概勇于担当。</a:t>
            </a:r>
          </a:p>
        </p:txBody>
      </p:sp>
      <p:sp>
        <p:nvSpPr>
          <p:cNvPr id="11" name="PA-102263"/>
          <p:cNvSpPr/>
          <p:nvPr>
            <p:custDataLst>
              <p:tags r:id="rId5"/>
            </p:custDataLst>
          </p:nvPr>
        </p:nvSpPr>
        <p:spPr>
          <a:xfrm>
            <a:off x="3229525" y="2340521"/>
            <a:ext cx="6232609" cy="1079976"/>
          </a:xfrm>
          <a:prstGeom prst="rect">
            <a:avLst/>
          </a:prstGeom>
          <a:noFill/>
        </p:spPr>
        <p:txBody>
          <a:bodyPr wrap="square" rtlCol="0">
            <a:spAutoFit/>
          </a:bodyPr>
          <a:lstStyle/>
          <a:p>
            <a:pPr algn="just">
              <a:lnSpc>
                <a:spcPct val="130000"/>
              </a:lnSpc>
              <a:spcAft>
                <a:spcPts val="500"/>
              </a:spcAft>
            </a:pPr>
            <a:r>
              <a:rPr lang="zh-CN" altLang="en-US" sz="5400" dirty="0">
                <a:cs typeface="+mn-ea"/>
                <a:sym typeface="+mn-lt"/>
              </a:rPr>
              <a:t>“气也。”</a:t>
            </a:r>
          </a:p>
        </p:txBody>
      </p:sp>
      <p:sp>
        <p:nvSpPr>
          <p:cNvPr id="12" name="PA-102264"/>
          <p:cNvSpPr/>
          <p:nvPr>
            <p:custDataLst>
              <p:tags r:id="rId6"/>
            </p:custDataLst>
          </p:nvPr>
        </p:nvSpPr>
        <p:spPr>
          <a:xfrm>
            <a:off x="10708765" y="2315290"/>
            <a:ext cx="139700" cy="3251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779"/>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350"/>
                                        <p:tgtEl>
                                          <p:spTgt spid="11"/>
                                        </p:tgtEl>
                                      </p:cBhvr>
                                    </p:animEffect>
                                  </p:childTnLst>
                                </p:cTn>
                              </p:par>
                            </p:childTnLst>
                          </p:cTn>
                        </p:par>
                        <p:par>
                          <p:cTn id="19" fill="hold">
                            <p:stCondLst>
                              <p:cond delay="2279"/>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779"/>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3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65"/>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担使命要“勇”</a:t>
            </a:r>
            <a:endParaRPr lang="zh-CN" altLang="en-US" sz="3600" b="1" kern="0" dirty="0">
              <a:ln w="127">
                <a:noFill/>
              </a:ln>
              <a:cs typeface="+mn-ea"/>
              <a:sym typeface="+mn-lt"/>
            </a:endParaRPr>
          </a:p>
        </p:txBody>
      </p:sp>
      <p:sp>
        <p:nvSpPr>
          <p:cNvPr id="15" name="PA-102266"/>
          <p:cNvSpPr/>
          <p:nvPr>
            <p:custDataLst>
              <p:tags r:id="rId2"/>
            </p:custDataLst>
          </p:nvPr>
        </p:nvSpPr>
        <p:spPr bwMode="auto">
          <a:xfrm rot="16200000">
            <a:off x="4969635" y="-1464385"/>
            <a:ext cx="2177116" cy="10073732"/>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defRPr/>
            </a:pPr>
            <a:endParaRPr lang="zh-CN" altLang="en-US" kern="0">
              <a:solidFill>
                <a:srgbClr val="FFFFFF"/>
              </a:solidFill>
              <a:cs typeface="+mn-ea"/>
              <a:sym typeface="+mn-lt"/>
            </a:endParaRPr>
          </a:p>
        </p:txBody>
      </p:sp>
      <p:grpSp>
        <p:nvGrpSpPr>
          <p:cNvPr id="16" name="PA-102267"/>
          <p:cNvGrpSpPr/>
          <p:nvPr>
            <p:custDataLst>
              <p:tags r:id="rId3"/>
            </p:custDataLst>
          </p:nvPr>
        </p:nvGrpSpPr>
        <p:grpSpPr>
          <a:xfrm>
            <a:off x="2920450" y="2200143"/>
            <a:ext cx="6246871" cy="717238"/>
            <a:chOff x="2943301" y="1857139"/>
            <a:chExt cx="6502931" cy="717238"/>
          </a:xfrm>
        </p:grpSpPr>
        <p:pic>
          <p:nvPicPr>
            <p:cNvPr id="17" name="PA-图片 16"/>
            <p:cNvPicPr>
              <a:picLocks noChangeAspect="1"/>
            </p:cNvPicPr>
            <p:nvPr>
              <p:custDataLst>
                <p:tags r:id="rId6"/>
              </p:custDataLst>
            </p:nvPr>
          </p:nvPicPr>
          <p:blipFill>
            <a:blip r:embed="rId12" cstate="screen"/>
            <a:stretch>
              <a:fillRect/>
            </a:stretch>
          </p:blipFill>
          <p:spPr>
            <a:xfrm rot="858850" flipH="1">
              <a:off x="9114774" y="1857140"/>
              <a:ext cx="331458" cy="717237"/>
            </a:xfrm>
            <a:prstGeom prst="rect">
              <a:avLst/>
            </a:prstGeom>
          </p:spPr>
        </p:pic>
        <p:sp>
          <p:nvSpPr>
            <p:cNvPr id="18" name="PA-圆角矩形 16"/>
            <p:cNvSpPr/>
            <p:nvPr>
              <p:custDataLst>
                <p:tags r:id="rId7"/>
              </p:custDataLst>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endParaRPr lang="zh-CN" altLang="en-US" kern="0" dirty="0">
                <a:solidFill>
                  <a:srgbClr val="FCFCFC"/>
                </a:solidFill>
                <a:cs typeface="+mn-ea"/>
                <a:sym typeface="+mn-lt"/>
              </a:endParaRPr>
            </a:p>
          </p:txBody>
        </p:sp>
        <p:pic>
          <p:nvPicPr>
            <p:cNvPr id="19" name="PA-图片 18"/>
            <p:cNvPicPr>
              <a:picLocks noChangeAspect="1"/>
            </p:cNvPicPr>
            <p:nvPr>
              <p:custDataLst>
                <p:tags r:id="rId8"/>
              </p:custDataLst>
            </p:nvPr>
          </p:nvPicPr>
          <p:blipFill>
            <a:blip r:embed="rId12" cstate="screen"/>
            <a:stretch>
              <a:fillRect/>
            </a:stretch>
          </p:blipFill>
          <p:spPr>
            <a:xfrm rot="20741150">
              <a:off x="2943301" y="1857139"/>
              <a:ext cx="331458" cy="717237"/>
            </a:xfrm>
            <a:prstGeom prst="rect">
              <a:avLst/>
            </a:prstGeom>
          </p:spPr>
        </p:pic>
        <p:sp>
          <p:nvSpPr>
            <p:cNvPr id="20" name="PA-矩形 19"/>
            <p:cNvSpPr/>
            <p:nvPr>
              <p:custDataLst>
                <p:tags r:id="rId9"/>
              </p:custDataLst>
            </p:nvPr>
          </p:nvSpPr>
          <p:spPr>
            <a:xfrm>
              <a:off x="4727719" y="1926440"/>
              <a:ext cx="3075767" cy="461665"/>
            </a:xfrm>
            <a:prstGeom prst="rect">
              <a:avLst/>
            </a:prstGeom>
          </p:spPr>
          <p:txBody>
            <a:bodyPr wrap="none">
              <a:spAutoFit/>
            </a:bodyPr>
            <a:lstStyle/>
            <a:p>
              <a:r>
                <a:rPr lang="zh-CN" altLang="en-US" sz="2400" dirty="0">
                  <a:solidFill>
                    <a:prstClr val="white"/>
                  </a:solidFill>
                  <a:cs typeface="+mn-ea"/>
                  <a:sym typeface="+mn-lt"/>
                </a:rPr>
                <a:t>中国共产党的发展史</a:t>
              </a:r>
            </a:p>
          </p:txBody>
        </p:sp>
      </p:grpSp>
      <p:sp>
        <p:nvSpPr>
          <p:cNvPr id="21" name="PA-102268"/>
          <p:cNvSpPr/>
          <p:nvPr>
            <p:custDataLst>
              <p:tags r:id="rId4"/>
            </p:custDataLst>
          </p:nvPr>
        </p:nvSpPr>
        <p:spPr>
          <a:xfrm>
            <a:off x="1335242" y="3027370"/>
            <a:ext cx="9759817" cy="1155124"/>
          </a:xfrm>
          <a:prstGeom prst="rect">
            <a:avLst/>
          </a:prstGeom>
          <a:noFill/>
        </p:spPr>
        <p:txBody>
          <a:bodyPr wrap="square">
            <a:spAutoFit/>
          </a:bodyPr>
          <a:lstStyle/>
          <a:p>
            <a:pPr algn="just" defTabSz="914400">
              <a:lnSpc>
                <a:spcPct val="125000"/>
              </a:lnSpc>
              <a:defRPr/>
            </a:pPr>
            <a:r>
              <a:rPr lang="zh-CN" altLang="en-US" sz="6000" dirty="0">
                <a:solidFill>
                  <a:srgbClr val="C00000"/>
                </a:solidFill>
                <a:cs typeface="+mn-ea"/>
                <a:sym typeface="+mn-lt"/>
              </a:rPr>
              <a:t>担使命要“勇”，是历史昭示</a:t>
            </a:r>
          </a:p>
        </p:txBody>
      </p:sp>
      <p:sp>
        <p:nvSpPr>
          <p:cNvPr id="2" name="PA-102269"/>
          <p:cNvSpPr/>
          <p:nvPr>
            <p:custDataLst>
              <p:tags r:id="rId5"/>
            </p:custDataLst>
          </p:nvPr>
        </p:nvSpPr>
        <p:spPr>
          <a:xfrm>
            <a:off x="1021326" y="4875517"/>
            <a:ext cx="10073732" cy="1172629"/>
          </a:xfrm>
          <a:prstGeom prst="rect">
            <a:avLst/>
          </a:prstGeom>
        </p:spPr>
        <p:txBody>
          <a:bodyPr wrap="square">
            <a:spAutoFit/>
          </a:bodyPr>
          <a:lstStyle/>
          <a:p>
            <a:pPr algn="just">
              <a:lnSpc>
                <a:spcPct val="130000"/>
              </a:lnSpc>
            </a:pPr>
            <a:r>
              <a:rPr lang="zh-CN" altLang="en-US" dirty="0">
                <a:cs typeface="+mn-ea"/>
                <a:sym typeface="+mn-lt"/>
              </a:rPr>
              <a:t>党的一大召开期间，因遭到上海法租界巡捕袭扰，会议紧急转移到浙江嘉兴南湖的游船上继续进行，并在船上完成了大会的全部议程。党的一大宣告了中国共产党正式成立，确定了党的纲领。从此，中国共产党人就义无反顾地把初心和使命扛在肩上。</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779"/>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par>
                          <p:cTn id="19" fill="hold">
                            <p:stCondLst>
                              <p:cond delay="3779"/>
                            </p:stCondLst>
                            <p:childTnLst>
                              <p:par>
                                <p:cTn id="20" presetID="18" presetClass="entr" presetSubtype="12"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70"/>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担使命要“勇”</a:t>
            </a:r>
            <a:endParaRPr lang="zh-CN" altLang="en-US" sz="3600" b="1" kern="0" dirty="0">
              <a:ln w="127">
                <a:noFill/>
              </a:ln>
              <a:cs typeface="+mn-ea"/>
              <a:sym typeface="+mn-lt"/>
            </a:endParaRPr>
          </a:p>
        </p:txBody>
      </p:sp>
      <p:grpSp>
        <p:nvGrpSpPr>
          <p:cNvPr id="17" name="PA-102271"/>
          <p:cNvGrpSpPr/>
          <p:nvPr>
            <p:custDataLst>
              <p:tags r:id="rId2"/>
            </p:custDataLst>
          </p:nvPr>
        </p:nvGrpSpPr>
        <p:grpSpPr>
          <a:xfrm>
            <a:off x="1016440" y="2284096"/>
            <a:ext cx="10416749" cy="1462449"/>
            <a:chOff x="1249060" y="1781373"/>
            <a:chExt cx="10416749" cy="1462449"/>
          </a:xfrm>
        </p:grpSpPr>
        <p:grpSp>
          <p:nvGrpSpPr>
            <p:cNvPr id="18" name="组合 17"/>
            <p:cNvGrpSpPr/>
            <p:nvPr/>
          </p:nvGrpSpPr>
          <p:grpSpPr>
            <a:xfrm>
              <a:off x="3840246" y="1796367"/>
              <a:ext cx="7825563" cy="1447455"/>
              <a:chOff x="3531166" y="1896086"/>
              <a:chExt cx="7825563" cy="1447455"/>
            </a:xfrm>
          </p:grpSpPr>
          <p:sp>
            <p:nvSpPr>
              <p:cNvPr id="20" name="PA-矩形 8"/>
              <p:cNvSpPr/>
              <p:nvPr>
                <p:custDataLst>
                  <p:tags r:id="rId6"/>
                </p:custDataLst>
              </p:nvPr>
            </p:nvSpPr>
            <p:spPr>
              <a:xfrm>
                <a:off x="3531166" y="1896086"/>
                <a:ext cx="7825563" cy="1447455"/>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cs typeface="+mn-ea"/>
                  <a:sym typeface="+mn-lt"/>
                </a:endParaRPr>
              </a:p>
            </p:txBody>
          </p:sp>
          <p:sp>
            <p:nvSpPr>
              <p:cNvPr id="21" name="PA-矩形 9"/>
              <p:cNvSpPr/>
              <p:nvPr>
                <p:custDataLst>
                  <p:tags r:id="rId7"/>
                </p:custDataLst>
              </p:nvPr>
            </p:nvSpPr>
            <p:spPr>
              <a:xfrm>
                <a:off x="3626858" y="2012115"/>
                <a:ext cx="7634177" cy="1172629"/>
              </a:xfrm>
              <a:prstGeom prst="rect">
                <a:avLst/>
              </a:prstGeom>
              <a:noFill/>
            </p:spPr>
            <p:txBody>
              <a:bodyPr wrap="square">
                <a:spAutoFit/>
              </a:bodyPr>
              <a:lstStyle/>
              <a:p>
                <a:pPr algn="just">
                  <a:lnSpc>
                    <a:spcPct val="130000"/>
                  </a:lnSpc>
                </a:pPr>
                <a:r>
                  <a:rPr lang="zh-CN" altLang="en-US" dirty="0">
                    <a:cs typeface="+mn-ea"/>
                    <a:sym typeface="+mn-lt"/>
                  </a:rPr>
                  <a:t>历经大革命失败政治觉醒、八一南昌起义初创建军、井冈山上星火燎原、两万五千里长征革命豪情、抗日战争前赴后继、解放战争高歌猛进，涌现出无数革命英雄。正是他们勇抛头颅，甘洒热血，才迎来了新中国成立。</a:t>
                </a:r>
              </a:p>
            </p:txBody>
          </p:sp>
        </p:grpSp>
        <p:sp>
          <p:nvSpPr>
            <p:cNvPr id="19" name="PA-矩形 7"/>
            <p:cNvSpPr/>
            <p:nvPr>
              <p:custDataLst>
                <p:tags r:id="rId5"/>
              </p:custDataLst>
            </p:nvPr>
          </p:nvSpPr>
          <p:spPr>
            <a:xfrm>
              <a:off x="1249060" y="1781373"/>
              <a:ext cx="2542863" cy="146244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800" b="1" dirty="0">
                  <a:solidFill>
                    <a:srgbClr val="FFFDFB"/>
                  </a:solidFill>
                  <a:cs typeface="+mn-ea"/>
                  <a:sym typeface="+mn-lt"/>
                </a:rPr>
                <a:t>新中国</a:t>
              </a:r>
            </a:p>
            <a:p>
              <a:pPr algn="ctr"/>
              <a:r>
                <a:rPr lang="zh-CN" altLang="en-US" sz="3800" b="1" dirty="0">
                  <a:solidFill>
                    <a:srgbClr val="FFFDFB"/>
                  </a:solidFill>
                  <a:cs typeface="+mn-ea"/>
                  <a:sym typeface="+mn-lt"/>
                </a:rPr>
                <a:t>成立</a:t>
              </a:r>
            </a:p>
          </p:txBody>
        </p:sp>
      </p:grpSp>
      <p:sp>
        <p:nvSpPr>
          <p:cNvPr id="23" name="PA-102272"/>
          <p:cNvSpPr/>
          <p:nvPr>
            <p:custDataLst>
              <p:tags r:id="rId3"/>
            </p:custDataLst>
          </p:nvPr>
        </p:nvSpPr>
        <p:spPr>
          <a:xfrm>
            <a:off x="1010331" y="3872386"/>
            <a:ext cx="10422858" cy="16585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5000" dirty="0">
              <a:solidFill>
                <a:prstClr val="white"/>
              </a:solidFill>
              <a:cs typeface="+mn-ea"/>
              <a:sym typeface="+mn-lt"/>
            </a:endParaRPr>
          </a:p>
        </p:txBody>
      </p:sp>
      <p:sp>
        <p:nvSpPr>
          <p:cNvPr id="25" name="PA-102273"/>
          <p:cNvSpPr/>
          <p:nvPr>
            <p:custDataLst>
              <p:tags r:id="rId4"/>
            </p:custDataLst>
          </p:nvPr>
        </p:nvSpPr>
        <p:spPr>
          <a:xfrm>
            <a:off x="1106025" y="3949958"/>
            <a:ext cx="10327164" cy="1532727"/>
          </a:xfrm>
          <a:prstGeom prst="rect">
            <a:avLst/>
          </a:prstGeom>
        </p:spPr>
        <p:txBody>
          <a:bodyPr wrap="square">
            <a:spAutoFit/>
          </a:bodyPr>
          <a:lstStyle/>
          <a:p>
            <a:pPr algn="just">
              <a:lnSpc>
                <a:spcPct val="130000"/>
              </a:lnSpc>
            </a:pPr>
            <a:r>
              <a:rPr lang="zh-CN" altLang="en-US" dirty="0">
                <a:solidFill>
                  <a:schemeClr val="bg1"/>
                </a:solidFill>
                <a:cs typeface="+mn-ea"/>
                <a:sym typeface="+mn-lt"/>
              </a:rPr>
              <a:t>面对国内千疮百孔、百废待兴的“烂摊子”和国外敌对势力的封锁堵截，中国共产党团结带领人民打赢抗美援朝战争，在上甘岭的炮火硝烟与奋发图强中，党带领人民又一次取得胜利，并完成社会主义革命，确立社会主义基本制度，推进社会主义建设，完成了中华民族有史以来最为广泛而深刻的社会变革，实现了中华民族由近代不断衰落到根本扭转命运、持续走向繁荣富强的伟大飞跃。</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779"/>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102274"/>
          <p:cNvSpPr txBox="1"/>
          <p:nvPr>
            <p:custDataLst>
              <p:tags r:id="rId1"/>
            </p:custDataLst>
          </p:nvPr>
        </p:nvSpPr>
        <p:spPr>
          <a:xfrm>
            <a:off x="4246970" y="1598963"/>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第</a:t>
            </a:r>
          </a:p>
        </p:txBody>
      </p:sp>
      <p:sp>
        <p:nvSpPr>
          <p:cNvPr id="12" name="PA-102275"/>
          <p:cNvSpPr txBox="1"/>
          <p:nvPr>
            <p:custDataLst>
              <p:tags r:id="rId2"/>
            </p:custDataLst>
          </p:nvPr>
        </p:nvSpPr>
        <p:spPr>
          <a:xfrm>
            <a:off x="6743246" y="1598963"/>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章</a:t>
            </a:r>
          </a:p>
        </p:txBody>
      </p:sp>
      <p:grpSp>
        <p:nvGrpSpPr>
          <p:cNvPr id="13" name="PA-102276"/>
          <p:cNvGrpSpPr/>
          <p:nvPr>
            <p:custDataLst>
              <p:tags r:id="rId3"/>
            </p:custDataLst>
          </p:nvPr>
        </p:nvGrpSpPr>
        <p:grpSpPr>
          <a:xfrm>
            <a:off x="5256732" y="1411406"/>
            <a:ext cx="1678536" cy="1296000"/>
            <a:chOff x="3385106" y="987574"/>
            <a:chExt cx="1258902" cy="972000"/>
          </a:xfrm>
        </p:grpSpPr>
        <p:sp>
          <p:nvSpPr>
            <p:cNvPr id="14" name="PA-椭圆 13"/>
            <p:cNvSpPr/>
            <p:nvPr>
              <p:custDataLst>
                <p:tags r:id="rId6"/>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5" name="PA-椭圆 14"/>
            <p:cNvSpPr/>
            <p:nvPr>
              <p:custDataLst>
                <p:tags r:id="rId7"/>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6" name="PA-文本框 14"/>
            <p:cNvSpPr txBox="1"/>
            <p:nvPr>
              <p:custDataLst>
                <p:tags r:id="rId8"/>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00000"/>
                  </a:solidFill>
                  <a:effectLst/>
                  <a:uLnTx/>
                  <a:uFillTx/>
                  <a:latin typeface="+mn-lt"/>
                  <a:ea typeface="+mn-ea"/>
                  <a:cs typeface="+mn-ea"/>
                  <a:sym typeface="+mn-lt"/>
                </a:rPr>
                <a:t>03</a:t>
              </a:r>
              <a:endParaRPr kumimoji="0" lang="zh-CN" altLang="en-US" sz="48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sp>
        <p:nvSpPr>
          <p:cNvPr id="17" name="PA-102277"/>
          <p:cNvSpPr txBox="1"/>
          <p:nvPr>
            <p:custDataLst>
              <p:tags r:id="rId4"/>
            </p:custDataLst>
          </p:nvPr>
        </p:nvSpPr>
        <p:spPr>
          <a:xfrm>
            <a:off x="3352800" y="2998119"/>
            <a:ext cx="5486400" cy="769441"/>
          </a:xfrm>
          <a:prstGeom prst="rect">
            <a:avLst/>
          </a:prstGeom>
          <a:noFill/>
        </p:spPr>
        <p:txBody>
          <a:bodyPr wrap="square" rtlCol="0">
            <a:spAutoFit/>
          </a:bodyPr>
          <a:lstStyle/>
          <a:p>
            <a:pPr lvl="0" algn="dist" defTabSz="457200"/>
            <a:r>
              <a:rPr lang="zh-CN" altLang="en-US" sz="4400" kern="0" dirty="0">
                <a:ln w="127">
                  <a:noFill/>
                </a:ln>
                <a:solidFill>
                  <a:schemeClr val="bg1"/>
                </a:solidFill>
                <a:cs typeface="+mn-ea"/>
                <a:sym typeface="+mn-lt"/>
              </a:rPr>
              <a:t>找差距要“准”</a:t>
            </a:r>
          </a:p>
        </p:txBody>
      </p:sp>
      <p:pic>
        <p:nvPicPr>
          <p:cNvPr id="21" name="PA-102278"/>
          <p:cNvPicPr>
            <a:picLocks noChangeAspect="1"/>
          </p:cNvPicPr>
          <p:nvPr>
            <p:custDataLst>
              <p:tags r:id="rId5"/>
            </p:custDataLst>
          </p:nvPr>
        </p:nvPicPr>
        <p:blipFill>
          <a:blip r:embed="rId11" cstate="screen"/>
          <a:stretch>
            <a:fillRect/>
          </a:stretch>
        </p:blipFill>
        <p:spPr>
          <a:xfrm>
            <a:off x="2555077" y="1250189"/>
            <a:ext cx="1835698" cy="1501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800" fill="hold"/>
                                        <p:tgtEl>
                                          <p:spTgt spid="17"/>
                                        </p:tgtEl>
                                        <p:attrNameLst>
                                          <p:attrName>ppt_w</p:attrName>
                                        </p:attrNameLst>
                                      </p:cBhvr>
                                      <p:tavLst>
                                        <p:tav tm="0">
                                          <p:val>
                                            <p:strVal val="4*#ppt_w"/>
                                          </p:val>
                                        </p:tav>
                                        <p:tav tm="100000">
                                          <p:val>
                                            <p:strVal val="#ppt_w"/>
                                          </p:val>
                                        </p:tav>
                                      </p:tavLst>
                                    </p:anim>
                                    <p:anim calcmode="lin" valueType="num">
                                      <p:cBhvr>
                                        <p:cTn id="24" dur="8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79"/>
          <p:cNvSpPr/>
          <p:nvPr>
            <p:custDataLst>
              <p:tags r:id="rId1"/>
            </p:custDataLst>
          </p:nvPr>
        </p:nvSpPr>
        <p:spPr>
          <a:xfrm>
            <a:off x="1107439" y="3386633"/>
            <a:ext cx="9977120" cy="26422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102280"/>
          <p:cNvSpPr txBox="1"/>
          <p:nvPr>
            <p:custDataLst>
              <p:tags r:id="rId2"/>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找差距要“准”</a:t>
            </a:r>
            <a:endParaRPr lang="zh-CN" altLang="en-US" sz="3600" b="1" kern="0" dirty="0">
              <a:ln w="127">
                <a:noFill/>
              </a:ln>
              <a:cs typeface="+mn-ea"/>
              <a:sym typeface="+mn-lt"/>
            </a:endParaRPr>
          </a:p>
        </p:txBody>
      </p:sp>
      <p:sp>
        <p:nvSpPr>
          <p:cNvPr id="4" name="PA-102281"/>
          <p:cNvSpPr txBox="1"/>
          <p:nvPr>
            <p:custDataLst>
              <p:tags r:id="rId3"/>
            </p:custDataLst>
          </p:nvPr>
        </p:nvSpPr>
        <p:spPr>
          <a:xfrm>
            <a:off x="2496947" y="1933007"/>
            <a:ext cx="7198105" cy="1048813"/>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gn="dist">
              <a:lnSpc>
                <a:spcPct val="125000"/>
              </a:lnSpc>
            </a:pPr>
            <a:r>
              <a:rPr lang="zh-CN" altLang="en-US" sz="5400" b="1" kern="0" dirty="0">
                <a:solidFill>
                  <a:srgbClr val="C00000"/>
                </a:solidFill>
                <a:latin typeface="+mn-lt"/>
                <a:ea typeface="+mn-ea"/>
                <a:cs typeface="+mn-ea"/>
                <a:sym typeface="+mn-lt"/>
              </a:rPr>
              <a:t>人无完人，金无足赤</a:t>
            </a:r>
          </a:p>
        </p:txBody>
      </p:sp>
      <p:sp>
        <p:nvSpPr>
          <p:cNvPr id="6" name="PA-102282"/>
          <p:cNvSpPr/>
          <p:nvPr>
            <p:custDataLst>
              <p:tags r:id="rId4"/>
            </p:custDataLst>
          </p:nvPr>
        </p:nvSpPr>
        <p:spPr>
          <a:xfrm>
            <a:off x="3109622" y="3124088"/>
            <a:ext cx="5972754" cy="572144"/>
          </a:xfrm>
          <a:prstGeom prst="rect">
            <a:avLst/>
          </a:prstGeom>
          <a:solidFill>
            <a:srgbClr val="C00000"/>
          </a:solidFill>
        </p:spPr>
        <p:txBody>
          <a:bodyPr wrap="square">
            <a:spAutoFit/>
          </a:bodyPr>
          <a:lstStyle/>
          <a:p>
            <a:pPr algn="ctr" defTabSz="914400">
              <a:lnSpc>
                <a:spcPct val="120000"/>
              </a:lnSpc>
              <a:defRPr/>
            </a:pPr>
            <a:r>
              <a:rPr lang="zh-CN" altLang="en-US" sz="2800" kern="100" dirty="0">
                <a:solidFill>
                  <a:schemeClr val="bg1"/>
                </a:solidFill>
                <a:cs typeface="+mn-ea"/>
                <a:sym typeface="+mn-lt"/>
              </a:rPr>
              <a:t>事物在比较中存在差距是客观现象</a:t>
            </a:r>
            <a:endParaRPr lang="zh-CN" altLang="zh-CN" sz="2800" kern="100" dirty="0">
              <a:solidFill>
                <a:schemeClr val="bg1"/>
              </a:solidFill>
              <a:cs typeface="+mn-ea"/>
              <a:sym typeface="+mn-lt"/>
            </a:endParaRPr>
          </a:p>
        </p:txBody>
      </p:sp>
      <p:sp>
        <p:nvSpPr>
          <p:cNvPr id="9" name="PA-102283"/>
          <p:cNvSpPr/>
          <p:nvPr>
            <p:custDataLst>
              <p:tags r:id="rId5"/>
            </p:custDataLst>
          </p:nvPr>
        </p:nvSpPr>
        <p:spPr>
          <a:xfrm>
            <a:off x="1737360" y="4112172"/>
            <a:ext cx="3291840" cy="1532727"/>
          </a:xfrm>
          <a:prstGeom prst="rect">
            <a:avLst/>
          </a:prstGeom>
        </p:spPr>
        <p:txBody>
          <a:bodyPr wrap="square">
            <a:spAutoFit/>
          </a:bodyPr>
          <a:lstStyle/>
          <a:p>
            <a:pPr algn="just">
              <a:lnSpc>
                <a:spcPct val="130000"/>
              </a:lnSpc>
              <a:defRPr/>
            </a:pPr>
            <a:r>
              <a:rPr lang="zh-CN" altLang="en-US" dirty="0">
                <a:cs typeface="+mn-ea"/>
                <a:sym typeface="+mn-lt"/>
              </a:rPr>
              <a:t>不断找准差距、补平差距的过程，也是一名党员干部由“青涩”到“成熟”不断进步成长的必经历程。</a:t>
            </a:r>
            <a:endParaRPr lang="zh-CN" altLang="zh-CN" dirty="0">
              <a:cs typeface="+mn-ea"/>
              <a:sym typeface="+mn-lt"/>
            </a:endParaRPr>
          </a:p>
        </p:txBody>
      </p:sp>
      <p:pic>
        <p:nvPicPr>
          <p:cNvPr id="11" name="PA-102284"/>
          <p:cNvPicPr>
            <a:picLocks noChangeAspect="1"/>
          </p:cNvPicPr>
          <p:nvPr>
            <p:custDataLst>
              <p:tags r:id="rId6"/>
            </p:custDataLst>
          </p:nvPr>
        </p:nvPicPr>
        <p:blipFill>
          <a:blip r:embed="rId9" cstate="screen"/>
          <a:stretch>
            <a:fillRect/>
          </a:stretch>
        </p:blipFill>
        <p:spPr>
          <a:xfrm>
            <a:off x="5898847" y="3356327"/>
            <a:ext cx="4316064" cy="3048000"/>
          </a:xfrm>
          <a:prstGeom prst="rect">
            <a:avLst/>
          </a:prstGeom>
        </p:spPr>
      </p:pic>
      <p:sp>
        <p:nvSpPr>
          <p:cNvPr id="10" name="TextBox 9"/>
          <p:cNvSpPr txBox="1"/>
          <p:nvPr/>
        </p:nvSpPr>
        <p:spPr>
          <a:xfrm>
            <a:off x="268626" y="6509102"/>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行</a:t>
            </a:r>
            <a:r>
              <a:rPr lang="zh-CN" altLang="en-US" sz="100" dirty="0" smtClean="0">
                <a:solidFill>
                  <a:schemeClr val="bg1"/>
                </a:solidFill>
                <a:ea typeface="微软雅黑" panose="020B0503020204020204" pitchFamily="34" charset="-122"/>
              </a:rPr>
              <a:t>业</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a:t>
            </a:r>
            <a:r>
              <a:rPr lang="en-US" altLang="zh-CN" sz="100" dirty="0">
                <a:solidFill>
                  <a:schemeClr val="bg1"/>
                </a:solidFill>
                <a:ea typeface="微软雅黑" panose="020B0503020204020204" pitchFamily="34" charset="-122"/>
              </a:rPr>
              <a:t>http://www.1ppt.com/hangye/</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85"/>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找差距要“准”</a:t>
            </a:r>
            <a:endParaRPr lang="zh-CN" altLang="en-US" sz="3600" b="1" kern="0" dirty="0">
              <a:ln w="127">
                <a:noFill/>
              </a:ln>
              <a:cs typeface="+mn-ea"/>
              <a:sym typeface="+mn-lt"/>
            </a:endParaRPr>
          </a:p>
        </p:txBody>
      </p:sp>
      <p:sp>
        <p:nvSpPr>
          <p:cNvPr id="29" name="PA-102286"/>
          <p:cNvSpPr/>
          <p:nvPr>
            <p:custDataLst>
              <p:tags r:id="rId2"/>
            </p:custDataLst>
          </p:nvPr>
        </p:nvSpPr>
        <p:spPr>
          <a:xfrm>
            <a:off x="7660110" y="1877992"/>
            <a:ext cx="3504399" cy="1719705"/>
          </a:xfrm>
          <a:prstGeom prst="roundRect">
            <a:avLst>
              <a:gd name="adj" fmla="val 5341"/>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0" name="PA-102287"/>
          <p:cNvSpPr/>
          <p:nvPr>
            <p:custDataLst>
              <p:tags r:id="rId3"/>
            </p:custDataLst>
          </p:nvPr>
        </p:nvSpPr>
        <p:spPr>
          <a:xfrm>
            <a:off x="7660110" y="4101279"/>
            <a:ext cx="3504399" cy="1719705"/>
          </a:xfrm>
          <a:prstGeom prst="roundRect">
            <a:avLst>
              <a:gd name="adj" fmla="val 5341"/>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PA-102288"/>
          <p:cNvSpPr/>
          <p:nvPr>
            <p:custDataLst>
              <p:tags r:id="rId4"/>
            </p:custDataLst>
          </p:nvPr>
        </p:nvSpPr>
        <p:spPr>
          <a:xfrm>
            <a:off x="881008" y="4610521"/>
            <a:ext cx="734431" cy="701223"/>
          </a:xfrm>
          <a:prstGeom prst="roundRect">
            <a:avLst/>
          </a:prstGeom>
          <a:solidFill>
            <a:srgbClr val="B729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3600" kern="0" dirty="0">
                <a:ln w="12700">
                  <a:noFill/>
                </a:ln>
                <a:solidFill>
                  <a:srgbClr val="FFFFFF"/>
                </a:solidFill>
                <a:cs typeface="+mn-ea"/>
                <a:sym typeface="+mn-lt"/>
              </a:rPr>
              <a:t>2</a:t>
            </a:r>
            <a:endParaRPr lang="zh-CN" altLang="en-US" sz="3600" kern="0" dirty="0">
              <a:ln w="12700">
                <a:noFill/>
              </a:ln>
              <a:solidFill>
                <a:srgbClr val="FFFFFF"/>
              </a:solidFill>
              <a:cs typeface="+mn-ea"/>
              <a:sym typeface="+mn-lt"/>
            </a:endParaRPr>
          </a:p>
        </p:txBody>
      </p:sp>
      <p:sp>
        <p:nvSpPr>
          <p:cNvPr id="32" name="PA-102289"/>
          <p:cNvSpPr/>
          <p:nvPr>
            <p:custDataLst>
              <p:tags r:id="rId5"/>
            </p:custDataLst>
          </p:nvPr>
        </p:nvSpPr>
        <p:spPr>
          <a:xfrm>
            <a:off x="2011006" y="4101279"/>
            <a:ext cx="3504399" cy="1719705"/>
          </a:xfrm>
          <a:prstGeom prst="roundRect">
            <a:avLst>
              <a:gd name="adj" fmla="val 5341"/>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3" name="PA-102290"/>
          <p:cNvSpPr/>
          <p:nvPr>
            <p:custDataLst>
              <p:tags r:id="rId6"/>
            </p:custDataLst>
          </p:nvPr>
        </p:nvSpPr>
        <p:spPr>
          <a:xfrm>
            <a:off x="2051790" y="1877992"/>
            <a:ext cx="3504399" cy="1719705"/>
          </a:xfrm>
          <a:prstGeom prst="roundRect">
            <a:avLst>
              <a:gd name="adj" fmla="val 5341"/>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4" name="PA-102291"/>
          <p:cNvSpPr/>
          <p:nvPr>
            <p:custDataLst>
              <p:tags r:id="rId7"/>
            </p:custDataLst>
          </p:nvPr>
        </p:nvSpPr>
        <p:spPr>
          <a:xfrm>
            <a:off x="2443467" y="2143288"/>
            <a:ext cx="2862241" cy="1172629"/>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defRPr/>
            </a:pPr>
            <a:r>
              <a:rPr lang="zh-CN" altLang="en-US" dirty="0">
                <a:cs typeface="+mn-ea"/>
                <a:sym typeface="+mn-lt"/>
              </a:rPr>
              <a:t>个别党员干部患上了“找差距疲劳症”，认为党内集中教育接连不断</a:t>
            </a:r>
            <a:r>
              <a:rPr lang="en-US" altLang="zh-CN" dirty="0">
                <a:cs typeface="+mn-ea"/>
                <a:sym typeface="+mn-lt"/>
              </a:rPr>
              <a:t>……</a:t>
            </a:r>
            <a:endParaRPr lang="zh-CN" altLang="en-US" dirty="0">
              <a:cs typeface="+mn-ea"/>
              <a:sym typeface="+mn-lt"/>
            </a:endParaRPr>
          </a:p>
        </p:txBody>
      </p:sp>
      <p:sp>
        <p:nvSpPr>
          <p:cNvPr id="35" name="PA-102292"/>
          <p:cNvSpPr/>
          <p:nvPr>
            <p:custDataLst>
              <p:tags r:id="rId8"/>
            </p:custDataLst>
          </p:nvPr>
        </p:nvSpPr>
        <p:spPr>
          <a:xfrm>
            <a:off x="2443467" y="4526068"/>
            <a:ext cx="2639478" cy="1172629"/>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defRPr/>
            </a:pPr>
            <a:r>
              <a:rPr lang="zh-CN" altLang="en-US" dirty="0">
                <a:cs typeface="+mn-ea"/>
                <a:sym typeface="+mn-lt"/>
              </a:rPr>
              <a:t>个别党员干部患上了“无所谓症”，认为“船已到了码头</a:t>
            </a:r>
            <a:r>
              <a:rPr lang="en-US" altLang="zh-CN" dirty="0">
                <a:cs typeface="+mn-ea"/>
                <a:sym typeface="+mn-lt"/>
              </a:rPr>
              <a:t>……</a:t>
            </a:r>
            <a:endParaRPr lang="zh-CN" altLang="en-US" dirty="0">
              <a:cs typeface="+mn-ea"/>
              <a:sym typeface="+mn-lt"/>
            </a:endParaRPr>
          </a:p>
        </p:txBody>
      </p:sp>
      <p:sp>
        <p:nvSpPr>
          <p:cNvPr id="36" name="PA-102293"/>
          <p:cNvSpPr/>
          <p:nvPr>
            <p:custDataLst>
              <p:tags r:id="rId9"/>
            </p:custDataLst>
          </p:nvPr>
        </p:nvSpPr>
        <p:spPr>
          <a:xfrm>
            <a:off x="8053252" y="2135521"/>
            <a:ext cx="2862241" cy="1172629"/>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defRPr/>
            </a:pPr>
            <a:r>
              <a:rPr lang="zh-CN" altLang="en-US" dirty="0">
                <a:cs typeface="+mn-ea"/>
                <a:sym typeface="+mn-lt"/>
              </a:rPr>
              <a:t>个别党员干部认为自丑不可外扬，隐私不可泄漏，思想根子瑕疵不可示人</a:t>
            </a:r>
            <a:r>
              <a:rPr lang="en-US" altLang="zh-CN" dirty="0">
                <a:cs typeface="+mn-ea"/>
                <a:sym typeface="+mn-lt"/>
              </a:rPr>
              <a:t>…</a:t>
            </a:r>
            <a:endParaRPr lang="zh-CN" altLang="en-US" dirty="0">
              <a:cs typeface="+mn-ea"/>
              <a:sym typeface="+mn-lt"/>
            </a:endParaRPr>
          </a:p>
        </p:txBody>
      </p:sp>
      <p:sp>
        <p:nvSpPr>
          <p:cNvPr id="37" name="PA-102294"/>
          <p:cNvSpPr/>
          <p:nvPr>
            <p:custDataLst>
              <p:tags r:id="rId10"/>
            </p:custDataLst>
          </p:nvPr>
        </p:nvSpPr>
        <p:spPr>
          <a:xfrm>
            <a:off x="8053252" y="4360966"/>
            <a:ext cx="2862241" cy="1172629"/>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defRPr/>
            </a:pPr>
            <a:r>
              <a:rPr lang="zh-CN" altLang="en-US" dirty="0">
                <a:cs typeface="+mn-ea"/>
                <a:sym typeface="+mn-lt"/>
              </a:rPr>
              <a:t>还有个别党员干部喜欢打听揣摩上级心思，自认为上级爱听好话</a:t>
            </a:r>
            <a:r>
              <a:rPr lang="en-US" altLang="zh-CN" dirty="0">
                <a:cs typeface="+mn-ea"/>
                <a:sym typeface="+mn-lt"/>
              </a:rPr>
              <a:t>……</a:t>
            </a:r>
            <a:endParaRPr lang="zh-CN" altLang="en-US" dirty="0">
              <a:cs typeface="+mn-ea"/>
              <a:sym typeface="+mn-lt"/>
            </a:endParaRPr>
          </a:p>
        </p:txBody>
      </p:sp>
      <p:sp>
        <p:nvSpPr>
          <p:cNvPr id="38" name="PA-102295"/>
          <p:cNvSpPr/>
          <p:nvPr>
            <p:custDataLst>
              <p:tags r:id="rId11"/>
            </p:custDataLst>
          </p:nvPr>
        </p:nvSpPr>
        <p:spPr>
          <a:xfrm>
            <a:off x="878430" y="2387232"/>
            <a:ext cx="734431" cy="701223"/>
          </a:xfrm>
          <a:prstGeom prst="roundRect">
            <a:avLst/>
          </a:prstGeom>
          <a:solidFill>
            <a:srgbClr val="B729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3600" kern="0" dirty="0">
                <a:ln w="12700">
                  <a:noFill/>
                </a:ln>
                <a:solidFill>
                  <a:srgbClr val="FFFFFF"/>
                </a:solidFill>
                <a:cs typeface="+mn-ea"/>
                <a:sym typeface="+mn-lt"/>
              </a:rPr>
              <a:t>1</a:t>
            </a:r>
            <a:endParaRPr lang="zh-CN" altLang="en-US" sz="3600" kern="0" dirty="0">
              <a:ln w="12700">
                <a:noFill/>
              </a:ln>
              <a:solidFill>
                <a:srgbClr val="FFFFFF"/>
              </a:solidFill>
              <a:cs typeface="+mn-ea"/>
              <a:sym typeface="+mn-lt"/>
            </a:endParaRPr>
          </a:p>
        </p:txBody>
      </p:sp>
      <p:sp>
        <p:nvSpPr>
          <p:cNvPr id="39" name="PA-102296"/>
          <p:cNvSpPr/>
          <p:nvPr>
            <p:custDataLst>
              <p:tags r:id="rId12"/>
            </p:custDataLst>
          </p:nvPr>
        </p:nvSpPr>
        <p:spPr>
          <a:xfrm>
            <a:off x="6536509" y="2387231"/>
            <a:ext cx="734431" cy="701223"/>
          </a:xfrm>
          <a:prstGeom prst="roundRect">
            <a:avLst/>
          </a:prstGeom>
          <a:solidFill>
            <a:srgbClr val="B729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3600" kern="0" dirty="0">
                <a:ln w="12700">
                  <a:noFill/>
                </a:ln>
                <a:solidFill>
                  <a:srgbClr val="FFFFFF"/>
                </a:solidFill>
                <a:cs typeface="+mn-ea"/>
                <a:sym typeface="+mn-lt"/>
              </a:rPr>
              <a:t>3</a:t>
            </a:r>
            <a:endParaRPr lang="zh-CN" altLang="en-US" sz="3600" kern="0" dirty="0">
              <a:ln w="12700">
                <a:noFill/>
              </a:ln>
              <a:solidFill>
                <a:srgbClr val="FFFFFF"/>
              </a:solidFill>
              <a:cs typeface="+mn-ea"/>
              <a:sym typeface="+mn-lt"/>
            </a:endParaRPr>
          </a:p>
        </p:txBody>
      </p:sp>
      <p:sp>
        <p:nvSpPr>
          <p:cNvPr id="40" name="PA-102297"/>
          <p:cNvSpPr/>
          <p:nvPr>
            <p:custDataLst>
              <p:tags r:id="rId13"/>
            </p:custDataLst>
          </p:nvPr>
        </p:nvSpPr>
        <p:spPr>
          <a:xfrm>
            <a:off x="6536509" y="4610521"/>
            <a:ext cx="734431" cy="701223"/>
          </a:xfrm>
          <a:prstGeom prst="roundRect">
            <a:avLst/>
          </a:prstGeom>
          <a:solidFill>
            <a:srgbClr val="B729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3600" kern="0" dirty="0">
                <a:ln w="12700">
                  <a:noFill/>
                </a:ln>
                <a:solidFill>
                  <a:srgbClr val="FFFFFF"/>
                </a:solidFill>
                <a:cs typeface="+mn-ea"/>
                <a:sym typeface="+mn-lt"/>
              </a:rPr>
              <a:t>4</a:t>
            </a:r>
            <a:endParaRPr lang="zh-CN" altLang="en-US" sz="3600" kern="0" dirty="0">
              <a:ln w="12700">
                <a:noFill/>
              </a:ln>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98"/>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找差距要“准”</a:t>
            </a:r>
            <a:endParaRPr lang="zh-CN" altLang="en-US" sz="3600" b="1" kern="0" dirty="0">
              <a:ln w="127">
                <a:noFill/>
              </a:ln>
              <a:cs typeface="+mn-ea"/>
              <a:sym typeface="+mn-lt"/>
            </a:endParaRPr>
          </a:p>
        </p:txBody>
      </p:sp>
      <p:sp>
        <p:nvSpPr>
          <p:cNvPr id="21" name="PA-102299"/>
          <p:cNvSpPr/>
          <p:nvPr>
            <p:custDataLst>
              <p:tags r:id="rId2"/>
            </p:custDataLst>
          </p:nvPr>
        </p:nvSpPr>
        <p:spPr>
          <a:xfrm>
            <a:off x="6196053" y="3981691"/>
            <a:ext cx="4953236" cy="1887696"/>
          </a:xfrm>
          <a:prstGeom prst="roundRect">
            <a:avLst>
              <a:gd name="adj" fmla="val 109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lang="zh-CN" altLang="en-US" dirty="0">
                <a:solidFill>
                  <a:schemeClr val="bg1"/>
                </a:solidFill>
                <a:cs typeface="+mn-ea"/>
                <a:sym typeface="+mn-lt"/>
              </a:rPr>
              <a:t>要严要求、高标准，架起思想灯塔、严格纪律规尺、立好检验标准、树好榜样标杆。</a:t>
            </a:r>
          </a:p>
        </p:txBody>
      </p:sp>
      <p:sp>
        <p:nvSpPr>
          <p:cNvPr id="22" name="PA-1022100"/>
          <p:cNvSpPr txBox="1"/>
          <p:nvPr>
            <p:custDataLst>
              <p:tags r:id="rId3"/>
            </p:custDataLst>
          </p:nvPr>
        </p:nvSpPr>
        <p:spPr>
          <a:xfrm>
            <a:off x="6196052" y="2127981"/>
            <a:ext cx="4953223" cy="1892826"/>
          </a:xfrm>
          <a:prstGeom prst="rect">
            <a:avLst/>
          </a:prstGeom>
          <a:noFill/>
        </p:spPr>
        <p:txBody>
          <a:bodyPr wrap="square" rtlCol="0">
            <a:spAutoFit/>
          </a:bodyPr>
          <a:lstStyle/>
          <a:p>
            <a:pPr algn="just">
              <a:lnSpc>
                <a:spcPct val="130000"/>
              </a:lnSpc>
              <a:defRPr/>
            </a:pPr>
            <a:r>
              <a:rPr lang="zh-CN" altLang="en-US" dirty="0">
                <a:cs typeface="+mn-ea"/>
                <a:sym typeface="+mn-lt"/>
              </a:rPr>
              <a:t>要重视学习，在提高政治站位上找差距。党员干部要加深对习近平新时代中国特色社会主义思想和党中央大政方针的理解，学深悟透、融会贯通，真信笃行，苦干实干，把党中央的决策部署落到实处。</a:t>
            </a:r>
          </a:p>
        </p:txBody>
      </p:sp>
      <p:cxnSp>
        <p:nvCxnSpPr>
          <p:cNvPr id="24" name="PA-1022101"/>
          <p:cNvCxnSpPr/>
          <p:nvPr>
            <p:custDataLst>
              <p:tags r:id="rId4"/>
            </p:custDataLst>
          </p:nvPr>
        </p:nvCxnSpPr>
        <p:spPr>
          <a:xfrm>
            <a:off x="5764192" y="2260660"/>
            <a:ext cx="0" cy="3669174"/>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A-1022102" descr="图片包含 红色, 就坐&#10;&#10;描述已自动生成"/>
          <p:cNvPicPr>
            <a:picLocks noChangeAspect="1"/>
          </p:cNvPicPr>
          <p:nvPr>
            <p:custDataLst>
              <p:tags r:id="rId5"/>
            </p:custDataLst>
          </p:nvPr>
        </p:nvPicPr>
        <p:blipFill>
          <a:blip r:embed="rId8" cstate="screen"/>
          <a:stretch>
            <a:fillRect/>
          </a:stretch>
        </p:blipFill>
        <p:spPr>
          <a:xfrm rot="20125048">
            <a:off x="1461821" y="2317217"/>
            <a:ext cx="3328947" cy="3328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22" presetClass="entr" presetSubtype="2"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03"/>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找差距要“准”</a:t>
            </a:r>
            <a:endParaRPr lang="zh-CN" altLang="en-US" sz="3600" b="1" kern="0" dirty="0">
              <a:ln w="127">
                <a:noFill/>
              </a:ln>
              <a:cs typeface="+mn-ea"/>
              <a:sym typeface="+mn-lt"/>
            </a:endParaRPr>
          </a:p>
        </p:txBody>
      </p:sp>
      <p:sp>
        <p:nvSpPr>
          <p:cNvPr id="17" name="PA-1022104"/>
          <p:cNvSpPr/>
          <p:nvPr>
            <p:custDataLst>
              <p:tags r:id="rId2"/>
            </p:custDataLst>
          </p:nvPr>
        </p:nvSpPr>
        <p:spPr>
          <a:xfrm>
            <a:off x="7548281" y="4782219"/>
            <a:ext cx="3750228" cy="6271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kern="0" dirty="0">
                <a:solidFill>
                  <a:srgbClr val="FFFDF8"/>
                </a:solidFill>
                <a:cs typeface="+mn-ea"/>
                <a:sym typeface="+mn-lt"/>
              </a:rPr>
              <a:t>找差距要“准”</a:t>
            </a:r>
          </a:p>
        </p:txBody>
      </p:sp>
      <p:sp>
        <p:nvSpPr>
          <p:cNvPr id="19" name="PA-1022105"/>
          <p:cNvSpPr/>
          <p:nvPr>
            <p:custDataLst>
              <p:tags r:id="rId3"/>
            </p:custDataLst>
          </p:nvPr>
        </p:nvSpPr>
        <p:spPr>
          <a:xfrm>
            <a:off x="1231241" y="2374269"/>
            <a:ext cx="5724636" cy="780791"/>
          </a:xfrm>
          <a:prstGeom prst="rect">
            <a:avLst/>
          </a:prstGeom>
          <a:ln w="63500">
            <a:noFill/>
          </a:ln>
        </p:spPr>
        <p:txBody>
          <a:bodyPr wrap="square">
            <a:spAutoFit/>
          </a:bodyPr>
          <a:lstStyle/>
          <a:p>
            <a:pPr lvl="0" indent="-285750" algn="just">
              <a:lnSpc>
                <a:spcPct val="130000"/>
              </a:lnSpc>
              <a:buClr>
                <a:srgbClr val="C00000"/>
              </a:buClr>
              <a:buFont typeface="Wingdings" panose="05000000000000000000" pitchFamily="2" charset="2"/>
              <a:buChar char="l"/>
            </a:pPr>
            <a:r>
              <a:rPr lang="zh-CN" altLang="en-US" dirty="0">
                <a:cs typeface="+mn-ea"/>
                <a:sym typeface="+mn-lt"/>
              </a:rPr>
              <a:t>要筑牢宗旨意识，在为民服务解难题上找差距。党员干部要秉持公仆之心，站稳人民立场</a:t>
            </a:r>
            <a:r>
              <a:rPr lang="en-US" altLang="zh-CN" dirty="0">
                <a:cs typeface="+mn-ea"/>
                <a:sym typeface="+mn-lt"/>
              </a:rPr>
              <a:t>……</a:t>
            </a:r>
            <a:endParaRPr lang="zh-CN" altLang="en-US" dirty="0">
              <a:cs typeface="+mn-ea"/>
              <a:sym typeface="+mn-lt"/>
            </a:endParaRPr>
          </a:p>
        </p:txBody>
      </p:sp>
      <p:sp>
        <p:nvSpPr>
          <p:cNvPr id="20" name="PA-1022106"/>
          <p:cNvSpPr/>
          <p:nvPr>
            <p:custDataLst>
              <p:tags r:id="rId4"/>
            </p:custDataLst>
          </p:nvPr>
        </p:nvSpPr>
        <p:spPr>
          <a:xfrm>
            <a:off x="1231241" y="3578244"/>
            <a:ext cx="5724636" cy="780791"/>
          </a:xfrm>
          <a:prstGeom prst="rect">
            <a:avLst/>
          </a:prstGeom>
          <a:ln w="63500">
            <a:noFill/>
          </a:ln>
        </p:spPr>
        <p:txBody>
          <a:bodyPr wrap="square">
            <a:spAutoFit/>
          </a:bodyPr>
          <a:lstStyle/>
          <a:p>
            <a:pPr lvl="0" indent="-285750" algn="just">
              <a:lnSpc>
                <a:spcPct val="130000"/>
              </a:lnSpc>
              <a:buClr>
                <a:srgbClr val="C00000"/>
              </a:buClr>
              <a:buFont typeface="Wingdings" panose="05000000000000000000" pitchFamily="2" charset="2"/>
              <a:buChar char="l"/>
            </a:pPr>
            <a:r>
              <a:rPr lang="zh-CN" altLang="en-US" dirty="0">
                <a:cs typeface="+mn-ea"/>
                <a:sym typeface="+mn-lt"/>
              </a:rPr>
              <a:t>要传承红色基因，在对标先进榜样上找差距。以铜为镜，可以正衣冠；以人为镜，可以明得失。</a:t>
            </a:r>
          </a:p>
        </p:txBody>
      </p:sp>
      <p:sp>
        <p:nvSpPr>
          <p:cNvPr id="21" name="PA-1022107"/>
          <p:cNvSpPr/>
          <p:nvPr>
            <p:custDataLst>
              <p:tags r:id="rId5"/>
            </p:custDataLst>
          </p:nvPr>
        </p:nvSpPr>
        <p:spPr>
          <a:xfrm>
            <a:off x="1231241" y="4782219"/>
            <a:ext cx="5724636" cy="780791"/>
          </a:xfrm>
          <a:prstGeom prst="rect">
            <a:avLst/>
          </a:prstGeom>
          <a:ln w="63500">
            <a:noFill/>
          </a:ln>
        </p:spPr>
        <p:txBody>
          <a:bodyPr wrap="square">
            <a:spAutoFit/>
          </a:bodyPr>
          <a:lstStyle/>
          <a:p>
            <a:pPr lvl="0" indent="-285750" algn="just">
              <a:lnSpc>
                <a:spcPct val="130000"/>
              </a:lnSpc>
              <a:buClr>
                <a:srgbClr val="C00000"/>
              </a:buClr>
              <a:buFont typeface="Wingdings" panose="05000000000000000000" pitchFamily="2" charset="2"/>
              <a:buChar char="l"/>
            </a:pPr>
            <a:r>
              <a:rPr lang="zh-CN" altLang="en-US" dirty="0">
                <a:cs typeface="+mn-ea"/>
                <a:sym typeface="+mn-lt"/>
              </a:rPr>
              <a:t>党员干部要时刻省身上进，见贤思齐，择善而从，心中有信仰，心中有榜样，行动必定有力量。</a:t>
            </a:r>
          </a:p>
        </p:txBody>
      </p:sp>
      <p:pic>
        <p:nvPicPr>
          <p:cNvPr id="23" name="PA-1022108"/>
          <p:cNvPicPr>
            <a:picLocks noChangeAspect="1"/>
          </p:cNvPicPr>
          <p:nvPr>
            <p:custDataLst>
              <p:tags r:id="rId6"/>
            </p:custDataLst>
          </p:nvPr>
        </p:nvPicPr>
        <p:blipFill rotWithShape="1">
          <a:blip r:embed="rId9" cstate="screen"/>
          <a:srcRect/>
          <a:stretch>
            <a:fillRect/>
          </a:stretch>
        </p:blipFill>
        <p:spPr>
          <a:xfrm>
            <a:off x="7548281" y="2365611"/>
            <a:ext cx="4142518" cy="2416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2279"/>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750"/>
                                        <p:tgtEl>
                                          <p:spTgt spid="20"/>
                                        </p:tgtEl>
                                      </p:cBhvr>
                                    </p:animEffect>
                                    <p:anim calcmode="lin" valueType="num">
                                      <p:cBhvr>
                                        <p:cTn id="19" dur="750" fill="hold"/>
                                        <p:tgtEl>
                                          <p:spTgt spid="20"/>
                                        </p:tgtEl>
                                        <p:attrNameLst>
                                          <p:attrName>ppt_x</p:attrName>
                                        </p:attrNameLst>
                                      </p:cBhvr>
                                      <p:tavLst>
                                        <p:tav tm="0">
                                          <p:val>
                                            <p:strVal val="#ppt_x"/>
                                          </p:val>
                                        </p:tav>
                                        <p:tav tm="100000">
                                          <p:val>
                                            <p:strVal val="#ppt_x"/>
                                          </p:val>
                                        </p:tav>
                                      </p:tavLst>
                                    </p:anim>
                                    <p:anim calcmode="lin" valueType="num">
                                      <p:cBhvr>
                                        <p:cTn id="20" dur="75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3279"/>
                            </p:stCondLst>
                            <p:childTnLst>
                              <p:par>
                                <p:cTn id="22" presetID="42"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750"/>
                                        <p:tgtEl>
                                          <p:spTgt spid="21"/>
                                        </p:tgtEl>
                                      </p:cBhvr>
                                    </p:animEffect>
                                    <p:anim calcmode="lin" valueType="num">
                                      <p:cBhvr>
                                        <p:cTn id="25" dur="750" fill="hold"/>
                                        <p:tgtEl>
                                          <p:spTgt spid="21"/>
                                        </p:tgtEl>
                                        <p:attrNameLst>
                                          <p:attrName>ppt_x</p:attrName>
                                        </p:attrNameLst>
                                      </p:cBhvr>
                                      <p:tavLst>
                                        <p:tav tm="0">
                                          <p:val>
                                            <p:strVal val="#ppt_x"/>
                                          </p:val>
                                        </p:tav>
                                        <p:tav tm="100000">
                                          <p:val>
                                            <p:strVal val="#ppt_x"/>
                                          </p:val>
                                        </p:tav>
                                      </p:tavLst>
                                    </p:anim>
                                    <p:anim calcmode="lin" valueType="num">
                                      <p:cBhvr>
                                        <p:cTn id="2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09"/>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a:ln w="127">
                  <a:noFill/>
                </a:ln>
                <a:cs typeface="+mn-ea"/>
                <a:sym typeface="+mn-lt"/>
              </a:rPr>
              <a:t>找差距要“准”</a:t>
            </a:r>
            <a:endParaRPr lang="zh-CN" altLang="en-US" sz="3600" b="1" kern="0" dirty="0">
              <a:ln w="127">
                <a:noFill/>
              </a:ln>
              <a:cs typeface="+mn-ea"/>
              <a:sym typeface="+mn-lt"/>
            </a:endParaRPr>
          </a:p>
        </p:txBody>
      </p:sp>
      <p:sp>
        <p:nvSpPr>
          <p:cNvPr id="12" name="PA-1022110"/>
          <p:cNvSpPr/>
          <p:nvPr>
            <p:custDataLst>
              <p:tags r:id="rId2"/>
            </p:custDataLst>
          </p:nvPr>
        </p:nvSpPr>
        <p:spPr>
          <a:xfrm>
            <a:off x="1811524" y="3940230"/>
            <a:ext cx="8568952" cy="1172629"/>
          </a:xfrm>
          <a:prstGeom prst="rect">
            <a:avLst/>
          </a:prstGeom>
        </p:spPr>
        <p:txBody>
          <a:bodyPr wrap="square">
            <a:spAutoFit/>
          </a:bodyPr>
          <a:lstStyle/>
          <a:p>
            <a:pPr lvl="0" indent="457200" algn="just">
              <a:lnSpc>
                <a:spcPct val="130000"/>
              </a:lnSpc>
            </a:pPr>
            <a:r>
              <a:rPr lang="zh-CN" altLang="en-US" dirty="0">
                <a:cs typeface="+mn-ea"/>
                <a:sym typeface="+mn-lt"/>
              </a:rPr>
              <a:t>总而言之，要以刀刃向内的自我革命精神，结合工作实际，广泛听取意见，认真检视反思，把问题找实、把根源挖深，明确努力方向和改进措施，坚持“改”字贯穿始终，立查立改、即知即改，推动工作不断改进，思想得到洗礼。</a:t>
            </a:r>
          </a:p>
        </p:txBody>
      </p:sp>
      <p:grpSp>
        <p:nvGrpSpPr>
          <p:cNvPr id="13" name="PA-1022111"/>
          <p:cNvGrpSpPr/>
          <p:nvPr>
            <p:custDataLst>
              <p:tags r:id="rId3"/>
            </p:custDataLst>
          </p:nvPr>
        </p:nvGrpSpPr>
        <p:grpSpPr>
          <a:xfrm>
            <a:off x="1811524" y="2571637"/>
            <a:ext cx="8568952" cy="1058025"/>
            <a:chOff x="1811524" y="2480197"/>
            <a:chExt cx="8568952" cy="1058025"/>
          </a:xfrm>
        </p:grpSpPr>
        <p:sp>
          <p:nvSpPr>
            <p:cNvPr id="14" name="PA-矩形 13"/>
            <p:cNvSpPr/>
            <p:nvPr>
              <p:custDataLst>
                <p:tags r:id="rId4"/>
              </p:custDataLst>
            </p:nvPr>
          </p:nvSpPr>
          <p:spPr>
            <a:xfrm>
              <a:off x="1811524" y="2480197"/>
              <a:ext cx="4284476" cy="1058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矩形 14"/>
            <p:cNvSpPr/>
            <p:nvPr>
              <p:custDataLst>
                <p:tags r:id="rId5"/>
              </p:custDataLst>
            </p:nvPr>
          </p:nvSpPr>
          <p:spPr>
            <a:xfrm>
              <a:off x="2448400" y="2667505"/>
              <a:ext cx="2502608" cy="586699"/>
            </a:xfrm>
            <a:prstGeom prst="rect">
              <a:avLst/>
            </a:prstGeom>
          </p:spPr>
          <p:txBody>
            <a:bodyPr wrap="none">
              <a:spAutoFit/>
            </a:bodyPr>
            <a:lstStyle/>
            <a:p>
              <a:pPr lvl="0" indent="457200" algn="just">
                <a:lnSpc>
                  <a:spcPct val="150000"/>
                </a:lnSpc>
              </a:pPr>
              <a:r>
                <a:rPr lang="zh-CN" altLang="en-US" sz="2400" b="1" dirty="0">
                  <a:solidFill>
                    <a:schemeClr val="bg1"/>
                  </a:solidFill>
                  <a:cs typeface="+mn-ea"/>
                  <a:sym typeface="+mn-lt"/>
                </a:rPr>
                <a:t>自我革命精神</a:t>
              </a:r>
            </a:p>
          </p:txBody>
        </p:sp>
        <p:sp>
          <p:nvSpPr>
            <p:cNvPr id="16" name="PA-矩形 15"/>
            <p:cNvSpPr/>
            <p:nvPr>
              <p:custDataLst>
                <p:tags r:id="rId6"/>
              </p:custDataLst>
            </p:nvPr>
          </p:nvSpPr>
          <p:spPr>
            <a:xfrm>
              <a:off x="6096000" y="2480197"/>
              <a:ext cx="4284476" cy="1058025"/>
            </a:xfrm>
            <a:prstGeom prst="rect">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279"/>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1022112"/>
          <p:cNvSpPr txBox="1"/>
          <p:nvPr>
            <p:custDataLst>
              <p:tags r:id="rId1"/>
            </p:custDataLst>
          </p:nvPr>
        </p:nvSpPr>
        <p:spPr>
          <a:xfrm>
            <a:off x="4246970" y="1598963"/>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第</a:t>
            </a:r>
          </a:p>
        </p:txBody>
      </p:sp>
      <p:sp>
        <p:nvSpPr>
          <p:cNvPr id="12" name="PA-1022113"/>
          <p:cNvSpPr txBox="1"/>
          <p:nvPr>
            <p:custDataLst>
              <p:tags r:id="rId2"/>
            </p:custDataLst>
          </p:nvPr>
        </p:nvSpPr>
        <p:spPr>
          <a:xfrm>
            <a:off x="6743246" y="1598963"/>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章</a:t>
            </a:r>
          </a:p>
        </p:txBody>
      </p:sp>
      <p:grpSp>
        <p:nvGrpSpPr>
          <p:cNvPr id="13" name="PA-1022114"/>
          <p:cNvGrpSpPr/>
          <p:nvPr>
            <p:custDataLst>
              <p:tags r:id="rId3"/>
            </p:custDataLst>
          </p:nvPr>
        </p:nvGrpSpPr>
        <p:grpSpPr>
          <a:xfrm>
            <a:off x="5256732" y="1411406"/>
            <a:ext cx="1678536" cy="1296000"/>
            <a:chOff x="3385106" y="987574"/>
            <a:chExt cx="1258902" cy="972000"/>
          </a:xfrm>
        </p:grpSpPr>
        <p:sp>
          <p:nvSpPr>
            <p:cNvPr id="14" name="PA-椭圆 13"/>
            <p:cNvSpPr/>
            <p:nvPr>
              <p:custDataLst>
                <p:tags r:id="rId6"/>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5" name="PA-椭圆 14"/>
            <p:cNvSpPr/>
            <p:nvPr>
              <p:custDataLst>
                <p:tags r:id="rId7"/>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6" name="PA-文本框 14"/>
            <p:cNvSpPr txBox="1"/>
            <p:nvPr>
              <p:custDataLst>
                <p:tags r:id="rId8"/>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00000"/>
                  </a:solidFill>
                  <a:effectLst/>
                  <a:uLnTx/>
                  <a:uFillTx/>
                  <a:latin typeface="+mn-lt"/>
                  <a:ea typeface="+mn-ea"/>
                  <a:cs typeface="+mn-ea"/>
                  <a:sym typeface="+mn-lt"/>
                </a:rPr>
                <a:t>04</a:t>
              </a:r>
              <a:endParaRPr kumimoji="0" lang="zh-CN" altLang="en-US" sz="48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sp>
        <p:nvSpPr>
          <p:cNvPr id="17" name="PA-1022115"/>
          <p:cNvSpPr txBox="1"/>
          <p:nvPr>
            <p:custDataLst>
              <p:tags r:id="rId4"/>
            </p:custDataLst>
          </p:nvPr>
        </p:nvSpPr>
        <p:spPr>
          <a:xfrm>
            <a:off x="3352800" y="2998119"/>
            <a:ext cx="5486400" cy="769441"/>
          </a:xfrm>
          <a:prstGeom prst="rect">
            <a:avLst/>
          </a:prstGeom>
          <a:noFill/>
        </p:spPr>
        <p:txBody>
          <a:bodyPr wrap="square" rtlCol="0">
            <a:spAutoFit/>
          </a:bodyPr>
          <a:lstStyle/>
          <a:p>
            <a:pPr lvl="0" algn="dist" defTabSz="457200"/>
            <a:r>
              <a:rPr lang="zh-CN" altLang="en-US" sz="4400" kern="0" dirty="0">
                <a:ln w="127">
                  <a:noFill/>
                </a:ln>
                <a:solidFill>
                  <a:schemeClr val="bg1"/>
                </a:solidFill>
                <a:cs typeface="+mn-ea"/>
                <a:sym typeface="+mn-lt"/>
              </a:rPr>
              <a:t>抓落实要“狠”</a:t>
            </a:r>
          </a:p>
        </p:txBody>
      </p:sp>
      <p:pic>
        <p:nvPicPr>
          <p:cNvPr id="21" name="PA-1022116"/>
          <p:cNvPicPr>
            <a:picLocks noChangeAspect="1"/>
          </p:cNvPicPr>
          <p:nvPr>
            <p:custDataLst>
              <p:tags r:id="rId5"/>
            </p:custDataLst>
          </p:nvPr>
        </p:nvPicPr>
        <p:blipFill>
          <a:blip r:embed="rId11" cstate="screen"/>
          <a:stretch>
            <a:fillRect/>
          </a:stretch>
        </p:blipFill>
        <p:spPr>
          <a:xfrm>
            <a:off x="2555077" y="1250189"/>
            <a:ext cx="1835698" cy="1501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800" fill="hold"/>
                                        <p:tgtEl>
                                          <p:spTgt spid="17"/>
                                        </p:tgtEl>
                                        <p:attrNameLst>
                                          <p:attrName>ppt_w</p:attrName>
                                        </p:attrNameLst>
                                      </p:cBhvr>
                                      <p:tavLst>
                                        <p:tav tm="0">
                                          <p:val>
                                            <p:strVal val="4*#ppt_w"/>
                                          </p:val>
                                        </p:tav>
                                        <p:tav tm="100000">
                                          <p:val>
                                            <p:strVal val="#ppt_w"/>
                                          </p:val>
                                        </p:tav>
                                      </p:tavLst>
                                    </p:anim>
                                    <p:anim calcmode="lin" valueType="num">
                                      <p:cBhvr>
                                        <p:cTn id="24" dur="8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0"/>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前言导读</a:t>
            </a:r>
          </a:p>
        </p:txBody>
      </p:sp>
      <p:sp>
        <p:nvSpPr>
          <p:cNvPr id="9" name="PA-102211"/>
          <p:cNvSpPr/>
          <p:nvPr>
            <p:custDataLst>
              <p:tags r:id="rId2"/>
            </p:custDataLst>
          </p:nvPr>
        </p:nvSpPr>
        <p:spPr>
          <a:xfrm>
            <a:off x="1052435" y="2178727"/>
            <a:ext cx="7382375" cy="928506"/>
          </a:xfrm>
          <a:prstGeom prst="rect">
            <a:avLst/>
          </a:prstGeom>
          <a:solidFill>
            <a:srgbClr val="CD20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0" name="PA-102212"/>
          <p:cNvSpPr txBox="1"/>
          <p:nvPr>
            <p:custDataLst>
              <p:tags r:id="rId3"/>
            </p:custDataLst>
          </p:nvPr>
        </p:nvSpPr>
        <p:spPr>
          <a:xfrm>
            <a:off x="1052435" y="3630691"/>
            <a:ext cx="10322368" cy="185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1" tIns="25131" rIns="50261" bIns="25131"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just">
              <a:lnSpc>
                <a:spcPct val="130000"/>
              </a:lnSpc>
            </a:pPr>
            <a:r>
              <a:rPr lang="zh-CN" altLang="en-US" sz="1800" dirty="0">
                <a:solidFill>
                  <a:schemeClr val="tx1"/>
                </a:solidFill>
                <a:latin typeface="+mn-lt"/>
                <a:ea typeface="+mn-ea"/>
                <a:cs typeface="+mn-ea"/>
                <a:sym typeface="+mn-lt"/>
              </a:rPr>
              <a:t>是新时代加强思想建党、理论强党，推动全党深入学习习近平新时代中国特色社会主义思想的重要举措，为我们党团结带领全国各族人民为实现伟大梦想共同奋斗提供重要保障。党员干部落实“守初心、担使命，找差距、抓落实”总要求，就要在“诚”“勇”“准”“狠”这四个重要维度上深入理解、认真落实，做到守初心要“诚”、担使命要“勇”，找差距要“准”、抓落实要“狠”，做到对党忠诚、为党分忧、为党担责、为党尽责，永远做党的初心和使命的实践者。</a:t>
            </a:r>
          </a:p>
        </p:txBody>
      </p:sp>
      <p:sp>
        <p:nvSpPr>
          <p:cNvPr id="11" name="PA-102213"/>
          <p:cNvSpPr/>
          <p:nvPr>
            <p:custDataLst>
              <p:tags r:id="rId4"/>
            </p:custDataLst>
          </p:nvPr>
        </p:nvSpPr>
        <p:spPr>
          <a:xfrm>
            <a:off x="1240100" y="2381370"/>
            <a:ext cx="6535764" cy="523220"/>
          </a:xfrm>
          <a:prstGeom prst="rect">
            <a:avLst/>
          </a:prstGeom>
        </p:spPr>
        <p:txBody>
          <a:bodyPr wrap="none">
            <a:spAutoFit/>
          </a:bodyPr>
          <a:lstStyle/>
          <a:p>
            <a:r>
              <a:rPr lang="zh-CN" altLang="en-US" sz="2800" dirty="0">
                <a:solidFill>
                  <a:schemeClr val="bg1"/>
                </a:solidFill>
                <a:cs typeface="+mn-ea"/>
                <a:sym typeface="+mn-lt"/>
              </a:rPr>
              <a:t>全党开展“不忘初心、牢记使命”主题教育</a:t>
            </a:r>
          </a:p>
        </p:txBody>
      </p:sp>
      <p:pic>
        <p:nvPicPr>
          <p:cNvPr id="12" name="PA-102214"/>
          <p:cNvPicPr>
            <a:picLocks noChangeAspect="1"/>
          </p:cNvPicPr>
          <p:nvPr>
            <p:custDataLst>
              <p:tags r:id="rId5"/>
            </p:custDataLst>
          </p:nvPr>
        </p:nvPicPr>
        <p:blipFill rotWithShape="1">
          <a:blip r:embed="rId10" cstate="screen"/>
          <a:srcRect/>
          <a:stretch>
            <a:fillRect/>
          </a:stretch>
        </p:blipFill>
        <p:spPr>
          <a:xfrm flipH="1">
            <a:off x="8442113" y="2178727"/>
            <a:ext cx="2730899" cy="928506"/>
          </a:xfrm>
          <a:prstGeom prst="rect">
            <a:avLst/>
          </a:prstGeom>
        </p:spPr>
      </p:pic>
      <p:cxnSp>
        <p:nvCxnSpPr>
          <p:cNvPr id="13" name="PA-102215"/>
          <p:cNvCxnSpPr/>
          <p:nvPr>
            <p:custDataLst>
              <p:tags r:id="rId6"/>
            </p:custDataLst>
          </p:nvPr>
        </p:nvCxnSpPr>
        <p:spPr>
          <a:xfrm>
            <a:off x="1052435" y="5821812"/>
            <a:ext cx="10127882" cy="0"/>
          </a:xfrm>
          <a:prstGeom prst="line">
            <a:avLst/>
          </a:prstGeom>
          <a:noFill/>
          <a:ln w="6350" cap="flat" cmpd="sng" algn="ctr">
            <a:solidFill>
              <a:srgbClr val="CD201F"/>
            </a:solidFill>
            <a:prstDash val="solid"/>
            <a:miter lim="800000"/>
          </a:ln>
          <a:effectLst/>
        </p:spPr>
      </p:cxnSp>
      <p:cxnSp>
        <p:nvCxnSpPr>
          <p:cNvPr id="14" name="PA-102216"/>
          <p:cNvCxnSpPr/>
          <p:nvPr>
            <p:custDataLst>
              <p:tags r:id="rId7"/>
            </p:custDataLst>
          </p:nvPr>
        </p:nvCxnSpPr>
        <p:spPr>
          <a:xfrm>
            <a:off x="1052435" y="3318098"/>
            <a:ext cx="10127882" cy="0"/>
          </a:xfrm>
          <a:prstGeom prst="line">
            <a:avLst/>
          </a:prstGeom>
          <a:noFill/>
          <a:ln w="6350" cap="flat" cmpd="sng" algn="ctr">
            <a:solidFill>
              <a:srgbClr val="CD201F"/>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 presetClass="entr" presetSubtype="2" accel="43000" fill="hold" nodeType="withEffect" p14:presetBounceEnd="45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45000">
                                          <p:cBhvr additive="base">
                                            <p:cTn id="16" dur="1000" fill="hold"/>
                                            <p:tgtEl>
                                              <p:spTgt spid="12"/>
                                            </p:tgtEl>
                                            <p:attrNameLst>
                                              <p:attrName>ppt_x</p:attrName>
                                            </p:attrNameLst>
                                          </p:cBhvr>
                                          <p:tavLst>
                                            <p:tav tm="0">
                                              <p:val>
                                                <p:strVal val="1+#ppt_w/2"/>
                                              </p:val>
                                            </p:tav>
                                            <p:tav tm="100000">
                                              <p:val>
                                                <p:strVal val="#ppt_x"/>
                                              </p:val>
                                            </p:tav>
                                          </p:tavLst>
                                        </p:anim>
                                        <p:anim calcmode="lin" valueType="num" p14:bounceEnd="45000">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55" presetClass="entr" presetSubtype="0" fill="hold" grpId="0" nodeType="withEffect">
                                      <p:stCondLst>
                                        <p:cond delay="50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par>
                              <p:cTn id="23" fill="hold">
                                <p:stCondLst>
                                  <p:cond delay="3299"/>
                                </p:stCondLst>
                                <p:childTnLst>
                                  <p:par>
                                    <p:cTn id="24" presetID="16" presetClass="entr" presetSubtype="37"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par>
                                    <p:cTn id="27" presetID="16" presetClass="entr" presetSubtype="37"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lt">
                                        <p:tmPct val="10000"/>
                                      </p:iterate>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 presetClass="entr" presetSubtype="2" accel="43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1+#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55" presetClass="entr" presetSubtype="0" fill="hold" grpId="0" nodeType="withEffect">
                                      <p:stCondLst>
                                        <p:cond delay="50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par>
                              <p:cTn id="23" fill="hold">
                                <p:stCondLst>
                                  <p:cond delay="3299"/>
                                </p:stCondLst>
                                <p:childTnLst>
                                  <p:par>
                                    <p:cTn id="24" presetID="16" presetClass="entr" presetSubtype="37"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par>
                                    <p:cTn id="27" presetID="16" presetClass="entr" presetSubtype="37"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lt">
                                        <p:tmPct val="10000"/>
                                      </p:iterate>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17"/>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抓落实要“狠”</a:t>
            </a:r>
          </a:p>
        </p:txBody>
      </p:sp>
      <p:sp>
        <p:nvSpPr>
          <p:cNvPr id="33" name="PA-1022118"/>
          <p:cNvSpPr/>
          <p:nvPr>
            <p:custDataLst>
              <p:tags r:id="rId2"/>
            </p:custDataLst>
          </p:nvPr>
        </p:nvSpPr>
        <p:spPr>
          <a:xfrm>
            <a:off x="5254906" y="2485774"/>
            <a:ext cx="6937094" cy="3166255"/>
          </a:xfrm>
          <a:custGeom>
            <a:avLst/>
            <a:gdLst>
              <a:gd name="connsiteX0" fmla="*/ 1334038 w 6937094"/>
              <a:gd name="connsiteY0" fmla="*/ 0 h 3166255"/>
              <a:gd name="connsiteX1" fmla="*/ 6937094 w 6937094"/>
              <a:gd name="connsiteY1" fmla="*/ 0 h 3166255"/>
              <a:gd name="connsiteX2" fmla="*/ 6937094 w 6937094"/>
              <a:gd name="connsiteY2" fmla="*/ 3166255 h 3166255"/>
              <a:gd name="connsiteX3" fmla="*/ 1352259 w 6937094"/>
              <a:gd name="connsiteY3" fmla="*/ 3166255 h 3166255"/>
              <a:gd name="connsiteX4" fmla="*/ 0 w 6937094"/>
              <a:gd name="connsiteY4" fmla="*/ 2114540 h 3166255"/>
              <a:gd name="connsiteX5" fmla="*/ 0 w 6937094"/>
              <a:gd name="connsiteY5" fmla="*/ 1120578 h 31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7094" h="3166255">
                <a:moveTo>
                  <a:pt x="1334038" y="0"/>
                </a:moveTo>
                <a:lnTo>
                  <a:pt x="6937094" y="0"/>
                </a:lnTo>
                <a:lnTo>
                  <a:pt x="6937094" y="3166255"/>
                </a:lnTo>
                <a:lnTo>
                  <a:pt x="1352259" y="3166255"/>
                </a:lnTo>
                <a:lnTo>
                  <a:pt x="0" y="2114540"/>
                </a:lnTo>
                <a:lnTo>
                  <a:pt x="0" y="1120578"/>
                </a:lnTo>
                <a:close/>
              </a:path>
            </a:pathLst>
          </a:custGeom>
          <a:solidFill>
            <a:srgbClr val="C00000"/>
          </a:solidFill>
          <a:ln w="12700" cap="flat" cmpd="sng" algn="ctr">
            <a:noFill/>
            <a:prstDash val="solid"/>
            <a:miter lim="800000"/>
          </a:ln>
          <a:effectLst/>
        </p:spPr>
        <p:txBody>
          <a:bodyPr wrap="square" anchor="ctr">
            <a:noAutofit/>
          </a:bodyPr>
          <a:lstStyle/>
          <a:p>
            <a:pPr>
              <a:lnSpc>
                <a:spcPct val="150000"/>
              </a:lnSpc>
              <a:buFontTx/>
              <a:buNone/>
            </a:pPr>
            <a:endParaRPr lang="en-US" altLang="zh-CN" sz="2000" b="1" dirty="0">
              <a:solidFill>
                <a:srgbClr val="FFFFFF"/>
              </a:solidFill>
              <a:cs typeface="+mn-ea"/>
              <a:sym typeface="+mn-lt"/>
            </a:endParaRPr>
          </a:p>
        </p:txBody>
      </p:sp>
      <p:sp>
        <p:nvSpPr>
          <p:cNvPr id="24" name="PA-1022119"/>
          <p:cNvSpPr/>
          <p:nvPr>
            <p:custDataLst>
              <p:tags r:id="rId3"/>
            </p:custDataLst>
          </p:nvPr>
        </p:nvSpPr>
        <p:spPr>
          <a:xfrm>
            <a:off x="6417672" y="3538278"/>
            <a:ext cx="5386086" cy="677621"/>
          </a:xfrm>
          <a:prstGeom prst="rect">
            <a:avLst/>
          </a:prstGeom>
        </p:spPr>
        <p:txBody>
          <a:bodyPr wrap="square">
            <a:spAutoFit/>
          </a:bodyPr>
          <a:lstStyle/>
          <a:p>
            <a:pPr algn="ctr">
              <a:lnSpc>
                <a:spcPct val="130000"/>
              </a:lnSpc>
              <a:buFontTx/>
              <a:buNone/>
            </a:pPr>
            <a:r>
              <a:rPr lang="zh-CN" altLang="en-US" sz="3200" dirty="0">
                <a:solidFill>
                  <a:schemeClr val="bg1"/>
                </a:solidFill>
                <a:cs typeface="+mn-ea"/>
                <a:sym typeface="+mn-lt"/>
              </a:rPr>
              <a:t>一分部署    九分落实</a:t>
            </a:r>
          </a:p>
        </p:txBody>
      </p:sp>
      <p:sp>
        <p:nvSpPr>
          <p:cNvPr id="26" name="PA-1022120"/>
          <p:cNvSpPr/>
          <p:nvPr>
            <p:custDataLst>
              <p:tags r:id="rId4"/>
            </p:custDataLst>
          </p:nvPr>
        </p:nvSpPr>
        <p:spPr>
          <a:xfrm>
            <a:off x="6381085" y="4218785"/>
            <a:ext cx="5386086" cy="897105"/>
          </a:xfrm>
          <a:prstGeom prst="rect">
            <a:avLst/>
          </a:prstGeom>
        </p:spPr>
        <p:txBody>
          <a:bodyPr wrap="square">
            <a:spAutoFit/>
          </a:bodyPr>
          <a:lstStyle/>
          <a:p>
            <a:pPr algn="ctr">
              <a:lnSpc>
                <a:spcPct val="130000"/>
              </a:lnSpc>
              <a:buFontTx/>
              <a:buNone/>
            </a:pPr>
            <a:r>
              <a:rPr lang="zh-CN" altLang="en-US" sz="4400" dirty="0">
                <a:solidFill>
                  <a:schemeClr val="bg1"/>
                </a:solidFill>
                <a:cs typeface="+mn-ea"/>
                <a:sym typeface="+mn-lt"/>
              </a:rPr>
              <a:t>空谈误国  实干兴邦</a:t>
            </a:r>
          </a:p>
        </p:txBody>
      </p:sp>
      <p:sp>
        <p:nvSpPr>
          <p:cNvPr id="2" name="PA-1022121"/>
          <p:cNvSpPr/>
          <p:nvPr>
            <p:custDataLst>
              <p:tags r:id="rId5"/>
            </p:custDataLst>
          </p:nvPr>
        </p:nvSpPr>
        <p:spPr>
          <a:xfrm>
            <a:off x="7954686" y="2898979"/>
            <a:ext cx="2312058" cy="466440"/>
          </a:xfrm>
          <a:prstGeom prst="roundRect">
            <a:avLst/>
          </a:prstGeom>
          <a:solidFill>
            <a:schemeClr val="bg1"/>
          </a:solidFill>
        </p:spPr>
        <p:txBody>
          <a:bodyPr wrap="square">
            <a:spAutoFit/>
          </a:bodyPr>
          <a:lstStyle/>
          <a:p>
            <a:pPr algn="ctr">
              <a:lnSpc>
                <a:spcPct val="130000"/>
              </a:lnSpc>
            </a:pPr>
            <a:r>
              <a:rPr lang="zh-CN" altLang="en-US" dirty="0">
                <a:cs typeface="+mn-ea"/>
                <a:sym typeface="+mn-lt"/>
              </a:rPr>
              <a:t>习近平总书记强调</a:t>
            </a:r>
          </a:p>
        </p:txBody>
      </p:sp>
      <p:pic>
        <p:nvPicPr>
          <p:cNvPr id="29" name="PA-1022122"/>
          <p:cNvPicPr>
            <a:picLocks noChangeAspect="1"/>
          </p:cNvPicPr>
          <p:nvPr>
            <p:custDataLst>
              <p:tags r:id="rId6"/>
            </p:custDataLst>
          </p:nvPr>
        </p:nvPicPr>
        <p:blipFill>
          <a:blip r:embed="rId9" cstate="screen"/>
          <a:stretch>
            <a:fillRect/>
          </a:stretch>
        </p:blipFill>
        <p:spPr>
          <a:xfrm>
            <a:off x="1278295" y="1984578"/>
            <a:ext cx="5594269" cy="395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23"/>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抓落实要“狠”</a:t>
            </a:r>
          </a:p>
        </p:txBody>
      </p:sp>
      <p:sp>
        <p:nvSpPr>
          <p:cNvPr id="22" name="PA-1022124"/>
          <p:cNvSpPr/>
          <p:nvPr>
            <p:custDataLst>
              <p:tags r:id="rId2"/>
            </p:custDataLst>
          </p:nvPr>
        </p:nvSpPr>
        <p:spPr>
          <a:xfrm>
            <a:off x="1087572" y="2609735"/>
            <a:ext cx="2118616" cy="2973122"/>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要狠抓主体责任，狠抓监督激励制度，狠抓转变工作作风。</a:t>
            </a:r>
          </a:p>
          <a:p>
            <a:pPr algn="just" fontAlgn="base">
              <a:lnSpc>
                <a:spcPct val="130000"/>
              </a:lnSpc>
              <a:spcBef>
                <a:spcPct val="0"/>
              </a:spcBef>
              <a:spcAft>
                <a:spcPct val="0"/>
              </a:spcAft>
              <a:defRPr/>
            </a:pPr>
            <a:r>
              <a:rPr lang="zh-CN" altLang="en-US" dirty="0">
                <a:cs typeface="+mn-ea"/>
                <a:sym typeface="+mn-lt"/>
              </a:rPr>
              <a:t>要以上率下，勇挑重担，敢啃硬骨，亲自抓，带头干，一级带着一级干，一级监督一级干。</a:t>
            </a:r>
          </a:p>
        </p:txBody>
      </p:sp>
      <p:sp>
        <p:nvSpPr>
          <p:cNvPr id="23" name="PA-1022125"/>
          <p:cNvSpPr/>
          <p:nvPr>
            <p:custDataLst>
              <p:tags r:id="rId3"/>
            </p:custDataLst>
          </p:nvPr>
        </p:nvSpPr>
        <p:spPr>
          <a:xfrm>
            <a:off x="8754319" y="2609735"/>
            <a:ext cx="2350109" cy="2973122"/>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做到重要改革亲自部署、重大方案亲自把关、关键环节亲自协调、落实情况亲自督查。</a:t>
            </a:r>
          </a:p>
          <a:p>
            <a:pPr algn="just" fontAlgn="base">
              <a:lnSpc>
                <a:spcPct val="130000"/>
              </a:lnSpc>
              <a:spcBef>
                <a:spcPct val="0"/>
              </a:spcBef>
              <a:spcAft>
                <a:spcPct val="0"/>
              </a:spcAft>
              <a:defRPr/>
            </a:pPr>
            <a:r>
              <a:rPr lang="zh-CN" altLang="en-US" dirty="0">
                <a:cs typeface="+mn-ea"/>
                <a:sym typeface="+mn-lt"/>
              </a:rPr>
              <a:t>要狠抓监督激励制度建设，营造有利于狠抓落实的体制机制。</a:t>
            </a:r>
          </a:p>
        </p:txBody>
      </p:sp>
      <p:pic>
        <p:nvPicPr>
          <p:cNvPr id="24" name="PA-1022126"/>
          <p:cNvPicPr>
            <a:picLocks noChangeAspect="1"/>
          </p:cNvPicPr>
          <p:nvPr>
            <p:custDataLst>
              <p:tags r:id="rId4"/>
            </p:custDataLst>
          </p:nvPr>
        </p:nvPicPr>
        <p:blipFill>
          <a:blip r:embed="rId9"/>
          <a:srcRect/>
          <a:stretch>
            <a:fillRect/>
          </a:stretch>
        </p:blipFill>
        <p:spPr>
          <a:xfrm>
            <a:off x="3770452" y="2601333"/>
            <a:ext cx="4436000" cy="2955301"/>
          </a:xfrm>
          <a:prstGeom prst="rect">
            <a:avLst/>
          </a:prstGeom>
        </p:spPr>
      </p:pic>
      <p:cxnSp>
        <p:nvCxnSpPr>
          <p:cNvPr id="25" name="PA-1022127"/>
          <p:cNvCxnSpPr/>
          <p:nvPr>
            <p:custDataLst>
              <p:tags r:id="rId5"/>
            </p:custDataLst>
          </p:nvPr>
        </p:nvCxnSpPr>
        <p:spPr>
          <a:xfrm>
            <a:off x="3472405" y="2886790"/>
            <a:ext cx="0" cy="2384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A-1022128"/>
          <p:cNvCxnSpPr/>
          <p:nvPr>
            <p:custDataLst>
              <p:tags r:id="rId6"/>
            </p:custDataLst>
          </p:nvPr>
        </p:nvCxnSpPr>
        <p:spPr>
          <a:xfrm>
            <a:off x="8472668" y="2886790"/>
            <a:ext cx="0" cy="23843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779"/>
                            </p:stCondLst>
                            <p:childTnLst>
                              <p:par>
                                <p:cTn id="15" presetID="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29"/>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抓落实要“狠”</a:t>
            </a:r>
          </a:p>
        </p:txBody>
      </p:sp>
      <p:grpSp>
        <p:nvGrpSpPr>
          <p:cNvPr id="22" name="PA-1022130"/>
          <p:cNvGrpSpPr/>
          <p:nvPr>
            <p:custDataLst>
              <p:tags r:id="rId2"/>
            </p:custDataLst>
          </p:nvPr>
        </p:nvGrpSpPr>
        <p:grpSpPr>
          <a:xfrm>
            <a:off x="1318130" y="2695342"/>
            <a:ext cx="9555740" cy="3071664"/>
            <a:chOff x="1485571" y="2402861"/>
            <a:chExt cx="9555740" cy="3071664"/>
          </a:xfrm>
        </p:grpSpPr>
        <p:sp>
          <p:nvSpPr>
            <p:cNvPr id="23" name="PA-矩形: 圆角 1"/>
            <p:cNvSpPr/>
            <p:nvPr>
              <p:custDataLst>
                <p:tags r:id="rId4"/>
              </p:custDataLst>
            </p:nvPr>
          </p:nvSpPr>
          <p:spPr>
            <a:xfrm>
              <a:off x="1485571" y="2402861"/>
              <a:ext cx="9282608" cy="2926896"/>
            </a:xfrm>
            <a:prstGeom prst="roundRect">
              <a:avLst>
                <a:gd name="adj" fmla="val 5712"/>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accent4">
                    <a:lumMod val="20000"/>
                    <a:lumOff val="80000"/>
                  </a:schemeClr>
                </a:solidFill>
                <a:cs typeface="+mn-ea"/>
                <a:sym typeface="+mn-lt"/>
              </a:endParaRPr>
            </a:p>
          </p:txBody>
        </p:sp>
        <p:sp>
          <p:nvSpPr>
            <p:cNvPr id="24" name="PA-矩形: 圆角 1"/>
            <p:cNvSpPr/>
            <p:nvPr>
              <p:custDataLst>
                <p:tags r:id="rId5"/>
              </p:custDataLst>
            </p:nvPr>
          </p:nvSpPr>
          <p:spPr>
            <a:xfrm>
              <a:off x="1758703" y="2557302"/>
              <a:ext cx="9282608" cy="2917223"/>
            </a:xfrm>
            <a:prstGeom prst="roundRect">
              <a:avLst>
                <a:gd name="adj" fmla="val 571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accent4">
                    <a:lumMod val="20000"/>
                    <a:lumOff val="80000"/>
                  </a:schemeClr>
                </a:solidFill>
                <a:cs typeface="+mn-ea"/>
                <a:sym typeface="+mn-lt"/>
              </a:endParaRPr>
            </a:p>
          </p:txBody>
        </p:sp>
      </p:grpSp>
      <p:sp>
        <p:nvSpPr>
          <p:cNvPr id="25" name="PA-1022131"/>
          <p:cNvSpPr/>
          <p:nvPr>
            <p:custDataLst>
              <p:tags r:id="rId3"/>
            </p:custDataLst>
          </p:nvPr>
        </p:nvSpPr>
        <p:spPr>
          <a:xfrm>
            <a:off x="2301974" y="3174543"/>
            <a:ext cx="7922202" cy="2252924"/>
          </a:xfrm>
          <a:prstGeom prst="rect">
            <a:avLst/>
          </a:prstGeom>
        </p:spPr>
        <p:txBody>
          <a:bodyPr wrap="square">
            <a:spAutoFit/>
          </a:bodyPr>
          <a:lstStyle/>
          <a:p>
            <a:pPr marL="285750" indent="-285750" algn="just">
              <a:lnSpc>
                <a:spcPct val="130000"/>
              </a:lnSpc>
              <a:buFont typeface="Wingdings" panose="05000000000000000000" pitchFamily="2" charset="2"/>
              <a:buChar char="ü"/>
            </a:pPr>
            <a:r>
              <a:rPr lang="zh-CN" altLang="en-US" dirty="0">
                <a:cs typeface="+mn-ea"/>
                <a:sym typeface="+mn-lt"/>
              </a:rPr>
              <a:t>建立有效的监督制度，对不担当、不作为、抓落实不力的党员干部进行严肃问责；</a:t>
            </a:r>
          </a:p>
          <a:p>
            <a:pPr marL="285750" indent="-285750" algn="just">
              <a:lnSpc>
                <a:spcPct val="130000"/>
              </a:lnSpc>
              <a:buFont typeface="Wingdings" panose="05000000000000000000" pitchFamily="2" charset="2"/>
              <a:buChar char="ü"/>
            </a:pPr>
            <a:r>
              <a:rPr lang="zh-CN" altLang="en-US" dirty="0">
                <a:cs typeface="+mn-ea"/>
                <a:sym typeface="+mn-lt"/>
              </a:rPr>
              <a:t>建立激励和容错纠错制度，对善于狠抓落实的党员干部加大宣传和奖励力度，为敢于创新、敢于狠抓落实的党员干部摇旗呐喊、鼓劲撑腰；</a:t>
            </a:r>
          </a:p>
          <a:p>
            <a:pPr marL="285750" indent="-285750" algn="just">
              <a:lnSpc>
                <a:spcPct val="130000"/>
              </a:lnSpc>
              <a:buFont typeface="Wingdings" panose="05000000000000000000" pitchFamily="2" charset="2"/>
              <a:buChar char="ü"/>
            </a:pPr>
            <a:r>
              <a:rPr lang="zh-CN" altLang="en-US" dirty="0">
                <a:cs typeface="+mn-ea"/>
                <a:sym typeface="+mn-lt"/>
              </a:rPr>
              <a:t>完善干部选拔任用制度，让想干事、能干事、干好事、不出事的党员干部得到重用，形成“优者上、庸者让、劣者汰”的正确用人导向。</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32"/>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抓落实要“狠”</a:t>
            </a:r>
          </a:p>
        </p:txBody>
      </p:sp>
      <p:sp>
        <p:nvSpPr>
          <p:cNvPr id="8" name="PA-1022133"/>
          <p:cNvSpPr/>
          <p:nvPr>
            <p:custDataLst>
              <p:tags r:id="rId2"/>
            </p:custDataLst>
          </p:nvPr>
        </p:nvSpPr>
        <p:spPr>
          <a:xfrm>
            <a:off x="523480" y="3101170"/>
            <a:ext cx="8547097" cy="2808606"/>
          </a:xfrm>
          <a:prstGeom prst="roundRect">
            <a:avLst>
              <a:gd name="adj" fmla="val 0"/>
            </a:avLst>
          </a:prstGeom>
          <a:solidFill>
            <a:schemeClr val="bg1"/>
          </a:solid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9" name="PA-1022134"/>
          <p:cNvSpPr/>
          <p:nvPr>
            <p:custDataLst>
              <p:tags r:id="rId3"/>
            </p:custDataLst>
          </p:nvPr>
        </p:nvSpPr>
        <p:spPr>
          <a:xfrm>
            <a:off x="867568" y="3658186"/>
            <a:ext cx="7428594" cy="1907092"/>
          </a:xfrm>
          <a:prstGeom prst="rect">
            <a:avLst/>
          </a:prstGeom>
        </p:spPr>
        <p:txBody>
          <a:bodyPr wrap="square" lIns="105571" tIns="52784" rIns="105571" bIns="52784">
            <a:spAutoFit/>
          </a:bodyPr>
          <a:lstStyle/>
          <a:p>
            <a:pPr algn="just">
              <a:lnSpc>
                <a:spcPct val="130000"/>
              </a:lnSpc>
              <a:defRPr/>
            </a:pPr>
            <a:r>
              <a:rPr lang="zh-CN" altLang="en-US" dirty="0">
                <a:cs typeface="+mn-ea"/>
                <a:sym typeface="+mn-lt"/>
              </a:rPr>
              <a:t>新中国</a:t>
            </a:r>
            <a:r>
              <a:rPr lang="en-US" altLang="zh-CN" dirty="0">
                <a:cs typeface="+mn-ea"/>
                <a:sym typeface="+mn-lt"/>
              </a:rPr>
              <a:t>70</a:t>
            </a:r>
            <a:r>
              <a:rPr lang="zh-CN" altLang="en-US" dirty="0">
                <a:cs typeface="+mn-ea"/>
                <a:sym typeface="+mn-lt"/>
              </a:rPr>
              <a:t>年来的辉煌成就是党带领人民干出来的。把十九大描绘的宏伟蓝图变成现实，要求党员干部以等不起的紧迫感、慢不得的危机感、坐不住的责任感，把习近平新时代中国特色社会主义思想转化为推进改革发展稳定和党的建设各项工作的行动指导与实践动力，把初心和使命外化为立党为公、执政为民、锐意进取、开拓创新的自觉行动。</a:t>
            </a:r>
          </a:p>
        </p:txBody>
      </p:sp>
      <p:sp>
        <p:nvSpPr>
          <p:cNvPr id="10" name="PA-1022135"/>
          <p:cNvSpPr/>
          <p:nvPr>
            <p:custDataLst>
              <p:tags r:id="rId4"/>
            </p:custDataLst>
          </p:nvPr>
        </p:nvSpPr>
        <p:spPr>
          <a:xfrm>
            <a:off x="3905216" y="2295985"/>
            <a:ext cx="4390946" cy="707886"/>
          </a:xfrm>
          <a:prstGeom prst="rect">
            <a:avLst/>
          </a:prstGeom>
        </p:spPr>
        <p:txBody>
          <a:bodyPr wrap="none">
            <a:spAutoFit/>
          </a:bodyPr>
          <a:lstStyle/>
          <a:p>
            <a:pPr algn="r"/>
            <a:r>
              <a:rPr lang="en-US" altLang="zh-CN" sz="4000" dirty="0">
                <a:cs typeface="+mn-ea"/>
                <a:sym typeface="+mn-lt"/>
              </a:rPr>
              <a:t>70</a:t>
            </a:r>
            <a:r>
              <a:rPr lang="zh-CN" altLang="en-US" sz="4000" dirty="0">
                <a:cs typeface="+mn-ea"/>
                <a:sym typeface="+mn-lt"/>
              </a:rPr>
              <a:t>年来的辉煌成就</a:t>
            </a:r>
          </a:p>
        </p:txBody>
      </p:sp>
      <p:pic>
        <p:nvPicPr>
          <p:cNvPr id="12" name="PA-1022136" descr="图片包含 物体&#10;&#10;描述已自动生成"/>
          <p:cNvPicPr>
            <a:picLocks noChangeAspect="1"/>
          </p:cNvPicPr>
          <p:nvPr>
            <p:custDataLst>
              <p:tags r:id="rId5"/>
            </p:custDataLst>
          </p:nvPr>
        </p:nvPicPr>
        <p:blipFill>
          <a:blip r:embed="rId8"/>
          <a:stretch>
            <a:fillRect/>
          </a:stretch>
        </p:blipFill>
        <p:spPr>
          <a:xfrm>
            <a:off x="7843087" y="1718572"/>
            <a:ext cx="3942513" cy="4651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1779"/>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37"/>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抓落实要“狠”</a:t>
            </a:r>
          </a:p>
        </p:txBody>
      </p:sp>
      <p:sp>
        <p:nvSpPr>
          <p:cNvPr id="10" name="PA-1022138"/>
          <p:cNvSpPr/>
          <p:nvPr>
            <p:custDataLst>
              <p:tags r:id="rId2"/>
            </p:custDataLst>
          </p:nvPr>
        </p:nvSpPr>
        <p:spPr>
          <a:xfrm>
            <a:off x="2790211" y="2120282"/>
            <a:ext cx="6814899" cy="740986"/>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sz="3200" kern="100" dirty="0">
                <a:solidFill>
                  <a:schemeClr val="bg1"/>
                </a:solidFill>
                <a:cs typeface="+mn-ea"/>
                <a:sym typeface="+mn-lt"/>
              </a:rPr>
              <a:t>党员干部</a:t>
            </a:r>
          </a:p>
        </p:txBody>
      </p:sp>
      <p:pic>
        <p:nvPicPr>
          <p:cNvPr id="11" name="PA-1022139"/>
          <p:cNvPicPr>
            <a:picLocks noChangeAspect="1"/>
          </p:cNvPicPr>
          <p:nvPr>
            <p:custDataLst>
              <p:tags r:id="rId3"/>
            </p:custDataLst>
          </p:nvPr>
        </p:nvPicPr>
        <p:blipFill>
          <a:blip r:embed="rId9" cstate="screen"/>
          <a:stretch>
            <a:fillRect/>
          </a:stretch>
        </p:blipFill>
        <p:spPr>
          <a:xfrm rot="20741150">
            <a:off x="1965173" y="1853480"/>
            <a:ext cx="636406" cy="1377110"/>
          </a:xfrm>
          <a:prstGeom prst="rect">
            <a:avLst/>
          </a:prstGeom>
        </p:spPr>
      </p:pic>
      <p:pic>
        <p:nvPicPr>
          <p:cNvPr id="12" name="PA-1022140"/>
          <p:cNvPicPr>
            <a:picLocks noChangeAspect="1"/>
          </p:cNvPicPr>
          <p:nvPr>
            <p:custDataLst>
              <p:tags r:id="rId4"/>
            </p:custDataLst>
          </p:nvPr>
        </p:nvPicPr>
        <p:blipFill>
          <a:blip r:embed="rId9" cstate="screen"/>
          <a:stretch>
            <a:fillRect/>
          </a:stretch>
        </p:blipFill>
        <p:spPr>
          <a:xfrm rot="858850" flipH="1">
            <a:off x="9757464" y="1878462"/>
            <a:ext cx="636406" cy="1377110"/>
          </a:xfrm>
          <a:prstGeom prst="rect">
            <a:avLst/>
          </a:prstGeom>
        </p:spPr>
      </p:pic>
      <p:sp>
        <p:nvSpPr>
          <p:cNvPr id="13" name="PA-1022141"/>
          <p:cNvSpPr/>
          <p:nvPr>
            <p:custDataLst>
              <p:tags r:id="rId5"/>
            </p:custDataLst>
          </p:nvPr>
        </p:nvSpPr>
        <p:spPr>
          <a:xfrm>
            <a:off x="1168641" y="3409388"/>
            <a:ext cx="10041019" cy="2585845"/>
          </a:xfrm>
          <a:prstGeom prst="rect">
            <a:avLst/>
          </a:prstGeom>
          <a:solidFill>
            <a:schemeClr val="bg1"/>
          </a:solid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cs typeface="+mn-ea"/>
              <a:sym typeface="+mn-lt"/>
            </a:endParaRPr>
          </a:p>
        </p:txBody>
      </p:sp>
      <p:sp>
        <p:nvSpPr>
          <p:cNvPr id="14" name="PA-1022142"/>
          <p:cNvSpPr/>
          <p:nvPr>
            <p:custDataLst>
              <p:tags r:id="rId6"/>
            </p:custDataLst>
          </p:nvPr>
        </p:nvSpPr>
        <p:spPr>
          <a:xfrm>
            <a:off x="1219088" y="3818355"/>
            <a:ext cx="9804271" cy="1892826"/>
          </a:xfrm>
          <a:prstGeom prst="rect">
            <a:avLst/>
          </a:prstGeom>
          <a:noFill/>
        </p:spPr>
        <p:txBody>
          <a:bodyPr wrap="square">
            <a:spAutoFit/>
          </a:bodyPr>
          <a:lstStyle/>
          <a:p>
            <a:pPr indent="-285750" algn="just" fontAlgn="base">
              <a:lnSpc>
                <a:spcPct val="130000"/>
              </a:lnSpc>
              <a:spcBef>
                <a:spcPct val="0"/>
              </a:spcBef>
              <a:spcAft>
                <a:spcPct val="0"/>
              </a:spcAft>
              <a:buFont typeface="Wingdings" panose="05000000000000000000" pitchFamily="2" charset="2"/>
              <a:buChar char="ü"/>
              <a:defRPr/>
            </a:pPr>
            <a:r>
              <a:rPr lang="zh-CN" altLang="en-US" dirty="0">
                <a:cs typeface="+mn-ea"/>
                <a:sym typeface="+mn-lt"/>
              </a:rPr>
              <a:t>要切实走出围墙深宅，大兴调查研究之风，用脚步丈量民情，用真心收集民意，狠抓贯彻落实党的十九大精神和党中央的决策部署，狠抓解决人民群众反映强烈的突出问题，不断增强人民群众获得感、幸福感、安全感。</a:t>
            </a:r>
            <a:endParaRPr lang="en-US" altLang="zh-CN" dirty="0">
              <a:cs typeface="+mn-ea"/>
              <a:sym typeface="+mn-lt"/>
            </a:endParaRPr>
          </a:p>
          <a:p>
            <a:pPr indent="-285750" algn="just" fontAlgn="base">
              <a:lnSpc>
                <a:spcPct val="130000"/>
              </a:lnSpc>
              <a:spcBef>
                <a:spcPct val="0"/>
              </a:spcBef>
              <a:spcAft>
                <a:spcPct val="0"/>
              </a:spcAft>
              <a:buFont typeface="Wingdings" panose="05000000000000000000" pitchFamily="2" charset="2"/>
              <a:buChar char="ü"/>
              <a:defRPr/>
            </a:pPr>
            <a:r>
              <a:rPr lang="zh-CN" altLang="en-US" dirty="0">
                <a:cs typeface="+mn-ea"/>
                <a:sym typeface="+mn-lt"/>
              </a:rPr>
              <a:t>坐在办公室都是难题，走到基层去都是办法。在通信发达的今天，键盘不能代替脚板，指尖不能代替脚尖。</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779"/>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279"/>
                            </p:stCondLst>
                            <p:childTnLst>
                              <p:par>
                                <p:cTn id="25" presetID="21"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par>
                          <p:cTn id="28" fill="hold">
                            <p:stCondLst>
                              <p:cond delay="4279"/>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A-1022143"/>
          <p:cNvPicPr>
            <a:picLocks noChangeAspect="1"/>
          </p:cNvPicPr>
          <p:nvPr>
            <p:custDataLst>
              <p:tags r:id="rId1"/>
            </p:custDataLst>
          </p:nvPr>
        </p:nvPicPr>
        <p:blipFill>
          <a:blip r:embed="rId28" cstate="screen"/>
          <a:stretch>
            <a:fillRect/>
          </a:stretch>
        </p:blipFill>
        <p:spPr>
          <a:xfrm>
            <a:off x="5143500" y="738991"/>
            <a:ext cx="1835698" cy="1501578"/>
          </a:xfrm>
          <a:prstGeom prst="rect">
            <a:avLst/>
          </a:prstGeom>
        </p:spPr>
      </p:pic>
      <p:sp>
        <p:nvSpPr>
          <p:cNvPr id="35" name="PA-1022144"/>
          <p:cNvSpPr txBox="1"/>
          <p:nvPr>
            <p:custDataLst>
              <p:tags r:id="rId2"/>
            </p:custDataLst>
          </p:nvPr>
        </p:nvSpPr>
        <p:spPr>
          <a:xfrm>
            <a:off x="3583756" y="3285124"/>
            <a:ext cx="5024487" cy="523220"/>
          </a:xfrm>
          <a:prstGeom prst="rect">
            <a:avLst/>
          </a:prstGeom>
          <a:noFill/>
        </p:spPr>
        <p:txBody>
          <a:bodyPr wrap="square" rtlCol="0">
            <a:spAutoFit/>
          </a:bodyPr>
          <a:lstStyle/>
          <a:p>
            <a:pPr algn="dist"/>
            <a:r>
              <a:rPr lang="zh-CN" altLang="en-US" sz="2800" dirty="0">
                <a:blipFill>
                  <a:blip r:embed="rId29"/>
                  <a:stretch>
                    <a:fillRect/>
                  </a:stretch>
                </a:blipFill>
                <a:cs typeface="+mn-ea"/>
                <a:sym typeface="+mn-lt"/>
              </a:rPr>
              <a:t>主题教育总要求的四个维度</a:t>
            </a:r>
          </a:p>
        </p:txBody>
      </p:sp>
      <p:pic>
        <p:nvPicPr>
          <p:cNvPr id="40" name="PA-1022145"/>
          <p:cNvPicPr>
            <a:picLocks noChangeAspect="1"/>
          </p:cNvPicPr>
          <p:nvPr>
            <p:custDataLst>
              <p:tags r:id="rId3"/>
            </p:custDataLst>
          </p:nvPr>
        </p:nvPicPr>
        <p:blipFill rotWithShape="1">
          <a:blip r:embed="rId30" cstate="screen"/>
          <a:srcRect/>
          <a:stretch>
            <a:fillRect/>
          </a:stretch>
        </p:blipFill>
        <p:spPr>
          <a:xfrm>
            <a:off x="5977568" y="3897951"/>
            <a:ext cx="1563875" cy="523220"/>
          </a:xfrm>
          <a:custGeom>
            <a:avLst/>
            <a:gdLst>
              <a:gd name="connsiteX0" fmla="*/ 0 w 1563875"/>
              <a:gd name="connsiteY0" fmla="*/ 0 h 523220"/>
              <a:gd name="connsiteX1" fmla="*/ 1563875 w 1563875"/>
              <a:gd name="connsiteY1" fmla="*/ 0 h 523220"/>
              <a:gd name="connsiteX2" fmla="*/ 1563875 w 1563875"/>
              <a:gd name="connsiteY2" fmla="*/ 59369 h 523220"/>
              <a:gd name="connsiteX3" fmla="*/ 275912 w 1563875"/>
              <a:gd name="connsiteY3" fmla="*/ 59369 h 523220"/>
              <a:gd name="connsiteX4" fmla="*/ 275912 w 1563875"/>
              <a:gd name="connsiteY4" fmla="*/ 257489 h 523220"/>
              <a:gd name="connsiteX5" fmla="*/ 1563875 w 1563875"/>
              <a:gd name="connsiteY5" fmla="*/ 257489 h 523220"/>
              <a:gd name="connsiteX6" fmla="*/ 1563875 w 1563875"/>
              <a:gd name="connsiteY6" fmla="*/ 523220 h 523220"/>
              <a:gd name="connsiteX7" fmla="*/ 0 w 1563875"/>
              <a:gd name="connsiteY7" fmla="*/ 52322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875" h="523220">
                <a:moveTo>
                  <a:pt x="0" y="0"/>
                </a:moveTo>
                <a:lnTo>
                  <a:pt x="1563875" y="0"/>
                </a:lnTo>
                <a:lnTo>
                  <a:pt x="1563875" y="59369"/>
                </a:lnTo>
                <a:lnTo>
                  <a:pt x="275912" y="59369"/>
                </a:lnTo>
                <a:lnTo>
                  <a:pt x="275912" y="257489"/>
                </a:lnTo>
                <a:lnTo>
                  <a:pt x="1563875" y="257489"/>
                </a:lnTo>
                <a:lnTo>
                  <a:pt x="1563875" y="523220"/>
                </a:lnTo>
                <a:lnTo>
                  <a:pt x="0" y="523220"/>
                </a:lnTo>
                <a:close/>
              </a:path>
            </a:pathLst>
          </a:custGeom>
        </p:spPr>
      </p:pic>
      <p:sp>
        <p:nvSpPr>
          <p:cNvPr id="42" name="PA-1022146"/>
          <p:cNvSpPr/>
          <p:nvPr>
            <p:custDataLst>
              <p:tags r:id="rId4"/>
            </p:custDataLst>
          </p:nvPr>
        </p:nvSpPr>
        <p:spPr>
          <a:xfrm>
            <a:off x="4454159"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精</a:t>
            </a:r>
          </a:p>
        </p:txBody>
      </p:sp>
      <p:sp>
        <p:nvSpPr>
          <p:cNvPr id="43" name="PA-1022147"/>
          <p:cNvSpPr/>
          <p:nvPr>
            <p:custDataLst>
              <p:tags r:id="rId5"/>
            </p:custDataLst>
          </p:nvPr>
        </p:nvSpPr>
        <p:spPr>
          <a:xfrm>
            <a:off x="4823591"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神</a:t>
            </a:r>
          </a:p>
        </p:txBody>
      </p:sp>
      <p:sp>
        <p:nvSpPr>
          <p:cNvPr id="44" name="PA-1022148"/>
          <p:cNvSpPr/>
          <p:nvPr>
            <p:custDataLst>
              <p:tags r:id="rId6"/>
            </p:custDataLst>
          </p:nvPr>
        </p:nvSpPr>
        <p:spPr>
          <a:xfrm>
            <a:off x="5193023"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学</a:t>
            </a:r>
          </a:p>
        </p:txBody>
      </p:sp>
      <p:sp>
        <p:nvSpPr>
          <p:cNvPr id="47" name="PA-1022149"/>
          <p:cNvSpPr/>
          <p:nvPr>
            <p:custDataLst>
              <p:tags r:id="rId7"/>
            </p:custDataLst>
          </p:nvPr>
        </p:nvSpPr>
        <p:spPr>
          <a:xfrm>
            <a:off x="5562455" y="3963232"/>
            <a:ext cx="342526" cy="342526"/>
          </a:xfrm>
          <a:prstGeom prst="ellipse">
            <a:avLst/>
          </a:prstGeom>
          <a:noFill/>
          <a:ln>
            <a:solidFill>
              <a:srgbClr val="F9F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9F38F"/>
                </a:solidFill>
                <a:cs typeface="+mn-ea"/>
                <a:sym typeface="+mn-lt"/>
              </a:rPr>
              <a:t>习</a:t>
            </a:r>
          </a:p>
        </p:txBody>
      </p:sp>
      <p:sp>
        <p:nvSpPr>
          <p:cNvPr id="48" name="PA-1022150"/>
          <p:cNvSpPr txBox="1"/>
          <p:nvPr>
            <p:custDataLst>
              <p:tags r:id="rId8"/>
            </p:custDataLst>
          </p:nvPr>
        </p:nvSpPr>
        <p:spPr>
          <a:xfrm>
            <a:off x="6167887" y="3884302"/>
            <a:ext cx="1869639" cy="323165"/>
          </a:xfrm>
          <a:prstGeom prst="rect">
            <a:avLst/>
          </a:prstGeom>
          <a:noFill/>
        </p:spPr>
        <p:txBody>
          <a:bodyPr wrap="square" rtlCol="0">
            <a:spAutoFit/>
          </a:bodyPr>
          <a:lstStyle/>
          <a:p>
            <a:r>
              <a:rPr lang="zh-CN" altLang="en-US" sz="1500" dirty="0">
                <a:solidFill>
                  <a:srgbClr val="F9F38F"/>
                </a:solidFill>
                <a:cs typeface="+mn-ea"/>
                <a:sym typeface="+mn-lt"/>
              </a:rPr>
              <a:t>贯</a:t>
            </a:r>
            <a:r>
              <a:rPr lang="en-US" altLang="zh-CN" sz="1500" dirty="0">
                <a:solidFill>
                  <a:srgbClr val="F9F38F"/>
                </a:solidFill>
                <a:cs typeface="+mn-ea"/>
                <a:sym typeface="+mn-lt"/>
              </a:rPr>
              <a:t>/</a:t>
            </a:r>
            <a:r>
              <a:rPr lang="zh-CN" altLang="en-US" sz="1500" dirty="0">
                <a:solidFill>
                  <a:srgbClr val="F9F38F"/>
                </a:solidFill>
                <a:cs typeface="+mn-ea"/>
                <a:sym typeface="+mn-lt"/>
              </a:rPr>
              <a:t>彻</a:t>
            </a:r>
            <a:r>
              <a:rPr lang="en-US" altLang="zh-CN" sz="1500" dirty="0">
                <a:solidFill>
                  <a:srgbClr val="F9F38F"/>
                </a:solidFill>
                <a:cs typeface="+mn-ea"/>
                <a:sym typeface="+mn-lt"/>
              </a:rPr>
              <a:t>/</a:t>
            </a:r>
            <a:r>
              <a:rPr lang="zh-CN" altLang="en-US" sz="1500" dirty="0">
                <a:solidFill>
                  <a:srgbClr val="F9F38F"/>
                </a:solidFill>
                <a:cs typeface="+mn-ea"/>
                <a:sym typeface="+mn-lt"/>
              </a:rPr>
              <a:t>落</a:t>
            </a:r>
            <a:r>
              <a:rPr lang="en-US" altLang="zh-CN" sz="1500" dirty="0">
                <a:solidFill>
                  <a:srgbClr val="F9F38F"/>
                </a:solidFill>
                <a:cs typeface="+mn-ea"/>
                <a:sym typeface="+mn-lt"/>
              </a:rPr>
              <a:t>/</a:t>
            </a:r>
            <a:r>
              <a:rPr lang="zh-CN" altLang="en-US" sz="1500" dirty="0">
                <a:solidFill>
                  <a:srgbClr val="F9F38F"/>
                </a:solidFill>
                <a:cs typeface="+mn-ea"/>
                <a:sym typeface="+mn-lt"/>
              </a:rPr>
              <a:t>实</a:t>
            </a:r>
            <a:r>
              <a:rPr lang="en-US" altLang="zh-CN" sz="1500" dirty="0">
                <a:solidFill>
                  <a:srgbClr val="F9F38F"/>
                </a:solidFill>
                <a:cs typeface="+mn-ea"/>
                <a:sym typeface="+mn-lt"/>
              </a:rPr>
              <a:t>/</a:t>
            </a:r>
            <a:r>
              <a:rPr lang="zh-CN" altLang="en-US" sz="1500" dirty="0">
                <a:solidFill>
                  <a:srgbClr val="F9F38F"/>
                </a:solidFill>
                <a:cs typeface="+mn-ea"/>
                <a:sym typeface="+mn-lt"/>
              </a:rPr>
              <a:t>到</a:t>
            </a:r>
            <a:r>
              <a:rPr lang="en-US" altLang="zh-CN" sz="1500" dirty="0">
                <a:solidFill>
                  <a:srgbClr val="F9F38F"/>
                </a:solidFill>
                <a:cs typeface="+mn-ea"/>
                <a:sym typeface="+mn-lt"/>
              </a:rPr>
              <a:t>/</a:t>
            </a:r>
            <a:r>
              <a:rPr lang="zh-CN" altLang="en-US" sz="1500" dirty="0">
                <a:solidFill>
                  <a:srgbClr val="F9F38F"/>
                </a:solidFill>
                <a:cs typeface="+mn-ea"/>
                <a:sym typeface="+mn-lt"/>
              </a:rPr>
              <a:t>位</a:t>
            </a:r>
          </a:p>
        </p:txBody>
      </p:sp>
      <p:grpSp>
        <p:nvGrpSpPr>
          <p:cNvPr id="2" name="PA-1022151"/>
          <p:cNvGrpSpPr/>
          <p:nvPr>
            <p:custDataLst>
              <p:tags r:id="rId9"/>
            </p:custDataLst>
          </p:nvPr>
        </p:nvGrpSpPr>
        <p:grpSpPr>
          <a:xfrm>
            <a:off x="1808207" y="1800866"/>
            <a:ext cx="8550604" cy="1465404"/>
            <a:chOff x="1808207" y="1800866"/>
            <a:chExt cx="8550604" cy="1465404"/>
          </a:xfrm>
        </p:grpSpPr>
        <p:sp>
          <p:nvSpPr>
            <p:cNvPr id="58" name="PA-文本框 57"/>
            <p:cNvSpPr txBox="1"/>
            <p:nvPr>
              <p:custDataLst>
                <p:tags r:id="rId10"/>
              </p:custDataLst>
            </p:nvPr>
          </p:nvSpPr>
          <p:spPr>
            <a:xfrm>
              <a:off x="1869359" y="1819720"/>
              <a:ext cx="1314784" cy="1446550"/>
            </a:xfrm>
            <a:prstGeom prst="rect">
              <a:avLst/>
            </a:prstGeom>
            <a:noFill/>
          </p:spPr>
          <p:txBody>
            <a:bodyPr wrap="none" rtlCol="0">
              <a:spAutoFit/>
            </a:bodyPr>
            <a:lstStyle/>
            <a:p>
              <a:pPr algn="dist"/>
              <a:r>
                <a:rPr lang="zh-CN" altLang="en-US" sz="8800" dirty="0">
                  <a:cs typeface="+mn-ea"/>
                  <a:sym typeface="+mn-lt"/>
                </a:rPr>
                <a:t>感</a:t>
              </a:r>
            </a:p>
          </p:txBody>
        </p:sp>
        <p:sp>
          <p:nvSpPr>
            <p:cNvPr id="59" name="PA-文本框 58"/>
            <p:cNvSpPr txBox="1"/>
            <p:nvPr>
              <p:custDataLst>
                <p:tags r:id="rId11"/>
              </p:custDataLst>
            </p:nvPr>
          </p:nvSpPr>
          <p:spPr>
            <a:xfrm>
              <a:off x="2854297" y="1819720"/>
              <a:ext cx="1314784" cy="1446550"/>
            </a:xfrm>
            <a:prstGeom prst="rect">
              <a:avLst/>
            </a:prstGeom>
            <a:noFill/>
          </p:spPr>
          <p:txBody>
            <a:bodyPr wrap="none" rtlCol="0">
              <a:spAutoFit/>
            </a:bodyPr>
            <a:lstStyle/>
            <a:p>
              <a:pPr algn="dist"/>
              <a:r>
                <a:rPr lang="zh-CN" altLang="en-US" sz="8800" dirty="0">
                  <a:cs typeface="+mn-ea"/>
                  <a:sym typeface="+mn-lt"/>
                </a:rPr>
                <a:t>谢</a:t>
              </a:r>
            </a:p>
          </p:txBody>
        </p:sp>
        <p:sp>
          <p:nvSpPr>
            <p:cNvPr id="60" name="PA-文本框 59"/>
            <p:cNvSpPr txBox="1"/>
            <p:nvPr>
              <p:custDataLst>
                <p:tags r:id="rId12"/>
              </p:custDataLst>
            </p:nvPr>
          </p:nvSpPr>
          <p:spPr>
            <a:xfrm>
              <a:off x="3856067" y="1819720"/>
              <a:ext cx="1314784" cy="1446550"/>
            </a:xfrm>
            <a:prstGeom prst="rect">
              <a:avLst/>
            </a:prstGeom>
            <a:noFill/>
          </p:spPr>
          <p:txBody>
            <a:bodyPr wrap="none" rtlCol="0">
              <a:spAutoFit/>
            </a:bodyPr>
            <a:lstStyle/>
            <a:p>
              <a:pPr algn="dist"/>
              <a:r>
                <a:rPr lang="zh-CN" altLang="en-US" sz="8800" dirty="0">
                  <a:cs typeface="+mn-ea"/>
                  <a:sym typeface="+mn-lt"/>
                </a:rPr>
                <a:t>聆</a:t>
              </a:r>
            </a:p>
          </p:txBody>
        </p:sp>
        <p:sp>
          <p:nvSpPr>
            <p:cNvPr id="61" name="PA-文本框 60"/>
            <p:cNvSpPr txBox="1"/>
            <p:nvPr>
              <p:custDataLst>
                <p:tags r:id="rId13"/>
              </p:custDataLst>
            </p:nvPr>
          </p:nvSpPr>
          <p:spPr>
            <a:xfrm>
              <a:off x="4857837" y="1819720"/>
              <a:ext cx="1314784" cy="1446550"/>
            </a:xfrm>
            <a:prstGeom prst="rect">
              <a:avLst/>
            </a:prstGeom>
            <a:noFill/>
          </p:spPr>
          <p:txBody>
            <a:bodyPr wrap="none" rtlCol="0">
              <a:spAutoFit/>
            </a:bodyPr>
            <a:lstStyle/>
            <a:p>
              <a:pPr algn="dist"/>
              <a:r>
                <a:rPr lang="zh-CN" altLang="en-US" sz="8800" dirty="0">
                  <a:cs typeface="+mn-ea"/>
                  <a:sym typeface="+mn-lt"/>
                </a:rPr>
                <a:t>听</a:t>
              </a:r>
            </a:p>
          </p:txBody>
        </p:sp>
        <p:sp>
          <p:nvSpPr>
            <p:cNvPr id="62" name="PA-文本框 61"/>
            <p:cNvSpPr txBox="1"/>
            <p:nvPr>
              <p:custDataLst>
                <p:tags r:id="rId14"/>
              </p:custDataLst>
            </p:nvPr>
          </p:nvSpPr>
          <p:spPr>
            <a:xfrm>
              <a:off x="6037117" y="1819720"/>
              <a:ext cx="1317990" cy="1446550"/>
            </a:xfrm>
            <a:prstGeom prst="rect">
              <a:avLst/>
            </a:prstGeom>
            <a:noFill/>
          </p:spPr>
          <p:txBody>
            <a:bodyPr wrap="none" rtlCol="0">
              <a:spAutoFit/>
            </a:bodyPr>
            <a:lstStyle/>
            <a:p>
              <a:pPr algn="dist"/>
              <a:r>
                <a:rPr lang="zh-CN" altLang="en-US" sz="8800" dirty="0">
                  <a:cs typeface="+mn-ea"/>
                  <a:sym typeface="+mn-lt"/>
                </a:rPr>
                <a:t>下</a:t>
              </a:r>
            </a:p>
          </p:txBody>
        </p:sp>
        <p:sp>
          <p:nvSpPr>
            <p:cNvPr id="63" name="PA-文本框 62"/>
            <p:cNvSpPr txBox="1"/>
            <p:nvPr>
              <p:custDataLst>
                <p:tags r:id="rId15"/>
              </p:custDataLst>
            </p:nvPr>
          </p:nvSpPr>
          <p:spPr>
            <a:xfrm>
              <a:off x="7040490" y="1819720"/>
              <a:ext cx="1314784" cy="1446550"/>
            </a:xfrm>
            <a:prstGeom prst="rect">
              <a:avLst/>
            </a:prstGeom>
            <a:noFill/>
          </p:spPr>
          <p:txBody>
            <a:bodyPr wrap="none" rtlCol="0">
              <a:spAutoFit/>
            </a:bodyPr>
            <a:lstStyle/>
            <a:p>
              <a:pPr algn="dist"/>
              <a:r>
                <a:rPr lang="zh-CN" altLang="en-US" sz="8800" dirty="0">
                  <a:cs typeface="+mn-ea"/>
                  <a:sym typeface="+mn-lt"/>
                </a:rPr>
                <a:t>回</a:t>
              </a:r>
            </a:p>
          </p:txBody>
        </p:sp>
        <p:sp>
          <p:nvSpPr>
            <p:cNvPr id="64" name="PA-文本框 63"/>
            <p:cNvSpPr txBox="1"/>
            <p:nvPr>
              <p:custDataLst>
                <p:tags r:id="rId16"/>
              </p:custDataLst>
            </p:nvPr>
          </p:nvSpPr>
          <p:spPr>
            <a:xfrm>
              <a:off x="8042260" y="1819720"/>
              <a:ext cx="1314784" cy="1446550"/>
            </a:xfrm>
            <a:prstGeom prst="rect">
              <a:avLst/>
            </a:prstGeom>
            <a:noFill/>
          </p:spPr>
          <p:txBody>
            <a:bodyPr wrap="none" rtlCol="0">
              <a:spAutoFit/>
            </a:bodyPr>
            <a:lstStyle/>
            <a:p>
              <a:pPr algn="dist"/>
              <a:r>
                <a:rPr lang="zh-CN" altLang="en-US" sz="8800" dirty="0">
                  <a:cs typeface="+mn-ea"/>
                  <a:sym typeface="+mn-lt"/>
                </a:rPr>
                <a:t>再</a:t>
              </a:r>
            </a:p>
          </p:txBody>
        </p:sp>
        <p:sp>
          <p:nvSpPr>
            <p:cNvPr id="65" name="PA-文本框 64"/>
            <p:cNvSpPr txBox="1"/>
            <p:nvPr>
              <p:custDataLst>
                <p:tags r:id="rId17"/>
              </p:custDataLst>
            </p:nvPr>
          </p:nvSpPr>
          <p:spPr>
            <a:xfrm>
              <a:off x="9044027" y="1819720"/>
              <a:ext cx="1314784" cy="1446550"/>
            </a:xfrm>
            <a:prstGeom prst="rect">
              <a:avLst/>
            </a:prstGeom>
            <a:noFill/>
          </p:spPr>
          <p:txBody>
            <a:bodyPr wrap="none" rtlCol="0">
              <a:spAutoFit/>
            </a:bodyPr>
            <a:lstStyle/>
            <a:p>
              <a:pPr algn="dist"/>
              <a:r>
                <a:rPr lang="zh-CN" altLang="en-US" sz="8800" dirty="0">
                  <a:cs typeface="+mn-ea"/>
                  <a:sym typeface="+mn-lt"/>
                </a:rPr>
                <a:t>见</a:t>
              </a:r>
            </a:p>
          </p:txBody>
        </p:sp>
        <p:sp>
          <p:nvSpPr>
            <p:cNvPr id="66" name="PA-文本框 65"/>
            <p:cNvSpPr txBox="1"/>
            <p:nvPr>
              <p:custDataLst>
                <p:tags r:id="rId18"/>
              </p:custDataLst>
            </p:nvPr>
          </p:nvSpPr>
          <p:spPr>
            <a:xfrm>
              <a:off x="1808207" y="1800866"/>
              <a:ext cx="1314784"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感</a:t>
              </a:r>
            </a:p>
          </p:txBody>
        </p:sp>
        <p:sp>
          <p:nvSpPr>
            <p:cNvPr id="67" name="PA-文本框 66"/>
            <p:cNvSpPr txBox="1"/>
            <p:nvPr>
              <p:custDataLst>
                <p:tags r:id="rId19"/>
              </p:custDataLst>
            </p:nvPr>
          </p:nvSpPr>
          <p:spPr>
            <a:xfrm>
              <a:off x="2793145" y="1800866"/>
              <a:ext cx="1314784"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谢</a:t>
              </a:r>
            </a:p>
          </p:txBody>
        </p:sp>
        <p:sp>
          <p:nvSpPr>
            <p:cNvPr id="68" name="PA-文本框 67"/>
            <p:cNvSpPr txBox="1"/>
            <p:nvPr>
              <p:custDataLst>
                <p:tags r:id="rId20"/>
              </p:custDataLst>
            </p:nvPr>
          </p:nvSpPr>
          <p:spPr>
            <a:xfrm>
              <a:off x="3794915" y="1800866"/>
              <a:ext cx="1314784"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聆</a:t>
              </a:r>
            </a:p>
          </p:txBody>
        </p:sp>
        <p:sp>
          <p:nvSpPr>
            <p:cNvPr id="69" name="PA-文本框 68"/>
            <p:cNvSpPr txBox="1"/>
            <p:nvPr>
              <p:custDataLst>
                <p:tags r:id="rId21"/>
              </p:custDataLst>
            </p:nvPr>
          </p:nvSpPr>
          <p:spPr>
            <a:xfrm>
              <a:off x="4796685" y="1800866"/>
              <a:ext cx="1314784"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听</a:t>
              </a:r>
            </a:p>
          </p:txBody>
        </p:sp>
        <p:sp>
          <p:nvSpPr>
            <p:cNvPr id="70" name="PA-文本框 69"/>
            <p:cNvSpPr txBox="1"/>
            <p:nvPr>
              <p:custDataLst>
                <p:tags r:id="rId22"/>
              </p:custDataLst>
            </p:nvPr>
          </p:nvSpPr>
          <p:spPr>
            <a:xfrm>
              <a:off x="5975965" y="1800866"/>
              <a:ext cx="1317990"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下</a:t>
              </a:r>
            </a:p>
          </p:txBody>
        </p:sp>
        <p:sp>
          <p:nvSpPr>
            <p:cNvPr id="71" name="PA-文本框 70"/>
            <p:cNvSpPr txBox="1"/>
            <p:nvPr>
              <p:custDataLst>
                <p:tags r:id="rId23"/>
              </p:custDataLst>
            </p:nvPr>
          </p:nvSpPr>
          <p:spPr>
            <a:xfrm>
              <a:off x="6979338" y="1800866"/>
              <a:ext cx="1314784"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回</a:t>
              </a:r>
            </a:p>
          </p:txBody>
        </p:sp>
        <p:sp>
          <p:nvSpPr>
            <p:cNvPr id="72" name="PA-文本框 71"/>
            <p:cNvSpPr txBox="1"/>
            <p:nvPr>
              <p:custDataLst>
                <p:tags r:id="rId24"/>
              </p:custDataLst>
            </p:nvPr>
          </p:nvSpPr>
          <p:spPr>
            <a:xfrm>
              <a:off x="7981108" y="1800866"/>
              <a:ext cx="1314784"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再</a:t>
              </a:r>
            </a:p>
          </p:txBody>
        </p:sp>
        <p:sp>
          <p:nvSpPr>
            <p:cNvPr id="73" name="PA-文本框 72"/>
            <p:cNvSpPr txBox="1"/>
            <p:nvPr>
              <p:custDataLst>
                <p:tags r:id="rId25"/>
              </p:custDataLst>
            </p:nvPr>
          </p:nvSpPr>
          <p:spPr>
            <a:xfrm>
              <a:off x="8982875" y="1800866"/>
              <a:ext cx="1314784" cy="1446550"/>
            </a:xfrm>
            <a:prstGeom prst="rect">
              <a:avLst/>
            </a:prstGeom>
            <a:noFill/>
          </p:spPr>
          <p:txBody>
            <a:bodyPr wrap="none" rtlCol="0">
              <a:spAutoFit/>
            </a:bodyPr>
            <a:lstStyle/>
            <a:p>
              <a:pPr algn="dist"/>
              <a:r>
                <a:rPr lang="zh-CN" altLang="en-US" sz="8800" dirty="0">
                  <a:blipFill>
                    <a:blip r:embed="rId29"/>
                    <a:stretch>
                      <a:fillRect/>
                    </a:stretch>
                  </a:blipFill>
                  <a:cs typeface="+mn-ea"/>
                  <a:sym typeface="+mn-lt"/>
                </a:rPr>
                <a:t>见</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P spid="43" grpId="0" animBg="1"/>
      <p:bldP spid="44" grpId="0" animBg="1"/>
      <p:bldP spid="47" grpId="0" animBg="1"/>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7"/>
          <p:cNvSpPr/>
          <p:nvPr>
            <p:custDataLst>
              <p:tags r:id="rId1"/>
            </p:custDataLst>
          </p:nvPr>
        </p:nvSpPr>
        <p:spPr>
          <a:xfrm>
            <a:off x="3498732" y="933126"/>
            <a:ext cx="631296" cy="571590"/>
          </a:xfrm>
          <a:prstGeom prst="roundRect">
            <a:avLst>
              <a:gd name="adj" fmla="val 16109"/>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C00000"/>
                </a:solidFill>
                <a:effectLst/>
                <a:uLnTx/>
                <a:uFillTx/>
                <a:cs typeface="+mn-ea"/>
                <a:sym typeface="+mn-lt"/>
              </a:rPr>
              <a:t>01</a:t>
            </a:r>
            <a:endParaRPr kumimoji="0" lang="zh-CN" altLang="en-US" sz="2400" b="1" i="0" u="none" strike="noStrike" kern="0" cap="none" spc="0" normalizeH="0" baseline="0" noProof="0" dirty="0">
              <a:ln>
                <a:noFill/>
              </a:ln>
              <a:solidFill>
                <a:srgbClr val="C00000"/>
              </a:solidFill>
              <a:effectLst/>
              <a:uLnTx/>
              <a:uFillTx/>
              <a:cs typeface="+mn-ea"/>
              <a:sym typeface="+mn-lt"/>
            </a:endParaRPr>
          </a:p>
        </p:txBody>
      </p:sp>
      <p:sp>
        <p:nvSpPr>
          <p:cNvPr id="3" name="PA-102218"/>
          <p:cNvSpPr/>
          <p:nvPr>
            <p:custDataLst>
              <p:tags r:id="rId2"/>
            </p:custDataLst>
          </p:nvPr>
        </p:nvSpPr>
        <p:spPr>
          <a:xfrm>
            <a:off x="4209695" y="933126"/>
            <a:ext cx="5113400" cy="571590"/>
          </a:xfrm>
          <a:prstGeom prst="roundRect">
            <a:avLst/>
          </a:prstGeom>
          <a:solidFill>
            <a:schemeClr val="bg1"/>
          </a:solidFill>
          <a:ln w="12700" cap="flat" cmpd="sng" algn="ctr">
            <a:noFill/>
            <a:prstDash val="solid"/>
            <a:miter lim="800000"/>
          </a:ln>
          <a:effectLst/>
        </p:spPr>
        <p:txBody>
          <a:bodyPr rtlCol="0" anchor="ctr"/>
          <a:lstStyle/>
          <a:p>
            <a:pPr lvl="0" algn="ctr"/>
            <a:r>
              <a:rPr lang="zh-CN" altLang="en-US" sz="2400" b="1" kern="0" dirty="0">
                <a:solidFill>
                  <a:srgbClr val="C00000"/>
                </a:solidFill>
                <a:cs typeface="+mn-ea"/>
                <a:sym typeface="+mn-lt"/>
              </a:rPr>
              <a:t>守初心要“诚”</a:t>
            </a:r>
          </a:p>
        </p:txBody>
      </p:sp>
      <p:sp>
        <p:nvSpPr>
          <p:cNvPr id="4" name="PA-102219"/>
          <p:cNvSpPr/>
          <p:nvPr>
            <p:custDataLst>
              <p:tags r:id="rId3"/>
            </p:custDataLst>
          </p:nvPr>
        </p:nvSpPr>
        <p:spPr>
          <a:xfrm>
            <a:off x="3498732" y="1885654"/>
            <a:ext cx="631296" cy="571590"/>
          </a:xfrm>
          <a:prstGeom prst="roundRect">
            <a:avLst>
              <a:gd name="adj" fmla="val 16109"/>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C00000"/>
                </a:solidFill>
                <a:effectLst/>
                <a:uLnTx/>
                <a:uFillTx/>
                <a:cs typeface="+mn-ea"/>
                <a:sym typeface="+mn-lt"/>
              </a:rPr>
              <a:t>02</a:t>
            </a:r>
            <a:endParaRPr kumimoji="0" lang="zh-CN" altLang="en-US" sz="2400" b="1" i="0" u="none" strike="noStrike" kern="0" cap="none" spc="0" normalizeH="0" baseline="0" noProof="0" dirty="0">
              <a:ln>
                <a:noFill/>
              </a:ln>
              <a:solidFill>
                <a:srgbClr val="C00000"/>
              </a:solidFill>
              <a:effectLst/>
              <a:uLnTx/>
              <a:uFillTx/>
              <a:cs typeface="+mn-ea"/>
              <a:sym typeface="+mn-lt"/>
            </a:endParaRPr>
          </a:p>
        </p:txBody>
      </p:sp>
      <p:sp>
        <p:nvSpPr>
          <p:cNvPr id="5" name="PA-102220"/>
          <p:cNvSpPr/>
          <p:nvPr>
            <p:custDataLst>
              <p:tags r:id="rId4"/>
            </p:custDataLst>
          </p:nvPr>
        </p:nvSpPr>
        <p:spPr>
          <a:xfrm>
            <a:off x="4209695" y="1885654"/>
            <a:ext cx="5113400" cy="571590"/>
          </a:xfrm>
          <a:prstGeom prst="roundRect">
            <a:avLst/>
          </a:prstGeom>
          <a:solidFill>
            <a:schemeClr val="bg1"/>
          </a:solidFill>
          <a:ln w="12700" cap="flat" cmpd="sng" algn="ctr">
            <a:noFill/>
            <a:prstDash val="solid"/>
            <a:miter lim="800000"/>
          </a:ln>
          <a:effectLst/>
        </p:spPr>
        <p:txBody>
          <a:bodyPr rtlCol="0" anchor="ctr"/>
          <a:lstStyle/>
          <a:p>
            <a:pPr lvl="0" algn="ctr"/>
            <a:r>
              <a:rPr lang="zh-CN" altLang="en-US" sz="2400" b="1" kern="0" dirty="0">
                <a:solidFill>
                  <a:srgbClr val="C00000"/>
                </a:solidFill>
                <a:cs typeface="+mn-ea"/>
                <a:sym typeface="+mn-lt"/>
              </a:rPr>
              <a:t>担使命要“勇”</a:t>
            </a:r>
          </a:p>
        </p:txBody>
      </p:sp>
      <p:sp>
        <p:nvSpPr>
          <p:cNvPr id="6" name="PA-102221"/>
          <p:cNvSpPr/>
          <p:nvPr>
            <p:custDataLst>
              <p:tags r:id="rId5"/>
            </p:custDataLst>
          </p:nvPr>
        </p:nvSpPr>
        <p:spPr>
          <a:xfrm>
            <a:off x="3498732" y="2848027"/>
            <a:ext cx="631296" cy="571590"/>
          </a:xfrm>
          <a:prstGeom prst="roundRect">
            <a:avLst>
              <a:gd name="adj" fmla="val 16109"/>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C00000"/>
                </a:solidFill>
                <a:effectLst/>
                <a:uLnTx/>
                <a:uFillTx/>
                <a:cs typeface="+mn-ea"/>
                <a:sym typeface="+mn-lt"/>
              </a:rPr>
              <a:t>03</a:t>
            </a:r>
            <a:endParaRPr kumimoji="0" lang="zh-CN" altLang="en-US" sz="2400" b="1" i="0" u="none" strike="noStrike" kern="0" cap="none" spc="0" normalizeH="0" baseline="0" noProof="0" dirty="0">
              <a:ln>
                <a:noFill/>
              </a:ln>
              <a:solidFill>
                <a:srgbClr val="C00000"/>
              </a:solidFill>
              <a:effectLst/>
              <a:uLnTx/>
              <a:uFillTx/>
              <a:cs typeface="+mn-ea"/>
              <a:sym typeface="+mn-lt"/>
            </a:endParaRPr>
          </a:p>
        </p:txBody>
      </p:sp>
      <p:sp>
        <p:nvSpPr>
          <p:cNvPr id="7" name="PA-102222"/>
          <p:cNvSpPr/>
          <p:nvPr>
            <p:custDataLst>
              <p:tags r:id="rId6"/>
            </p:custDataLst>
          </p:nvPr>
        </p:nvSpPr>
        <p:spPr>
          <a:xfrm>
            <a:off x="4209695" y="2848027"/>
            <a:ext cx="5113400" cy="571590"/>
          </a:xfrm>
          <a:prstGeom prst="roundRect">
            <a:avLst/>
          </a:prstGeom>
          <a:solidFill>
            <a:schemeClr val="bg1"/>
          </a:solidFill>
          <a:ln w="12700" cap="flat" cmpd="sng" algn="ctr">
            <a:noFill/>
            <a:prstDash val="solid"/>
            <a:miter lim="800000"/>
          </a:ln>
          <a:effectLst/>
        </p:spPr>
        <p:txBody>
          <a:bodyPr rtlCol="0" anchor="ctr"/>
          <a:lstStyle/>
          <a:p>
            <a:pPr lvl="0" algn="ctr"/>
            <a:r>
              <a:rPr lang="zh-CN" altLang="en-US" sz="2400" b="1" kern="0" dirty="0">
                <a:solidFill>
                  <a:srgbClr val="C00000"/>
                </a:solidFill>
                <a:cs typeface="+mn-ea"/>
                <a:sym typeface="+mn-lt"/>
              </a:rPr>
              <a:t>找差距要“准”</a:t>
            </a:r>
          </a:p>
        </p:txBody>
      </p:sp>
      <p:sp>
        <p:nvSpPr>
          <p:cNvPr id="8" name="PA-102223"/>
          <p:cNvSpPr/>
          <p:nvPr>
            <p:custDataLst>
              <p:tags r:id="rId7"/>
            </p:custDataLst>
          </p:nvPr>
        </p:nvSpPr>
        <p:spPr>
          <a:xfrm>
            <a:off x="3498732" y="3787744"/>
            <a:ext cx="631296" cy="571590"/>
          </a:xfrm>
          <a:prstGeom prst="roundRect">
            <a:avLst>
              <a:gd name="adj" fmla="val 16109"/>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C00000"/>
                </a:solidFill>
                <a:effectLst/>
                <a:uLnTx/>
                <a:uFillTx/>
                <a:cs typeface="+mn-ea"/>
                <a:sym typeface="+mn-lt"/>
              </a:rPr>
              <a:t>04</a:t>
            </a:r>
            <a:endParaRPr kumimoji="0" lang="zh-CN" altLang="en-US" sz="2400" b="1" i="0" u="none" strike="noStrike" kern="0" cap="none" spc="0" normalizeH="0" baseline="0" noProof="0" dirty="0">
              <a:ln>
                <a:noFill/>
              </a:ln>
              <a:solidFill>
                <a:srgbClr val="C00000"/>
              </a:solidFill>
              <a:effectLst/>
              <a:uLnTx/>
              <a:uFillTx/>
              <a:cs typeface="+mn-ea"/>
              <a:sym typeface="+mn-lt"/>
            </a:endParaRPr>
          </a:p>
        </p:txBody>
      </p:sp>
      <p:sp>
        <p:nvSpPr>
          <p:cNvPr id="9" name="PA-102224"/>
          <p:cNvSpPr/>
          <p:nvPr>
            <p:custDataLst>
              <p:tags r:id="rId8"/>
            </p:custDataLst>
          </p:nvPr>
        </p:nvSpPr>
        <p:spPr>
          <a:xfrm>
            <a:off x="4209695" y="3787744"/>
            <a:ext cx="5113400" cy="571590"/>
          </a:xfrm>
          <a:prstGeom prst="roundRect">
            <a:avLst/>
          </a:prstGeom>
          <a:solidFill>
            <a:schemeClr val="bg1"/>
          </a:solidFill>
          <a:ln w="12700" cap="flat" cmpd="sng" algn="ctr">
            <a:noFill/>
            <a:prstDash val="solid"/>
            <a:miter lim="800000"/>
          </a:ln>
          <a:effectLst/>
        </p:spPr>
        <p:txBody>
          <a:bodyPr rtlCol="0" anchor="ctr"/>
          <a:lstStyle/>
          <a:p>
            <a:pPr lvl="0" algn="ctr"/>
            <a:r>
              <a:rPr lang="zh-CN" altLang="en-US" sz="2400" b="1" kern="0" dirty="0">
                <a:solidFill>
                  <a:srgbClr val="C00000"/>
                </a:solidFill>
                <a:cs typeface="+mn-ea"/>
                <a:sym typeface="+mn-lt"/>
              </a:rPr>
              <a:t>抓落实要“狠”</a:t>
            </a:r>
          </a:p>
        </p:txBody>
      </p:sp>
      <p:sp>
        <p:nvSpPr>
          <p:cNvPr id="10" name="PA-102225"/>
          <p:cNvSpPr/>
          <p:nvPr>
            <p:custDataLst>
              <p:tags r:id="rId9"/>
            </p:custDataLst>
          </p:nvPr>
        </p:nvSpPr>
        <p:spPr>
          <a:xfrm>
            <a:off x="1962560" y="2003826"/>
            <a:ext cx="954107" cy="1938992"/>
          </a:xfrm>
          <a:prstGeom prst="rect">
            <a:avLst/>
          </a:prstGeom>
        </p:spPr>
        <p:txBody>
          <a:bodyPr wrap="none">
            <a:spAutoFit/>
          </a:bodyPr>
          <a:lstStyle/>
          <a:p>
            <a:pPr algn="ctr" defTabSz="914400"/>
            <a:r>
              <a:rPr lang="zh-CN" altLang="en-US" sz="6000" dirty="0">
                <a:ln w="0"/>
                <a:solidFill>
                  <a:schemeClr val="bg1"/>
                </a:solidFill>
                <a:effectLst>
                  <a:outerShdw blurRad="38100" dist="38100" dir="2700000" algn="tl">
                    <a:srgbClr val="000000">
                      <a:alpha val="43137"/>
                    </a:srgbClr>
                  </a:outerShdw>
                </a:effectLst>
                <a:cs typeface="+mn-ea"/>
                <a:sym typeface="+mn-lt"/>
              </a:rPr>
              <a:t>目</a:t>
            </a:r>
            <a:endParaRPr lang="en-US" altLang="zh-CN" sz="6000" dirty="0">
              <a:ln w="0"/>
              <a:solidFill>
                <a:schemeClr val="bg1"/>
              </a:solidFill>
              <a:effectLst>
                <a:outerShdw blurRad="38100" dist="38100" dir="2700000" algn="tl">
                  <a:srgbClr val="000000">
                    <a:alpha val="43137"/>
                  </a:srgbClr>
                </a:outerShdw>
              </a:effectLst>
              <a:cs typeface="+mn-ea"/>
              <a:sym typeface="+mn-lt"/>
            </a:endParaRPr>
          </a:p>
          <a:p>
            <a:pPr algn="ctr" defTabSz="914400"/>
            <a:r>
              <a:rPr lang="zh-CN" altLang="en-US" sz="6000" dirty="0">
                <a:ln w="0"/>
                <a:solidFill>
                  <a:schemeClr val="bg1"/>
                </a:solidFill>
                <a:effectLst>
                  <a:outerShdw blurRad="38100" dist="38100" dir="2700000" algn="tl">
                    <a:srgbClr val="000000">
                      <a:alpha val="43137"/>
                    </a:srgbClr>
                  </a:outerShdw>
                </a:effectLst>
                <a:cs typeface="+mn-ea"/>
                <a:sym typeface="+mn-lt"/>
              </a:rPr>
              <a:t>录</a:t>
            </a:r>
            <a:endParaRPr lang="zh-CN" altLang="zh-CN" sz="6000" dirty="0">
              <a:ln w="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6*min(max(#ppt_w*#ppt_h,.3),1)-7.4)/-.7*#ppt_w"/>
                                              </p:val>
                                            </p:tav>
                                            <p:tav tm="100000">
                                              <p:val>
                                                <p:strVal val="#ppt_w"/>
                                              </p:val>
                                            </p:tav>
                                          </p:tavLst>
                                        </p:anim>
                                        <p:anim calcmode="lin" valueType="num">
                                          <p:cBhvr>
                                            <p:cTn id="8" dur="500" fill="hold"/>
                                            <p:tgtEl>
                                              <p:spTgt spid="10"/>
                                            </p:tgtEl>
                                            <p:attrNameLst>
                                              <p:attrName>ppt_h</p:attrName>
                                            </p:attrNameLst>
                                          </p:cBhvr>
                                          <p:tavLst>
                                            <p:tav tm="0">
                                              <p:val>
                                                <p:strVal val="(6*min(max(#ppt_w*#ppt_h,.3),1)-7.4)/-.7*#ppt_h"/>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grpId="0" nodeType="afterEffect" p14:presetBounceEnd="8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82000">
                                          <p:cBhvr additive="base">
                                            <p:cTn id="19" dur="500" fill="hold"/>
                                            <p:tgtEl>
                                              <p:spTgt spid="3"/>
                                            </p:tgtEl>
                                            <p:attrNameLst>
                                              <p:attrName>ppt_x</p:attrName>
                                            </p:attrNameLst>
                                          </p:cBhvr>
                                          <p:tavLst>
                                            <p:tav tm="0">
                                              <p:val>
                                                <p:strVal val="1+#ppt_w/2"/>
                                              </p:val>
                                            </p:tav>
                                            <p:tav tm="100000">
                                              <p:val>
                                                <p:strVal val="#ppt_x"/>
                                              </p:val>
                                            </p:tav>
                                          </p:tavLst>
                                        </p:anim>
                                        <p:anim calcmode="lin" valueType="num" p14:bounceEnd="82000">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14:presetBounceEnd="82000">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14:bounceEnd="82000">
                                          <p:cBhvr additive="base">
                                            <p:cTn id="29" dur="500" fill="hold"/>
                                            <p:tgtEl>
                                              <p:spTgt spid="5"/>
                                            </p:tgtEl>
                                            <p:attrNameLst>
                                              <p:attrName>ppt_x</p:attrName>
                                            </p:attrNameLst>
                                          </p:cBhvr>
                                          <p:tavLst>
                                            <p:tav tm="0">
                                              <p:val>
                                                <p:strVal val="1+#ppt_w/2"/>
                                              </p:val>
                                            </p:tav>
                                            <p:tav tm="100000">
                                              <p:val>
                                                <p:strVal val="#ppt_x"/>
                                              </p:val>
                                            </p:tav>
                                          </p:tavLst>
                                        </p:anim>
                                        <p:anim calcmode="lin" valueType="num" p14:bounceEnd="82000">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grpId="0" nodeType="afterEffect" p14:presetBounceEnd="82000">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14:bounceEnd="82000">
                                          <p:cBhvr additive="base">
                                            <p:cTn id="39" dur="500" fill="hold"/>
                                            <p:tgtEl>
                                              <p:spTgt spid="7"/>
                                            </p:tgtEl>
                                            <p:attrNameLst>
                                              <p:attrName>ppt_x</p:attrName>
                                            </p:attrNameLst>
                                          </p:cBhvr>
                                          <p:tavLst>
                                            <p:tav tm="0">
                                              <p:val>
                                                <p:strVal val="1+#ppt_w/2"/>
                                              </p:val>
                                            </p:tav>
                                            <p:tav tm="100000">
                                              <p:val>
                                                <p:strVal val="#ppt_x"/>
                                              </p:val>
                                            </p:tav>
                                          </p:tavLst>
                                        </p:anim>
                                        <p:anim calcmode="lin" valueType="num" p14:bounceEnd="82000">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14:presetBounceEnd="82000">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14:bounceEnd="82000">
                                          <p:cBhvr additive="base">
                                            <p:cTn id="49" dur="500" fill="hold"/>
                                            <p:tgtEl>
                                              <p:spTgt spid="9"/>
                                            </p:tgtEl>
                                            <p:attrNameLst>
                                              <p:attrName>ppt_x</p:attrName>
                                            </p:attrNameLst>
                                          </p:cBhvr>
                                          <p:tavLst>
                                            <p:tav tm="0">
                                              <p:val>
                                                <p:strVal val="1+#ppt_w/2"/>
                                              </p:val>
                                            </p:tav>
                                            <p:tav tm="100000">
                                              <p:val>
                                                <p:strVal val="#ppt_x"/>
                                              </p:val>
                                            </p:tav>
                                          </p:tavLst>
                                        </p:anim>
                                        <p:anim calcmode="lin" valueType="num" p14:bounceEnd="82000">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6*min(max(#ppt_w*#ppt_h,.3),1)-7.4)/-.7*#ppt_w"/>
                                              </p:val>
                                            </p:tav>
                                            <p:tav tm="100000">
                                              <p:val>
                                                <p:strVal val="#ppt_w"/>
                                              </p:val>
                                            </p:tav>
                                          </p:tavLst>
                                        </p:anim>
                                        <p:anim calcmode="lin" valueType="num">
                                          <p:cBhvr>
                                            <p:cTn id="8" dur="500" fill="hold"/>
                                            <p:tgtEl>
                                              <p:spTgt spid="10"/>
                                            </p:tgtEl>
                                            <p:attrNameLst>
                                              <p:attrName>ppt_h</p:attrName>
                                            </p:attrNameLst>
                                          </p:cBhvr>
                                          <p:tavLst>
                                            <p:tav tm="0">
                                              <p:val>
                                                <p:strVal val="(6*min(max(#ppt_w*#ppt_h,.3),1)-7.4)/-.7*#ppt_h"/>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102226"/>
          <p:cNvSpPr txBox="1"/>
          <p:nvPr>
            <p:custDataLst>
              <p:tags r:id="rId1"/>
            </p:custDataLst>
          </p:nvPr>
        </p:nvSpPr>
        <p:spPr>
          <a:xfrm>
            <a:off x="4246970" y="1598963"/>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第</a:t>
            </a:r>
          </a:p>
        </p:txBody>
      </p:sp>
      <p:sp>
        <p:nvSpPr>
          <p:cNvPr id="12" name="PA-102227"/>
          <p:cNvSpPr txBox="1"/>
          <p:nvPr>
            <p:custDataLst>
              <p:tags r:id="rId2"/>
            </p:custDataLst>
          </p:nvPr>
        </p:nvSpPr>
        <p:spPr>
          <a:xfrm>
            <a:off x="6743246" y="1598963"/>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章</a:t>
            </a:r>
          </a:p>
        </p:txBody>
      </p:sp>
      <p:grpSp>
        <p:nvGrpSpPr>
          <p:cNvPr id="13" name="PA-102228"/>
          <p:cNvGrpSpPr/>
          <p:nvPr>
            <p:custDataLst>
              <p:tags r:id="rId3"/>
            </p:custDataLst>
          </p:nvPr>
        </p:nvGrpSpPr>
        <p:grpSpPr>
          <a:xfrm>
            <a:off x="5256732" y="1411406"/>
            <a:ext cx="1678536" cy="1296000"/>
            <a:chOff x="3385106" y="987574"/>
            <a:chExt cx="1258902" cy="972000"/>
          </a:xfrm>
        </p:grpSpPr>
        <p:sp>
          <p:nvSpPr>
            <p:cNvPr id="14" name="PA-椭圆 13"/>
            <p:cNvSpPr/>
            <p:nvPr>
              <p:custDataLst>
                <p:tags r:id="rId6"/>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5" name="PA-椭圆 14"/>
            <p:cNvSpPr/>
            <p:nvPr>
              <p:custDataLst>
                <p:tags r:id="rId7"/>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6" name="PA-文本框 14"/>
            <p:cNvSpPr txBox="1"/>
            <p:nvPr>
              <p:custDataLst>
                <p:tags r:id="rId8"/>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00000"/>
                  </a:solidFill>
                  <a:effectLst/>
                  <a:uLnTx/>
                  <a:uFillTx/>
                  <a:latin typeface="+mn-lt"/>
                  <a:ea typeface="+mn-ea"/>
                  <a:cs typeface="+mn-ea"/>
                  <a:sym typeface="+mn-lt"/>
                </a:rPr>
                <a:t>01</a:t>
              </a:r>
              <a:endParaRPr kumimoji="0" lang="zh-CN" altLang="en-US" sz="48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sp>
        <p:nvSpPr>
          <p:cNvPr id="17" name="PA-102229"/>
          <p:cNvSpPr txBox="1"/>
          <p:nvPr>
            <p:custDataLst>
              <p:tags r:id="rId4"/>
            </p:custDataLst>
          </p:nvPr>
        </p:nvSpPr>
        <p:spPr>
          <a:xfrm>
            <a:off x="3352800" y="2998119"/>
            <a:ext cx="5486400" cy="769441"/>
          </a:xfrm>
          <a:prstGeom prst="rect">
            <a:avLst/>
          </a:prstGeom>
          <a:noFill/>
        </p:spPr>
        <p:txBody>
          <a:bodyPr wrap="square" rtlCol="0">
            <a:spAutoFit/>
          </a:bodyPr>
          <a:lstStyle/>
          <a:p>
            <a:pPr lvl="0" algn="dist" defTabSz="457200"/>
            <a:r>
              <a:rPr lang="zh-CN" altLang="en-US" sz="4400" kern="0" dirty="0">
                <a:ln w="127">
                  <a:noFill/>
                </a:ln>
                <a:solidFill>
                  <a:schemeClr val="bg1"/>
                </a:solidFill>
                <a:cs typeface="+mn-ea"/>
                <a:sym typeface="+mn-lt"/>
              </a:rPr>
              <a:t>守初心要“诚”</a:t>
            </a:r>
          </a:p>
        </p:txBody>
      </p:sp>
      <p:pic>
        <p:nvPicPr>
          <p:cNvPr id="21" name="PA-102230"/>
          <p:cNvPicPr>
            <a:picLocks noChangeAspect="1"/>
          </p:cNvPicPr>
          <p:nvPr>
            <p:custDataLst>
              <p:tags r:id="rId5"/>
            </p:custDataLst>
          </p:nvPr>
        </p:nvPicPr>
        <p:blipFill>
          <a:blip r:embed="rId11" cstate="screen"/>
          <a:stretch>
            <a:fillRect/>
          </a:stretch>
        </p:blipFill>
        <p:spPr>
          <a:xfrm>
            <a:off x="2555077" y="1250189"/>
            <a:ext cx="1835698" cy="1501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800" fill="hold"/>
                                        <p:tgtEl>
                                          <p:spTgt spid="17"/>
                                        </p:tgtEl>
                                        <p:attrNameLst>
                                          <p:attrName>ppt_w</p:attrName>
                                        </p:attrNameLst>
                                      </p:cBhvr>
                                      <p:tavLst>
                                        <p:tav tm="0">
                                          <p:val>
                                            <p:strVal val="4*#ppt_w"/>
                                          </p:val>
                                        </p:tav>
                                        <p:tav tm="100000">
                                          <p:val>
                                            <p:strVal val="#ppt_w"/>
                                          </p:val>
                                        </p:tav>
                                      </p:tavLst>
                                    </p:anim>
                                    <p:anim calcmode="lin" valueType="num">
                                      <p:cBhvr>
                                        <p:cTn id="24" dur="8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1"/>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守初心要“诚”</a:t>
            </a:r>
          </a:p>
        </p:txBody>
      </p:sp>
      <p:sp>
        <p:nvSpPr>
          <p:cNvPr id="16" name="PA-102232"/>
          <p:cNvSpPr txBox="1"/>
          <p:nvPr>
            <p:custDataLst>
              <p:tags r:id="rId2"/>
            </p:custDataLst>
          </p:nvPr>
        </p:nvSpPr>
        <p:spPr>
          <a:xfrm>
            <a:off x="1136813" y="3823950"/>
            <a:ext cx="3422260" cy="421590"/>
          </a:xfrm>
          <a:prstGeom prst="rect">
            <a:avLst/>
          </a:prstGeom>
          <a:noFill/>
        </p:spPr>
        <p:txBody>
          <a:bodyPr wrap="square" rtlCol="0">
            <a:spAutoFit/>
          </a:bodyPr>
          <a:lstStyle>
            <a:defPPr>
              <a:defRPr lang="zh-CN"/>
            </a:defPPr>
            <a:lvl1pPr>
              <a:lnSpc>
                <a:spcPts val="3500"/>
              </a:lnSpc>
              <a:defRPr sz="2400">
                <a:solidFill>
                  <a:srgbClr val="C00000"/>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800" dirty="0">
                <a:solidFill>
                  <a:schemeClr val="tx1"/>
                </a:solidFill>
                <a:latin typeface="+mn-lt"/>
                <a:ea typeface="+mn-ea"/>
                <a:cs typeface="+mn-ea"/>
                <a:sym typeface="+mn-lt"/>
              </a:rPr>
              <a:t>一切向前走，都不能忘记走过的路</a:t>
            </a:r>
          </a:p>
        </p:txBody>
      </p:sp>
      <p:sp>
        <p:nvSpPr>
          <p:cNvPr id="17" name="PA-102233"/>
          <p:cNvSpPr txBox="1"/>
          <p:nvPr>
            <p:custDataLst>
              <p:tags r:id="rId3"/>
            </p:custDataLst>
          </p:nvPr>
        </p:nvSpPr>
        <p:spPr>
          <a:xfrm>
            <a:off x="7810270" y="3823949"/>
            <a:ext cx="3534645" cy="780791"/>
          </a:xfrm>
          <a:prstGeom prst="rect">
            <a:avLst/>
          </a:prstGeom>
          <a:noFill/>
        </p:spPr>
        <p:txBody>
          <a:bodyPr wrap="square" rtlCol="0">
            <a:spAutoFit/>
          </a:bodyPr>
          <a:lstStyle>
            <a:defPPr>
              <a:defRPr lang="zh-CN"/>
            </a:defPPr>
            <a:lvl1pPr>
              <a:lnSpc>
                <a:spcPts val="3500"/>
              </a:lnSpc>
              <a:defRPr sz="2400">
                <a:solidFill>
                  <a:srgbClr val="C00000"/>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800" dirty="0">
                <a:solidFill>
                  <a:schemeClr val="tx1"/>
                </a:solidFill>
                <a:latin typeface="+mn-lt"/>
                <a:ea typeface="+mn-ea"/>
                <a:cs typeface="+mn-ea"/>
                <a:sym typeface="+mn-lt"/>
              </a:rPr>
              <a:t>走得再远、走到再光辉的未来，也不能忘记走过的过去。</a:t>
            </a:r>
          </a:p>
        </p:txBody>
      </p:sp>
      <p:sp>
        <p:nvSpPr>
          <p:cNvPr id="18" name="PA-102234"/>
          <p:cNvSpPr/>
          <p:nvPr>
            <p:custDataLst>
              <p:tags r:id="rId4"/>
            </p:custDataLst>
          </p:nvPr>
        </p:nvSpPr>
        <p:spPr>
          <a:xfrm>
            <a:off x="1190939" y="3244724"/>
            <a:ext cx="2646053" cy="542494"/>
          </a:xfrm>
          <a:prstGeom prst="roundRect">
            <a:avLst>
              <a:gd name="adj" fmla="val 1842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cs typeface="+mn-ea"/>
                <a:sym typeface="+mn-lt"/>
              </a:rPr>
              <a:t>习近平总书记强调</a:t>
            </a:r>
          </a:p>
        </p:txBody>
      </p:sp>
      <p:sp>
        <p:nvSpPr>
          <p:cNvPr id="19" name="PA-102235"/>
          <p:cNvSpPr/>
          <p:nvPr>
            <p:custDataLst>
              <p:tags r:id="rId5"/>
            </p:custDataLst>
          </p:nvPr>
        </p:nvSpPr>
        <p:spPr>
          <a:xfrm>
            <a:off x="7836675" y="3244724"/>
            <a:ext cx="2646053" cy="542494"/>
          </a:xfrm>
          <a:prstGeom prst="roundRect">
            <a:avLst>
              <a:gd name="adj" fmla="val 1842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cs typeface="+mn-ea"/>
                <a:sym typeface="+mn-lt"/>
              </a:rPr>
              <a:t>习近平总书记强调</a:t>
            </a:r>
          </a:p>
        </p:txBody>
      </p:sp>
      <p:pic>
        <p:nvPicPr>
          <p:cNvPr id="20" name="PA-102236" descr="图片包含 玩具&#10;&#10;描述已自动生成"/>
          <p:cNvPicPr>
            <a:picLocks noChangeAspect="1"/>
          </p:cNvPicPr>
          <p:nvPr>
            <p:custDataLst>
              <p:tags r:id="rId6"/>
            </p:custDataLst>
          </p:nvPr>
        </p:nvPicPr>
        <p:blipFill>
          <a:blip r:embed="rId9" cstate="screen"/>
          <a:stretch>
            <a:fillRect/>
          </a:stretch>
        </p:blipFill>
        <p:spPr>
          <a:xfrm>
            <a:off x="3805139" y="1974130"/>
            <a:ext cx="4031536" cy="4031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7"/>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守初心要“诚”</a:t>
            </a:r>
          </a:p>
        </p:txBody>
      </p:sp>
      <p:sp>
        <p:nvSpPr>
          <p:cNvPr id="11" name="PA-102238"/>
          <p:cNvSpPr/>
          <p:nvPr>
            <p:custDataLst>
              <p:tags r:id="rId2"/>
            </p:custDataLst>
          </p:nvPr>
        </p:nvSpPr>
        <p:spPr>
          <a:xfrm>
            <a:off x="956781" y="2031215"/>
            <a:ext cx="10278438" cy="122717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PA-102239"/>
          <p:cNvSpPr/>
          <p:nvPr>
            <p:custDataLst>
              <p:tags r:id="rId3"/>
            </p:custDataLst>
          </p:nvPr>
        </p:nvSpPr>
        <p:spPr>
          <a:xfrm>
            <a:off x="956781" y="3525092"/>
            <a:ext cx="10278438" cy="24167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102240"/>
          <p:cNvSpPr txBox="1"/>
          <p:nvPr>
            <p:custDataLst>
              <p:tags r:id="rId4"/>
            </p:custDataLst>
          </p:nvPr>
        </p:nvSpPr>
        <p:spPr>
          <a:xfrm>
            <a:off x="1387018" y="2151475"/>
            <a:ext cx="8244565" cy="923330"/>
          </a:xfrm>
          <a:prstGeom prst="rect">
            <a:avLst/>
          </a:prstGeom>
          <a:noFill/>
        </p:spPr>
        <p:txBody>
          <a:bodyPr wrap="none" rtlCol="0">
            <a:spAutoFit/>
          </a:bodyPr>
          <a:lstStyle>
            <a:defPPr>
              <a:defRPr lang="zh-CN"/>
            </a:defPPr>
            <a:lvl1pPr>
              <a:defRPr sz="4800" spc="600">
                <a:solidFill>
                  <a:srgbClr val="C00000"/>
                </a:solidFill>
                <a:latin typeface="思源黑体 CN Bold" panose="020B0800000000000000" pitchFamily="34" charset="-122"/>
                <a:ea typeface="思源黑体 CN Bold" panose="020B0800000000000000" pitchFamily="34" charset="-122"/>
              </a:defRPr>
            </a:lvl1pPr>
          </a:lstStyle>
          <a:p>
            <a:r>
              <a:rPr lang="zh-CN" altLang="en-US" sz="5400" dirty="0">
                <a:solidFill>
                  <a:schemeClr val="bg1"/>
                </a:solidFill>
                <a:latin typeface="+mn-lt"/>
                <a:ea typeface="+mn-ea"/>
                <a:cs typeface="+mn-ea"/>
                <a:sym typeface="+mn-lt"/>
              </a:rPr>
              <a:t>诚者，物之终始，不诚无物</a:t>
            </a:r>
          </a:p>
        </p:txBody>
      </p:sp>
      <p:sp>
        <p:nvSpPr>
          <p:cNvPr id="14" name="PA-102241"/>
          <p:cNvSpPr/>
          <p:nvPr>
            <p:custDataLst>
              <p:tags r:id="rId5"/>
            </p:custDataLst>
          </p:nvPr>
        </p:nvSpPr>
        <p:spPr>
          <a:xfrm>
            <a:off x="1238285" y="3766188"/>
            <a:ext cx="5498951" cy="1892826"/>
          </a:xfrm>
          <a:prstGeom prst="rect">
            <a:avLst/>
          </a:prstGeom>
        </p:spPr>
        <p:txBody>
          <a:bodyPr wrap="square">
            <a:spAutoFit/>
          </a:bodyPr>
          <a:lstStyle/>
          <a:p>
            <a:pPr algn="just">
              <a:lnSpc>
                <a:spcPct val="130000"/>
              </a:lnSpc>
            </a:pPr>
            <a:r>
              <a:rPr lang="zh-CN" altLang="en-US" dirty="0">
                <a:cs typeface="+mn-ea"/>
                <a:sym typeface="+mn-lt"/>
              </a:rPr>
              <a:t>建党</a:t>
            </a:r>
            <a:r>
              <a:rPr lang="en-US" altLang="zh-CN" dirty="0">
                <a:cs typeface="+mn-ea"/>
                <a:sym typeface="+mn-lt"/>
              </a:rPr>
              <a:t>98</a:t>
            </a:r>
            <a:r>
              <a:rPr lang="zh-CN" altLang="en-US" dirty="0">
                <a:cs typeface="+mn-ea"/>
                <a:sym typeface="+mn-lt"/>
              </a:rPr>
              <a:t>年来，党初心不改、使命不移，以自强不息的奋斗姿态，厚德载物的博大胸襟，其命维新的改革精神，团结带领人民风雨兼程，砥砺前行，为历经磨难的中华民族实现了从站起来、富起来到强起来的历史性飞跃，迎来了实现伟大复兴的光明前景。</a:t>
            </a:r>
          </a:p>
        </p:txBody>
      </p:sp>
      <p:pic>
        <p:nvPicPr>
          <p:cNvPr id="15" name="PA-102242"/>
          <p:cNvPicPr>
            <a:picLocks noChangeAspect="1"/>
          </p:cNvPicPr>
          <p:nvPr>
            <p:custDataLst>
              <p:tags r:id="rId6"/>
            </p:custDataLst>
          </p:nvPr>
        </p:nvPicPr>
        <p:blipFill>
          <a:blip r:embed="rId9" cstate="screen"/>
          <a:stretch>
            <a:fillRect/>
          </a:stretch>
        </p:blipFill>
        <p:spPr>
          <a:xfrm>
            <a:off x="7018740" y="3136427"/>
            <a:ext cx="4383313" cy="30918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43"/>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守初心要“诚”</a:t>
            </a:r>
          </a:p>
        </p:txBody>
      </p:sp>
      <p:sp>
        <p:nvSpPr>
          <p:cNvPr id="13" name="PA-102244"/>
          <p:cNvSpPr/>
          <p:nvPr>
            <p:custDataLst>
              <p:tags r:id="rId2"/>
            </p:custDataLst>
          </p:nvPr>
        </p:nvSpPr>
        <p:spPr>
          <a:xfrm>
            <a:off x="1382939" y="1920670"/>
            <a:ext cx="9163569" cy="1532727"/>
          </a:xfrm>
          <a:prstGeom prst="rect">
            <a:avLst/>
          </a:prstGeom>
        </p:spPr>
        <p:txBody>
          <a:bodyPr wrap="square">
            <a:spAutoFit/>
          </a:bodyPr>
          <a:lstStyle/>
          <a:p>
            <a:pPr algn="just">
              <a:lnSpc>
                <a:spcPct val="130000"/>
              </a:lnSpc>
            </a:pPr>
            <a:r>
              <a:rPr lang="zh-CN" altLang="en-US" dirty="0">
                <a:cs typeface="+mn-ea"/>
                <a:sym typeface="+mn-lt"/>
              </a:rPr>
              <a:t>当下，一些党员干部理想信念滑坡，宗旨意识淡薄，党性观念弱化，进了党的门，不是党的人，与党离心离德，甚至腐败堕落，有的是位高权重的“老虎”高官，有的与黑恶势力狼狈为奸，被人民群众深恶痛绝。究其根源，就是他们走着走着，在乱花渐欲迷人眼、纸醉金迷断人魂的名缰利锁中丢了初心、扔了使命、抛了信仰、弃了人民。</a:t>
            </a:r>
          </a:p>
        </p:txBody>
      </p:sp>
      <p:sp>
        <p:nvSpPr>
          <p:cNvPr id="14" name="PA-102245"/>
          <p:cNvSpPr/>
          <p:nvPr>
            <p:custDataLst>
              <p:tags r:id="rId3"/>
            </p:custDataLst>
          </p:nvPr>
        </p:nvSpPr>
        <p:spPr>
          <a:xfrm>
            <a:off x="5062390" y="3770351"/>
            <a:ext cx="1887258" cy="18872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意识</a:t>
            </a:r>
            <a:endParaRPr lang="en-US" altLang="zh-CN" sz="3200" b="1" dirty="0">
              <a:solidFill>
                <a:schemeClr val="bg1"/>
              </a:solidFill>
              <a:cs typeface="+mn-ea"/>
              <a:sym typeface="+mn-lt"/>
            </a:endParaRPr>
          </a:p>
          <a:p>
            <a:pPr algn="ctr"/>
            <a:r>
              <a:rPr lang="zh-CN" altLang="en-US" sz="3200" b="1" dirty="0">
                <a:solidFill>
                  <a:schemeClr val="bg1"/>
                </a:solidFill>
                <a:cs typeface="+mn-ea"/>
                <a:sym typeface="+mn-lt"/>
              </a:rPr>
              <a:t>淡薄</a:t>
            </a:r>
          </a:p>
        </p:txBody>
      </p:sp>
      <p:sp>
        <p:nvSpPr>
          <p:cNvPr id="15" name="PA-102246"/>
          <p:cNvSpPr/>
          <p:nvPr>
            <p:custDataLst>
              <p:tags r:id="rId4"/>
            </p:custDataLst>
          </p:nvPr>
        </p:nvSpPr>
        <p:spPr>
          <a:xfrm>
            <a:off x="8659250" y="3770351"/>
            <a:ext cx="1887258" cy="18872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观念弱化</a:t>
            </a:r>
          </a:p>
        </p:txBody>
      </p:sp>
      <p:sp>
        <p:nvSpPr>
          <p:cNvPr id="16" name="PA-102247"/>
          <p:cNvSpPr/>
          <p:nvPr>
            <p:custDataLst>
              <p:tags r:id="rId5"/>
            </p:custDataLst>
          </p:nvPr>
        </p:nvSpPr>
        <p:spPr>
          <a:xfrm>
            <a:off x="1465528" y="3770351"/>
            <a:ext cx="1887258" cy="18872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信念滑坡</a:t>
            </a:r>
          </a:p>
        </p:txBody>
      </p:sp>
      <p:cxnSp>
        <p:nvCxnSpPr>
          <p:cNvPr id="17" name="PA-102248"/>
          <p:cNvCxnSpPr/>
          <p:nvPr>
            <p:custDataLst>
              <p:tags r:id="rId6"/>
            </p:custDataLst>
          </p:nvPr>
        </p:nvCxnSpPr>
        <p:spPr>
          <a:xfrm>
            <a:off x="4207588" y="3994968"/>
            <a:ext cx="0" cy="1438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A-102249"/>
          <p:cNvCxnSpPr/>
          <p:nvPr>
            <p:custDataLst>
              <p:tags r:id="rId7"/>
            </p:custDataLst>
          </p:nvPr>
        </p:nvCxnSpPr>
        <p:spPr>
          <a:xfrm>
            <a:off x="7804450" y="3994968"/>
            <a:ext cx="0" cy="14380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279"/>
                            </p:stCondLst>
                            <p:childTnLst>
                              <p:par>
                                <p:cTn id="16" presetID="21"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1250"/>
                                        <p:tgtEl>
                                          <p:spTgt spid="16"/>
                                        </p:tgtEl>
                                      </p:cBhvr>
                                    </p:animEffect>
                                  </p:childTnLst>
                                </p:cTn>
                              </p:par>
                            </p:childTnLst>
                          </p:cTn>
                        </p:par>
                        <p:par>
                          <p:cTn id="19" fill="hold">
                            <p:stCondLst>
                              <p:cond delay="3779"/>
                            </p:stCondLst>
                            <p:childTnLst>
                              <p:par>
                                <p:cTn id="20" presetID="21"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1250"/>
                                        <p:tgtEl>
                                          <p:spTgt spid="14"/>
                                        </p:tgtEl>
                                      </p:cBhvr>
                                    </p:animEffect>
                                  </p:childTnLst>
                                </p:cTn>
                              </p:par>
                            </p:childTnLst>
                          </p:cTn>
                        </p:par>
                        <p:par>
                          <p:cTn id="23" fill="hold">
                            <p:stCondLst>
                              <p:cond delay="5279"/>
                            </p:stCondLst>
                            <p:childTnLst>
                              <p:par>
                                <p:cTn id="24" presetID="21"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50"/>
          <p:cNvSpPr txBox="1"/>
          <p:nvPr>
            <p:custDataLst>
              <p:tags r:id="rId1"/>
            </p:custDataLst>
          </p:nvPr>
        </p:nvSpPr>
        <p:spPr>
          <a:xfrm>
            <a:off x="508455" y="516864"/>
            <a:ext cx="3566975" cy="646331"/>
          </a:xfrm>
          <a:prstGeom prst="rect">
            <a:avLst/>
          </a:prstGeom>
          <a:noFill/>
        </p:spPr>
        <p:txBody>
          <a:bodyPr wrap="square" rtlCol="0">
            <a:spAutoFit/>
          </a:bodyPr>
          <a:lstStyle/>
          <a:p>
            <a:pPr lvl="0" defTabSz="457200"/>
            <a:r>
              <a:rPr lang="zh-CN" altLang="en-US" sz="3600" b="1" kern="0" dirty="0">
                <a:ln w="127">
                  <a:noFill/>
                </a:ln>
                <a:cs typeface="+mn-ea"/>
                <a:sym typeface="+mn-lt"/>
              </a:rPr>
              <a:t>守初心要“诚”</a:t>
            </a:r>
          </a:p>
        </p:txBody>
      </p:sp>
      <p:sp>
        <p:nvSpPr>
          <p:cNvPr id="26" name="PA-102251"/>
          <p:cNvSpPr/>
          <p:nvPr>
            <p:custDataLst>
              <p:tags r:id="rId2"/>
            </p:custDataLst>
          </p:nvPr>
        </p:nvSpPr>
        <p:spPr>
          <a:xfrm>
            <a:off x="6389342" y="3541250"/>
            <a:ext cx="4686020" cy="2252924"/>
          </a:xfrm>
          <a:prstGeom prst="rect">
            <a:avLst/>
          </a:prstGeom>
        </p:spPr>
        <p:txBody>
          <a:bodyPr wrap="square">
            <a:spAutoFit/>
          </a:bodyPr>
          <a:lstStyle/>
          <a:p>
            <a:pPr algn="just">
              <a:lnSpc>
                <a:spcPct val="130000"/>
              </a:lnSpc>
            </a:pPr>
            <a:r>
              <a:rPr lang="zh-CN" altLang="en-US" dirty="0">
                <a:cs typeface="+mn-ea"/>
                <a:sym typeface="+mn-lt"/>
              </a:rPr>
              <a:t>要求党员干部要深思笃信践行习近平新时代中国特色社会主义思想，切实增强“四个意识”、坚定“四个自信”、做到“两个维护”，自觉在思想上政治上行动上同以习近平同志为核心的党中央保持高度一致，始终忠诚于党、忠诚于人民、忠诚于马克思主义。</a:t>
            </a:r>
          </a:p>
        </p:txBody>
      </p:sp>
      <p:sp>
        <p:nvSpPr>
          <p:cNvPr id="28" name="PA-102252"/>
          <p:cNvSpPr/>
          <p:nvPr>
            <p:custDataLst>
              <p:tags r:id="rId3"/>
            </p:custDataLst>
          </p:nvPr>
        </p:nvSpPr>
        <p:spPr>
          <a:xfrm>
            <a:off x="6425054" y="1876361"/>
            <a:ext cx="4969984" cy="1569660"/>
          </a:xfrm>
          <a:prstGeom prst="rect">
            <a:avLst/>
          </a:prstGeom>
        </p:spPr>
        <p:txBody>
          <a:bodyPr wrap="square">
            <a:spAutoFit/>
          </a:bodyPr>
          <a:lstStyle/>
          <a:p>
            <a:pPr algn="ctr"/>
            <a:r>
              <a:rPr lang="zh-CN" altLang="en-US" sz="2400" spc="600" dirty="0">
                <a:solidFill>
                  <a:srgbClr val="C00000"/>
                </a:solidFill>
                <a:cs typeface="+mn-ea"/>
                <a:sym typeface="+mn-lt"/>
              </a:rPr>
              <a:t>新时代新征程，中华民族伟大复兴正处于关键时期</a:t>
            </a:r>
            <a:endParaRPr lang="en-US" altLang="zh-CN" sz="2400" spc="600" dirty="0">
              <a:solidFill>
                <a:srgbClr val="C00000"/>
              </a:solidFill>
              <a:cs typeface="+mn-ea"/>
              <a:sym typeface="+mn-lt"/>
            </a:endParaRPr>
          </a:p>
          <a:p>
            <a:pPr algn="ctr"/>
            <a:r>
              <a:rPr lang="zh-CN" altLang="en-US" sz="2400" spc="600" dirty="0">
                <a:solidFill>
                  <a:srgbClr val="C00000"/>
                </a:solidFill>
                <a:cs typeface="+mn-ea"/>
                <a:sym typeface="+mn-lt"/>
              </a:rPr>
              <a:t>全党必须付出更为艰巨</a:t>
            </a:r>
            <a:endParaRPr lang="en-US" altLang="zh-CN" sz="2400" spc="600" dirty="0">
              <a:solidFill>
                <a:srgbClr val="C00000"/>
              </a:solidFill>
              <a:cs typeface="+mn-ea"/>
              <a:sym typeface="+mn-lt"/>
            </a:endParaRPr>
          </a:p>
          <a:p>
            <a:pPr algn="ctr"/>
            <a:r>
              <a:rPr lang="zh-CN" altLang="en-US" sz="2400" spc="600" dirty="0">
                <a:solidFill>
                  <a:srgbClr val="C00000"/>
                </a:solidFill>
                <a:cs typeface="+mn-ea"/>
                <a:sym typeface="+mn-lt"/>
              </a:rPr>
              <a:t>更为艰苦的努力</a:t>
            </a:r>
          </a:p>
        </p:txBody>
      </p:sp>
      <p:pic>
        <p:nvPicPr>
          <p:cNvPr id="29" name="PA-102253"/>
          <p:cNvPicPr>
            <a:picLocks noChangeAspect="1"/>
          </p:cNvPicPr>
          <p:nvPr>
            <p:custDataLst>
              <p:tags r:id="rId4"/>
            </p:custDataLst>
          </p:nvPr>
        </p:nvPicPr>
        <p:blipFill>
          <a:blip r:embed="rId7" cstate="screen"/>
          <a:srcRect/>
          <a:stretch>
            <a:fillRect/>
          </a:stretch>
        </p:blipFill>
        <p:spPr>
          <a:xfrm>
            <a:off x="505751" y="1988881"/>
            <a:ext cx="5665665" cy="37759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strVal val="4*#ppt_w"/>
                                          </p:val>
                                        </p:tav>
                                        <p:tav tm="100000">
                                          <p:val>
                                            <p:strVal val="#ppt_w"/>
                                          </p:val>
                                        </p:tav>
                                      </p:tavLst>
                                    </p:anim>
                                    <p:anim calcmode="lin" valueType="num">
                                      <p:cBhvr>
                                        <p:cTn id="8" dur="8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279"/>
                            </p:stCondLst>
                            <p:childTnLst>
                              <p:par>
                                <p:cTn id="10" presetID="22" presetClass="entr" presetSubtype="8"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3680"/>
                            </p:stCondLst>
                            <p:childTnLst>
                              <p:par>
                                <p:cTn id="14" presetID="10" presetClass="entr" presetSubtype="0" fill="hold" grpId="0" nodeType="afterEffect">
                                  <p:stCondLst>
                                    <p:cond delay="0"/>
                                  </p:stCondLst>
                                  <p:iterate type="lt">
                                    <p:tmPct val="4478"/>
                                  </p:iterate>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102254"/>
          <p:cNvSpPr txBox="1"/>
          <p:nvPr>
            <p:custDataLst>
              <p:tags r:id="rId1"/>
            </p:custDataLst>
          </p:nvPr>
        </p:nvSpPr>
        <p:spPr>
          <a:xfrm>
            <a:off x="4246970" y="1598963"/>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第</a:t>
            </a:r>
          </a:p>
        </p:txBody>
      </p:sp>
      <p:sp>
        <p:nvSpPr>
          <p:cNvPr id="12" name="PA-102255"/>
          <p:cNvSpPr txBox="1"/>
          <p:nvPr>
            <p:custDataLst>
              <p:tags r:id="rId2"/>
            </p:custDataLst>
          </p:nvPr>
        </p:nvSpPr>
        <p:spPr>
          <a:xfrm>
            <a:off x="6743246" y="1598963"/>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chemeClr val="bg1"/>
                </a:solidFill>
                <a:effectLst/>
                <a:uLnTx/>
                <a:uFillTx/>
                <a:latin typeface="+mn-lt"/>
                <a:ea typeface="+mn-ea"/>
                <a:cs typeface="+mn-ea"/>
                <a:sym typeface="+mn-lt"/>
              </a:rPr>
              <a:t>章</a:t>
            </a:r>
          </a:p>
        </p:txBody>
      </p:sp>
      <p:grpSp>
        <p:nvGrpSpPr>
          <p:cNvPr id="13" name="PA-102256"/>
          <p:cNvGrpSpPr/>
          <p:nvPr>
            <p:custDataLst>
              <p:tags r:id="rId3"/>
            </p:custDataLst>
          </p:nvPr>
        </p:nvGrpSpPr>
        <p:grpSpPr>
          <a:xfrm>
            <a:off x="5256732" y="1411406"/>
            <a:ext cx="1678536" cy="1296000"/>
            <a:chOff x="3385106" y="987574"/>
            <a:chExt cx="1258902" cy="972000"/>
          </a:xfrm>
        </p:grpSpPr>
        <p:sp>
          <p:nvSpPr>
            <p:cNvPr id="14" name="PA-椭圆 13"/>
            <p:cNvSpPr/>
            <p:nvPr>
              <p:custDataLst>
                <p:tags r:id="rId6"/>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5" name="PA-椭圆 14"/>
            <p:cNvSpPr/>
            <p:nvPr>
              <p:custDataLst>
                <p:tags r:id="rId7"/>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6" name="PA-文本框 14"/>
            <p:cNvSpPr txBox="1"/>
            <p:nvPr>
              <p:custDataLst>
                <p:tags r:id="rId8"/>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00000"/>
                  </a:solidFill>
                  <a:effectLst/>
                  <a:uLnTx/>
                  <a:uFillTx/>
                  <a:latin typeface="+mn-lt"/>
                  <a:ea typeface="+mn-ea"/>
                  <a:cs typeface="+mn-ea"/>
                  <a:sym typeface="+mn-lt"/>
                </a:rPr>
                <a:t>02</a:t>
              </a:r>
              <a:endParaRPr kumimoji="0" lang="zh-CN" altLang="en-US" sz="48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sp>
        <p:nvSpPr>
          <p:cNvPr id="17" name="PA-102257"/>
          <p:cNvSpPr txBox="1"/>
          <p:nvPr>
            <p:custDataLst>
              <p:tags r:id="rId4"/>
            </p:custDataLst>
          </p:nvPr>
        </p:nvSpPr>
        <p:spPr>
          <a:xfrm>
            <a:off x="3352800" y="2998119"/>
            <a:ext cx="5486400" cy="769441"/>
          </a:xfrm>
          <a:prstGeom prst="rect">
            <a:avLst/>
          </a:prstGeom>
          <a:noFill/>
        </p:spPr>
        <p:txBody>
          <a:bodyPr wrap="square" rtlCol="0">
            <a:spAutoFit/>
          </a:bodyPr>
          <a:lstStyle/>
          <a:p>
            <a:pPr lvl="0" algn="dist" defTabSz="457200"/>
            <a:r>
              <a:rPr lang="zh-CN" altLang="en-US" sz="4400" kern="0" dirty="0">
                <a:ln w="127">
                  <a:noFill/>
                </a:ln>
                <a:solidFill>
                  <a:schemeClr val="bg1"/>
                </a:solidFill>
                <a:cs typeface="+mn-ea"/>
                <a:sym typeface="+mn-lt"/>
              </a:rPr>
              <a:t>担使命要“勇”</a:t>
            </a:r>
          </a:p>
        </p:txBody>
      </p:sp>
      <p:pic>
        <p:nvPicPr>
          <p:cNvPr id="21" name="PA-102258"/>
          <p:cNvPicPr>
            <a:picLocks noChangeAspect="1"/>
          </p:cNvPicPr>
          <p:nvPr>
            <p:custDataLst>
              <p:tags r:id="rId5"/>
            </p:custDataLst>
          </p:nvPr>
        </p:nvPicPr>
        <p:blipFill>
          <a:blip r:embed="rId11" cstate="screen"/>
          <a:stretch>
            <a:fillRect/>
          </a:stretch>
        </p:blipFill>
        <p:spPr>
          <a:xfrm>
            <a:off x="2555077" y="1250189"/>
            <a:ext cx="1835698" cy="1501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800" fill="hold"/>
                                        <p:tgtEl>
                                          <p:spTgt spid="17"/>
                                        </p:tgtEl>
                                        <p:attrNameLst>
                                          <p:attrName>ppt_w</p:attrName>
                                        </p:attrNameLst>
                                      </p:cBhvr>
                                      <p:tavLst>
                                        <p:tav tm="0">
                                          <p:val>
                                            <p:strVal val="4*#ppt_w"/>
                                          </p:val>
                                        </p:tav>
                                        <p:tav tm="100000">
                                          <p:val>
                                            <p:strVal val="#ppt_w"/>
                                          </p:val>
                                        </p:tav>
                                      </p:tavLst>
                                    </p:anim>
                                    <p:anim calcmode="lin" valueType="num">
                                      <p:cBhvr>
                                        <p:cTn id="24" dur="8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党课主题教育总要求的四个维度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03.xml><?xml version="1.0" encoding="utf-8"?>
<p:tagLst xmlns:a="http://schemas.openxmlformats.org/drawingml/2006/main" xmlns:r="http://schemas.openxmlformats.org/officeDocument/2006/relationships" xmlns:p="http://schemas.openxmlformats.org/presentationml/2006/main">
  <p:tag name="PA" val="v5.2.5"/>
</p:tagLst>
</file>

<file path=ppt/tags/tag204.xml><?xml version="1.0" encoding="utf-8"?>
<p:tagLst xmlns:a="http://schemas.openxmlformats.org/drawingml/2006/main" xmlns:r="http://schemas.openxmlformats.org/officeDocument/2006/relationships" xmlns:p="http://schemas.openxmlformats.org/presentationml/2006/main">
  <p:tag name="PA" val="v5.2.5"/>
</p:tagLst>
</file>

<file path=ppt/tags/tag205.xml><?xml version="1.0" encoding="utf-8"?>
<p:tagLst xmlns:a="http://schemas.openxmlformats.org/drawingml/2006/main" xmlns:r="http://schemas.openxmlformats.org/officeDocument/2006/relationships" xmlns:p="http://schemas.openxmlformats.org/presentationml/2006/main">
  <p:tag name="PA" val="v5.2.5"/>
</p:tagLst>
</file>

<file path=ppt/tags/tag206.xml><?xml version="1.0" encoding="utf-8"?>
<p:tagLst xmlns:a="http://schemas.openxmlformats.org/drawingml/2006/main" xmlns:r="http://schemas.openxmlformats.org/officeDocument/2006/relationships" xmlns:p="http://schemas.openxmlformats.org/presentationml/2006/main">
  <p:tag name="PA" val="v5.2.5"/>
</p:tagLst>
</file>

<file path=ppt/tags/tag207.xml><?xml version="1.0" encoding="utf-8"?>
<p:tagLst xmlns:a="http://schemas.openxmlformats.org/drawingml/2006/main" xmlns:r="http://schemas.openxmlformats.org/officeDocument/2006/relationships" xmlns:p="http://schemas.openxmlformats.org/presentationml/2006/main">
  <p:tag name="PA" val="v5.2.5"/>
</p:tagLst>
</file>

<file path=ppt/tags/tag208.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www.2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mh0prdlv">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1657</Words>
  <Application>Microsoft Office PowerPoint</Application>
  <PresentationFormat>宽屏</PresentationFormat>
  <Paragraphs>177</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宋体</vt:lpstr>
      <vt:lpstr>微软雅黑</vt:lpstr>
      <vt:lpstr>义启小魏楷</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2021-05-07T07:22:47Z</dcterms:created>
  <dcterms:modified xsi:type="dcterms:W3CDTF">2023-01-10T06:58:59Z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0A1D9AD6C2464E3A9F9F04C139C07AAD</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