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832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0DACFA36-B224-496B-97D3-BB8013C890D1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CFA36-B224-496B-97D3-BB8013C890D1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7A972DD-0523-459D-9DAE-FF9D8497C245}" type="slidenum">
              <a:rPr lang="en-US" altLang="zh-CN"/>
              <a:t>7</a:t>
            </a:fld>
            <a:endParaRPr lang="en-US" altLang="zh-CN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FDA3142D-6426-484D-8EA1-F28708ABDD97}" type="slidenum">
              <a:rPr lang="en-US" altLang="zh-CN"/>
              <a:t>13</a:t>
            </a:fld>
            <a:endParaRPr lang="en-US" altLang="zh-CN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8068" name="页脚占位符 4"/>
          <p:cNvSpPr txBox="1">
            <a:spLocks noGrp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12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827D9-763B-448E-9798-A2EADD2F870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AD475-B2EA-4EA6-BC70-DB95864902D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94F9B-3FDF-457D-A1AA-2DEE6BFAEFF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76F3F-326A-400C-8C5B-FDCB45BF151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C6F26A-2CB6-4B66-B406-0AE36F87FD0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921B8-4DD5-4C18-A1C8-FE2FF174AA4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9537F-F8B7-4387-B7F0-89244FD4542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65003-583B-4D91-996F-F7FBE62F50A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EDB0F4-C224-4004-8E64-574F7F7BE63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3C2FA-90C8-4793-ACB5-152076141FA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E29D6-C3ED-4D4F-8686-206BFEE2807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ADD539D-6C03-469A-97AA-0E49FCEAE066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3429000"/>
            <a:ext cx="7587343" cy="1081088"/>
          </a:xfrm>
        </p:spPr>
        <p:txBody>
          <a:bodyPr/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Section 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A  Period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   (2c—3c)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576943" y="999368"/>
            <a:ext cx="77724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4400" b="1" dirty="0">
                <a:latin typeface="Times New Roman" panose="02020603050405020304" pitchFamily="18" charset="0"/>
              </a:rPr>
              <a:t>Unit </a:t>
            </a:r>
            <a:r>
              <a:rPr lang="en-US" altLang="zh-CN" sz="4400" b="1" dirty="0" smtClean="0">
                <a:latin typeface="Times New Roman" panose="02020603050405020304" pitchFamily="18" charset="0"/>
              </a:rPr>
              <a:t>8</a:t>
            </a:r>
          </a:p>
          <a:p>
            <a:pPr algn="ctr"/>
            <a:r>
              <a:rPr lang="en-US" altLang="zh-CN" sz="4400" b="1" dirty="0"/>
              <a:t>How do you make a banana milk shake</a:t>
            </a:r>
            <a:r>
              <a:rPr lang="en-US" altLang="zh-CN" sz="4400" b="1" dirty="0" smtClean="0"/>
              <a:t>?</a:t>
            </a:r>
            <a:endParaRPr lang="en-US" altLang="zh-CN" sz="4400" b="1" dirty="0"/>
          </a:p>
        </p:txBody>
      </p:sp>
      <p:sp>
        <p:nvSpPr>
          <p:cNvPr id="4" name="矩形 3"/>
          <p:cNvSpPr/>
          <p:nvPr/>
        </p:nvSpPr>
        <p:spPr>
          <a:xfrm>
            <a:off x="2589670" y="52578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187450" y="714375"/>
            <a:ext cx="74168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Complete the questions and answers. Then match them.</a:t>
            </a:r>
          </a:p>
        </p:txBody>
      </p:sp>
      <p:sp>
        <p:nvSpPr>
          <p:cNvPr id="83971" name="Oval 4"/>
          <p:cNvSpPr>
            <a:spLocks noChangeArrowheads="1"/>
          </p:cNvSpPr>
          <p:nvPr/>
        </p:nvSpPr>
        <p:spPr bwMode="auto">
          <a:xfrm>
            <a:off x="468313" y="787400"/>
            <a:ext cx="720725" cy="6477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3b</a:t>
            </a:r>
          </a:p>
        </p:txBody>
      </p:sp>
      <p:sp>
        <p:nvSpPr>
          <p:cNvPr id="83972" name="Text Box 5"/>
          <p:cNvSpPr txBox="1">
            <a:spLocks noChangeArrowheads="1"/>
          </p:cNvSpPr>
          <p:nvPr/>
        </p:nvSpPr>
        <p:spPr bwMode="auto">
          <a:xfrm>
            <a:off x="611188" y="2349500"/>
            <a:ext cx="7920037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____ 1. __________ do you make popcorn?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____ 2. __________ corn do we need?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____ 3. __________ do we do next?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____ 4. __________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salt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（盐）</a:t>
            </a:r>
            <a:r>
              <a:rPr lang="zh-CN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</a:rPr>
              <a:t>do we need?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____ 5. Now can we eat it?</a:t>
            </a:r>
          </a:p>
        </p:txBody>
      </p:sp>
      <p:sp>
        <p:nvSpPr>
          <p:cNvPr id="83973" name="Text Box 6"/>
          <p:cNvSpPr txBox="1">
            <a:spLocks noChangeArrowheads="1"/>
          </p:cNvSpPr>
          <p:nvPr/>
        </p:nvSpPr>
        <p:spPr bwMode="auto">
          <a:xfrm>
            <a:off x="2484438" y="2420938"/>
            <a:ext cx="13684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How</a:t>
            </a:r>
          </a:p>
        </p:txBody>
      </p:sp>
      <p:sp>
        <p:nvSpPr>
          <p:cNvPr id="83974" name="Text Box 7"/>
          <p:cNvSpPr txBox="1">
            <a:spLocks noChangeArrowheads="1"/>
          </p:cNvSpPr>
          <p:nvPr/>
        </p:nvSpPr>
        <p:spPr bwMode="auto">
          <a:xfrm>
            <a:off x="1979613" y="2997200"/>
            <a:ext cx="2159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How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much</a:t>
            </a:r>
          </a:p>
        </p:txBody>
      </p:sp>
      <p:sp>
        <p:nvSpPr>
          <p:cNvPr id="83975" name="Text Box 8"/>
          <p:cNvSpPr txBox="1">
            <a:spLocks noChangeArrowheads="1"/>
          </p:cNvSpPr>
          <p:nvPr/>
        </p:nvSpPr>
        <p:spPr bwMode="auto">
          <a:xfrm>
            <a:off x="1979613" y="3573463"/>
            <a:ext cx="2159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What</a:t>
            </a:r>
          </a:p>
        </p:txBody>
      </p:sp>
      <p:sp>
        <p:nvSpPr>
          <p:cNvPr id="83976" name="Text Box 9"/>
          <p:cNvSpPr txBox="1">
            <a:spLocks noChangeArrowheads="1"/>
          </p:cNvSpPr>
          <p:nvPr/>
        </p:nvSpPr>
        <p:spPr bwMode="auto">
          <a:xfrm>
            <a:off x="1979613" y="4149725"/>
            <a:ext cx="2159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How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much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3" grpId="0"/>
      <p:bldP spid="83974" grpId="0"/>
      <p:bldP spid="83975" grpId="0"/>
      <p:bldP spid="8397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5"/>
          <p:cNvSpPr txBox="1">
            <a:spLocks noChangeArrowheads="1"/>
          </p:cNvSpPr>
          <p:nvPr/>
        </p:nvSpPr>
        <p:spPr bwMode="auto">
          <a:xfrm>
            <a:off x="755650" y="1412875"/>
            <a:ext cx="7775575" cy="404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a. Half a cup.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b. _________, put the corn into the popcorn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machine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（机器）</a:t>
            </a:r>
            <a:r>
              <a:rPr lang="en-US" altLang="zh-CN" sz="3200" b="1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c. Yes, we can!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d. Next, _________ on the machine. _________,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add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  <a:r>
              <a:rPr lang="zh-CN" altLang="en-US" sz="3200" b="1">
                <a:latin typeface="Times New Roman" panose="02020603050405020304" pitchFamily="18" charset="0"/>
              </a:rPr>
              <a:t>（添加）</a:t>
            </a:r>
            <a:r>
              <a:rPr lang="en-US" altLang="zh-CN" sz="3200" b="1">
                <a:latin typeface="Times New Roman" panose="02020603050405020304" pitchFamily="18" charset="0"/>
              </a:rPr>
              <a:t>the salt.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e. Just one spoon.</a:t>
            </a:r>
          </a:p>
        </p:txBody>
      </p:sp>
      <p:sp>
        <p:nvSpPr>
          <p:cNvPr id="84995" name="Text Box 6"/>
          <p:cNvSpPr txBox="1">
            <a:spLocks noChangeArrowheads="1"/>
          </p:cNvSpPr>
          <p:nvPr/>
        </p:nvSpPr>
        <p:spPr bwMode="auto">
          <a:xfrm>
            <a:off x="1547813" y="2060575"/>
            <a:ext cx="13684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First</a:t>
            </a:r>
          </a:p>
        </p:txBody>
      </p:sp>
      <p:sp>
        <p:nvSpPr>
          <p:cNvPr id="84996" name="Text Box 7"/>
          <p:cNvSpPr txBox="1">
            <a:spLocks noChangeArrowheads="1"/>
          </p:cNvSpPr>
          <p:nvPr/>
        </p:nvSpPr>
        <p:spPr bwMode="auto">
          <a:xfrm>
            <a:off x="2555875" y="3789363"/>
            <a:ext cx="13684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turn</a:t>
            </a:r>
          </a:p>
        </p:txBody>
      </p:sp>
      <p:sp>
        <p:nvSpPr>
          <p:cNvPr id="84997" name="Text Box 8"/>
          <p:cNvSpPr txBox="1">
            <a:spLocks noChangeArrowheads="1"/>
          </p:cNvSpPr>
          <p:nvPr/>
        </p:nvSpPr>
        <p:spPr bwMode="auto">
          <a:xfrm>
            <a:off x="1042988" y="4221163"/>
            <a:ext cx="17287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Finally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/>
      <p:bldP spid="84996" grpId="0"/>
      <p:bldP spid="8499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5"/>
          <p:cNvSpPr txBox="1">
            <a:spLocks noChangeArrowheads="1"/>
          </p:cNvSpPr>
          <p:nvPr/>
        </p:nvSpPr>
        <p:spPr bwMode="auto">
          <a:xfrm>
            <a:off x="755650" y="476250"/>
            <a:ext cx="7920038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latin typeface="Times New Roman" panose="02020603050405020304" pitchFamily="18" charset="0"/>
              </a:rPr>
              <a:t>____ 1. __________ do you make popcorn?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____ 2. __________ corn do we need?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____ 3. __________ do we do next?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____ 4. __________ salt do we need?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____ 5. Now can we eat it?</a:t>
            </a:r>
          </a:p>
        </p:txBody>
      </p:sp>
      <p:sp>
        <p:nvSpPr>
          <p:cNvPr id="86019" name="Text Box 5"/>
          <p:cNvSpPr txBox="1">
            <a:spLocks noChangeArrowheads="1"/>
          </p:cNvSpPr>
          <p:nvPr/>
        </p:nvSpPr>
        <p:spPr bwMode="auto">
          <a:xfrm>
            <a:off x="755650" y="2997200"/>
            <a:ext cx="7775575" cy="350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latin typeface="Times New Roman" panose="02020603050405020304" pitchFamily="18" charset="0"/>
              </a:rPr>
              <a:t>a. Half a cup.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b. _________, put the corn into the popcorn machine.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c. Yes, we can!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d. Next, _________ on the machine. _________, add the salt.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e. Just one spoon.</a:t>
            </a:r>
          </a:p>
        </p:txBody>
      </p:sp>
      <p:sp>
        <p:nvSpPr>
          <p:cNvPr id="86020" name="Text Box 6"/>
          <p:cNvSpPr txBox="1">
            <a:spLocks noChangeArrowheads="1"/>
          </p:cNvSpPr>
          <p:nvPr/>
        </p:nvSpPr>
        <p:spPr bwMode="auto">
          <a:xfrm>
            <a:off x="971550" y="476250"/>
            <a:ext cx="13684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86021" name="Text Box 7"/>
          <p:cNvSpPr txBox="1">
            <a:spLocks noChangeArrowheads="1"/>
          </p:cNvSpPr>
          <p:nvPr/>
        </p:nvSpPr>
        <p:spPr bwMode="auto">
          <a:xfrm>
            <a:off x="971550" y="981075"/>
            <a:ext cx="13684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86022" name="Text Box 8"/>
          <p:cNvSpPr txBox="1">
            <a:spLocks noChangeArrowheads="1"/>
          </p:cNvSpPr>
          <p:nvPr/>
        </p:nvSpPr>
        <p:spPr bwMode="auto">
          <a:xfrm>
            <a:off x="971550" y="1412875"/>
            <a:ext cx="13684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86023" name="Text Box 9"/>
          <p:cNvSpPr txBox="1">
            <a:spLocks noChangeArrowheads="1"/>
          </p:cNvSpPr>
          <p:nvPr/>
        </p:nvSpPr>
        <p:spPr bwMode="auto">
          <a:xfrm>
            <a:off x="971550" y="1916113"/>
            <a:ext cx="13684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86024" name="Text Box 10"/>
          <p:cNvSpPr txBox="1">
            <a:spLocks noChangeArrowheads="1"/>
          </p:cNvSpPr>
          <p:nvPr/>
        </p:nvSpPr>
        <p:spPr bwMode="auto">
          <a:xfrm>
            <a:off x="971550" y="2349500"/>
            <a:ext cx="13684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/>
      <p:bldP spid="86021" grpId="0"/>
      <p:bldP spid="86022" grpId="0"/>
      <p:bldP spid="86023" grpId="0"/>
      <p:bldP spid="860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5"/>
          <p:cNvSpPr txBox="1">
            <a:spLocks noChangeArrowheads="1"/>
          </p:cNvSpPr>
          <p:nvPr/>
        </p:nvSpPr>
        <p:spPr bwMode="auto">
          <a:xfrm>
            <a:off x="2268538" y="260350"/>
            <a:ext cx="52514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 dirty="0">
                <a:solidFill>
                  <a:srgbClr val="FF5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How to make popcorn?</a:t>
            </a:r>
          </a:p>
        </p:txBody>
      </p:sp>
      <p:sp>
        <p:nvSpPr>
          <p:cNvPr id="87043" name="Text Box 6"/>
          <p:cNvSpPr txBox="1">
            <a:spLocks noChangeArrowheads="1"/>
          </p:cNvSpPr>
          <p:nvPr/>
        </p:nvSpPr>
        <p:spPr bwMode="auto">
          <a:xfrm>
            <a:off x="4500563" y="5661025"/>
            <a:ext cx="39957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Finally, you can eat it.</a:t>
            </a:r>
          </a:p>
        </p:txBody>
      </p:sp>
      <p:sp>
        <p:nvSpPr>
          <p:cNvPr id="87044" name="Text Box 7"/>
          <p:cNvSpPr txBox="1">
            <a:spLocks noChangeArrowheads="1"/>
          </p:cNvSpPr>
          <p:nvPr/>
        </p:nvSpPr>
        <p:spPr bwMode="auto">
          <a:xfrm>
            <a:off x="2700338" y="1052513"/>
            <a:ext cx="5429250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First, put the popcorn into the 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popcorn machine.</a:t>
            </a:r>
          </a:p>
        </p:txBody>
      </p:sp>
      <p:sp>
        <p:nvSpPr>
          <p:cNvPr id="87045" name="Text Box 8"/>
          <p:cNvSpPr txBox="1">
            <a:spLocks noChangeArrowheads="1"/>
          </p:cNvSpPr>
          <p:nvPr/>
        </p:nvSpPr>
        <p:spPr bwMode="auto">
          <a:xfrm>
            <a:off x="2700338" y="2636838"/>
            <a:ext cx="48101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Times New Roman" panose="02020603050405020304" pitchFamily="18" charset="0"/>
              </a:rPr>
              <a:t>Next, turn on the machine.</a:t>
            </a:r>
          </a:p>
        </p:txBody>
      </p:sp>
      <p:sp>
        <p:nvSpPr>
          <p:cNvPr id="87046" name="Text Box 9"/>
          <p:cNvSpPr txBox="1">
            <a:spLocks noChangeArrowheads="1"/>
          </p:cNvSpPr>
          <p:nvPr/>
        </p:nvSpPr>
        <p:spPr bwMode="auto">
          <a:xfrm>
            <a:off x="2987675" y="3573463"/>
            <a:ext cx="57594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Next, pour the popcorn into a bowl.</a:t>
            </a:r>
          </a:p>
        </p:txBody>
      </p:sp>
      <p:sp>
        <p:nvSpPr>
          <p:cNvPr id="87047" name="Text Box 10"/>
          <p:cNvSpPr txBox="1">
            <a:spLocks noChangeArrowheads="1"/>
          </p:cNvSpPr>
          <p:nvPr/>
        </p:nvSpPr>
        <p:spPr bwMode="auto">
          <a:xfrm>
            <a:off x="2484438" y="4797425"/>
            <a:ext cx="63690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Times New Roman" panose="02020603050405020304" pitchFamily="18" charset="0"/>
              </a:rPr>
              <a:t>Then,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add</a:t>
            </a:r>
            <a:r>
              <a:rPr lang="en-US" altLang="zh-CN" sz="3200" b="1" dirty="0">
                <a:latin typeface="Times New Roman" panose="02020603050405020304" pitchFamily="18" charset="0"/>
              </a:rPr>
              <a:t> some salt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to</a:t>
            </a:r>
            <a:r>
              <a:rPr lang="en-US" altLang="zh-CN" sz="3200" b="1" dirty="0">
                <a:latin typeface="Times New Roman" panose="02020603050405020304" pitchFamily="18" charset="0"/>
              </a:rPr>
              <a:t> the popcorn.</a:t>
            </a:r>
          </a:p>
        </p:txBody>
      </p:sp>
      <p:pic>
        <p:nvPicPr>
          <p:cNvPr id="36876" name="Picture 12" descr="pp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1125538"/>
            <a:ext cx="200660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7" name="Picture 13" descr="pp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2344738"/>
            <a:ext cx="2032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8" name="Picture 14" descr="pp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95513" y="5435600"/>
            <a:ext cx="19431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9" name="Picture 15" descr="pp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55713" y="3425825"/>
            <a:ext cx="16732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5" name="Picture 11" descr="pp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1188" y="4437063"/>
            <a:ext cx="1727200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1000"/>
                                        <p:tgtEl>
                                          <p:spTgt spid="87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/>
      <p:bldP spid="87044" grpId="0"/>
      <p:bldP spid="87045" grpId="0"/>
      <p:bldP spid="8704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Oval 4"/>
          <p:cNvSpPr>
            <a:spLocks noChangeArrowheads="1"/>
          </p:cNvSpPr>
          <p:nvPr/>
        </p:nvSpPr>
        <p:spPr bwMode="auto">
          <a:xfrm>
            <a:off x="395288" y="549275"/>
            <a:ext cx="720725" cy="6477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3c</a:t>
            </a:r>
          </a:p>
        </p:txBody>
      </p:sp>
      <p:sp>
        <p:nvSpPr>
          <p:cNvPr id="89091" name="Text Box 2"/>
          <p:cNvSpPr txBox="1">
            <a:spLocks noChangeArrowheads="1"/>
          </p:cNvSpPr>
          <p:nvPr/>
        </p:nvSpPr>
        <p:spPr bwMode="auto">
          <a:xfrm>
            <a:off x="1187450" y="476250"/>
            <a:ext cx="74168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Write how to do one of the following things. Then tell your partner how to do it.</a:t>
            </a:r>
          </a:p>
        </p:txBody>
      </p:sp>
      <p:sp>
        <p:nvSpPr>
          <p:cNvPr id="89092" name="AutoShape 6"/>
          <p:cNvSpPr>
            <a:spLocks noChangeArrowheads="1"/>
          </p:cNvSpPr>
          <p:nvPr/>
        </p:nvSpPr>
        <p:spPr bwMode="auto">
          <a:xfrm>
            <a:off x="323850" y="3644900"/>
            <a:ext cx="3960813" cy="27368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prstDash val="sysDot"/>
                <a:round/>
              </a14:hiddenLine>
            </a:ext>
          </a:extLst>
        </p:spPr>
        <p:txBody>
          <a:bodyPr wrap="none" anchor="ctr"/>
          <a:lstStyle/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plant a tree</a:t>
            </a:r>
          </a:p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make beef noodles</a:t>
            </a:r>
          </a:p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wash clothes</a:t>
            </a:r>
          </a:p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take out a book from </a:t>
            </a:r>
          </a:p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the library</a:t>
            </a:r>
          </a:p>
        </p:txBody>
      </p:sp>
      <p:pic>
        <p:nvPicPr>
          <p:cNvPr id="89093" name="Picture 8" descr="u=2302298355,2965264731&amp;fm=15&amp;gp=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0425" y="4508500"/>
            <a:ext cx="1279525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4" name="AutoShape 9"/>
          <p:cNvSpPr>
            <a:spLocks noChangeArrowheads="1"/>
          </p:cNvSpPr>
          <p:nvPr/>
        </p:nvSpPr>
        <p:spPr bwMode="auto">
          <a:xfrm>
            <a:off x="5435600" y="2060575"/>
            <a:ext cx="3529013" cy="1655763"/>
          </a:xfrm>
          <a:prstGeom prst="wedgeEllipseCallout">
            <a:avLst>
              <a:gd name="adj1" fmla="val 17250"/>
              <a:gd name="adj2" fmla="val 9515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First, dig a hole. Then …</a:t>
            </a:r>
          </a:p>
        </p:txBody>
      </p:sp>
      <p:sp>
        <p:nvSpPr>
          <p:cNvPr id="89095" name="AutoShape 10"/>
          <p:cNvSpPr>
            <a:spLocks noChangeArrowheads="1"/>
          </p:cNvSpPr>
          <p:nvPr/>
        </p:nvSpPr>
        <p:spPr bwMode="auto">
          <a:xfrm>
            <a:off x="827088" y="2205038"/>
            <a:ext cx="4824412" cy="1655762"/>
          </a:xfrm>
          <a:prstGeom prst="wedgeEllipseCallout">
            <a:avLst>
              <a:gd name="adj1" fmla="val 33611"/>
              <a:gd name="adj2" fmla="val 7569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Do you know how to plant a tree?</a:t>
            </a:r>
          </a:p>
        </p:txBody>
      </p:sp>
      <p:pic>
        <p:nvPicPr>
          <p:cNvPr id="89096" name="Picture 11" descr="u=3653968076,1751700462&amp;fm=0&amp;gp=0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4365625"/>
            <a:ext cx="1655762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文本框 5"/>
          <p:cNvSpPr txBox="1">
            <a:spLocks noChangeArrowheads="1"/>
          </p:cNvSpPr>
          <p:nvPr/>
        </p:nvSpPr>
        <p:spPr bwMode="auto">
          <a:xfrm>
            <a:off x="395288" y="765175"/>
            <a:ext cx="5329237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Can you make noodles with beef and tomatoes?</a:t>
            </a:r>
          </a:p>
        </p:txBody>
      </p:sp>
      <p:sp>
        <p:nvSpPr>
          <p:cNvPr id="90115" name="文本框 6"/>
          <p:cNvSpPr txBox="1">
            <a:spLocks noChangeArrowheads="1"/>
          </p:cNvSpPr>
          <p:nvPr/>
        </p:nvSpPr>
        <p:spPr bwMode="auto">
          <a:xfrm>
            <a:off x="468313" y="3141663"/>
            <a:ext cx="6481762" cy="277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First,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Next,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Then,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Finally,</a:t>
            </a:r>
          </a:p>
        </p:txBody>
      </p:sp>
      <p:sp>
        <p:nvSpPr>
          <p:cNvPr id="90116" name="文本框 8"/>
          <p:cNvSpPr txBox="1">
            <a:spLocks noChangeArrowheads="1"/>
          </p:cNvSpPr>
          <p:nvPr/>
        </p:nvSpPr>
        <p:spPr bwMode="auto">
          <a:xfrm>
            <a:off x="1547813" y="3141663"/>
            <a:ext cx="6096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cut up the tomatoes and beef</a:t>
            </a:r>
          </a:p>
        </p:txBody>
      </p:sp>
      <p:sp>
        <p:nvSpPr>
          <p:cNvPr id="90117" name="文本框 9"/>
          <p:cNvSpPr txBox="1">
            <a:spLocks noChangeArrowheads="1"/>
          </p:cNvSpPr>
          <p:nvPr/>
        </p:nvSpPr>
        <p:spPr bwMode="auto">
          <a:xfrm>
            <a:off x="1619250" y="3933825"/>
            <a:ext cx="510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cook the noodles</a:t>
            </a:r>
          </a:p>
        </p:txBody>
      </p:sp>
      <p:sp>
        <p:nvSpPr>
          <p:cNvPr id="90118" name="文本框 10"/>
          <p:cNvSpPr txBox="1">
            <a:spLocks noChangeArrowheads="1"/>
          </p:cNvSpPr>
          <p:nvPr/>
        </p:nvSpPr>
        <p:spPr bwMode="auto">
          <a:xfrm>
            <a:off x="1619250" y="4652963"/>
            <a:ext cx="73453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add the tomatoes and beef to the noodles.</a:t>
            </a:r>
          </a:p>
        </p:txBody>
      </p:sp>
      <p:sp>
        <p:nvSpPr>
          <p:cNvPr id="90119" name="文本框 11"/>
          <p:cNvSpPr txBox="1">
            <a:spLocks noChangeArrowheads="1"/>
          </p:cNvSpPr>
          <p:nvPr/>
        </p:nvSpPr>
        <p:spPr bwMode="auto">
          <a:xfrm>
            <a:off x="1908175" y="5373688"/>
            <a:ext cx="5029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add salt to the noodles</a:t>
            </a:r>
          </a:p>
        </p:txBody>
      </p:sp>
      <p:pic>
        <p:nvPicPr>
          <p:cNvPr id="90120" name="Picture 8" descr="西红柿牛腩面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64163" y="692150"/>
            <a:ext cx="3103562" cy="232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/>
      <p:bldP spid="90117" grpId="0"/>
      <p:bldP spid="90118" grpId="0"/>
      <p:bldP spid="901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4"/>
          <p:cNvSpPr>
            <a:spLocks noChangeArrowheads="1"/>
          </p:cNvSpPr>
          <p:nvPr/>
        </p:nvSpPr>
        <p:spPr bwMode="auto">
          <a:xfrm>
            <a:off x="323850" y="1314450"/>
            <a:ext cx="8569325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 eaLnBrk="0" hangingPunct="0">
              <a:lnSpc>
                <a:spcPct val="90000"/>
              </a:lnSpc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根据句意，用括号中所给单词的适当形式填空</a:t>
            </a:r>
          </a:p>
          <a:p>
            <a:pPr algn="l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1. How many _________ (teacher) are there in   </a:t>
            </a:r>
          </a:p>
          <a:p>
            <a:pPr algn="l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your school?</a:t>
            </a:r>
          </a:p>
          <a:p>
            <a:pPr algn="l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2. I have three _________( watch ).</a:t>
            </a:r>
          </a:p>
          <a:p>
            <a:pPr algn="l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3. There are some ________( orange) on the   </a:t>
            </a:r>
          </a:p>
          <a:p>
            <a:pPr algn="l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table.</a:t>
            </a:r>
          </a:p>
        </p:txBody>
      </p:sp>
      <p:sp>
        <p:nvSpPr>
          <p:cNvPr id="91139" name="Rectangle 5"/>
          <p:cNvSpPr>
            <a:spLocks noChangeArrowheads="1"/>
          </p:cNvSpPr>
          <p:nvPr/>
        </p:nvSpPr>
        <p:spPr bwMode="auto">
          <a:xfrm>
            <a:off x="2916238" y="1949450"/>
            <a:ext cx="19446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 eaLnBrk="0" hangingPunct="0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teachers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　 　　</a:t>
            </a:r>
          </a:p>
        </p:txBody>
      </p:sp>
      <p:sp>
        <p:nvSpPr>
          <p:cNvPr id="91140" name="Rectangle 6"/>
          <p:cNvSpPr>
            <a:spLocks noChangeArrowheads="1"/>
          </p:cNvSpPr>
          <p:nvPr/>
        </p:nvSpPr>
        <p:spPr bwMode="auto">
          <a:xfrm>
            <a:off x="3132138" y="3317875"/>
            <a:ext cx="18002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 eaLnBrk="0" hangingPunct="0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watches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　 　　</a:t>
            </a:r>
          </a:p>
        </p:txBody>
      </p:sp>
      <p:sp>
        <p:nvSpPr>
          <p:cNvPr id="91141" name="Rectangle 7"/>
          <p:cNvSpPr>
            <a:spLocks noChangeArrowheads="1"/>
          </p:cNvSpPr>
          <p:nvPr/>
        </p:nvSpPr>
        <p:spPr bwMode="auto">
          <a:xfrm>
            <a:off x="3563938" y="3965575"/>
            <a:ext cx="17287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 eaLnBrk="0" hangingPunct="0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oranges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　 　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/>
      <p:bldP spid="91140" grpId="0"/>
      <p:bldP spid="9114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539750" y="1457325"/>
            <a:ext cx="8208963" cy="35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 eaLnBrk="0" hangingPunct="0"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4. I like _________(tomato) and _______ 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(chicken).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5. How much _______( honey ) do we need?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6. Tina, let’s _________(make) fruit salad.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7. Oh, it ______(rain) last night, so the ground 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is wet now.</a:t>
            </a: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2051050" y="1412875"/>
            <a:ext cx="62642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 eaLnBrk="0" hangingPunct="0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tomatoes 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　　</a:t>
            </a: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3059113" y="2636838"/>
            <a:ext cx="2232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 eaLnBrk="0" hangingPunct="0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honey 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　 　 </a:t>
            </a: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2987675" y="3213100"/>
            <a:ext cx="172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 eaLnBrk="0" hangingPunct="0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make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　　 　　</a:t>
            </a:r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2051050" y="3789363"/>
            <a:ext cx="15843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 eaLnBrk="0" hangingPunct="0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rained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　 　　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6084888" y="1412875"/>
            <a:ext cx="20875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chicken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/>
      <p:bldP spid="92164" grpId="0"/>
      <p:bldP spid="92165" grpId="0"/>
      <p:bldP spid="92166" grpId="0"/>
      <p:bldP spid="9216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971550" y="1584325"/>
            <a:ext cx="729932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8. Tom is a little _________ ( strong) than Mike.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9. I think English is ________________ (important) than any other subject.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10. My mother ________( take) the bus to work every day. </a:t>
            </a:r>
          </a:p>
        </p:txBody>
      </p:sp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3995738" y="1557338"/>
            <a:ext cx="18002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 eaLnBrk="0" hangingPunct="0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stronger </a:t>
            </a: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4572000" y="2781300"/>
            <a:ext cx="32400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 eaLnBrk="0" hangingPunct="0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more important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　 </a:t>
            </a:r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3995738" y="4005263"/>
            <a:ext cx="13684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 eaLnBrk="0" hangingPunct="0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takes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/>
      <p:bldP spid="93188" grpId="0"/>
      <p:bldP spid="9318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539750" y="1196975"/>
            <a:ext cx="7920038" cy="42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--- What’s in the icebox?</a:t>
            </a:r>
          </a:p>
          <a:p>
            <a:pPr algn="just"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--- A few ____, but little ____.</a:t>
            </a:r>
          </a:p>
          <a:p>
            <a:pPr algn="just"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  A. apple, milk              B. apple, milks           </a:t>
            </a:r>
          </a:p>
          <a:p>
            <a:pPr algn="just"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  C. apples, milks           D. apples, milk  </a:t>
            </a:r>
          </a:p>
          <a:p>
            <a:pPr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答案：</a:t>
            </a:r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D</a:t>
            </a:r>
          </a:p>
          <a:p>
            <a:pPr algn="just">
              <a:spcBef>
                <a:spcPct val="50000"/>
              </a:spcBef>
            </a:pPr>
            <a:endParaRPr lang="en-US" altLang="zh-CN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文本框 2"/>
          <p:cNvSpPr txBox="1">
            <a:spLocks noChangeArrowheads="1"/>
          </p:cNvSpPr>
          <p:nvPr/>
        </p:nvSpPr>
        <p:spPr bwMode="auto">
          <a:xfrm>
            <a:off x="839788" y="5791200"/>
            <a:ext cx="184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kumimoji="1" lang="zh-CN" altLang="zh-CN" sz="4400">
              <a:solidFill>
                <a:srgbClr val="FF9933"/>
              </a:solidFill>
            </a:endParaRPr>
          </a:p>
        </p:txBody>
      </p:sp>
      <p:sp>
        <p:nvSpPr>
          <p:cNvPr id="73731" name="文本框 5"/>
          <p:cNvSpPr txBox="1">
            <a:spLocks noChangeArrowheads="1"/>
          </p:cNvSpPr>
          <p:nvPr/>
        </p:nvSpPr>
        <p:spPr bwMode="auto">
          <a:xfrm>
            <a:off x="593725" y="4211638"/>
            <a:ext cx="4283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kumimoji="1" lang="zh-CN" altLang="zh-CN" sz="2400">
              <a:solidFill>
                <a:srgbClr val="0000FF"/>
              </a:solidFill>
            </a:endParaRPr>
          </a:p>
        </p:txBody>
      </p:sp>
      <p:sp>
        <p:nvSpPr>
          <p:cNvPr id="73732" name="文本框 18"/>
          <p:cNvSpPr txBox="1">
            <a:spLocks noChangeArrowheads="1"/>
          </p:cNvSpPr>
          <p:nvPr/>
        </p:nvSpPr>
        <p:spPr bwMode="auto">
          <a:xfrm>
            <a:off x="2268538" y="1412875"/>
            <a:ext cx="6297612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CC3300"/>
                </a:solidFill>
                <a:latin typeface="Times New Roman" panose="02020603050405020304" pitchFamily="18" charset="0"/>
              </a:rPr>
              <a:t>A: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How </a:t>
            </a:r>
            <a:r>
              <a:rPr kumimoji="1" lang="en-US" altLang="zh-CN" sz="32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many 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bananas are there in the picture?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CC3300"/>
                </a:solidFill>
                <a:latin typeface="Times New Roman" panose="02020603050405020304" pitchFamily="18" charset="0"/>
              </a:rPr>
              <a:t>B: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There are three. / Three.</a:t>
            </a:r>
          </a:p>
        </p:txBody>
      </p:sp>
      <p:sp>
        <p:nvSpPr>
          <p:cNvPr id="73733" name="文本框 20"/>
          <p:cNvSpPr txBox="1">
            <a:spLocks noChangeArrowheads="1"/>
          </p:cNvSpPr>
          <p:nvPr/>
        </p:nvSpPr>
        <p:spPr bwMode="auto">
          <a:xfrm>
            <a:off x="2320925" y="3573463"/>
            <a:ext cx="58674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CC3300"/>
                </a:solidFill>
                <a:latin typeface="Times New Roman" panose="02020603050405020304" pitchFamily="18" charset="0"/>
              </a:rPr>
              <a:t>A: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How </a:t>
            </a:r>
            <a:r>
              <a:rPr kumimoji="1" lang="en-US" altLang="zh-CN" sz="32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much 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milk are there in the picture?</a:t>
            </a:r>
          </a:p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CC3300"/>
                </a:solidFill>
                <a:latin typeface="Times New Roman" panose="02020603050405020304" pitchFamily="18" charset="0"/>
              </a:rPr>
              <a:t>B: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There are two </a:t>
            </a:r>
            <a:r>
              <a:rPr kumimoji="1" lang="en-US" altLang="zh-CN" sz="32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cups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/ Two  </a:t>
            </a:r>
            <a:r>
              <a:rPr kumimoji="1" lang="en-US" altLang="zh-CN" sz="32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cups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73734" name="文本框 27"/>
          <p:cNvSpPr txBox="1">
            <a:spLocks noChangeArrowheads="1"/>
          </p:cNvSpPr>
          <p:nvPr/>
        </p:nvSpPr>
        <p:spPr bwMode="auto">
          <a:xfrm>
            <a:off x="3635375" y="333375"/>
            <a:ext cx="32385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4000" b="1" dirty="0">
                <a:latin typeface="Arial Black" panose="020B0A04020102020204" pitchFamily="34" charset="0"/>
              </a:rPr>
              <a:t>Practice</a:t>
            </a:r>
            <a:r>
              <a:rPr kumimoji="1" lang="en-US" altLang="zh-CN" sz="4000" b="1" dirty="0">
                <a:solidFill>
                  <a:schemeClr val="accent2"/>
                </a:solidFill>
              </a:rPr>
              <a:t> </a:t>
            </a:r>
          </a:p>
        </p:txBody>
      </p:sp>
      <p:pic>
        <p:nvPicPr>
          <p:cNvPr id="73735" name="Picture 13" descr="香蕉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1484313"/>
            <a:ext cx="1800225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6" name="Picture 15" descr="YPTX_00601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8313" y="3933825"/>
            <a:ext cx="1800225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73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 build="p" autoUpdateAnimBg="0"/>
      <p:bldP spid="7373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611188" y="1196975"/>
            <a:ext cx="7777162" cy="2850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1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I'm so hungry. Please give me ______ to eat.        </a:t>
            </a:r>
          </a:p>
          <a:p>
            <a:pPr>
              <a:spcBef>
                <a:spcPct val="1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A. three bread </a:t>
            </a:r>
          </a:p>
          <a:p>
            <a:pPr>
              <a:spcBef>
                <a:spcPct val="1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B. three pieces of bread </a:t>
            </a:r>
          </a:p>
          <a:p>
            <a:pPr>
              <a:spcBef>
                <a:spcPct val="1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C. three pieces of breads </a:t>
            </a:r>
          </a:p>
          <a:p>
            <a:pPr>
              <a:spcBef>
                <a:spcPct val="1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D. three piece of </a:t>
            </a:r>
            <a:r>
              <a:rPr lang="en-US" altLang="zh-C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bread  </a:t>
            </a:r>
            <a:endParaRPr lang="en-US" altLang="zh-CN" sz="32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6" name="WordArt 19"/>
          <p:cNvSpPr>
            <a:spLocks noChangeArrowheads="1" noChangeShapeType="1"/>
          </p:cNvSpPr>
          <p:nvPr/>
        </p:nvSpPr>
        <p:spPr bwMode="auto">
          <a:xfrm>
            <a:off x="762000" y="2276475"/>
            <a:ext cx="7391400" cy="10795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altLang="zh-CN" sz="3600" b="1" kern="10" dirty="0">
                <a:ln w="9525">
                  <a:solidFill>
                    <a:srgbClr val="9933FF"/>
                  </a:solidFill>
                  <a:round/>
                </a:ln>
                <a:solidFill>
                  <a:srgbClr val="9933FF"/>
                </a:solidFill>
                <a:effectLst>
                  <a:outerShdw dist="53882" dir="2700000" algn="ctr" rotWithShape="0">
                    <a:srgbClr val="9999FF">
                      <a:alpha val="78998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Thank you for your listening!</a:t>
            </a:r>
            <a:endParaRPr lang="zh-CN" altLang="en-US" sz="3600" b="1" kern="10" dirty="0">
              <a:ln w="9525">
                <a:solidFill>
                  <a:srgbClr val="9933FF"/>
                </a:solidFill>
                <a:round/>
              </a:ln>
              <a:solidFill>
                <a:srgbClr val="9933FF"/>
              </a:solidFill>
              <a:effectLst>
                <a:outerShdw dist="53882" dir="2700000" algn="ctr" rotWithShape="0">
                  <a:srgbClr val="9999FF">
                    <a:alpha val="78998"/>
                  </a:srgbClr>
                </a:outerShdw>
              </a:effectLst>
              <a:latin typeface="隶书" panose="02010509060101010101" charset="-122"/>
              <a:ea typeface="隶书" panose="02010509060101010101" charset="-122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754" name="对象 16"/>
          <p:cNvGraphicFramePr>
            <a:graphicFrameLocks noChangeAspect="1"/>
          </p:cNvGraphicFramePr>
          <p:nvPr/>
        </p:nvGraphicFramePr>
        <p:xfrm>
          <a:off x="1908175" y="3716338"/>
          <a:ext cx="57785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8" name="BMP 图象" r:id="rId3" imgW="1104900" imgH="2705100" progId="Paint.Picture">
                  <p:embed/>
                </p:oleObj>
              </mc:Choice>
              <mc:Fallback>
                <p:oleObj name="BMP 图象" r:id="rId3" imgW="1104900" imgH="2705100" progId="Paint.Picture">
                  <p:embed/>
                  <p:pic>
                    <p:nvPicPr>
                      <p:cNvPr id="0" name="对象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3716338"/>
                        <a:ext cx="57785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55" name="文本框 21"/>
          <p:cNvSpPr txBox="1">
            <a:spLocks noChangeArrowheads="1"/>
          </p:cNvSpPr>
          <p:nvPr/>
        </p:nvSpPr>
        <p:spPr bwMode="auto">
          <a:xfrm>
            <a:off x="2484438" y="1341438"/>
            <a:ext cx="6248400" cy="179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CC3300"/>
                </a:solidFill>
                <a:latin typeface="Times New Roman" panose="02020603050405020304" pitchFamily="18" charset="0"/>
              </a:rPr>
              <a:t>A: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How </a:t>
            </a:r>
            <a:r>
              <a:rPr kumimoji="1" lang="en-US" altLang="zh-CN" sz="32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many 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watermelons do you eat every day?</a:t>
            </a:r>
          </a:p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CC3300"/>
                </a:solidFill>
                <a:latin typeface="Times New Roman" panose="02020603050405020304" pitchFamily="18" charset="0"/>
              </a:rPr>
              <a:t>B: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I eat four. / Four.</a:t>
            </a:r>
          </a:p>
        </p:txBody>
      </p:sp>
      <p:sp>
        <p:nvSpPr>
          <p:cNvPr id="74756" name="文本框 22"/>
          <p:cNvSpPr txBox="1">
            <a:spLocks noChangeArrowheads="1"/>
          </p:cNvSpPr>
          <p:nvPr/>
        </p:nvSpPr>
        <p:spPr bwMode="auto">
          <a:xfrm>
            <a:off x="2484438" y="3357563"/>
            <a:ext cx="6769100" cy="179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CC3300"/>
                </a:solidFill>
                <a:latin typeface="Times New Roman" panose="02020603050405020304" pitchFamily="18" charset="0"/>
              </a:rPr>
              <a:t>A: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How </a:t>
            </a:r>
            <a:r>
              <a:rPr kumimoji="1" lang="en-US" altLang="zh-CN" sz="32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much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honey do you drink every day?</a:t>
            </a:r>
          </a:p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CC3300"/>
                </a:solidFill>
                <a:latin typeface="Times New Roman" panose="02020603050405020304" pitchFamily="18" charset="0"/>
              </a:rPr>
              <a:t>B: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I drink four </a:t>
            </a:r>
            <a:r>
              <a:rPr kumimoji="1" lang="en-US" altLang="zh-CN" sz="32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spoons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/ Four </a:t>
            </a:r>
            <a:r>
              <a:rPr kumimoji="1" lang="en-US" altLang="zh-CN" sz="32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spoons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74757" name="Picture 11" descr="2011043015455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95288" y="1341438"/>
            <a:ext cx="1008062" cy="82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8" name="Picture 12" descr="20110430154555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476375" y="1341438"/>
            <a:ext cx="10080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9" name="Picture 13" descr="20110430154555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95288" y="2349500"/>
            <a:ext cx="10080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60" name="Picture 14" descr="20110430154555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403350" y="2349500"/>
            <a:ext cx="10080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61" name="Picture 16" descr="54-120601093J31N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23850" y="3716338"/>
            <a:ext cx="1584325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74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autoUpdateAnimBg="0"/>
      <p:bldP spid="7475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Box 3"/>
          <p:cNvSpPr txBox="1">
            <a:spLocks noChangeArrowheads="1"/>
          </p:cNvSpPr>
          <p:nvPr/>
        </p:nvSpPr>
        <p:spPr bwMode="auto">
          <a:xfrm>
            <a:off x="337953" y="1261677"/>
            <a:ext cx="85344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Anna: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Sam, I want to make Russian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俄罗斯的）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soup for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a party on Saturday. Can you tell me how?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Sam: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Sure. First, buy some beef, one cabbage,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four carrots, three potatoes, five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tomatoes and one onion. Then, cut up the   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vegetables.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Anna: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What’s next?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Sam: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Next, put the beef, carrots and potatoes into a pot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（锅）  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add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（添加）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water. After that, cook them for 30 minutes. Then, add the cabbage, tomatoes and onion and cook for another 10 minutes.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Anna: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Ok, that’s it?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Sam: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No, one more thing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还有一件事）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Finally, don’t forget to add some salt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（盐）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779" name="TextBox 4"/>
          <p:cNvSpPr txBox="1">
            <a:spLocks noChangeArrowheads="1"/>
          </p:cNvSpPr>
          <p:nvPr/>
        </p:nvSpPr>
        <p:spPr bwMode="auto">
          <a:xfrm>
            <a:off x="0" y="457200"/>
            <a:ext cx="762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2d role-play the conversation</a:t>
            </a:r>
            <a:endParaRPr lang="en-US" altLang="zh-CN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5780" name="图片 5" descr="A-2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8488" y="1773238"/>
            <a:ext cx="1943100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802" name="Group 2"/>
          <p:cNvGraphicFramePr>
            <a:graphicFrameLocks noGrp="1"/>
          </p:cNvGraphicFramePr>
          <p:nvPr/>
        </p:nvGraphicFramePr>
        <p:xfrm>
          <a:off x="288925" y="1808163"/>
          <a:ext cx="8675688" cy="4645026"/>
        </p:xfrm>
        <a:graphic>
          <a:graphicData uri="http://schemas.openxmlformats.org/drawingml/2006/table">
            <a:tbl>
              <a:tblPr/>
              <a:tblGrid>
                <a:gridCol w="3451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24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9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one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cabbage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one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three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8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four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7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five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8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some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6825" name="Oval 2"/>
          <p:cNvSpPr>
            <a:spLocks noChangeArrowheads="1"/>
          </p:cNvSpPr>
          <p:nvPr/>
        </p:nvSpPr>
        <p:spPr bwMode="auto">
          <a:xfrm>
            <a:off x="1584325" y="871538"/>
            <a:ext cx="827088" cy="7747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/>
              <a:t>2d</a:t>
            </a:r>
          </a:p>
        </p:txBody>
      </p:sp>
      <p:sp>
        <p:nvSpPr>
          <p:cNvPr id="76826" name="WordArt 4"/>
          <p:cNvSpPr>
            <a:spLocks noChangeArrowheads="1" noChangeShapeType="1" noTextEdit="1"/>
          </p:cNvSpPr>
          <p:nvPr/>
        </p:nvSpPr>
        <p:spPr bwMode="auto">
          <a:xfrm>
            <a:off x="327025" y="317500"/>
            <a:ext cx="2228850" cy="9048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r>
              <a:rPr lang="en-US" altLang="zh-CN" sz="4000" b="1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CC00FF"/>
                </a:solidFill>
                <a:latin typeface="Arial" panose="020B0604020202020204"/>
                <a:cs typeface="Arial" panose="020B0604020202020204"/>
              </a:rPr>
              <a:t>Reading</a:t>
            </a:r>
            <a:endParaRPr lang="zh-CN" altLang="en-US" sz="4000" b="1" kern="10" dirty="0">
              <a:ln w="9525">
                <a:solidFill>
                  <a:srgbClr val="000000"/>
                </a:solidFill>
                <a:round/>
              </a:ln>
              <a:solidFill>
                <a:srgbClr val="CC00FF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76827" name="Text Box 5"/>
          <p:cNvSpPr txBox="1">
            <a:spLocks noChangeArrowheads="1"/>
          </p:cNvSpPr>
          <p:nvPr/>
        </p:nvSpPr>
        <p:spPr bwMode="auto">
          <a:xfrm>
            <a:off x="2555875" y="295275"/>
            <a:ext cx="6119813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600" b="1">
                <a:solidFill>
                  <a:srgbClr val="FF0066"/>
                </a:solidFill>
              </a:rPr>
              <a:t>Read the conversation and fill in the chart below.</a:t>
            </a:r>
          </a:p>
        </p:txBody>
      </p:sp>
      <p:sp>
        <p:nvSpPr>
          <p:cNvPr id="76828" name="Text Box 5"/>
          <p:cNvSpPr txBox="1">
            <a:spLocks noChangeArrowheads="1"/>
          </p:cNvSpPr>
          <p:nvPr/>
        </p:nvSpPr>
        <p:spPr bwMode="auto">
          <a:xfrm>
            <a:off x="3995738" y="2671763"/>
            <a:ext cx="3889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D60093"/>
                </a:solidFill>
                <a:latin typeface="Times New Roman" panose="02020603050405020304" pitchFamily="18" charset="0"/>
              </a:rPr>
              <a:t>onion, cabbage</a:t>
            </a:r>
          </a:p>
        </p:txBody>
      </p:sp>
      <p:sp>
        <p:nvSpPr>
          <p:cNvPr id="76829" name="Text Box 6"/>
          <p:cNvSpPr txBox="1">
            <a:spLocks noChangeArrowheads="1"/>
          </p:cNvSpPr>
          <p:nvPr/>
        </p:nvSpPr>
        <p:spPr bwMode="auto">
          <a:xfrm>
            <a:off x="3995738" y="4040188"/>
            <a:ext cx="20161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D60093"/>
                </a:solidFill>
                <a:latin typeface="Times New Roman" panose="02020603050405020304" pitchFamily="18" charset="0"/>
              </a:rPr>
              <a:t>carrots</a:t>
            </a:r>
            <a:endParaRPr kumimoji="1" lang="en-US" altLang="zh-CN" sz="3600" b="1">
              <a:solidFill>
                <a:srgbClr val="D60093"/>
              </a:solidFill>
              <a:latin typeface="Times New Roman" panose="02020603050405020304" pitchFamily="18" charset="0"/>
            </a:endParaRPr>
          </a:p>
        </p:txBody>
      </p:sp>
      <p:sp>
        <p:nvSpPr>
          <p:cNvPr id="76830" name="Text Box 6"/>
          <p:cNvSpPr txBox="1">
            <a:spLocks noChangeArrowheads="1"/>
          </p:cNvSpPr>
          <p:nvPr/>
        </p:nvSpPr>
        <p:spPr bwMode="auto">
          <a:xfrm>
            <a:off x="3995738" y="3392488"/>
            <a:ext cx="20161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D60093"/>
                </a:solidFill>
                <a:latin typeface="Times New Roman" panose="02020603050405020304" pitchFamily="18" charset="0"/>
              </a:rPr>
              <a:t>potatoes</a:t>
            </a:r>
          </a:p>
        </p:txBody>
      </p:sp>
      <p:sp>
        <p:nvSpPr>
          <p:cNvPr id="76831" name="Text Box 19"/>
          <p:cNvSpPr txBox="1">
            <a:spLocks noChangeArrowheads="1"/>
          </p:cNvSpPr>
          <p:nvPr/>
        </p:nvSpPr>
        <p:spPr bwMode="auto">
          <a:xfrm>
            <a:off x="3994150" y="4903788"/>
            <a:ext cx="22336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D60093"/>
                </a:solidFill>
                <a:latin typeface="Times New Roman" panose="02020603050405020304" pitchFamily="18" charset="0"/>
              </a:rPr>
              <a:t>tomatoes</a:t>
            </a:r>
          </a:p>
        </p:txBody>
      </p:sp>
      <p:sp>
        <p:nvSpPr>
          <p:cNvPr id="76832" name="Text Box 22"/>
          <p:cNvSpPr txBox="1">
            <a:spLocks noChangeArrowheads="1"/>
          </p:cNvSpPr>
          <p:nvPr/>
        </p:nvSpPr>
        <p:spPr bwMode="auto">
          <a:xfrm>
            <a:off x="3995738" y="5768975"/>
            <a:ext cx="21605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D60093"/>
                </a:solidFill>
                <a:latin typeface="Times New Roman" panose="02020603050405020304" pitchFamily="18" charset="0"/>
              </a:rPr>
              <a:t>beef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6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76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76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76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76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76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25" grpId="0"/>
      <p:bldP spid="76827" grpId="0"/>
      <p:bldP spid="76828" grpId="0"/>
      <p:bldP spid="76829" grpId="0"/>
      <p:bldP spid="76830" grpId="0"/>
      <p:bldP spid="76831" grpId="0"/>
      <p:bldP spid="768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1042988" y="1154113"/>
            <a:ext cx="7489825" cy="42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基数词</a:t>
            </a:r>
            <a:r>
              <a:rPr lang="en-US" altLang="zh-CN" sz="3200" b="1">
                <a:latin typeface="Times New Roman" panose="02020603050405020304" pitchFamily="18" charset="0"/>
              </a:rPr>
              <a:t>+</a:t>
            </a:r>
            <a:r>
              <a:rPr lang="zh-CN" altLang="en-US" sz="3200" b="1">
                <a:latin typeface="Times New Roman" panose="02020603050405020304" pitchFamily="18" charset="0"/>
              </a:rPr>
              <a:t>计量单位</a:t>
            </a:r>
            <a:r>
              <a:rPr lang="en-US" altLang="zh-CN" sz="3200" b="1">
                <a:latin typeface="Times New Roman" panose="02020603050405020304" pitchFamily="18" charset="0"/>
              </a:rPr>
              <a:t>+of +</a:t>
            </a:r>
            <a:r>
              <a:rPr lang="zh-CN" altLang="en-US" sz="3200" b="1">
                <a:latin typeface="Times New Roman" panose="02020603050405020304" pitchFamily="18" charset="0"/>
              </a:rPr>
              <a:t>不可数名词</a:t>
            </a:r>
          </a:p>
          <a:p>
            <a:pPr algn="l" eaLnBrk="0" hangingPunct="0"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如：　</a:t>
            </a:r>
          </a:p>
          <a:p>
            <a:pPr algn="l" eaLnBrk="0" hangingPunct="0">
              <a:spcBef>
                <a:spcPct val="50000"/>
              </a:spcBef>
            </a:pP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a piece of paper 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  two spoons of honey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  a cup of yogurt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  a bar of chocolate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77827" name="Picture 3" descr="2011070901295164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48263" y="4149725"/>
            <a:ext cx="3389312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78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4"/>
          <p:cNvSpPr txBox="1">
            <a:spLocks noChangeArrowheads="1"/>
          </p:cNvSpPr>
          <p:nvPr/>
        </p:nvSpPr>
        <p:spPr bwMode="auto">
          <a:xfrm>
            <a:off x="827088" y="549275"/>
            <a:ext cx="8121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Circle the correct word in each question.</a:t>
            </a:r>
          </a:p>
        </p:txBody>
      </p:sp>
      <p:sp>
        <p:nvSpPr>
          <p:cNvPr id="78851" name="Text Box 5"/>
          <p:cNvSpPr txBox="1">
            <a:spLocks noChangeArrowheads="1"/>
          </p:cNvSpPr>
          <p:nvPr/>
        </p:nvSpPr>
        <p:spPr bwMode="auto">
          <a:xfrm>
            <a:off x="611188" y="1773238"/>
            <a:ext cx="7993062" cy="375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1. How (much/many) bananas do we need?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2. How (much/many) sugar do we need?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3. How (much/many) bread do we need?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4. How (much/many) tomatoes do we need?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5. How (much/many) cheese do we need?</a:t>
            </a:r>
          </a:p>
        </p:txBody>
      </p:sp>
      <p:sp>
        <p:nvSpPr>
          <p:cNvPr id="78852" name="Oval 12"/>
          <p:cNvSpPr>
            <a:spLocks noChangeArrowheads="1"/>
          </p:cNvSpPr>
          <p:nvPr/>
        </p:nvSpPr>
        <p:spPr bwMode="auto">
          <a:xfrm>
            <a:off x="179388" y="549275"/>
            <a:ext cx="720725" cy="6477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3a</a:t>
            </a:r>
          </a:p>
        </p:txBody>
      </p:sp>
      <p:sp>
        <p:nvSpPr>
          <p:cNvPr id="78853" name="Oval 13"/>
          <p:cNvSpPr>
            <a:spLocks noChangeArrowheads="1"/>
          </p:cNvSpPr>
          <p:nvPr/>
        </p:nvSpPr>
        <p:spPr bwMode="auto">
          <a:xfrm>
            <a:off x="900113" y="620713"/>
            <a:ext cx="1295400" cy="5762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 sz="3200" b="1">
              <a:latin typeface="Times New Roman" panose="02020603050405020304" pitchFamily="18" charset="0"/>
            </a:endParaRPr>
          </a:p>
        </p:txBody>
      </p:sp>
      <p:sp>
        <p:nvSpPr>
          <p:cNvPr id="78854" name="Oval 14"/>
          <p:cNvSpPr>
            <a:spLocks noChangeArrowheads="1"/>
          </p:cNvSpPr>
          <p:nvPr/>
        </p:nvSpPr>
        <p:spPr bwMode="auto">
          <a:xfrm>
            <a:off x="3132138" y="1989138"/>
            <a:ext cx="1295400" cy="5762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 sz="3200" b="1">
              <a:latin typeface="Times New Roman" panose="02020603050405020304" pitchFamily="18" charset="0"/>
            </a:endParaRPr>
          </a:p>
        </p:txBody>
      </p:sp>
      <p:sp>
        <p:nvSpPr>
          <p:cNvPr id="78855" name="Oval 15"/>
          <p:cNvSpPr>
            <a:spLocks noChangeArrowheads="1"/>
          </p:cNvSpPr>
          <p:nvPr/>
        </p:nvSpPr>
        <p:spPr bwMode="auto">
          <a:xfrm>
            <a:off x="1979613" y="2781300"/>
            <a:ext cx="1295400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 sz="3200" b="1">
              <a:latin typeface="Times New Roman" panose="02020603050405020304" pitchFamily="18" charset="0"/>
            </a:endParaRPr>
          </a:p>
        </p:txBody>
      </p:sp>
      <p:sp>
        <p:nvSpPr>
          <p:cNvPr id="78856" name="Oval 16"/>
          <p:cNvSpPr>
            <a:spLocks noChangeArrowheads="1"/>
          </p:cNvSpPr>
          <p:nvPr/>
        </p:nvSpPr>
        <p:spPr bwMode="auto">
          <a:xfrm>
            <a:off x="1908175" y="3500438"/>
            <a:ext cx="1295400" cy="5762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 sz="3200" b="1">
              <a:latin typeface="Times New Roman" panose="02020603050405020304" pitchFamily="18" charset="0"/>
            </a:endParaRPr>
          </a:p>
        </p:txBody>
      </p:sp>
      <p:sp>
        <p:nvSpPr>
          <p:cNvPr id="78857" name="Oval 17"/>
          <p:cNvSpPr>
            <a:spLocks noChangeArrowheads="1"/>
          </p:cNvSpPr>
          <p:nvPr/>
        </p:nvSpPr>
        <p:spPr bwMode="auto">
          <a:xfrm>
            <a:off x="3132138" y="4221163"/>
            <a:ext cx="1295400" cy="5762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 sz="3200" b="1">
              <a:latin typeface="Times New Roman" panose="02020603050405020304" pitchFamily="18" charset="0"/>
            </a:endParaRPr>
          </a:p>
        </p:txBody>
      </p:sp>
      <p:sp>
        <p:nvSpPr>
          <p:cNvPr id="78858" name="Oval 18"/>
          <p:cNvSpPr>
            <a:spLocks noChangeArrowheads="1"/>
          </p:cNvSpPr>
          <p:nvPr/>
        </p:nvSpPr>
        <p:spPr bwMode="auto">
          <a:xfrm>
            <a:off x="2051050" y="4941888"/>
            <a:ext cx="1152525" cy="5762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 sz="32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4" grpId="0"/>
      <p:bldP spid="78855" grpId="0"/>
      <p:bldP spid="78856" grpId="0"/>
      <p:bldP spid="78857" grpId="0"/>
      <p:bldP spid="788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5" descr="c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19250" y="1484313"/>
            <a:ext cx="59055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3" name="WordArt 3"/>
          <p:cNvSpPr>
            <a:spLocks noChangeArrowheads="1" noChangeShapeType="1" noTextEdit="1"/>
          </p:cNvSpPr>
          <p:nvPr/>
        </p:nvSpPr>
        <p:spPr bwMode="auto">
          <a:xfrm>
            <a:off x="3000375" y="3276600"/>
            <a:ext cx="3714750" cy="1536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8000"/>
                </a:solidFill>
                <a:latin typeface="Times New Roman" panose="02020603050405020304"/>
                <a:cs typeface="Times New Roman" panose="02020603050405020304"/>
              </a:rPr>
              <a:t>Task </a:t>
            </a:r>
            <a:r>
              <a:rPr lang="en-US" altLang="zh-CN" sz="3600" b="1" kern="10" dirty="0" smtClean="0">
                <a:ln w="9525">
                  <a:solidFill>
                    <a:srgbClr val="000000"/>
                  </a:solidFill>
                  <a:round/>
                </a:ln>
                <a:solidFill>
                  <a:srgbClr val="008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endParaRPr lang="en-US" altLang="zh-CN" sz="3600" b="1" kern="10" dirty="0">
              <a:ln w="9525">
                <a:solidFill>
                  <a:srgbClr val="000000"/>
                </a:solidFill>
                <a:round/>
              </a:ln>
              <a:solidFill>
                <a:srgbClr val="008000"/>
              </a:solidFill>
              <a:latin typeface="Times New Roman" panose="02020603050405020304"/>
              <a:cs typeface="Times New Roman" panose="02020603050405020304"/>
            </a:endParaRPr>
          </a:p>
          <a:p>
            <a:r>
              <a:rPr lang="en-US" altLang="zh-CN" sz="3600" b="1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8000"/>
                </a:solidFill>
                <a:latin typeface="Times New Roman" panose="02020603050405020304"/>
                <a:cs typeface="Times New Roman" panose="02020603050405020304"/>
              </a:rPr>
              <a:t>Make popcorn.</a:t>
            </a:r>
            <a:endParaRPr lang="zh-CN" altLang="en-US" sz="3600" b="1" kern="10" dirty="0">
              <a:ln w="9525">
                <a:solidFill>
                  <a:srgbClr val="000000"/>
                </a:solidFill>
                <a:round/>
              </a:ln>
              <a:solidFill>
                <a:srgbClr val="008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3"/>
          <p:cNvSpPr txBox="1">
            <a:spLocks noChangeArrowheads="1"/>
          </p:cNvSpPr>
          <p:nvPr/>
        </p:nvSpPr>
        <p:spPr bwMode="auto">
          <a:xfrm>
            <a:off x="900113" y="5157788"/>
            <a:ext cx="4032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popcorn machines</a:t>
            </a: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5580063" y="5157788"/>
            <a:ext cx="18716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popcorn</a:t>
            </a:r>
          </a:p>
        </p:txBody>
      </p:sp>
      <p:pic>
        <p:nvPicPr>
          <p:cNvPr id="82948" name="Picture 12" descr="imagefetch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1412875"/>
            <a:ext cx="3455987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49" name="Picture 14" descr="4368087_094330983667_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19700" y="1484313"/>
            <a:ext cx="2967038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autoUpdateAnimBg="0"/>
      <p:bldP spid="82947" grpId="0" autoUpdateAnimBg="0"/>
    </p:bldLst>
  </p:timing>
</p:sld>
</file>

<file path=ppt/theme/theme1.xml><?xml version="1.0" encoding="utf-8"?>
<a:theme xmlns:a="http://schemas.openxmlformats.org/drawingml/2006/main" name="WWW.2PPT.COM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961</Words>
  <Application>Microsoft Office PowerPoint</Application>
  <PresentationFormat>全屏显示(4:3)</PresentationFormat>
  <Paragraphs>155</Paragraphs>
  <Slides>21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9" baseType="lpstr">
      <vt:lpstr>隶书</vt:lpstr>
      <vt:lpstr>宋体</vt:lpstr>
      <vt:lpstr>微软雅黑</vt:lpstr>
      <vt:lpstr>Arial</vt:lpstr>
      <vt:lpstr>Arial Black</vt:lpstr>
      <vt:lpstr>Times New Roman</vt:lpstr>
      <vt:lpstr>WWW.2PPT.COM</vt:lpstr>
      <vt:lpstr>BMP 图象</vt:lpstr>
      <vt:lpstr>Section A  Period 2   (2c—3c)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2023-01-17T00:38:06Z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524AE6E9E88D46D491C37917875B64C6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