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8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9D60B7-0953-4982-9E3E-7BB62C6A62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807D9F2-8616-49AC-A2E9-93D6D3FE4F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1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0816-57C4-49D7-A1ED-F667B1FD3E3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9B599-C8E9-49B2-809F-CB9ED73614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29D6-78AD-41F3-830E-EAA374DD6E8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53C59-ED62-4BD9-9438-3BC162A00A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1640584"/>
            <a:ext cx="7886700" cy="1862336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D4D5-BEE3-48FA-B11A-8171141F7A0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7056-D6C8-464D-A505-2303465B08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00AA-CB84-446E-BA38-F6A3AD9C835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4536B-5A6D-4A2C-AB25-C7A95F8D57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961708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7FC4-50A0-4758-9B1A-31F376A9D1C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8DA65-3259-4F6A-A07B-3398D3378B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75" y="1619251"/>
            <a:ext cx="4286250" cy="1036838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2428875" y="2799902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8C1E-A4DB-4633-9D17-5F7B00320D9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237F-30F6-41CF-A8B0-D32644DDF8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5AE1C-3197-42FE-BBA6-8A1FD8DF364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2258E-692F-4A9E-8BAF-8BD9D34310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535256"/>
            <a:ext cx="3511241" cy="1071121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2" y="1735406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32524-0A24-482B-8252-A0A7169F6FF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5003B-F257-46BD-B8BF-E1FBA28B85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3674" y="273845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A4370-6FE8-4413-B258-E299F7104D4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F9E9-565A-4024-A456-FD95A851AD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ADAF3913-FBCD-4DAE-994F-32811E43DF3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85581A7A-6478-4ADE-A234-C56D5FFBCDA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6860" y="757574"/>
            <a:ext cx="2088356" cy="423193"/>
          </a:xfrm>
          <a:prstGeom prst="rect">
            <a:avLst/>
          </a:prstGeom>
          <a:noFill/>
        </p:spPr>
        <p:txBody>
          <a:bodyPr lIns="68580" tIns="34290" rIns="68580" bIns="34290"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3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经典粗圆简" panose="02010609000101010101" charset="-122"/>
              </a:rPr>
              <a:t>数学五年级 </a:t>
            </a:r>
            <a:endParaRPr lang="zh-CN" altLang="en-US" sz="23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55482" y="831057"/>
            <a:ext cx="600164" cy="346249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下册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641213" y="1440658"/>
            <a:ext cx="5842397" cy="2412206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995737" y="1600200"/>
            <a:ext cx="1369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第八单元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226700" y="2144316"/>
            <a:ext cx="290848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7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数据的分析和整理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240882" y="2825354"/>
            <a:ext cx="2880122" cy="27384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488091" y="3242074"/>
            <a:ext cx="1912144" cy="220146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130520" y="3022783"/>
            <a:ext cx="3100849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3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复折线统计图式</a:t>
            </a:r>
          </a:p>
        </p:txBody>
      </p:sp>
      <p:sp>
        <p:nvSpPr>
          <p:cNvPr id="12" name="矩形 11"/>
          <p:cNvSpPr/>
          <p:nvPr/>
        </p:nvSpPr>
        <p:spPr>
          <a:xfrm>
            <a:off x="2093" y="4382745"/>
            <a:ext cx="914190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23148" y="1066800"/>
            <a:ext cx="4426744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剪去单角的矩形 5"/>
          <p:cNvSpPr/>
          <p:nvPr/>
        </p:nvSpPr>
        <p:spPr>
          <a:xfrm>
            <a:off x="-132160" y="402431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42902" y="48815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-26194" y="889398"/>
            <a:ext cx="4750594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1.右图是某校2006</a:t>
            </a:r>
            <a:r>
              <a:rPr lang="en-US" altLang="zh-CN" dirty="0">
                <a:latin typeface="楷体" panose="02010609060101010101" charset="-122"/>
                <a:ea typeface="楷体" panose="02010609060101010101" charset="-122"/>
              </a:rPr>
              <a:t>-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2012年患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,龋齿人数统计图。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(1)这个统计图你看懂了吗?与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同伴说一说。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(2) 男生、女生患龋齿最多的是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u="sng" dirty="0">
                <a:latin typeface="楷体" panose="02010609060101010101" charset="-122"/>
                <a:ea typeface="楷体" panose="02010609060101010101" charset="-122"/>
              </a:rPr>
              <a:t>       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年，一共</a:t>
            </a:r>
            <a:r>
              <a:rPr lang="zh-CN" altLang="en-US" u="sng" dirty="0">
                <a:latin typeface="楷体" panose="02010609060101010101" charset="-122"/>
                <a:ea typeface="楷体" panose="02010609060101010101" charset="-122"/>
              </a:rPr>
              <a:t>     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人。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-26193" y="2476501"/>
            <a:ext cx="435649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5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观察折线统计图可知:某校</a:t>
            </a: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charset="-122"/>
              </a:rPr>
              <a:t>2006</a:t>
            </a:r>
            <a:r>
              <a:rPr lang="zh-CN" altLang="en-US" sz="15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- </a:t>
            </a: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2012</a:t>
            </a:r>
            <a:r>
              <a:rPr lang="zh-CN" altLang="en-US" sz="15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年患龋齿男生、女生人数均呈下降趋势。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15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8107" y="3864770"/>
            <a:ext cx="107870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2006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406254" y="3827861"/>
            <a:ext cx="8691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  <p:bldP spid="4" grpId="0"/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88119" y="500064"/>
            <a:ext cx="4374356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(3)从图中你还能得到哪些信息?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(4)调查本班有多少人患龋齿?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占全班人数的几分之几?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88658" y="738189"/>
            <a:ext cx="4291013" cy="291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94087" y="969170"/>
            <a:ext cx="4048125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从图中可以看出男生患龋齿人数2006年至2007年下降的最快，女生患龋齿人数2010至2011下降的最快。</a:t>
            </a:r>
            <a:endParaRPr lang="en-US" altLang="zh-CN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4087" y="3430191"/>
            <a:ext cx="392668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5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本班共有学生48人，其中患龋齿人数有4人。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802606" y="3690938"/>
            <a:ext cx="11620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500">
                <a:solidFill>
                  <a:srgbClr val="FF0000"/>
                </a:solidFill>
              </a:rPr>
              <a:t>4 ÷48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802608" y="4195762"/>
            <a:ext cx="101534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500">
                <a:solidFill>
                  <a:srgbClr val="FF0000"/>
                </a:solidFill>
                <a:sym typeface="+mn-ea"/>
              </a:rPr>
              <a:t>＝ 8.3%，</a:t>
            </a:r>
            <a:endParaRPr lang="zh-CN" altLang="en-US" sz="150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839517" y="3960019"/>
            <a:ext cx="72680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500">
                <a:solidFill>
                  <a:srgbClr val="FF0000"/>
                </a:solidFill>
                <a:sym typeface="+mn-ea"/>
              </a:rPr>
              <a:t>≈0.083</a:t>
            </a:r>
            <a:endParaRPr lang="zh-CN" altLang="en-US" sz="150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052765" y="3745707"/>
            <a:ext cx="4496991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答:本班患龋齿人数占全班人数的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charset="-122"/>
              </a:rPr>
              <a:t>8.3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。.故答案为: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2006, 167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32160" y="402431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51236" y="427435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32198" y="1423988"/>
            <a:ext cx="781169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</a:rPr>
              <a:t>今天这节课我们主要探究的是复式折线统计图，它的特点是便于看出事物发展的变化趋势。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一、复习导入</a:t>
            </a:r>
          </a:p>
        </p:txBody>
      </p:sp>
      <p:pic>
        <p:nvPicPr>
          <p:cNvPr id="5" name="Picture 2" descr="http://ku.90sjimg.com/element_origin_min_pic/18/03/13/6e51aa9d11c9d57e6dc372c888ee8dbe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562" y="1512095"/>
            <a:ext cx="1297781" cy="111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2108200" y="1153002"/>
            <a:ext cx="5760720" cy="1222534"/>
          </a:xfrm>
          <a:prstGeom prst="wedgeRoundRectCallout">
            <a:avLst>
              <a:gd name="adj1" fmla="val -63835"/>
              <a:gd name="adj2" fmla="val 2073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前面我们学习了复式条形统计图,想一想复式条形统计图有什么特点?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3964941" y="3811431"/>
            <a:ext cx="3122930" cy="822484"/>
          </a:xfrm>
          <a:prstGeom prst="wedgeRoundRectCallout">
            <a:avLst>
              <a:gd name="adj1" fmla="val 70727"/>
              <a:gd name="adj2" fmla="val 2673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 err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折线统计图。一条折线表示</a:t>
            </a:r>
            <a:r>
              <a:rPr 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。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1933578" y="2540794"/>
            <a:ext cx="6110605" cy="1100138"/>
          </a:xfrm>
          <a:prstGeom prst="wedgeRoundRectCallout">
            <a:avLst>
              <a:gd name="adj1" fmla="val -56494"/>
              <a:gd name="adj2" fmla="val -49047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</a:t>
            </a:r>
            <a:r>
              <a:rPr lang="en-US" altLang="zh-CN" sz="21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果我们要表示某地一年内气温变化情况,我们应绘制什么样的统计图?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ku.90sjimg.com/element_origin_min_pic/18/03/13/6e51aa9d11c9d57e6dc372c888ee8dbe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748" y="864394"/>
            <a:ext cx="1296590" cy="111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2222500" y="517209"/>
            <a:ext cx="5760720" cy="1222534"/>
          </a:xfrm>
          <a:prstGeom prst="wedgeRoundRectCallout">
            <a:avLst>
              <a:gd name="adj1" fmla="val -63835"/>
              <a:gd name="adj2" fmla="val 2073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100" dirty="0">
              <a:solidFill>
                <a:prstClr val="black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如果要同时表示两地一年内气温变化情况,用一条折线能表示出吗?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100" dirty="0">
              <a:solidFill>
                <a:prstClr val="black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978528" y="3817621"/>
            <a:ext cx="1116965" cy="541973"/>
          </a:xfrm>
          <a:prstGeom prst="wedgeRoundRectCallout">
            <a:avLst>
              <a:gd name="adj1" fmla="val 73454"/>
              <a:gd name="adj2" fmla="val 25357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不能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1710" y="2288381"/>
            <a:ext cx="421124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charset="-122"/>
                <a:ea typeface="楷体" panose="02010609060101010101" charset="-122"/>
              </a:rPr>
              <a:t>那么我们应怎样表示呢?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2396" y="2780110"/>
            <a:ext cx="81010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今天我们就一起来学习新的折线统计图</a:t>
            </a:r>
            <a:r>
              <a:rPr lang="en-US" altLang="zh-CN" sz="21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——</a:t>
            </a:r>
            <a:r>
              <a:rPr lang="zh-CN" altLang="en-US" sz="21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复式折线统计图。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二、探究新知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5874" y="1104901"/>
            <a:ext cx="5186363" cy="267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10" y="1282304"/>
            <a:ext cx="2945606" cy="207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/>
          <p:nvPr/>
        </p:nvSpPr>
        <p:spPr>
          <a:xfrm>
            <a:off x="3020695" y="3861436"/>
            <a:ext cx="4761230" cy="785813"/>
          </a:xfrm>
          <a:prstGeom prst="wedgeRoundRectCallout">
            <a:avLst>
              <a:gd name="adj1" fmla="val 55481"/>
              <a:gd name="adj2" fmla="val 22969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仔细观察，与我们以前学习的折线统计图有什么不同？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280" y="541735"/>
            <a:ext cx="5186363" cy="267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01354" y="3212307"/>
            <a:ext cx="304442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复式折线统计图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3697608" y="4001931"/>
            <a:ext cx="3471545" cy="591026"/>
          </a:xfrm>
          <a:prstGeom prst="wedgeRoundRectCallout">
            <a:avLst>
              <a:gd name="adj1" fmla="val 58304"/>
              <a:gd name="adj2" fmla="val 7534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从中获得什么信息？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437587" y="581026"/>
            <a:ext cx="357544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沙和漠河4月7</a:t>
            </a:r>
            <a:r>
              <a:rPr lang="en-US" altLang="zh-CN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-</a:t>
            </a: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10日的最高气温。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2:从图中我能看出曾母暗沙的气温变化比较平稳,而漠河的气温变化波动性较大。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8349" y="396479"/>
            <a:ext cx="641389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charset="-122"/>
                <a:ea typeface="楷体" panose="02010609060101010101" charset="-122"/>
              </a:rPr>
              <a:t>谁能说说复式折线统计图有什么特点?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-64293" y="1006080"/>
            <a:ext cx="9271397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楷体" panose="02010609060101010101" charset="-122"/>
                <a:ea typeface="楷体" panose="02010609060101010101" charset="-122"/>
                <a:sym typeface="+mn-ea"/>
              </a:rPr>
              <a:t>   </a:t>
            </a: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通过比较单式折线统计图和复式折线统计图的异同,认识到:复式折线统计图有两条折线，易于比较两组数据的变化规律和趋势。</a:t>
            </a:r>
            <a:endParaRPr lang="zh-CN" altLang="en-US" sz="2100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/>
            <a:endParaRPr lang="zh-CN" altLang="en-US" sz="2100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1406525" y="3031331"/>
            <a:ext cx="5764530" cy="1371600"/>
          </a:xfrm>
          <a:prstGeom prst="wedgeRoundRectCallout">
            <a:avLst>
              <a:gd name="adj1" fmla="val 57182"/>
              <a:gd name="adj2" fmla="val 25208"/>
              <a:gd name="adj3" fmla="val 16667"/>
            </a:avLst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小结:当我们要比较两组或两组以上数据的变化情况时，通常选用复试折线统计图来表示。</a:t>
            </a:r>
            <a:endParaRPr lang="zh-CN" altLang="en-US" sz="2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63116" y="379810"/>
            <a:ext cx="8572500" cy="346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2100" dirty="0">
                <a:latin typeface="楷体" panose="02010609060101010101" charset="-122"/>
                <a:ea typeface="楷体" panose="02010609060101010101" charset="-122"/>
              </a:rPr>
              <a:t>看图回答下面的问题。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charset="-122"/>
                <a:ea typeface="楷体" panose="02010609060101010101" charset="-122"/>
              </a:rPr>
              <a:t>(1)两地哪天的最高气温相差最大?相差多少?</a:t>
            </a:r>
          </a:p>
          <a:p>
            <a:pPr eaLnBrk="1" hangingPunct="1">
              <a:lnSpc>
                <a:spcPct val="150000"/>
              </a:lnSpc>
            </a:pPr>
            <a:endParaRPr lang="zh-CN" altLang="en-US" sz="2100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100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charset="-122"/>
                <a:ea typeface="楷体" panose="02010609060101010101" charset="-122"/>
              </a:rPr>
              <a:t>(2)两地最高气温相差25 C的是哪天?</a:t>
            </a:r>
          </a:p>
          <a:p>
            <a:pPr eaLnBrk="1" hangingPunct="1">
              <a:lnSpc>
                <a:spcPct val="150000"/>
              </a:lnSpc>
            </a:pPr>
            <a:endParaRPr lang="zh-CN" altLang="en-US" sz="2100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100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04825" y="1284685"/>
            <a:ext cx="712351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4月9日两地最高气温相差最大,因为表示这两地当天气温的点离得最远,相差29°C。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59571" y="2843213"/>
            <a:ext cx="760214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4月10日曾母暗沙的最高气温是30°C,漠河的最高气温是5°C ,两地相差25°C。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84550" y="385762"/>
            <a:ext cx="8632031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charset="-122"/>
                <a:ea typeface="楷体" panose="02010609060101010101" charset="-122"/>
                <a:sym typeface="+mn-ea"/>
              </a:rPr>
              <a:t>(3)曾母暗沙的最高气温是如何变化的?漠河呢?</a:t>
            </a:r>
          </a:p>
          <a:p>
            <a:pPr eaLnBrk="1" hangingPunct="1">
              <a:lnSpc>
                <a:spcPct val="150000"/>
              </a:lnSpc>
            </a:pPr>
            <a:endParaRPr lang="zh-CN" altLang="en-US" sz="21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1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100" dirty="0"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charset="-122"/>
                <a:ea typeface="楷体" panose="02010609060101010101" charset="-122"/>
                <a:sym typeface="+mn-ea"/>
              </a:rPr>
              <a:t>(4) 从总体上看，两地这几天的最高气温之间最明显的差别是什么?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3421" y="984647"/>
            <a:ext cx="6691313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曾母暗沙的最高气温变化比较平稳,而漠河的最高气温变化波动性较大。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79835" y="3252787"/>
            <a:ext cx="7455694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两地最高气温之间最明显的差别是曾母暗沙温差较小,而漠河的温差较大，呈波动性。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788" y="1431132"/>
            <a:ext cx="7109222" cy="188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5960" y="323851"/>
            <a:ext cx="8435578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下面是2012年“国庆”长假期间北京市最高和最低气温的记录。说-说,从图中你能得到哪些信息?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4787" y="3363517"/>
            <a:ext cx="8377238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5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sz="15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我发现北京市在“国庆”长假期间最高温是27°C ,最低气温是11°C。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15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en-US" sz="15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从图中我了解到北京市在“国庆”长假期间最高气温在24~27°C之间,非常适合旅游</a:t>
            </a:r>
            <a:r>
              <a:rPr lang="zh-CN" altLang="en-US" sz="1100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全屏显示(16:9)</PresentationFormat>
  <Paragraphs>70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黑体</vt:lpstr>
      <vt:lpstr>经典粗圆简</vt:lpstr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2023-01-17T00:38:11Z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BCF5DD359C2343A9B01029FDFB75F68B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