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643" r:id="rId2"/>
    <p:sldId id="558" r:id="rId3"/>
    <p:sldId id="519" r:id="rId4"/>
    <p:sldId id="681" r:id="rId5"/>
    <p:sldId id="791" r:id="rId6"/>
    <p:sldId id="794" r:id="rId7"/>
    <p:sldId id="815" r:id="rId8"/>
    <p:sldId id="816" r:id="rId9"/>
    <p:sldId id="820" r:id="rId10"/>
    <p:sldId id="819" r:id="rId11"/>
    <p:sldId id="818" r:id="rId12"/>
    <p:sldId id="823" r:id="rId13"/>
    <p:sldId id="822" r:id="rId14"/>
    <p:sldId id="821" r:id="rId15"/>
    <p:sldId id="825" r:id="rId16"/>
    <p:sldId id="824" r:id="rId17"/>
    <p:sldId id="827" r:id="rId18"/>
    <p:sldId id="826" r:id="rId19"/>
    <p:sldId id="828" r:id="rId20"/>
    <p:sldId id="831" r:id="rId21"/>
    <p:sldId id="830" r:id="rId22"/>
    <p:sldId id="829" r:id="rId23"/>
    <p:sldId id="817" r:id="rId24"/>
    <p:sldId id="591" r:id="rId25"/>
    <p:sldId id="781" r:id="rId26"/>
    <p:sldId id="782" r:id="rId27"/>
    <p:sldId id="783" r:id="rId28"/>
    <p:sldId id="811" r:id="rId29"/>
    <p:sldId id="812" r:id="rId30"/>
    <p:sldId id="599" r:id="rId31"/>
    <p:sldId id="760" r:id="rId32"/>
    <p:sldId id="813" r:id="rId33"/>
  </p:sldIdLst>
  <p:sldSz cx="9144000" cy="5143500" type="screen16x9"/>
  <p:notesSz cx="6858000" cy="9144000"/>
  <p:custDataLst>
    <p:tags r:id="rId36"/>
  </p:custDataLst>
  <p:defaultTextStyle>
    <a:defPPr>
      <a:defRPr lang="zh-CN"/>
    </a:defPPr>
    <a:lvl1pPr marL="0" lvl="0" indent="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lvl="1" indent="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lvl="2" indent="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lvl="3" indent="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lvl="4" indent="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4500" lvl="5" indent="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57400" lvl="6" indent="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00300" lvl="7" indent="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43200" lvl="8" indent="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96">
          <p15:clr>
            <a:srgbClr val="A4A3A4"/>
          </p15:clr>
        </p15:guide>
        <p15:guide id="2" pos="275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55" d="100"/>
          <a:sy n="155" d="100"/>
        </p:scale>
        <p:origin x="-354" y="-78"/>
      </p:cViewPr>
      <p:guideLst>
        <p:guide orient="horz" pos="1796"/>
        <p:guide pos="275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796" name="Rectangle 4"/>
          <p:cNvSpPr>
            <a:spLocks noGrp="1" noRot="1" noChangeAspect="1"/>
          </p:cNvSpPr>
          <p:nvPr>
            <p:ph type="sldImg" idx="6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8914" name="文本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0962" name="文本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7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38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ags" Target="../tags/tag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5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67628" tIns="35243" rIns="67628" bIns="35243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6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67500" tIns="35100" rIns="67500" bIns="351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37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>
              <a:defRPr sz="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38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>
              <a:defRPr sz="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9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r">
              <a:defRPr sz="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custDataLst>
      <p:tags r:id="rId3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p:transition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225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●"/>
        <a:defRPr sz="14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tabLst>
          <a:tab pos="1207135" algn="l"/>
        </a:tabLst>
        <a:defRPr sz="12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defRPr sz="12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Wingdings" panose="05000000000000000000" charset="0"/>
        <a:buChar char=""/>
        <a:defRPr sz="11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Arial" panose="020B0604020202020204" pitchFamily="34" charset="0"/>
        <a:buChar char="•"/>
        <a:defRPr sz="11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终止 1"/>
          <p:cNvSpPr/>
          <p:nvPr/>
        </p:nvSpPr>
        <p:spPr>
          <a:xfrm>
            <a:off x="1400651" y="2011218"/>
            <a:ext cx="6342698" cy="945356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6" name="文本框 1"/>
          <p:cNvSpPr>
            <a:spLocks noGrp="1"/>
          </p:cNvSpPr>
          <p:nvPr/>
        </p:nvSpPr>
        <p:spPr>
          <a:xfrm>
            <a:off x="1585" y="800147"/>
            <a:ext cx="9142415" cy="507831"/>
          </a:xfrm>
          <a:prstGeom prst="rect">
            <a:avLst/>
          </a:prstGeom>
          <a:noFill/>
          <a:ln w="9525">
            <a:noFill/>
          </a:ln>
        </p:spPr>
        <p:txBody>
          <a:bodyPr wrap="square" lIns="101600" tIns="38100" rIns="76200" bIns="38100" anchor="t">
            <a:spAutoFit/>
          </a:bodyPr>
          <a:lstStyle/>
          <a:p>
            <a:pPr algn="ctr">
              <a:spcAft>
                <a:spcPts val="750"/>
              </a:spcAft>
            </a:pPr>
            <a:r>
              <a:rPr lang="zh-CN" altLang="en-US" sz="2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Module 9  Great inventions</a:t>
            </a:r>
          </a:p>
        </p:txBody>
      </p:sp>
      <p:sp>
        <p:nvSpPr>
          <p:cNvPr id="36867" name="文本框 3"/>
          <p:cNvSpPr txBox="1"/>
          <p:nvPr/>
        </p:nvSpPr>
        <p:spPr>
          <a:xfrm>
            <a:off x="1180940" y="2048393"/>
            <a:ext cx="6783705" cy="899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Unit 2  Will books be replaced by</a:t>
            </a:r>
          </a:p>
          <a:p>
            <a:pPr algn="ctr">
              <a:lnSpc>
                <a:spcPct val="100000"/>
              </a:lnSpc>
            </a:pPr>
            <a:r>
              <a:rPr lang="zh-CN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the internet?</a:t>
            </a:r>
          </a:p>
        </p:txBody>
      </p:sp>
      <p:sp>
        <p:nvSpPr>
          <p:cNvPr id="5" name="矩形 4"/>
          <p:cNvSpPr/>
          <p:nvPr/>
        </p:nvSpPr>
        <p:spPr>
          <a:xfrm>
            <a:off x="1585" y="4248106"/>
            <a:ext cx="9142415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 advClick="0" advTm="5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449705" y="642938"/>
            <a:ext cx="6244114" cy="418957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U2 2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55519" y="546735"/>
            <a:ext cx="464344" cy="464344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654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554" name="矩形 153603"/>
          <p:cNvSpPr>
            <a:spLocks noChangeArrowheads="1" noChangeShapeType="1" noTextEdit="1"/>
          </p:cNvSpPr>
          <p:nvPr/>
        </p:nvSpPr>
        <p:spPr bwMode="auto">
          <a:xfrm>
            <a:off x="2028825" y="690086"/>
            <a:ext cx="5086350" cy="51435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2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/>
                <a:cs typeface="Arial" panose="020B0604020202020204"/>
              </a:rPr>
              <a:t>Now complete the time table.</a:t>
            </a:r>
          </a:p>
        </p:txBody>
      </p:sp>
      <p:sp>
        <p:nvSpPr>
          <p:cNvPr id="23555" name="矩形 153604"/>
          <p:cNvSpPr>
            <a:spLocks noChangeArrowheads="1"/>
          </p:cNvSpPr>
          <p:nvPr/>
        </p:nvSpPr>
        <p:spPr bwMode="auto">
          <a:xfrm>
            <a:off x="1286828" y="1496140"/>
            <a:ext cx="1462580" cy="377026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Times New Roman" panose="02020603050405020304" pitchFamily="18" charset="0"/>
              </a:rPr>
              <a:t>In the 1960s</a:t>
            </a:r>
          </a:p>
        </p:txBody>
      </p:sp>
      <p:sp>
        <p:nvSpPr>
          <p:cNvPr id="23559" name="直接连接符 153608"/>
          <p:cNvSpPr>
            <a:spLocks noChangeShapeType="1"/>
          </p:cNvSpPr>
          <p:nvPr/>
        </p:nvSpPr>
        <p:spPr bwMode="auto">
          <a:xfrm flipH="1">
            <a:off x="2002631" y="1963103"/>
            <a:ext cx="0" cy="857250"/>
          </a:xfrm>
          <a:prstGeom prst="line">
            <a:avLst/>
          </a:prstGeom>
          <a:noFill/>
          <a:ln w="63500">
            <a:solidFill>
              <a:schemeClr val="tx1"/>
            </a:solidFill>
            <a:prstDash val="dash"/>
            <a:round/>
            <a:tailEnd type="triangle" w="med" len="med"/>
          </a:ln>
        </p:spPr>
        <p:txBody>
          <a:bodyPr lIns="68580" tIns="34290" rIns="68580" bIns="34290"/>
          <a:lstStyle/>
          <a:p>
            <a:endParaRPr lang="zh-CN" altLang="en-US" sz="2000" b="1"/>
          </a:p>
        </p:txBody>
      </p:sp>
      <p:sp>
        <p:nvSpPr>
          <p:cNvPr id="153606" name="文本框 153605"/>
          <p:cNvSpPr txBox="1">
            <a:spLocks noChangeArrowheads="1"/>
          </p:cNvSpPr>
          <p:nvPr/>
        </p:nvSpPr>
        <p:spPr bwMode="auto">
          <a:xfrm>
            <a:off x="3168491" y="1496377"/>
            <a:ext cx="3771900" cy="807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The Internet was invented for the army to use.</a:t>
            </a:r>
          </a:p>
        </p:txBody>
      </p:sp>
      <p:sp>
        <p:nvSpPr>
          <p:cNvPr id="153607" name="矩形 153606"/>
          <p:cNvSpPr>
            <a:spLocks noChangeArrowheads="1"/>
          </p:cNvSpPr>
          <p:nvPr/>
        </p:nvSpPr>
        <p:spPr bwMode="auto">
          <a:xfrm>
            <a:off x="1286828" y="3060145"/>
            <a:ext cx="1462580" cy="377026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Times New Roman" panose="02020603050405020304" pitchFamily="18" charset="0"/>
              </a:rPr>
              <a:t>In the 1970s</a:t>
            </a:r>
          </a:p>
        </p:txBody>
      </p:sp>
      <p:sp>
        <p:nvSpPr>
          <p:cNvPr id="153610" name="直接连接符 153609"/>
          <p:cNvSpPr>
            <a:spLocks noChangeShapeType="1"/>
          </p:cNvSpPr>
          <p:nvPr/>
        </p:nvSpPr>
        <p:spPr bwMode="auto">
          <a:xfrm flipH="1">
            <a:off x="2002155" y="3554730"/>
            <a:ext cx="0" cy="857250"/>
          </a:xfrm>
          <a:prstGeom prst="line">
            <a:avLst/>
          </a:prstGeom>
          <a:noFill/>
          <a:ln w="63500">
            <a:solidFill>
              <a:schemeClr val="tx1"/>
            </a:solidFill>
            <a:prstDash val="dash"/>
            <a:round/>
            <a:tailEnd type="triangle" w="med" len="med"/>
          </a:ln>
        </p:spPr>
        <p:txBody>
          <a:bodyPr lIns="68580" tIns="34290" rIns="68580" bIns="34290"/>
          <a:lstStyle/>
          <a:p>
            <a:endParaRPr lang="zh-CN" altLang="en-US" sz="2000" b="1"/>
          </a:p>
        </p:txBody>
      </p:sp>
      <p:sp>
        <p:nvSpPr>
          <p:cNvPr id="153608" name="文本框 153607"/>
          <p:cNvSpPr txBox="1">
            <a:spLocks noChangeArrowheads="1"/>
          </p:cNvSpPr>
          <p:nvPr/>
        </p:nvSpPr>
        <p:spPr bwMode="auto">
          <a:xfrm>
            <a:off x="3168491" y="3060145"/>
            <a:ext cx="4171950" cy="11772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Scientists and businesspeople wanted to use the Internet to send and receive messages.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5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15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6" grpId="0"/>
      <p:bldP spid="153607" grpId="0" animBg="1"/>
      <p:bldP spid="153610" grpId="0" animBg="1"/>
      <p:bldP spid="15360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578" name="矩形 154627"/>
          <p:cNvSpPr>
            <a:spLocks noChangeArrowheads="1"/>
          </p:cNvSpPr>
          <p:nvPr/>
        </p:nvSpPr>
        <p:spPr bwMode="auto">
          <a:xfrm>
            <a:off x="2027873" y="1123474"/>
            <a:ext cx="965835" cy="377026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1991</a:t>
            </a:r>
          </a:p>
        </p:txBody>
      </p:sp>
      <p:sp>
        <p:nvSpPr>
          <p:cNvPr id="24579" name="直接连接符 154629"/>
          <p:cNvSpPr>
            <a:spLocks noChangeShapeType="1"/>
          </p:cNvSpPr>
          <p:nvPr/>
        </p:nvSpPr>
        <p:spPr bwMode="auto">
          <a:xfrm flipH="1">
            <a:off x="2510825" y="1491892"/>
            <a:ext cx="0" cy="857250"/>
          </a:xfrm>
          <a:prstGeom prst="line">
            <a:avLst/>
          </a:prstGeom>
          <a:noFill/>
          <a:ln w="63500">
            <a:solidFill>
              <a:schemeClr val="tx1"/>
            </a:solidFill>
            <a:prstDash val="dash"/>
            <a:round/>
            <a:tailEnd type="triangle" w="med" len="med"/>
          </a:ln>
        </p:spPr>
        <p:txBody>
          <a:bodyPr lIns="68580" tIns="34290" rIns="68580" bIns="34290"/>
          <a:lstStyle/>
          <a:p>
            <a:endParaRPr lang="zh-CN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631" name="文本框 154630"/>
          <p:cNvSpPr txBox="1">
            <a:spLocks noChangeArrowheads="1"/>
          </p:cNvSpPr>
          <p:nvPr/>
        </p:nvSpPr>
        <p:spPr bwMode="auto">
          <a:xfrm>
            <a:off x="3607629" y="1023262"/>
            <a:ext cx="3829050" cy="807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World Wide Web was invented.</a:t>
            </a:r>
          </a:p>
        </p:txBody>
      </p:sp>
      <p:sp>
        <p:nvSpPr>
          <p:cNvPr id="154632" name="矩形 154631"/>
          <p:cNvSpPr>
            <a:spLocks noChangeArrowheads="1"/>
          </p:cNvSpPr>
          <p:nvPr/>
        </p:nvSpPr>
        <p:spPr bwMode="auto">
          <a:xfrm>
            <a:off x="1562612" y="2387005"/>
            <a:ext cx="1462580" cy="377026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1990s</a:t>
            </a:r>
          </a:p>
        </p:txBody>
      </p:sp>
      <p:sp>
        <p:nvSpPr>
          <p:cNvPr id="154635" name="直接连接符 154634"/>
          <p:cNvSpPr>
            <a:spLocks noChangeShapeType="1"/>
          </p:cNvSpPr>
          <p:nvPr/>
        </p:nvSpPr>
        <p:spPr bwMode="auto">
          <a:xfrm flipH="1">
            <a:off x="2510825" y="2756336"/>
            <a:ext cx="0" cy="857250"/>
          </a:xfrm>
          <a:prstGeom prst="line">
            <a:avLst/>
          </a:prstGeom>
          <a:noFill/>
          <a:ln w="63500">
            <a:solidFill>
              <a:schemeClr val="tx1"/>
            </a:solidFill>
            <a:prstDash val="dash"/>
            <a:round/>
            <a:tailEnd type="triangle" w="med" len="med"/>
          </a:ln>
        </p:spPr>
        <p:txBody>
          <a:bodyPr lIns="68580" tIns="34290" rIns="68580" bIns="34290"/>
          <a:lstStyle/>
          <a:p>
            <a:endParaRPr lang="zh-CN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633" name="文本框 154632"/>
          <p:cNvSpPr txBox="1">
            <a:spLocks noChangeArrowheads="1"/>
          </p:cNvSpPr>
          <p:nvPr/>
        </p:nvSpPr>
        <p:spPr bwMode="auto">
          <a:xfrm>
            <a:off x="3607594" y="2278380"/>
            <a:ext cx="4665821" cy="807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and more people started to use the Internet to send various types of files.</a:t>
            </a:r>
          </a:p>
        </p:txBody>
      </p:sp>
      <p:sp>
        <p:nvSpPr>
          <p:cNvPr id="154634" name="矩形 154633"/>
          <p:cNvSpPr>
            <a:spLocks noChangeArrowheads="1"/>
          </p:cNvSpPr>
          <p:nvPr/>
        </p:nvSpPr>
        <p:spPr bwMode="auto">
          <a:xfrm>
            <a:off x="2196501" y="3613586"/>
            <a:ext cx="813877" cy="377026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</a:p>
        </p:txBody>
      </p:sp>
      <p:sp>
        <p:nvSpPr>
          <p:cNvPr id="154636" name="文本框 154635"/>
          <p:cNvSpPr txBox="1">
            <a:spLocks noChangeArrowheads="1"/>
          </p:cNvSpPr>
          <p:nvPr/>
        </p:nvSpPr>
        <p:spPr bwMode="auto">
          <a:xfrm>
            <a:off x="3607594" y="3565208"/>
            <a:ext cx="4748213" cy="11772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Web has hundreds of millions of users. It has changed the way people live, work and play.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5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5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5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4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1" grpId="0"/>
      <p:bldP spid="154632" grpId="0" animBg="1"/>
      <p:bldP spid="154635" grpId="0" animBg="1"/>
      <p:bldP spid="154633" grpId="0"/>
      <p:bldP spid="154634" grpId="0" animBg="1"/>
      <p:bldP spid="1546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385" name="标题 1"/>
          <p:cNvSpPr>
            <a:spLocks noGrp="1" noChangeArrowheads="1"/>
          </p:cNvSpPr>
          <p:nvPr/>
        </p:nvSpPr>
        <p:spPr>
          <a:xfrm>
            <a:off x="1961674" y="690087"/>
            <a:ext cx="5771198" cy="1788319"/>
          </a:xfrm>
        </p:spPr>
        <p:txBody>
          <a:bodyPr lIns="68580" tIns="34290" rIns="68580" bIns="3429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2000" b="1" dirty="0">
                <a:latin typeface="Times New Roman" panose="02020603050405020304" pitchFamily="18" charset="0"/>
              </a:rPr>
              <a:t>Para.1</a:t>
            </a:r>
            <a:r>
              <a:rPr lang="en-US" altLang="zh-CN" sz="2000" dirty="0">
                <a:latin typeface="Times New Roman" panose="02020603050405020304" pitchFamily="18" charset="0"/>
              </a:rPr>
              <a:t> Life with paper and printing</a:t>
            </a:r>
            <a:br>
              <a:rPr lang="en-US" altLang="zh-CN" sz="2000" dirty="0">
                <a:latin typeface="Times New Roman" panose="02020603050405020304" pitchFamily="18" charset="0"/>
              </a:rPr>
            </a:br>
            <a:r>
              <a:rPr lang="en-US" altLang="zh-C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Every morning, father, newspaper, on his way to...</a:t>
            </a:r>
            <a:br>
              <a:rPr lang="en-US" altLang="zh-C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en-US" altLang="zh-CN" sz="2000" dirty="0">
                <a:latin typeface="Times New Roman" panose="02020603050405020304" pitchFamily="18" charset="0"/>
              </a:rPr>
              <a:t>Every day, open, in class, start my lessons</a:t>
            </a:r>
            <a:br>
              <a:rPr lang="en-US" altLang="zh-CN" sz="2000" dirty="0">
                <a:latin typeface="Times New Roman" panose="02020603050405020304" pitchFamily="18" charset="0"/>
              </a:rPr>
            </a:br>
            <a:r>
              <a:rPr lang="en-US" altLang="zh-C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Every evening, mother, look through</a:t>
            </a:r>
            <a:br>
              <a:rPr lang="en-US" altLang="zh-C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en-US" altLang="zh-CN" sz="2000" dirty="0">
                <a:latin typeface="Times New Roman" panose="02020603050405020304" pitchFamily="18" charset="0"/>
              </a:rPr>
              <a:t>Every night, look at, photos of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zh-CN" sz="2000" dirty="0">
                <a:latin typeface="Times New Roman" panose="02020603050405020304" pitchFamily="18" charset="0"/>
              </a:rPr>
              <a:t>on...wall before...</a:t>
            </a:r>
            <a:br>
              <a:rPr lang="en-US" altLang="zh-CN" sz="2000" dirty="0">
                <a:latin typeface="Times New Roman" panose="02020603050405020304" pitchFamily="18" charset="0"/>
              </a:rPr>
            </a:br>
            <a:r>
              <a:rPr lang="en-US" altLang="zh-C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Can, imagine, without</a:t>
            </a:r>
            <a:r>
              <a:rPr lang="en-US" altLang="zh-C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zh-C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printing?</a:t>
            </a:r>
            <a:r>
              <a:rPr lang="en-US" altLang="zh-CN" sz="2000" dirty="0">
                <a:solidFill>
                  <a:schemeClr val="accent6"/>
                </a:solidFill>
                <a:latin typeface="Times New Roman" panose="02020603050405020304" pitchFamily="18" charset="0"/>
              </a:rPr>
              <a:t/>
            </a:r>
            <a:br>
              <a:rPr lang="en-US" altLang="zh-CN" sz="2000" dirty="0">
                <a:solidFill>
                  <a:schemeClr val="accent6"/>
                </a:solidFill>
                <a:latin typeface="Times New Roman" panose="02020603050405020304" pitchFamily="18" charset="0"/>
              </a:rPr>
            </a:br>
            <a:r>
              <a:rPr lang="en-US" altLang="zh-CN" sz="2000" dirty="0">
                <a:latin typeface="Times New Roman" panose="02020603050405020304" pitchFamily="18" charset="0"/>
              </a:rPr>
              <a:t/>
            </a:r>
            <a:br>
              <a:rPr lang="en-US" altLang="zh-CN" sz="2000" dirty="0">
                <a:latin typeface="Times New Roman" panose="02020603050405020304" pitchFamily="18" charset="0"/>
              </a:rPr>
            </a:b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标题 1"/>
          <p:cNvSpPr txBox="1">
            <a:spLocks noChangeArrowheads="1"/>
          </p:cNvSpPr>
          <p:nvPr/>
        </p:nvSpPr>
        <p:spPr>
          <a:xfrm>
            <a:off x="1961600" y="2552481"/>
            <a:ext cx="5971736" cy="2273893"/>
          </a:xfrm>
        </p:spPr>
        <p:txBody>
          <a:bodyPr lIns="68580" tIns="34290" rIns="68580" bIns="34290"/>
          <a:lstStyle/>
          <a:p>
            <a:pPr defTabSz="514350" rtl="0" fontAlgn="auto">
              <a:defRPr/>
            </a:pPr>
            <a:r>
              <a:rPr lang="en-US" altLang="zh-CN" sz="20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Para.2 Paper</a:t>
            </a:r>
          </a:p>
          <a:p>
            <a:pPr marL="128905" indent="-128270" defTabSz="514350">
              <a:spcBef>
                <a:spcPts val="565"/>
              </a:spcBef>
              <a:defRPr/>
            </a:pPr>
            <a:r>
              <a:rPr lang="en-US" altLang="zh-CN" sz="20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Paper, first created, 2,000</a:t>
            </a:r>
          </a:p>
          <a:p>
            <a:pPr marL="128905" indent="-128270" defTabSz="514350">
              <a:spcBef>
                <a:spcPts val="565"/>
              </a:spcBef>
              <a:defRPr/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After its invention, people, started to…, make books</a:t>
            </a:r>
          </a:p>
          <a:p>
            <a:pPr marL="128905" indent="-128270" defTabSz="514350">
              <a:spcBef>
                <a:spcPts val="565"/>
              </a:spcBef>
              <a:defRPr/>
            </a:pPr>
            <a:r>
              <a:rPr lang="en-US" altLang="zh-CN" sz="20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those days, books, produced, one at a time by…</a:t>
            </a:r>
          </a:p>
          <a:p>
            <a:pPr marL="128905" indent="-128270" defTabSz="514350">
              <a:spcBef>
                <a:spcPts val="565"/>
              </a:spcBef>
              <a:defRPr/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As a result, there not.., expensive</a:t>
            </a:r>
          </a:p>
          <a:p>
            <a:pPr marL="128905" indent="-128270" defTabSz="514350">
              <a:spcBef>
                <a:spcPts val="565"/>
              </a:spcBef>
              <a:defRPr/>
            </a:pPr>
            <a:r>
              <a:rPr lang="en-US" altLang="zh-CN" sz="20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So, few…, had the chance to…learn to…</a:t>
            </a:r>
            <a:endParaRPr lang="zh-CN" altLang="en-US" sz="200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514350" rtl="0" fontAlgn="auto">
              <a:defRPr/>
            </a:pPr>
            <a:endParaRPr lang="en-US" altLang="zh-CN" sz="2000">
              <a:latin typeface="Times New Roman" panose="02020603050405020304" pitchFamily="18" charset="0"/>
              <a:ea typeface="+mj-ea"/>
              <a:cs typeface="+mj-cs"/>
            </a:endParaRPr>
          </a:p>
          <a:p>
            <a:pPr defTabSz="514350" rtl="0" fontAlgn="auto">
              <a:defRPr/>
            </a:pPr>
            <a:endParaRPr lang="zh-CN" altLang="en-US" sz="200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5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482" name="内容占位符 2"/>
          <p:cNvSpPr>
            <a:spLocks noGrp="1" noChangeArrowheads="1"/>
          </p:cNvSpPr>
          <p:nvPr/>
        </p:nvSpPr>
        <p:spPr>
          <a:xfrm>
            <a:off x="1177290" y="690087"/>
            <a:ext cx="7855744" cy="4259104"/>
          </a:xfrm>
        </p:spPr>
        <p:txBody>
          <a:bodyPr lIns="68580" tIns="34290" rIns="68580" bIns="34290"/>
          <a:lstStyle>
            <a:lvl1pPr marL="171450" indent="-17081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081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081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081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081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081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081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081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081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zh-CN" sz="2000" b="1" dirty="0">
                <a:latin typeface="Times New Roman" panose="02020603050405020304" pitchFamily="18" charset="0"/>
              </a:rPr>
              <a:t>Para.3 Printing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Printing, invented, in, during</a:t>
            </a:r>
            <a:r>
              <a:rPr lang="en-US" altLang="zh-C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zh-C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.Dynasties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000" dirty="0">
                <a:latin typeface="Times New Roman" panose="02020603050405020304" pitchFamily="18" charset="0"/>
              </a:rPr>
              <a:t>Later, developments in printing made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zh-CN" sz="2000" dirty="0">
                <a:latin typeface="Times New Roman" panose="02020603050405020304" pitchFamily="18" charset="0"/>
              </a:rPr>
              <a:t>.to produce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zh-CN" sz="2000" dirty="0">
                <a:latin typeface="Times New Roman" panose="02020603050405020304" pitchFamily="18" charset="0"/>
              </a:rPr>
              <a:t>..more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zh-CN" sz="2000" dirty="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A trade in</a:t>
            </a:r>
            <a:r>
              <a:rPr lang="en-US" altLang="zh-C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zh-C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resulted, more people learnt </a:t>
            </a:r>
            <a:r>
              <a:rPr lang="en-US" altLang="zh-C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zh-CN" sz="20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000" dirty="0">
                <a:latin typeface="Times New Roman" panose="02020603050405020304" pitchFamily="18" charset="0"/>
              </a:rPr>
              <a:t>Knowledge and ideas, spread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zh-CN" sz="2000" dirty="0">
                <a:latin typeface="Times New Roman" panose="02020603050405020304" pitchFamily="18" charset="0"/>
              </a:rPr>
              <a:t>.than ever before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In a way, compare the invention of</a:t>
            </a:r>
            <a:r>
              <a:rPr lang="en-US" altLang="zh-C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zh-C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..to</a:t>
            </a:r>
            <a:r>
              <a:rPr lang="en-US" altLang="zh-C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zh-C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.the introduction of...twentieth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000" b="1" dirty="0">
                <a:latin typeface="Times New Roman" panose="02020603050405020304" pitchFamily="18" charset="0"/>
              </a:rPr>
              <a:t>Para.4 Internet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Although, still young, is growing</a:t>
            </a:r>
            <a:r>
              <a:rPr lang="en-US" altLang="zh-C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zh-C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, may </a:t>
            </a:r>
            <a:r>
              <a:rPr lang="en-US" altLang="zh-C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zh-C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. more powerful than</a:t>
            </a:r>
            <a:r>
              <a:rPr lang="en-US" altLang="zh-C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zh-CN" sz="20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000" dirty="0">
                <a:latin typeface="Times New Roman" panose="02020603050405020304" pitchFamily="18" charset="0"/>
              </a:rPr>
              <a:t>A much lager amount of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zh-CN" sz="2000" dirty="0">
                <a:latin typeface="Times New Roman" panose="02020603050405020304" pitchFamily="18" charset="0"/>
              </a:rPr>
              <a:t>, can be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zh-CN" sz="2000" dirty="0">
                <a:latin typeface="Times New Roman" panose="02020603050405020304" pitchFamily="18" charset="0"/>
              </a:rPr>
              <a:t>, in more varied forms, Internet, than,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000" dirty="0">
                <a:latin typeface="Times New Roman" panose="02020603050405020304" pitchFamily="18" charset="0"/>
              </a:rPr>
              <a:t>in books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Someone with</a:t>
            </a:r>
            <a:r>
              <a:rPr lang="en-US" altLang="zh-C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zh-C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, can find information, more</a:t>
            </a:r>
            <a:r>
              <a:rPr lang="en-US" altLang="zh-C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zh-C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that they can find it</a:t>
            </a:r>
            <a:r>
              <a:rPr lang="en-US" altLang="zh-C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zh-C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000" dirty="0">
                <a:latin typeface="Times New Roman" panose="02020603050405020304" pitchFamily="18" charset="0"/>
              </a:rPr>
              <a:t>And the machines, read, small, light, often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zh-CN" sz="2000" dirty="0">
                <a:latin typeface="Times New Roman" panose="02020603050405020304" pitchFamily="18" charset="0"/>
              </a:rPr>
              <a:t>than a single book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5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44479" y="690101"/>
            <a:ext cx="3142298" cy="5357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>
                <a:latin typeface="Times New Roman" panose="02020603050405020304" pitchFamily="18" charset="0"/>
              </a:rPr>
              <a:t>Para.5  The future of books</a:t>
            </a:r>
            <a:endParaRPr lang="zh-CN" altLang="en-US" sz="2000" b="1"/>
          </a:p>
        </p:txBody>
      </p:sp>
      <p:sp>
        <p:nvSpPr>
          <p:cNvPr id="24578" name="内容占位符 2"/>
          <p:cNvSpPr>
            <a:spLocks noGrp="1" noChangeArrowheads="1"/>
          </p:cNvSpPr>
          <p:nvPr/>
        </p:nvSpPr>
        <p:spPr>
          <a:xfrm>
            <a:off x="1452562" y="1170623"/>
            <a:ext cx="5955983" cy="3394710"/>
          </a:xfrm>
        </p:spPr>
        <p:txBody>
          <a:bodyPr lIns="68580" tIns="34290" rIns="68580" bIns="34290"/>
          <a:lstStyle>
            <a:lvl1pPr marL="171450" indent="-17081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081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081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081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081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081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081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081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081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None/>
            </a:pPr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CN" sz="20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Computers, Internet, classrooms, newspapers, magazines, already, read online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000">
                <a:latin typeface="Times New Roman" panose="02020603050405020304" pitchFamily="18" charset="0"/>
              </a:rPr>
              <a:t>  So, what direction will traditional printing take?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0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 Will </a:t>
            </a:r>
            <a:r>
              <a:rPr lang="en-US" altLang="zh-CN" sz="20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zh-CN" sz="20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be replaced by</a:t>
            </a:r>
            <a:r>
              <a:rPr lang="en-US" altLang="zh-CN" sz="20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zh-CN" sz="20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.?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000">
                <a:latin typeface="Times New Roman" panose="02020603050405020304" pitchFamily="18" charset="0"/>
              </a:rPr>
              <a:t>  Let’s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zh-CN" sz="2000">
                <a:latin typeface="Times New Roman" panose="02020603050405020304" pitchFamily="18" charset="0"/>
              </a:rPr>
              <a:t>.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5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087" name="椭圆 25"/>
          <p:cNvSpPr/>
          <p:nvPr/>
        </p:nvSpPr>
        <p:spPr>
          <a:xfrm>
            <a:off x="805339" y="793672"/>
            <a:ext cx="602456" cy="53578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 fontAlgn="base"/>
            <a:r>
              <a:rPr lang="en-US" altLang="zh-CN" sz="2400" b="1" noProof="1">
                <a:solidFill>
                  <a:srgbClr val="FFFFFF"/>
                </a:solidFill>
                <a:latin typeface="Times New Roman" panose="02020603050405020304"/>
                <a:ea typeface="微软雅黑" panose="020B0503020204020204" charset="-122"/>
                <a:cs typeface="+mn-ea"/>
              </a:rPr>
              <a:t>3</a:t>
            </a:r>
          </a:p>
        </p:txBody>
      </p:sp>
      <p:sp>
        <p:nvSpPr>
          <p:cNvPr id="17429" name="Text Box 2"/>
          <p:cNvSpPr txBox="1"/>
          <p:nvPr/>
        </p:nvSpPr>
        <p:spPr>
          <a:xfrm>
            <a:off x="1544241" y="689849"/>
            <a:ext cx="3168253" cy="621506"/>
          </a:xfrm>
          <a:prstGeom prst="rect">
            <a:avLst/>
          </a:prstGeom>
          <a:noFill/>
          <a:ln w="9525">
            <a:noFill/>
          </a:ln>
        </p:spPr>
        <p:txBody>
          <a:bodyPr lIns="68576" tIns="34288" rIns="68576" bIns="34288">
            <a:spAutoFit/>
          </a:bodyPr>
          <a:lstStyle/>
          <a:p>
            <a:pPr defTabSz="685165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Complete the table.</a:t>
            </a:r>
          </a:p>
        </p:txBody>
      </p:sp>
      <p:graphicFrame>
        <p:nvGraphicFramePr>
          <p:cNvPr id="2" name="Group 27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166575" y="1472803"/>
          <a:ext cx="7038975" cy="3277552"/>
        </p:xfrm>
        <a:graphic>
          <a:graphicData uri="http://schemas.openxmlformats.org/drawingml/2006/table">
            <a:tbl>
              <a:tblPr/>
              <a:tblGrid>
                <a:gridCol w="3126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2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6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When</a:t>
                      </a:r>
                    </a:p>
                  </a:txBody>
                  <a:tcPr marL="67498" marR="67498" marT="35114" marB="351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What</a:t>
                      </a:r>
                    </a:p>
                  </a:txBody>
                  <a:tcPr marL="67498" marR="67498" marT="35114" marB="351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6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About 2,000 years ago</a:t>
                      </a:r>
                    </a:p>
                  </a:txBody>
                  <a:tcPr marL="67498" marR="67498" marT="35114" marB="351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3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paper created</a:t>
                      </a:r>
                    </a:p>
                  </a:txBody>
                  <a:tcPr marL="67498" marR="67498" marT="35114" marB="351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7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During the Sui and Tang Dynasties</a:t>
                      </a:r>
                    </a:p>
                  </a:txBody>
                  <a:tcPr marL="67498" marR="67498" marT="35114" marB="351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498" marR="67498" marT="35114" marB="351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25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Today</a:t>
                      </a:r>
                    </a:p>
                  </a:txBody>
                  <a:tcPr marL="67498" marR="67498" marT="35114" marB="351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498" marR="67498" marT="35114" marB="351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74244" y="2594134"/>
            <a:ext cx="2034778" cy="38004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0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printing invented</a:t>
            </a:r>
            <a:r>
              <a:rPr lang="en-US" altLang="zh-CN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45318" y="3400902"/>
            <a:ext cx="3760470" cy="1189196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computers and the Internet used in classrooms, and newspapers and magazines are read online </a:t>
            </a:r>
            <a:endParaRPr lang="en-US" altLang="zh-CN" sz="200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087" name="椭圆 25"/>
          <p:cNvSpPr/>
          <p:nvPr/>
        </p:nvSpPr>
        <p:spPr>
          <a:xfrm>
            <a:off x="805339" y="793672"/>
            <a:ext cx="602456" cy="53578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 fontAlgn="base"/>
            <a:r>
              <a:rPr lang="en-US" altLang="zh-CN" sz="2400" b="1" noProof="1">
                <a:solidFill>
                  <a:srgbClr val="FFFFFF"/>
                </a:solidFill>
                <a:latin typeface="Times New Roman" panose="02020603050405020304"/>
                <a:ea typeface="微软雅黑" panose="020B0503020204020204" charset="-122"/>
                <a:cs typeface="+mn-ea"/>
              </a:rPr>
              <a:t>4</a:t>
            </a:r>
          </a:p>
        </p:txBody>
      </p:sp>
      <p:sp>
        <p:nvSpPr>
          <p:cNvPr id="18434" name="Text Box 7"/>
          <p:cNvSpPr txBox="1"/>
          <p:nvPr/>
        </p:nvSpPr>
        <p:spPr>
          <a:xfrm>
            <a:off x="1544241" y="842271"/>
            <a:ext cx="6415832" cy="43858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passage with the words in the box.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/>
        </p:nvSpPr>
        <p:spPr>
          <a:xfrm>
            <a:off x="1818799" y="1601153"/>
            <a:ext cx="5334476" cy="6224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lIns="68580" tIns="34290" rIns="68580" bIns="34290"/>
          <a:lstStyle>
            <a:lvl1pPr marL="171450" indent="-17081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081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081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081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081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081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081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081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081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chemeClr val="accent2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2000" b="1">
                <a:latin typeface="Times New Roman" panose="02020603050405020304" pitchFamily="18" charset="0"/>
              </a:rPr>
              <a:t>developments   direction   introduction   powerful   replace   spread   trade</a:t>
            </a:r>
          </a:p>
        </p:txBody>
      </p:sp>
      <p:sp>
        <p:nvSpPr>
          <p:cNvPr id="62490" name="Text Box 26"/>
          <p:cNvSpPr txBox="1">
            <a:spLocks noChangeArrowheads="1"/>
          </p:cNvSpPr>
          <p:nvPr/>
        </p:nvSpPr>
        <p:spPr bwMode="auto">
          <a:xfrm>
            <a:off x="978218" y="2374107"/>
            <a:ext cx="7361396" cy="28392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marL="257175" indent="-257175"/>
            <a:r>
              <a:rPr lang="en-US" altLang="zh-CN" sz="2000">
                <a:latin typeface="Times New Roman" panose="02020603050405020304" pitchFamily="18" charset="0"/>
              </a:rPr>
              <a:t>    Books were expensive because they were made by hand, but (1) _____________ in printing made it cheaper and faster to make books. A(n) (2) _________ in books resulted, and knowledge (3) ________ more quickly than ever before. The (4) ___________ of the Internet has changed the world in a similar way, and the Internet is much more (5) _________. With more and more people using the Internet, the (6) _________ that traditional printing will take in the future is uncertain, and computers may (7) _______ books one day.</a:t>
            </a:r>
          </a:p>
          <a:p>
            <a:pPr marL="257175" indent="-257175"/>
            <a:endParaRPr lang="en-US" altLang="zh-CN" sz="2000">
              <a:latin typeface="Times New Roman" panose="02020603050405020304" pitchFamily="18" charset="0"/>
            </a:endParaRPr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1301101" y="2614702"/>
            <a:ext cx="1560364" cy="3770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0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developments</a:t>
            </a:r>
          </a:p>
        </p:txBody>
      </p:sp>
      <p:sp>
        <p:nvSpPr>
          <p:cNvPr id="62484" name="Text Box 20"/>
          <p:cNvSpPr txBox="1">
            <a:spLocks noChangeArrowheads="1"/>
          </p:cNvSpPr>
          <p:nvPr/>
        </p:nvSpPr>
        <p:spPr bwMode="auto">
          <a:xfrm>
            <a:off x="2345637" y="2984034"/>
            <a:ext cx="649858" cy="3770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0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trade</a:t>
            </a:r>
          </a:p>
        </p:txBody>
      </p:sp>
      <p:sp>
        <p:nvSpPr>
          <p:cNvPr id="62487" name="Text Box 23"/>
          <p:cNvSpPr txBox="1">
            <a:spLocks noChangeArrowheads="1"/>
          </p:cNvSpPr>
          <p:nvPr/>
        </p:nvSpPr>
        <p:spPr bwMode="auto">
          <a:xfrm>
            <a:off x="7153359" y="2919621"/>
            <a:ext cx="806952" cy="3770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0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spread</a:t>
            </a:r>
          </a:p>
        </p:txBody>
      </p:sp>
      <p:sp>
        <p:nvSpPr>
          <p:cNvPr id="62488" name="Text Box 24"/>
          <p:cNvSpPr txBox="1">
            <a:spLocks noChangeArrowheads="1"/>
          </p:cNvSpPr>
          <p:nvPr/>
        </p:nvSpPr>
        <p:spPr bwMode="auto">
          <a:xfrm>
            <a:off x="5165393" y="3288953"/>
            <a:ext cx="1388842" cy="3770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0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introduction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1544241" y="3854261"/>
            <a:ext cx="1063433" cy="3770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0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powerful</a:t>
            </a: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1318736" y="4131558"/>
            <a:ext cx="1047403" cy="3770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0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direction</a:t>
            </a: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3544223" y="4417665"/>
            <a:ext cx="877484" cy="3770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0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replace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4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2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2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uiExpand="1" build="p" animBg="1"/>
      <p:bldP spid="62490" grpId="0"/>
      <p:bldP spid="62475" grpId="0"/>
      <p:bldP spid="62484" grpId="0"/>
      <p:bldP spid="62487" grpId="0"/>
      <p:bldP spid="6248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087" name="椭圆 25"/>
          <p:cNvSpPr/>
          <p:nvPr/>
        </p:nvSpPr>
        <p:spPr>
          <a:xfrm>
            <a:off x="805339" y="793672"/>
            <a:ext cx="602456" cy="53578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 fontAlgn="base"/>
            <a:r>
              <a:rPr lang="en-US" altLang="zh-CN" sz="2400" b="1" noProof="1">
                <a:solidFill>
                  <a:srgbClr val="FFFFFF"/>
                </a:solidFill>
                <a:latin typeface="Times New Roman" panose="02020603050405020304"/>
                <a:ea typeface="微软雅黑" panose="020B0503020204020204" charset="-122"/>
                <a:cs typeface="+mn-ea"/>
              </a:rPr>
              <a:t>5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544479" y="793909"/>
            <a:ext cx="6589395" cy="8072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rtl="0">
              <a:defRPr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Read the sentences and notice how we give reasons and results.</a:t>
            </a:r>
            <a:endParaRPr kumimoji="1" lang="en-US" altLang="zh-CN" sz="2700" b="1">
              <a:solidFill>
                <a:srgbClr val="CC00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4582" name="文本框 64581"/>
          <p:cNvSpPr txBox="1">
            <a:spLocks noChangeArrowheads="1"/>
          </p:cNvSpPr>
          <p:nvPr/>
        </p:nvSpPr>
        <p:spPr bwMode="auto">
          <a:xfrm>
            <a:off x="1611154" y="1601153"/>
            <a:ext cx="6083141" cy="28392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AutoNum type="arabicPlain"/>
            </a:pPr>
            <a:r>
              <a:rPr lang="en-US" altLang="zh-CN" sz="2000" dirty="0">
                <a:latin typeface="Times New Roman" panose="02020603050405020304" pitchFamily="18" charset="0"/>
              </a:rPr>
              <a:t>Books were only produced one at a time by hand. </a:t>
            </a:r>
            <a:r>
              <a:rPr lang="en-US" altLang="zh-C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As a result</a:t>
            </a:r>
            <a:r>
              <a:rPr lang="en-US" altLang="zh-CN" sz="2000" dirty="0">
                <a:latin typeface="Times New Roman" panose="02020603050405020304" pitchFamily="18" charset="0"/>
              </a:rPr>
              <a:t>, there were not many books.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000" dirty="0">
                <a:latin typeface="Times New Roman" panose="02020603050405020304" pitchFamily="18" charset="0"/>
              </a:rPr>
              <a:t>2</a:t>
            </a:r>
            <a:r>
              <a:rPr lang="en-US" altLang="zh-CN" sz="2000" dirty="0">
                <a:solidFill>
                  <a:schemeClr val="accent6"/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C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Because</a:t>
            </a:r>
            <a:r>
              <a:rPr lang="en-US" altLang="zh-CN" sz="20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</a:rPr>
              <a:t>there were not many books, few people learnt to read.</a:t>
            </a:r>
          </a:p>
          <a:p>
            <a:pPr lvl="0" algn="l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000" dirty="0">
                <a:latin typeface="Times New Roman" panose="02020603050405020304" pitchFamily="18" charset="0"/>
              </a:rPr>
              <a:t>3  These machines are smaller and lighter than books, </a:t>
            </a:r>
            <a:r>
              <a:rPr lang="en-US" altLang="zh-C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so</a:t>
            </a:r>
            <a:r>
              <a:rPr lang="en-US" altLang="zh-CN" sz="2000" dirty="0">
                <a:latin typeface="Times New Roman" panose="02020603050405020304" pitchFamily="18" charset="0"/>
              </a:rPr>
              <a:t>    they  are easy to carry.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1316" name="文本框 141315"/>
          <p:cNvSpPr txBox="1">
            <a:spLocks noChangeArrowheads="1"/>
          </p:cNvSpPr>
          <p:nvPr/>
        </p:nvSpPr>
        <p:spPr bwMode="auto">
          <a:xfrm>
            <a:off x="1717834" y="642938"/>
            <a:ext cx="5708333" cy="43858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result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result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是一个固定短语，意为“因此，结果”，表示后面句子与前面句子所表达的内容构成因果关系，前面是因后面是果。它与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可以进行转换。如：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Tony got up late that morning. 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result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he didn’t catch the first bus.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Tony got up late that morning, 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didn’t catch the first bus.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41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41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41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组合 37"/>
          <p:cNvGrpSpPr/>
          <p:nvPr/>
        </p:nvGrpSpPr>
        <p:grpSpPr>
          <a:xfrm>
            <a:off x="2514600" y="2357438"/>
            <a:ext cx="2159794" cy="494110"/>
            <a:chOff x="5279" y="3614"/>
            <a:chExt cx="4537" cy="1036"/>
          </a:xfrm>
        </p:grpSpPr>
        <p:sp>
          <p:nvSpPr>
            <p:cNvPr id="39" name="流程图: 可选过程 38"/>
            <p:cNvSpPr/>
            <p:nvPr/>
          </p:nvSpPr>
          <p:spPr>
            <a:xfrm>
              <a:off x="5766" y="3833"/>
              <a:ext cx="4051" cy="795"/>
            </a:xfrm>
            <a:prstGeom prst="flowChartAlternateProcess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40" name="流程图: 可选过程 39"/>
            <p:cNvSpPr/>
            <p:nvPr/>
          </p:nvSpPr>
          <p:spPr>
            <a:xfrm>
              <a:off x="5652" y="3735"/>
              <a:ext cx="4051" cy="795"/>
            </a:xfrm>
            <a:prstGeom prst="flowChartAlternate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41" name="椭圆 40"/>
            <p:cNvSpPr/>
            <p:nvPr/>
          </p:nvSpPr>
          <p:spPr>
            <a:xfrm>
              <a:off x="5279" y="3614"/>
              <a:ext cx="1022" cy="103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</p:grpSp>
      <p:grpSp>
        <p:nvGrpSpPr>
          <p:cNvPr id="37893" name="组合 41"/>
          <p:cNvGrpSpPr/>
          <p:nvPr/>
        </p:nvGrpSpPr>
        <p:grpSpPr>
          <a:xfrm>
            <a:off x="2514600" y="2994422"/>
            <a:ext cx="2159794" cy="494109"/>
            <a:chOff x="5279" y="3614"/>
            <a:chExt cx="4537" cy="1036"/>
          </a:xfrm>
        </p:grpSpPr>
        <p:sp>
          <p:nvSpPr>
            <p:cNvPr id="43" name="流程图: 可选过程 42"/>
            <p:cNvSpPr/>
            <p:nvPr/>
          </p:nvSpPr>
          <p:spPr>
            <a:xfrm>
              <a:off x="5766" y="3833"/>
              <a:ext cx="4051" cy="795"/>
            </a:xfrm>
            <a:prstGeom prst="flowChartAlternateProcess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44" name="流程图: 可选过程 43"/>
            <p:cNvSpPr/>
            <p:nvPr/>
          </p:nvSpPr>
          <p:spPr>
            <a:xfrm>
              <a:off x="5652" y="3735"/>
              <a:ext cx="4051" cy="795"/>
            </a:xfrm>
            <a:prstGeom prst="flowChartAlternate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45" name="椭圆 44"/>
            <p:cNvSpPr/>
            <p:nvPr/>
          </p:nvSpPr>
          <p:spPr>
            <a:xfrm>
              <a:off x="5279" y="3614"/>
              <a:ext cx="1022" cy="103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</p:grpSp>
      <p:grpSp>
        <p:nvGrpSpPr>
          <p:cNvPr id="37897" name="组合 27"/>
          <p:cNvGrpSpPr/>
          <p:nvPr/>
        </p:nvGrpSpPr>
        <p:grpSpPr>
          <a:xfrm>
            <a:off x="5360194" y="2361010"/>
            <a:ext cx="2160985" cy="492919"/>
            <a:chOff x="5279" y="3614"/>
            <a:chExt cx="4537" cy="1036"/>
          </a:xfrm>
        </p:grpSpPr>
        <p:sp>
          <p:nvSpPr>
            <p:cNvPr id="29" name="流程图: 可选过程 28"/>
            <p:cNvSpPr/>
            <p:nvPr/>
          </p:nvSpPr>
          <p:spPr>
            <a:xfrm>
              <a:off x="5766" y="3833"/>
              <a:ext cx="4051" cy="795"/>
            </a:xfrm>
            <a:prstGeom prst="flowChartAlternateProcess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30" name="流程图: 可选过程 29"/>
            <p:cNvSpPr/>
            <p:nvPr/>
          </p:nvSpPr>
          <p:spPr>
            <a:xfrm>
              <a:off x="5652" y="3735"/>
              <a:ext cx="4051" cy="795"/>
            </a:xfrm>
            <a:prstGeom prst="flowChartAlternate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31" name="椭圆 30"/>
            <p:cNvSpPr/>
            <p:nvPr/>
          </p:nvSpPr>
          <p:spPr>
            <a:xfrm>
              <a:off x="5279" y="3614"/>
              <a:ext cx="1022" cy="103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</p:grpSp>
      <p:grpSp>
        <p:nvGrpSpPr>
          <p:cNvPr id="37901" name="组合 31"/>
          <p:cNvGrpSpPr/>
          <p:nvPr/>
        </p:nvGrpSpPr>
        <p:grpSpPr>
          <a:xfrm>
            <a:off x="5360194" y="3000375"/>
            <a:ext cx="2160985" cy="492919"/>
            <a:chOff x="5279" y="3614"/>
            <a:chExt cx="4537" cy="1036"/>
          </a:xfrm>
        </p:grpSpPr>
        <p:sp>
          <p:nvSpPr>
            <p:cNvPr id="33" name="流程图: 可选过程 32"/>
            <p:cNvSpPr/>
            <p:nvPr/>
          </p:nvSpPr>
          <p:spPr>
            <a:xfrm>
              <a:off x="5766" y="3833"/>
              <a:ext cx="4051" cy="795"/>
            </a:xfrm>
            <a:prstGeom prst="flowChartAlternateProcess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34" name="流程图: 可选过程 33"/>
            <p:cNvSpPr/>
            <p:nvPr/>
          </p:nvSpPr>
          <p:spPr>
            <a:xfrm>
              <a:off x="5652" y="3735"/>
              <a:ext cx="4051" cy="795"/>
            </a:xfrm>
            <a:prstGeom prst="flowChartAlternate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37" name="椭圆 36"/>
            <p:cNvSpPr/>
            <p:nvPr/>
          </p:nvSpPr>
          <p:spPr>
            <a:xfrm>
              <a:off x="5279" y="3614"/>
              <a:ext cx="1022" cy="103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</p:grpSp>
      <p:grpSp>
        <p:nvGrpSpPr>
          <p:cNvPr id="37905" name="组合 22"/>
          <p:cNvGrpSpPr/>
          <p:nvPr/>
        </p:nvGrpSpPr>
        <p:grpSpPr>
          <a:xfrm>
            <a:off x="5360194" y="1721644"/>
            <a:ext cx="2160985" cy="492919"/>
            <a:chOff x="5279" y="3614"/>
            <a:chExt cx="4537" cy="1036"/>
          </a:xfrm>
        </p:grpSpPr>
        <p:sp>
          <p:nvSpPr>
            <p:cNvPr id="24" name="流程图: 可选过程 23"/>
            <p:cNvSpPr/>
            <p:nvPr/>
          </p:nvSpPr>
          <p:spPr>
            <a:xfrm>
              <a:off x="5766" y="3833"/>
              <a:ext cx="4051" cy="795"/>
            </a:xfrm>
            <a:prstGeom prst="flowChartAlternateProcess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25" name="流程图: 可选过程 24"/>
            <p:cNvSpPr/>
            <p:nvPr/>
          </p:nvSpPr>
          <p:spPr>
            <a:xfrm>
              <a:off x="5652" y="3735"/>
              <a:ext cx="4051" cy="795"/>
            </a:xfrm>
            <a:prstGeom prst="flowChartAlternate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27" name="椭圆 26"/>
            <p:cNvSpPr/>
            <p:nvPr/>
          </p:nvSpPr>
          <p:spPr>
            <a:xfrm>
              <a:off x="5279" y="3614"/>
              <a:ext cx="1022" cy="103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520304" y="375047"/>
            <a:ext cx="970458" cy="160813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5000" b="1" noProof="1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 </a:t>
            </a:r>
          </a:p>
          <a:p>
            <a:r>
              <a:rPr lang="zh-CN" altLang="en-US" sz="5000" b="1" noProof="1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录</a:t>
            </a:r>
          </a:p>
        </p:txBody>
      </p:sp>
      <p:sp>
        <p:nvSpPr>
          <p:cNvPr id="36" name="矩形: 圆角 2"/>
          <p:cNvSpPr/>
          <p:nvPr/>
        </p:nvSpPr>
        <p:spPr>
          <a:xfrm rot="5400000">
            <a:off x="830461" y="1043583"/>
            <a:ext cx="1477566" cy="36909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dist" fontAlgn="base"/>
            <a:r>
              <a:rPr lang="en-US" altLang="zh-CN" sz="1500" b="1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CONTENTS</a:t>
            </a:r>
          </a:p>
        </p:txBody>
      </p:sp>
      <p:grpSp>
        <p:nvGrpSpPr>
          <p:cNvPr id="37911" name="组合 21"/>
          <p:cNvGrpSpPr/>
          <p:nvPr/>
        </p:nvGrpSpPr>
        <p:grpSpPr>
          <a:xfrm>
            <a:off x="2514600" y="1721644"/>
            <a:ext cx="2159794" cy="492919"/>
            <a:chOff x="5279" y="3614"/>
            <a:chExt cx="4537" cy="1036"/>
          </a:xfrm>
        </p:grpSpPr>
        <p:sp>
          <p:nvSpPr>
            <p:cNvPr id="21" name="流程图: 可选过程 20"/>
            <p:cNvSpPr/>
            <p:nvPr/>
          </p:nvSpPr>
          <p:spPr>
            <a:xfrm>
              <a:off x="5766" y="3833"/>
              <a:ext cx="4051" cy="795"/>
            </a:xfrm>
            <a:prstGeom prst="flowChartAlternateProcess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19" name="流程图: 可选过程 18"/>
            <p:cNvSpPr/>
            <p:nvPr/>
          </p:nvSpPr>
          <p:spPr>
            <a:xfrm>
              <a:off x="5652" y="3735"/>
              <a:ext cx="4051" cy="795"/>
            </a:xfrm>
            <a:prstGeom prst="flowChartAlternate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26" name="椭圆 25"/>
            <p:cNvSpPr/>
            <p:nvPr/>
          </p:nvSpPr>
          <p:spPr>
            <a:xfrm>
              <a:off x="5279" y="3614"/>
              <a:ext cx="1022" cy="103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</p:grpSp>
      <p:sp>
        <p:nvSpPr>
          <p:cNvPr id="37915" name="文本框 12"/>
          <p:cNvSpPr txBox="1"/>
          <p:nvPr/>
        </p:nvSpPr>
        <p:spPr>
          <a:xfrm>
            <a:off x="2621757" y="1508523"/>
            <a:ext cx="5132785" cy="265390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en-US" altLang="zh-CN" sz="2100" b="1" dirty="0"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zh-CN" altLang="en-US" sz="2100" b="1" dirty="0">
                <a:latin typeface="微软雅黑" panose="020B0503020204020204" charset="-122"/>
                <a:ea typeface="微软雅黑" panose="020B0503020204020204" charset="-122"/>
              </a:rPr>
              <a:t>学习目标            </a:t>
            </a:r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2</a:t>
            </a:r>
            <a:r>
              <a:rPr lang="en-US" altLang="zh-CN" sz="21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</a:t>
            </a:r>
            <a:r>
              <a:rPr lang="zh-CN" altLang="en-US" sz="2100" b="1" dirty="0">
                <a:latin typeface="微软雅黑" panose="020B0503020204020204" charset="-122"/>
                <a:ea typeface="微软雅黑" panose="020B0503020204020204" charset="-122"/>
              </a:rPr>
              <a:t>新课导入</a:t>
            </a:r>
          </a:p>
          <a:p>
            <a:pPr>
              <a:lnSpc>
                <a:spcPct val="200000"/>
              </a:lnSpc>
            </a:pPr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en-US" altLang="zh-CN" sz="21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</a:t>
            </a:r>
            <a:r>
              <a:rPr lang="zh-CN" altLang="en-US" sz="2100" b="1" dirty="0">
                <a:latin typeface="微软雅黑" panose="020B0503020204020204" charset="-122"/>
                <a:ea typeface="微软雅黑" panose="020B0503020204020204" charset="-122"/>
              </a:rPr>
              <a:t>新课讲解</a:t>
            </a:r>
            <a:r>
              <a:rPr lang="zh-CN" altLang="en-US" sz="21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        </a:t>
            </a:r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4</a:t>
            </a:r>
            <a:r>
              <a:rPr lang="en-US" altLang="zh-CN" sz="21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</a:t>
            </a:r>
            <a:r>
              <a:rPr lang="zh-CN" altLang="en-US" sz="21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当堂小练</a:t>
            </a:r>
            <a:endParaRPr lang="zh-CN" altLang="en-US" sz="21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en-US" altLang="zh-CN" sz="21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</a:t>
            </a:r>
            <a:r>
              <a:rPr lang="zh-CN" altLang="en-US" sz="21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课堂小结            </a:t>
            </a:r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6</a:t>
            </a:r>
            <a:r>
              <a:rPr lang="en-US" altLang="zh-CN" sz="21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</a:t>
            </a:r>
            <a:r>
              <a:rPr lang="zh-CN" altLang="en-US" sz="21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课后作业</a:t>
            </a:r>
            <a:endParaRPr lang="zh-CN" altLang="en-US" sz="21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7</a:t>
            </a:r>
            <a:r>
              <a:rPr lang="en-US" altLang="zh-CN" sz="21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</a:t>
            </a:r>
            <a:endParaRPr lang="zh-CN" altLang="en-US" sz="21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2341" name="文本框 142340"/>
          <p:cNvSpPr txBox="1">
            <a:spLocks noChangeArrowheads="1"/>
          </p:cNvSpPr>
          <p:nvPr/>
        </p:nvSpPr>
        <p:spPr bwMode="auto">
          <a:xfrm>
            <a:off x="1628775" y="876054"/>
            <a:ext cx="5886450" cy="30008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是连词，引导原因状语从句。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+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句子可以直接回答以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开头的特殊疑问句。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I like playing basketball 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fun.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—Why is Lily crying?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—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she can’t find her cat.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2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42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42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42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087" name="椭圆 25"/>
          <p:cNvSpPr/>
          <p:nvPr/>
        </p:nvSpPr>
        <p:spPr>
          <a:xfrm>
            <a:off x="805339" y="793672"/>
            <a:ext cx="602456" cy="53578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 fontAlgn="base"/>
            <a:r>
              <a:rPr lang="en-US" altLang="zh-CN" sz="2400" b="1" noProof="1">
                <a:solidFill>
                  <a:srgbClr val="FFFFFF"/>
                </a:solidFill>
                <a:latin typeface="Times New Roman" panose="02020603050405020304"/>
                <a:ea typeface="微软雅黑" panose="020B0503020204020204" charset="-122"/>
                <a:cs typeface="+mn-ea"/>
              </a:rPr>
              <a:t>6</a:t>
            </a:r>
          </a:p>
        </p:txBody>
      </p:sp>
      <p:sp>
        <p:nvSpPr>
          <p:cNvPr id="35842" name="矩形 130049"/>
          <p:cNvSpPr>
            <a:spLocks noChangeArrowheads="1" noChangeShapeType="1" noTextEdit="1"/>
          </p:cNvSpPr>
          <p:nvPr/>
        </p:nvSpPr>
        <p:spPr bwMode="auto">
          <a:xfrm>
            <a:off x="1544479" y="689849"/>
            <a:ext cx="5886450" cy="571500"/>
          </a:xfrm>
          <a:prstGeom prst="rect">
            <a:avLst/>
          </a:prstGeom>
        </p:spPr>
        <p:txBody>
          <a:bodyPr wrap="none" lIns="68580" tIns="34290" rIns="68580" bIns="34290" fromWordArt="1"/>
          <a:lstStyle/>
          <a:p>
            <a:pPr algn="ctr">
              <a:lnSpc>
                <a:spcPct val="150000"/>
              </a:lnSpc>
            </a:pPr>
            <a:r>
              <a:rPr lang="en-US" altLang="zh-CN" sz="2400" kern="10">
                <a:latin typeface="Times New Roman" panose="02020603050405020304"/>
                <a:cs typeface="Times New Roman" panose="02020603050405020304"/>
              </a:rPr>
              <a:t>Write full sentences with the notes in Activity 3.</a:t>
            </a:r>
          </a:p>
        </p:txBody>
      </p:sp>
      <p:sp>
        <p:nvSpPr>
          <p:cNvPr id="130051" name="文本框 130050"/>
          <p:cNvSpPr txBox="1">
            <a:spLocks noChangeArrowheads="1"/>
          </p:cNvSpPr>
          <p:nvPr/>
        </p:nvSpPr>
        <p:spPr bwMode="auto">
          <a:xfrm>
            <a:off x="1649254" y="1266892"/>
            <a:ext cx="6572250" cy="37625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257175" indent="-257175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</a:rPr>
              <a:t>About 2,000 years ago, paper was first  </a:t>
            </a:r>
          </a:p>
          <a:p>
            <a:pPr marL="257175" indent="-257175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</a:rPr>
              <a:t>created.</a:t>
            </a:r>
          </a:p>
          <a:p>
            <a:pPr marL="257175" indent="-257175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</a:rPr>
              <a:t>Printing was invented during the Sui and </a:t>
            </a:r>
          </a:p>
          <a:p>
            <a:pPr marL="257175" indent="-257175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</a:rPr>
              <a:t>Tang Dynasties.</a:t>
            </a:r>
          </a:p>
          <a:p>
            <a:pPr marL="257175" indent="-257175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</a:rPr>
              <a:t>Today, the Internet is growing very fast. </a:t>
            </a:r>
          </a:p>
          <a:p>
            <a:pPr marL="257175" indent="-257175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</a:rPr>
              <a:t>Computers and the Internet are used in </a:t>
            </a:r>
          </a:p>
          <a:p>
            <a:pPr marL="257175" indent="-257175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</a:rPr>
              <a:t>classroom now, and newspapers and </a:t>
            </a:r>
          </a:p>
          <a:p>
            <a:pPr marL="257175" indent="-257175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</a:rPr>
              <a:t>magazines are read online.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087" name="椭圆 25"/>
          <p:cNvSpPr/>
          <p:nvPr/>
        </p:nvSpPr>
        <p:spPr>
          <a:xfrm>
            <a:off x="565309" y="689849"/>
            <a:ext cx="602456" cy="53578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 fontAlgn="base"/>
            <a:r>
              <a:rPr lang="en-US" altLang="zh-CN" sz="2400" b="1" noProof="1">
                <a:solidFill>
                  <a:srgbClr val="FFFFFF"/>
                </a:solidFill>
                <a:latin typeface="Times New Roman" panose="02020603050405020304"/>
                <a:ea typeface="微软雅黑" panose="020B0503020204020204" charset="-122"/>
                <a:cs typeface="+mn-ea"/>
              </a:rPr>
              <a:t>7</a:t>
            </a:r>
          </a:p>
        </p:txBody>
      </p:sp>
      <p:sp>
        <p:nvSpPr>
          <p:cNvPr id="131074" name="矩形 131073"/>
          <p:cNvSpPr/>
          <p:nvPr/>
        </p:nvSpPr>
        <p:spPr>
          <a:xfrm>
            <a:off x="1834991" y="902494"/>
            <a:ext cx="5886450" cy="1143000"/>
          </a:xfrm>
          <a:prstGeom prst="rect">
            <a:avLst/>
          </a:prstGeom>
        </p:spPr>
        <p:txBody>
          <a:bodyPr wrap="none" lIns="68580" tIns="34290" rIns="68580" bIns="34290" fromWordArt="1">
            <a:normAutofit/>
          </a:bodyPr>
          <a:lstStyle/>
          <a:p>
            <a:pPr algn="ctr"/>
            <a:r>
              <a:rPr lang="zh-CN" altLang="en-US" sz="2400" noProof="1">
                <a:latin typeface="Times New Roman" panose="02020603050405020304" pitchFamily="18" charset="0"/>
                <a:ea typeface="Times New Roman" panose="02020603050405020304" pitchFamily="18" charset="0"/>
              </a:rPr>
              <a:t>Write a passage about traditional printing and its future.</a:t>
            </a:r>
          </a:p>
          <a:p>
            <a:pPr algn="ctr"/>
            <a:r>
              <a:rPr lang="zh-CN" altLang="en-US" sz="2400" noProof="1">
                <a:latin typeface="Times New Roman" panose="02020603050405020304" pitchFamily="18" charset="0"/>
                <a:ea typeface="Times New Roman" panose="02020603050405020304" pitchFamily="18" charset="0"/>
              </a:rPr>
              <a:t>Use the sentences you have written in Activity 5 and 6 to help you.</a:t>
            </a:r>
          </a:p>
        </p:txBody>
      </p:sp>
      <p:pic>
        <p:nvPicPr>
          <p:cNvPr id="131079" name="图片 131078" descr="20116141141379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920591" y="2145917"/>
            <a:ext cx="3314700" cy="221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83" name="图片 131082" descr="201206181339996904359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235291" y="2601278"/>
            <a:ext cx="3486150" cy="2031206"/>
          </a:xfrm>
          <a:prstGeom prst="rect">
            <a:avLst/>
          </a:prstGeom>
          <a:noFill/>
          <a:ln w="539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890" name="文本框 144387"/>
          <p:cNvSpPr txBox="1">
            <a:spLocks noChangeArrowheads="1"/>
          </p:cNvSpPr>
          <p:nvPr/>
        </p:nvSpPr>
        <p:spPr bwMode="auto">
          <a:xfrm>
            <a:off x="1285875" y="642937"/>
            <a:ext cx="6867525" cy="43935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marL="257175" indent="-257175"/>
            <a:r>
              <a:rPr lang="en-US" altLang="zh-CN" sz="21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Possible answer</a:t>
            </a:r>
          </a:p>
          <a:p>
            <a:pPr marL="257175" indent="-257175"/>
            <a:r>
              <a:rPr lang="en-US" altLang="zh-CN" sz="2000" dirty="0">
                <a:latin typeface="Times New Roman" panose="02020603050405020304" pitchFamily="18" charset="0"/>
              </a:rPr>
              <a:t>It’s hard to imagine a world without printing because we have so many printed things now, for example, menus, comics and schoolbooks. Paper was first created about 2,000 year ago, </a:t>
            </a:r>
          </a:p>
          <a:p>
            <a:pPr marL="257175" indent="-257175"/>
            <a:r>
              <a:rPr lang="en-US" altLang="zh-CN" sz="2000" dirty="0">
                <a:latin typeface="Times New Roman" panose="02020603050405020304" pitchFamily="18" charset="0"/>
              </a:rPr>
              <a:t>but books weren’t printed at that time. They were written by hand, so few books were produced, and as a result, few people could read. </a:t>
            </a:r>
          </a:p>
          <a:p>
            <a:pPr marL="257175" indent="-257175"/>
            <a:r>
              <a:rPr lang="en-US" altLang="zh-CN" sz="2000" dirty="0">
                <a:latin typeface="Times New Roman" panose="02020603050405020304" pitchFamily="18" charset="0"/>
              </a:rPr>
              <a:t>    Printing was invented during the Sui and Tang Dynasties. After printing developed, books became cheaper, so more people learnt how to read. Today, the Internet is growing </a:t>
            </a:r>
          </a:p>
          <a:p>
            <a:pPr marL="257175" indent="-257175"/>
            <a:r>
              <a:rPr lang="en-US" altLang="zh-CN" sz="2000" dirty="0">
                <a:latin typeface="Times New Roman" panose="02020603050405020304" pitchFamily="18" charset="0"/>
              </a:rPr>
              <a:t>very fast. A much larger amount of information can be stored in more varied forms on the Internet than in book. As a result, </a:t>
            </a:r>
          </a:p>
          <a:p>
            <a:pPr marL="257175" indent="-257175"/>
            <a:r>
              <a:rPr lang="en-US" altLang="zh-CN" sz="2000" dirty="0">
                <a:latin typeface="Times New Roman" panose="02020603050405020304" pitchFamily="18" charset="0"/>
              </a:rPr>
              <a:t>in the future, the Internet will probably be more important than printing.</a:t>
            </a:r>
          </a:p>
        </p:txBody>
      </p:sp>
    </p:spTree>
  </p:cSld>
  <p:clrMapOvr>
    <a:masterClrMapping/>
  </p:clrMapOvr>
  <p:transition spd="med" advClick="0" advTm="5000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流程图: 过程 5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3" name="矩形 12"/>
          <p:cNvSpPr/>
          <p:nvPr/>
        </p:nvSpPr>
        <p:spPr>
          <a:xfrm>
            <a:off x="1433037" y="1449706"/>
            <a:ext cx="2535317" cy="392906"/>
          </a:xfrm>
          <a:prstGeom prst="rect">
            <a:avLst/>
          </a:prstGeom>
          <a:solidFill>
            <a:srgbClr val="D1DCF0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</a:t>
            </a:r>
          </a:p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  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look through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浏览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algn="ctr"/>
            <a:endParaRPr lang="zh-CN" altLang="en-US" dirty="0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4" name="箭头: 五边形 3"/>
          <p:cNvSpPr/>
          <p:nvPr/>
        </p:nvSpPr>
        <p:spPr>
          <a:xfrm>
            <a:off x="812006" y="1449706"/>
            <a:ext cx="819150" cy="392906"/>
          </a:xfrm>
          <a:prstGeom prst="homePlate">
            <a:avLst>
              <a:gd name="adj" fmla="val 49852"/>
            </a:avLst>
          </a:prstGeom>
          <a:solidFill>
            <a:srgbClr val="9DC3E6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en-US" sz="150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5" name="箭头: 五边形 4"/>
          <p:cNvSpPr/>
          <p:nvPr/>
        </p:nvSpPr>
        <p:spPr>
          <a:xfrm>
            <a:off x="812007" y="1490425"/>
            <a:ext cx="756047" cy="310753"/>
          </a:xfrm>
          <a:prstGeom prst="homePlate">
            <a:avLst>
              <a:gd name="adj" fmla="val 49830"/>
            </a:avLst>
          </a:prstGeom>
          <a:solidFill>
            <a:srgbClr val="9DC3E6"/>
          </a:solidFill>
          <a:ln w="127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/>
            <a:endParaRPr lang="en-US" altLang="zh-CN" sz="150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r>
              <a:rPr lang="en-US" altLang="zh-CN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</a:rPr>
              <a:t>Point</a:t>
            </a:r>
            <a:endParaRPr lang="zh-CN" altLang="en-US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endParaRPr lang="zh-CN" altLang="en-US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56329" name="文本框 21"/>
          <p:cNvSpPr txBox="1"/>
          <p:nvPr/>
        </p:nvSpPr>
        <p:spPr>
          <a:xfrm>
            <a:off x="-8334" y="750094"/>
            <a:ext cx="3976688" cy="391478"/>
          </a:xfrm>
          <a:prstGeom prst="rect">
            <a:avLst/>
          </a:prstGeom>
          <a:solidFill>
            <a:srgbClr val="AFBADD"/>
          </a:solidFill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Language point</a:t>
            </a:r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s 1</a:t>
            </a:r>
          </a:p>
        </p:txBody>
      </p:sp>
      <p:sp>
        <p:nvSpPr>
          <p:cNvPr id="19" name="矩形 18"/>
          <p:cNvSpPr/>
          <p:nvPr/>
        </p:nvSpPr>
        <p:spPr>
          <a:xfrm>
            <a:off x="1725931" y="3270886"/>
            <a:ext cx="4938236" cy="1546577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000" dirty="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与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look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搭配的短语：</a:t>
            </a:r>
            <a:endParaRPr lang="zh-CN" altLang="zh-CN" sz="2000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look forward to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盼望</a:t>
            </a:r>
            <a:endParaRPr lang="zh-CN" altLang="zh-CN" sz="2000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look into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调查；审查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      look for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寻找</a:t>
            </a:r>
            <a:endParaRPr lang="en-US" altLang="zh-CN" sz="2000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look up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查阅；仰视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        look out 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当心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9" name="矩形 20"/>
          <p:cNvSpPr/>
          <p:nvPr/>
        </p:nvSpPr>
        <p:spPr>
          <a:xfrm>
            <a:off x="1808560" y="1873092"/>
            <a:ext cx="4513659" cy="139779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through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还有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审核，查看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的意思。</a:t>
            </a:r>
          </a:p>
          <a:p>
            <a:pPr>
              <a:lnSpc>
                <a:spcPct val="120000"/>
              </a:lnSpc>
            </a:pP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mother looks through the bills before   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she goes to bed every night.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我妈妈每晚睡觉前要查看账单。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9" grpId="0" animBg="1"/>
      <p:bldP spid="820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流程图: 过程 5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3" name="矩形 12"/>
          <p:cNvSpPr/>
          <p:nvPr/>
        </p:nvSpPr>
        <p:spPr>
          <a:xfrm>
            <a:off x="1433037" y="1449706"/>
            <a:ext cx="3034189" cy="392906"/>
          </a:xfrm>
          <a:prstGeom prst="rect">
            <a:avLst/>
          </a:prstGeom>
          <a:solidFill>
            <a:srgbClr val="D1DCF0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</a:t>
            </a:r>
          </a:p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 </a:t>
            </a:r>
          </a:p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as a result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结果是，因此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b="1" noProof="1">
              <a:solidFill>
                <a:schemeClr val="accent6"/>
              </a:solidFill>
              <a:latin typeface="Times New Roman" panose="02020603050405020304" pitchFamily="18" charset="0"/>
              <a:ea typeface="黑体" panose="02010609060101010101" charset="-122"/>
              <a:sym typeface="+mn-ea"/>
            </a:endParaRPr>
          </a:p>
          <a:p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algn="ctr"/>
            <a:endParaRPr lang="zh-CN" altLang="en-US" dirty="0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4" name="箭头: 五边形 3"/>
          <p:cNvSpPr/>
          <p:nvPr/>
        </p:nvSpPr>
        <p:spPr>
          <a:xfrm>
            <a:off x="812006" y="1449706"/>
            <a:ext cx="819150" cy="392906"/>
          </a:xfrm>
          <a:prstGeom prst="homePlate">
            <a:avLst>
              <a:gd name="adj" fmla="val 49852"/>
            </a:avLst>
          </a:prstGeom>
          <a:solidFill>
            <a:srgbClr val="9DC3E6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en-US" sz="150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5" name="箭头: 五边形 4"/>
          <p:cNvSpPr/>
          <p:nvPr/>
        </p:nvSpPr>
        <p:spPr>
          <a:xfrm>
            <a:off x="812007" y="1490425"/>
            <a:ext cx="756047" cy="310753"/>
          </a:xfrm>
          <a:prstGeom prst="homePlate">
            <a:avLst>
              <a:gd name="adj" fmla="val 49830"/>
            </a:avLst>
          </a:prstGeom>
          <a:solidFill>
            <a:srgbClr val="9DC3E6"/>
          </a:solidFill>
          <a:ln w="127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/>
            <a:endParaRPr lang="en-US" altLang="zh-CN" sz="150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r>
              <a:rPr lang="en-US" altLang="zh-CN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</a:rPr>
              <a:t>Point</a:t>
            </a:r>
            <a:endParaRPr lang="zh-CN" altLang="en-US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endParaRPr lang="zh-CN" altLang="en-US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56329" name="文本框 21"/>
          <p:cNvSpPr txBox="1"/>
          <p:nvPr/>
        </p:nvSpPr>
        <p:spPr>
          <a:xfrm>
            <a:off x="-8334" y="750094"/>
            <a:ext cx="3976688" cy="391478"/>
          </a:xfrm>
          <a:prstGeom prst="rect">
            <a:avLst/>
          </a:prstGeom>
          <a:solidFill>
            <a:srgbClr val="AFBADD"/>
          </a:solidFill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Language point</a:t>
            </a:r>
            <a:r>
              <a:rPr lang="en-US" altLang="zh-CN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s 2</a:t>
            </a:r>
          </a:p>
        </p:txBody>
      </p:sp>
      <p:sp>
        <p:nvSpPr>
          <p:cNvPr id="4" name="矩形 20"/>
          <p:cNvSpPr/>
          <p:nvPr/>
        </p:nvSpPr>
        <p:spPr>
          <a:xfrm>
            <a:off x="1631157" y="1970961"/>
            <a:ext cx="5183981" cy="225647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result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表示结果，可作为插入语，一般 用逗号与其后面的部分隔开。但</a:t>
            </a:r>
            <a:r>
              <a:rPr lang="en-US" altLang="zh-C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result of...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意为“</a:t>
            </a:r>
            <a:r>
              <a:rPr lang="zh-CN" altLang="en-US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由于</a:t>
            </a:r>
            <a:r>
              <a:rPr lang="en-US" altLang="zh-C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zh-CN" altLang="en-US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的原因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”，其后接名词 或名词性短语。</a:t>
            </a:r>
          </a:p>
          <a:p>
            <a:pPr lvl="1"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was late as a result of the heavy snow.</a:t>
            </a:r>
          </a:p>
          <a:p>
            <a:pPr lvl="1"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由于大雪他迟到了。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流程图: 过程 5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3" name="矩形 12"/>
          <p:cNvSpPr/>
          <p:nvPr/>
        </p:nvSpPr>
        <p:spPr>
          <a:xfrm>
            <a:off x="1433037" y="1449706"/>
            <a:ext cx="3159919" cy="392906"/>
          </a:xfrm>
          <a:prstGeom prst="rect">
            <a:avLst/>
          </a:prstGeom>
          <a:solidFill>
            <a:srgbClr val="D1DCF0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</a:t>
            </a:r>
          </a:p>
          <a:p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   </a:t>
            </a:r>
          </a:p>
          <a:p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compare/kəm'peə(r)/ </a:t>
            </a:r>
            <a:r>
              <a:rPr lang="en-US" altLang="zh-CN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v. 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比较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b="1" noProof="1">
              <a:solidFill>
                <a:schemeClr val="accent6"/>
              </a:solidFill>
              <a:latin typeface="Times New Roman" panose="02020603050405020304" pitchFamily="18" charset="0"/>
              <a:ea typeface="黑体" panose="02010609060101010101" charset="-122"/>
              <a:sym typeface="+mn-ea"/>
            </a:endParaRPr>
          </a:p>
          <a:p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algn="ctr"/>
            <a:endParaRPr lang="zh-CN" altLang="en-US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4" name="箭头: 五边形 3"/>
          <p:cNvSpPr/>
          <p:nvPr/>
        </p:nvSpPr>
        <p:spPr>
          <a:xfrm>
            <a:off x="812006" y="1449706"/>
            <a:ext cx="819150" cy="392906"/>
          </a:xfrm>
          <a:prstGeom prst="homePlate">
            <a:avLst>
              <a:gd name="adj" fmla="val 49852"/>
            </a:avLst>
          </a:prstGeom>
          <a:solidFill>
            <a:srgbClr val="9DC3E6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en-US" sz="150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5" name="箭头: 五边形 4"/>
          <p:cNvSpPr/>
          <p:nvPr/>
        </p:nvSpPr>
        <p:spPr>
          <a:xfrm>
            <a:off x="812007" y="1490425"/>
            <a:ext cx="756047" cy="310753"/>
          </a:xfrm>
          <a:prstGeom prst="homePlate">
            <a:avLst>
              <a:gd name="adj" fmla="val 49830"/>
            </a:avLst>
          </a:prstGeom>
          <a:solidFill>
            <a:srgbClr val="9DC3E6"/>
          </a:solidFill>
          <a:ln w="127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/>
            <a:endParaRPr lang="en-US" altLang="zh-CN" sz="150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r>
              <a:rPr lang="en-US" altLang="zh-CN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</a:rPr>
              <a:t>Point</a:t>
            </a:r>
            <a:endParaRPr lang="zh-CN" altLang="en-US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endParaRPr lang="zh-CN" altLang="en-US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56329" name="文本框 21"/>
          <p:cNvSpPr txBox="1"/>
          <p:nvPr/>
        </p:nvSpPr>
        <p:spPr>
          <a:xfrm>
            <a:off x="-8334" y="750094"/>
            <a:ext cx="3976688" cy="391478"/>
          </a:xfrm>
          <a:prstGeom prst="rect">
            <a:avLst/>
          </a:prstGeom>
          <a:solidFill>
            <a:srgbClr val="AFBADD"/>
          </a:solidFill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Language point</a:t>
            </a:r>
            <a:r>
              <a:rPr lang="en-US" altLang="zh-CN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s 3</a:t>
            </a:r>
          </a:p>
        </p:txBody>
      </p:sp>
      <p:sp>
        <p:nvSpPr>
          <p:cNvPr id="18449" name="TextBox 39"/>
          <p:cNvSpPr txBox="1"/>
          <p:nvPr/>
        </p:nvSpPr>
        <p:spPr>
          <a:xfrm>
            <a:off x="1544241" y="2019538"/>
            <a:ext cx="864394" cy="37702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2000" b="1">
                <a:solidFill>
                  <a:schemeClr val="accent6"/>
                </a:solidFill>
                <a:latin typeface="宋体" panose="02010600030101010101" pitchFamily="2" charset="-122"/>
              </a:rPr>
              <a:t>难点</a:t>
            </a:r>
          </a:p>
        </p:txBody>
      </p:sp>
      <p:sp>
        <p:nvSpPr>
          <p:cNvPr id="17426" name="TextBox 18"/>
          <p:cNvSpPr txBox="1"/>
          <p:nvPr/>
        </p:nvSpPr>
        <p:spPr>
          <a:xfrm>
            <a:off x="2035017" y="1960245"/>
            <a:ext cx="3750469" cy="428149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b="1">
                <a:latin typeface="Times New Roman" panose="02020603050405020304" pitchFamily="18" charset="0"/>
                <a:ea typeface="黑体" panose="02010609060101010101" charset="-122"/>
              </a:rPr>
              <a:t>  </a:t>
            </a:r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</a:rPr>
              <a:t> compare...to...</a:t>
            </a:r>
            <a:r>
              <a:rPr lang="zh-CN" altLang="en-US">
                <a:latin typeface="Times New Roman" panose="02020603050405020304" pitchFamily="18" charset="0"/>
                <a:ea typeface="黑体" panose="02010609060101010101" charset="-122"/>
              </a:rPr>
              <a:t>与</a:t>
            </a:r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</a:rPr>
              <a:t>compare... with...</a:t>
            </a:r>
            <a:endParaRPr lang="zh-CN" altLang="en-US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343977" y="2520077"/>
          <a:ext cx="6091238" cy="20482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5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5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7288">
                <a:tc>
                  <a:txBody>
                    <a:bodyPr/>
                    <a:lstStyle/>
                    <a:p>
                      <a:pPr indent="127000" algn="l"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US" sz="1600" kern="100" baseline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compare...with...</a:t>
                      </a:r>
                      <a:endParaRPr lang="zh-CN" sz="1600" kern="100" baseline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indent="127000" algn="l"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zh-CN" sz="1600" kern="100" baseline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把</a:t>
                      </a:r>
                      <a:r>
                        <a:rPr lang="en-US" sz="1600" kern="100" baseline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……</a:t>
                      </a:r>
                      <a:r>
                        <a:rPr lang="zh-CN" sz="1600" kern="100" baseline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和</a:t>
                      </a:r>
                      <a:r>
                        <a:rPr lang="en-US" sz="1600" kern="100" baseline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……</a:t>
                      </a:r>
                      <a:r>
                        <a:rPr lang="zh-CN" sz="1600" kern="100" baseline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作比较，表示比较两者的异同之处</a:t>
                      </a:r>
                    </a:p>
                  </a:txBody>
                  <a:tcPr marL="51434" marR="514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US" sz="1600" kern="100" baseline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We carefully compared the first report with the second.</a:t>
                      </a:r>
                      <a:r>
                        <a:rPr lang="zh-CN" sz="1600" kern="100" baseline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我们仔细比较了第一份报告和第二份报告。</a:t>
                      </a:r>
                    </a:p>
                  </a:txBody>
                  <a:tcPr marL="51434" marR="514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7728">
                <a:tc>
                  <a:txBody>
                    <a:bodyPr/>
                    <a:lstStyle/>
                    <a:p>
                      <a:pPr marL="0" indent="127000" algn="l" defTabSz="457200" rtl="0" eaLnBrk="1" latinLnBrk="0" hangingPunct="1"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US" sz="1600" kern="100" baseline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compare...to...</a:t>
                      </a:r>
                      <a:endParaRPr lang="zh-CN" sz="1600" kern="100" baseline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indent="127000" algn="l" defTabSz="457200" rtl="0" eaLnBrk="1" latinLnBrk="0" hangingPunct="1"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zh-CN" sz="1600" kern="100" baseline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把</a:t>
                      </a:r>
                      <a:r>
                        <a:rPr lang="en-US" sz="1600" kern="100" baseline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……</a:t>
                      </a:r>
                      <a:r>
                        <a:rPr lang="zh-CN" sz="1600" kern="100" baseline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比作</a:t>
                      </a:r>
                      <a:r>
                        <a:rPr lang="en-US" sz="1600" kern="100" baseline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……</a:t>
                      </a:r>
                      <a:r>
                        <a:rPr lang="zh-CN" sz="1600" kern="100" baseline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，表示比喻</a:t>
                      </a:r>
                    </a:p>
                  </a:txBody>
                  <a:tcPr marL="51434" marR="514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US" sz="1600" kern="100" baseline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The ancient Egyptians compared the rising of the sun to the beginning of life.</a:t>
                      </a:r>
                      <a:r>
                        <a:rPr lang="zh-CN" sz="1600" kern="100" baseline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古埃及人把日出比作生命的开始。</a:t>
                      </a:r>
                    </a:p>
                  </a:txBody>
                  <a:tcPr marL="51434" marR="514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8449" grpId="0"/>
      <p:bldP spid="174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流程图: 过程 5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3" name="矩形 12"/>
          <p:cNvSpPr/>
          <p:nvPr/>
        </p:nvSpPr>
        <p:spPr>
          <a:xfrm>
            <a:off x="1433037" y="1449706"/>
            <a:ext cx="4905851" cy="392906"/>
          </a:xfrm>
          <a:prstGeom prst="rect">
            <a:avLst/>
          </a:prstGeom>
          <a:solidFill>
            <a:srgbClr val="D1DCF0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</a:t>
            </a:r>
          </a:p>
          <a:p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r>
              <a:rPr lang="en-US" altLang="zh-CN" b="1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   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introduction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/ˌɪntrə'dʌkʃn/ </a:t>
            </a:r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n.</a:t>
            </a:r>
            <a:r>
              <a:rPr lang="en-US" altLang="zh-CN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介绍，采用，引进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b="1" noProof="1">
              <a:solidFill>
                <a:schemeClr val="accent6"/>
              </a:solidFill>
              <a:latin typeface="Times New Roman" panose="02020603050405020304" pitchFamily="18" charset="0"/>
              <a:ea typeface="黑体" panose="02010609060101010101" charset="-122"/>
              <a:sym typeface="+mn-ea"/>
            </a:endParaRPr>
          </a:p>
          <a:p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algn="ctr"/>
            <a:endParaRPr lang="zh-CN" altLang="en-US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4" name="箭头: 五边形 3"/>
          <p:cNvSpPr/>
          <p:nvPr/>
        </p:nvSpPr>
        <p:spPr>
          <a:xfrm>
            <a:off x="812006" y="1449706"/>
            <a:ext cx="819150" cy="392906"/>
          </a:xfrm>
          <a:prstGeom prst="homePlate">
            <a:avLst>
              <a:gd name="adj" fmla="val 49852"/>
            </a:avLst>
          </a:prstGeom>
          <a:solidFill>
            <a:srgbClr val="9DC3E6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en-US" sz="150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5" name="箭头: 五边形 4"/>
          <p:cNvSpPr/>
          <p:nvPr/>
        </p:nvSpPr>
        <p:spPr>
          <a:xfrm>
            <a:off x="812007" y="1490425"/>
            <a:ext cx="756047" cy="310753"/>
          </a:xfrm>
          <a:prstGeom prst="homePlate">
            <a:avLst>
              <a:gd name="adj" fmla="val 49830"/>
            </a:avLst>
          </a:prstGeom>
          <a:solidFill>
            <a:srgbClr val="9DC3E6"/>
          </a:solidFill>
          <a:ln w="127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/>
            <a:endParaRPr lang="en-US" altLang="zh-CN" sz="150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r>
              <a:rPr lang="en-US" altLang="zh-CN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</a:rPr>
              <a:t>Point</a:t>
            </a:r>
            <a:endParaRPr lang="zh-CN" altLang="en-US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endParaRPr lang="zh-CN" altLang="en-US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56329" name="文本框 21"/>
          <p:cNvSpPr txBox="1"/>
          <p:nvPr/>
        </p:nvSpPr>
        <p:spPr>
          <a:xfrm>
            <a:off x="-8334" y="750094"/>
            <a:ext cx="3976688" cy="391478"/>
          </a:xfrm>
          <a:prstGeom prst="rect">
            <a:avLst/>
          </a:prstGeom>
          <a:solidFill>
            <a:srgbClr val="AFBADD"/>
          </a:solidFill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Language point</a:t>
            </a:r>
            <a:r>
              <a:rPr lang="en-US" altLang="zh-CN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s 4</a:t>
            </a:r>
          </a:p>
        </p:txBody>
      </p:sp>
      <p:sp>
        <p:nvSpPr>
          <p:cNvPr id="10256" name="TextBox 1"/>
          <p:cNvSpPr txBox="1"/>
          <p:nvPr/>
        </p:nvSpPr>
        <p:spPr>
          <a:xfrm>
            <a:off x="1630919" y="2245758"/>
            <a:ext cx="5426869" cy="2226469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introduce  </a:t>
            </a:r>
            <a:r>
              <a:rPr lang="en-US" altLang="zh-CN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介绍　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introduce sth. to sb.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向某人介绍某物　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 </a:t>
            </a:r>
            <a:r>
              <a:rPr lang="en-US" altLang="zh-CN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介绍</a:t>
            </a:r>
          </a:p>
          <a:p>
            <a:pPr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The factory is developing very quickly with the    </a:t>
            </a:r>
          </a:p>
          <a:p>
            <a:pPr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    introduction of new technology.</a:t>
            </a:r>
          </a:p>
          <a:p>
            <a:pPr>
              <a:lnSpc>
                <a:spcPct val="130000"/>
              </a:lnSpc>
            </a:pP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    随着新技术的引进，这个工厂正快速地发展。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25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流程图: 过程 5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3" name="矩形 12"/>
          <p:cNvSpPr/>
          <p:nvPr/>
        </p:nvSpPr>
        <p:spPr>
          <a:xfrm>
            <a:off x="1433036" y="1449706"/>
            <a:ext cx="2535555" cy="392906"/>
          </a:xfrm>
          <a:prstGeom prst="rect">
            <a:avLst/>
          </a:prstGeom>
          <a:solidFill>
            <a:srgbClr val="D1DCF0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</a:t>
            </a:r>
          </a:p>
          <a:p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 </a:t>
            </a:r>
          </a:p>
          <a:p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 amount of 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大量的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b="1" noProof="1">
              <a:solidFill>
                <a:schemeClr val="accent6"/>
              </a:solidFill>
              <a:latin typeface="Times New Roman" panose="02020603050405020304" pitchFamily="18" charset="0"/>
              <a:ea typeface="黑体" panose="02010609060101010101" charset="-122"/>
              <a:sym typeface="+mn-ea"/>
            </a:endParaRPr>
          </a:p>
          <a:p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algn="ctr"/>
            <a:endParaRPr lang="zh-CN" altLang="en-US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4" name="箭头: 五边形 3"/>
          <p:cNvSpPr/>
          <p:nvPr/>
        </p:nvSpPr>
        <p:spPr>
          <a:xfrm>
            <a:off x="812006" y="1449706"/>
            <a:ext cx="819150" cy="392906"/>
          </a:xfrm>
          <a:prstGeom prst="homePlate">
            <a:avLst>
              <a:gd name="adj" fmla="val 49852"/>
            </a:avLst>
          </a:prstGeom>
          <a:solidFill>
            <a:srgbClr val="9DC3E6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en-US" sz="150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5" name="箭头: 五边形 4"/>
          <p:cNvSpPr/>
          <p:nvPr/>
        </p:nvSpPr>
        <p:spPr>
          <a:xfrm>
            <a:off x="812007" y="1490425"/>
            <a:ext cx="756047" cy="310753"/>
          </a:xfrm>
          <a:prstGeom prst="homePlate">
            <a:avLst>
              <a:gd name="adj" fmla="val 49830"/>
            </a:avLst>
          </a:prstGeom>
          <a:solidFill>
            <a:srgbClr val="9DC3E6"/>
          </a:solidFill>
          <a:ln w="127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/>
            <a:endParaRPr lang="en-US" altLang="zh-CN" sz="150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r>
              <a:rPr lang="en-US" altLang="zh-CN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</a:rPr>
              <a:t>Point</a:t>
            </a:r>
            <a:endParaRPr lang="zh-CN" altLang="en-US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endParaRPr lang="zh-CN" altLang="en-US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56329" name="文本框 21"/>
          <p:cNvSpPr txBox="1"/>
          <p:nvPr/>
        </p:nvSpPr>
        <p:spPr>
          <a:xfrm>
            <a:off x="-8334" y="750094"/>
            <a:ext cx="3976688" cy="391478"/>
          </a:xfrm>
          <a:prstGeom prst="rect">
            <a:avLst/>
          </a:prstGeom>
          <a:solidFill>
            <a:srgbClr val="AFBADD"/>
          </a:solidFill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Language point</a:t>
            </a:r>
            <a:r>
              <a:rPr lang="en-US" altLang="zh-CN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s 5</a:t>
            </a:r>
          </a:p>
        </p:txBody>
      </p:sp>
      <p:sp>
        <p:nvSpPr>
          <p:cNvPr id="3" name="TextBox 18"/>
          <p:cNvSpPr txBox="1"/>
          <p:nvPr/>
        </p:nvSpPr>
        <p:spPr>
          <a:xfrm>
            <a:off x="1631156" y="2140267"/>
            <a:ext cx="5886450" cy="214598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an amount of, a (huge, large) amount of,   amounts of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，其后通常接不可数名词。  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the amount of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意为“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的量”，其后通常接不可数名词，谓语动词用单数。</a:t>
            </a:r>
          </a:p>
          <a:p>
            <a:pPr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There is a large amount of work for us    </a:t>
            </a:r>
          </a:p>
          <a:p>
            <a:pPr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    to do. 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有大量的工作在等我们去做。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流程图: 过程 5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3" name="矩形 12"/>
          <p:cNvSpPr/>
          <p:nvPr/>
        </p:nvSpPr>
        <p:spPr>
          <a:xfrm>
            <a:off x="1433037" y="1449706"/>
            <a:ext cx="3034189" cy="392906"/>
          </a:xfrm>
          <a:prstGeom prst="rect">
            <a:avLst/>
          </a:prstGeom>
          <a:solidFill>
            <a:srgbClr val="D1DCF0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</a:t>
            </a:r>
          </a:p>
          <a:p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 </a:t>
            </a:r>
          </a:p>
          <a:p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</a:t>
            </a:r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direction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/dɪ'rekʃn/</a:t>
            </a:r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n.</a:t>
            </a:r>
            <a:r>
              <a:rPr lang="en-US" altLang="zh-CN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方向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b="1" noProof="1">
              <a:solidFill>
                <a:schemeClr val="accent6"/>
              </a:solidFill>
              <a:latin typeface="Times New Roman" panose="02020603050405020304" pitchFamily="18" charset="0"/>
              <a:ea typeface="黑体" panose="02010609060101010101" charset="-122"/>
              <a:sym typeface="+mn-ea"/>
            </a:endParaRPr>
          </a:p>
          <a:p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algn="ctr"/>
            <a:endParaRPr lang="zh-CN" altLang="en-US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4" name="箭头: 五边形 3"/>
          <p:cNvSpPr/>
          <p:nvPr/>
        </p:nvSpPr>
        <p:spPr>
          <a:xfrm>
            <a:off x="812006" y="1449706"/>
            <a:ext cx="819150" cy="392906"/>
          </a:xfrm>
          <a:prstGeom prst="homePlate">
            <a:avLst>
              <a:gd name="adj" fmla="val 49852"/>
            </a:avLst>
          </a:prstGeom>
          <a:solidFill>
            <a:srgbClr val="9DC3E6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en-US" sz="150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5" name="箭头: 五边形 4"/>
          <p:cNvSpPr/>
          <p:nvPr/>
        </p:nvSpPr>
        <p:spPr>
          <a:xfrm>
            <a:off x="812007" y="1490425"/>
            <a:ext cx="756047" cy="310753"/>
          </a:xfrm>
          <a:prstGeom prst="homePlate">
            <a:avLst>
              <a:gd name="adj" fmla="val 49830"/>
            </a:avLst>
          </a:prstGeom>
          <a:solidFill>
            <a:srgbClr val="9DC3E6"/>
          </a:solidFill>
          <a:ln w="127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/>
            <a:endParaRPr lang="en-US" altLang="zh-CN" sz="150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r>
              <a:rPr lang="en-US" altLang="zh-CN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</a:rPr>
              <a:t>Point</a:t>
            </a:r>
            <a:endParaRPr lang="zh-CN" altLang="en-US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endParaRPr lang="zh-CN" altLang="en-US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56329" name="文本框 21"/>
          <p:cNvSpPr txBox="1"/>
          <p:nvPr/>
        </p:nvSpPr>
        <p:spPr>
          <a:xfrm>
            <a:off x="-8334" y="750094"/>
            <a:ext cx="3976688" cy="391478"/>
          </a:xfrm>
          <a:prstGeom prst="rect">
            <a:avLst/>
          </a:prstGeom>
          <a:solidFill>
            <a:srgbClr val="AFBADD"/>
          </a:solidFill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Language point</a:t>
            </a:r>
            <a:r>
              <a:rPr lang="en-US" altLang="zh-CN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s 6</a:t>
            </a:r>
          </a:p>
        </p:txBody>
      </p:sp>
      <p:sp>
        <p:nvSpPr>
          <p:cNvPr id="25614" name="矩形 20"/>
          <p:cNvSpPr/>
          <p:nvPr/>
        </p:nvSpPr>
        <p:spPr>
          <a:xfrm>
            <a:off x="1631156" y="2001203"/>
            <a:ext cx="4900613" cy="131492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I heard news about the matter from all   </a:t>
            </a:r>
          </a:p>
          <a:p>
            <a:pPr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    directions.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我听到了来自四面八方的关于这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件事的消息。</a:t>
            </a:r>
          </a:p>
        </p:txBody>
      </p:sp>
      <p:sp>
        <p:nvSpPr>
          <p:cNvPr id="19" name="矩形 18"/>
          <p:cNvSpPr/>
          <p:nvPr/>
        </p:nvSpPr>
        <p:spPr>
          <a:xfrm>
            <a:off x="1630918" y="3474244"/>
            <a:ext cx="5061347" cy="89916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in all directions(</a:t>
            </a:r>
            <a:r>
              <a:rPr lang="zh-CN" altLang="en-US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in every direction)</a:t>
            </a:r>
            <a:r>
              <a:rPr lang="zh-CN" altLang="en-US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四面八方；  </a:t>
            </a:r>
            <a:endParaRPr lang="en-US" altLang="zh-CN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in the direction of </a:t>
            </a:r>
            <a:r>
              <a:rPr lang="zh-CN" altLang="en-US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向</a:t>
            </a:r>
            <a:r>
              <a:rPr lang="en-US" altLang="zh-CN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……</a:t>
            </a:r>
            <a:r>
              <a:rPr lang="zh-CN" altLang="en-US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方向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5614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7" name="图片 2" descr="A000220150321B92PPIC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297341" y="3330179"/>
            <a:ext cx="733425" cy="108465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学习目标</a:t>
            </a:r>
          </a:p>
        </p:txBody>
      </p:sp>
      <p:sp>
        <p:nvSpPr>
          <p:cNvPr id="37890" name="文本框 7"/>
          <p:cNvSpPr txBox="1"/>
          <p:nvPr/>
        </p:nvSpPr>
        <p:spPr>
          <a:xfrm>
            <a:off x="1239679" y="1027271"/>
            <a:ext cx="7261384" cy="330090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Ability objective</a:t>
            </a:r>
          </a:p>
          <a:p>
            <a:pPr>
              <a:lnSpc>
                <a:spcPct val="150000"/>
              </a:lnSpc>
            </a:pPr>
            <a:r>
              <a:rPr lang="en-US" altLang="zh-CN" sz="2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1.To get information from the passage about the great inventions.</a:t>
            </a:r>
          </a:p>
          <a:p>
            <a:pPr>
              <a:lnSpc>
                <a:spcPct val="150000"/>
              </a:lnSpc>
            </a:pPr>
            <a:r>
              <a:rPr lang="en-US" altLang="zh-CN" sz="2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2.To master the passive voice of the simple future tense.</a:t>
            </a:r>
          </a:p>
          <a:p>
            <a:pPr>
              <a:lnSpc>
                <a:spcPct val="150000"/>
              </a:lnSpc>
            </a:pPr>
            <a:r>
              <a:rPr lang="en-US" altLang="zh-CN" sz="20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Moral objective</a:t>
            </a:r>
          </a:p>
          <a:p>
            <a:pPr>
              <a:lnSpc>
                <a:spcPct val="150000"/>
              </a:lnSpc>
            </a:pPr>
            <a:r>
              <a:rPr lang="en-US" altLang="zh-CN" sz="2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1. To arose Ss’ interest in learning about the great inventions. </a:t>
            </a:r>
          </a:p>
          <a:p>
            <a:pPr>
              <a:lnSpc>
                <a:spcPct val="150000"/>
              </a:lnSpc>
            </a:pPr>
            <a:r>
              <a:rPr lang="en-US" altLang="zh-CN" sz="2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2. To encourage Ss to be proud of our great country.</a:t>
            </a:r>
          </a:p>
          <a:p>
            <a:pPr>
              <a:lnSpc>
                <a:spcPct val="150000"/>
              </a:lnSpc>
            </a:pPr>
            <a:r>
              <a:rPr lang="en-US" altLang="zh-CN" sz="2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3. To develop the ability to cooperate with others.</a:t>
            </a:r>
          </a:p>
        </p:txBody>
      </p:sp>
      <p:sp>
        <p:nvSpPr>
          <p:cNvPr id="20" name="流程图: 过程 19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2" name="圆角矩形 21"/>
          <p:cNvSpPr/>
          <p:nvPr/>
        </p:nvSpPr>
        <p:spPr>
          <a:xfrm>
            <a:off x="814388" y="859632"/>
            <a:ext cx="7493794" cy="3555206"/>
          </a:xfrm>
          <a:prstGeom prst="roundRect">
            <a:avLst/>
          </a:prstGeom>
          <a:noFill/>
          <a:ln w="28575" cmpd="sng">
            <a:solidFill>
              <a:srgbClr val="FFC167"/>
            </a:solidFill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  <p:transition spd="med" advClick="0" advTm="5000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当堂小练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流程图: 过程 2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65546" name="矩形 12"/>
          <p:cNvSpPr/>
          <p:nvPr/>
        </p:nvSpPr>
        <p:spPr>
          <a:xfrm>
            <a:off x="544354" y="785337"/>
            <a:ext cx="5285742" cy="1038746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 algn="l" fontAlgn="base">
              <a:lnSpc>
                <a:spcPct val="150000"/>
              </a:lnSpc>
            </a:pPr>
            <a:r>
              <a:rPr lang="zh-CN" altLang="zh-CN" sz="21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sym typeface="+mn-ea"/>
              </a:rPr>
              <a:t>一、</a:t>
            </a:r>
            <a:r>
              <a:rPr lang="zh-CN" altLang="en-US" sz="21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sym typeface="+mn-ea"/>
              </a:rPr>
              <a:t>根据句意及首字母或汉语提示完成句子</a:t>
            </a:r>
            <a:endParaRPr lang="en-US" altLang="zh-CN" sz="21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endParaRPr lang="en-US" altLang="zh-CN" sz="2100" b="1" noProof="1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3" name="TextBox 17"/>
          <p:cNvSpPr txBox="1"/>
          <p:nvPr/>
        </p:nvSpPr>
        <p:spPr>
          <a:xfrm>
            <a:off x="1234440" y="1312069"/>
            <a:ext cx="6392228" cy="357790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just" eaLnBrk="0" hangingPunct="0">
              <a:lnSpc>
                <a:spcPct val="120000"/>
              </a:lnSpc>
            </a:pP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1.It is best to cook vegetables in a small</a:t>
            </a:r>
            <a:r>
              <a:rPr lang="zh-CN" altLang="zh-CN" sz="1900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1900" u="sng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（数量）</a:t>
            </a:r>
            <a:endParaRPr lang="en-US" altLang="zh-CN" sz="1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120000"/>
              </a:lnSpc>
            </a:pPr>
            <a:r>
              <a:rPr lang="zh-CN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  of water.</a:t>
            </a:r>
            <a:endParaRPr lang="zh-CN" altLang="zh-CN" sz="1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120000"/>
              </a:lnSpc>
            </a:pP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2.Uncle Wang is a successful businessman. He does a lot of</a:t>
            </a:r>
          </a:p>
          <a:p>
            <a:pPr algn="just" eaLnBrk="0" hangingPunct="0">
              <a:lnSpc>
                <a:spcPct val="120000"/>
              </a:lnSpc>
            </a:pP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    __________ </a:t>
            </a:r>
            <a:r>
              <a:rPr lang="zh-CN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（买卖；交易） </a:t>
            </a: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with many foreigners.</a:t>
            </a:r>
            <a:endParaRPr lang="zh-CN" altLang="zh-CN" sz="1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120000"/>
              </a:lnSpc>
            </a:pP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3.Li Na got a gold medal again. The good news________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（传播） </a:t>
            </a: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all over the country.</a:t>
            </a:r>
            <a:endParaRPr lang="zh-CN" altLang="zh-CN" sz="1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120000"/>
              </a:lnSpc>
            </a:pP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4.I want to have a trip to Qingdao. Can you help me book    </a:t>
            </a:r>
          </a:p>
          <a:p>
            <a:pPr algn="just" eaLnBrk="0" hangingPunct="0">
              <a:lnSpc>
                <a:spcPct val="120000"/>
              </a:lnSpc>
            </a:pP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   a_______</a:t>
            </a:r>
            <a:r>
              <a:rPr lang="zh-CN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（单人的） </a:t>
            </a: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room on the Internet</a:t>
            </a:r>
            <a:r>
              <a:rPr lang="zh-CN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</a:p>
          <a:p>
            <a:pPr algn="just" eaLnBrk="0" hangingPunct="0">
              <a:lnSpc>
                <a:spcPct val="120000"/>
              </a:lnSpc>
            </a:pP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5.When the policemen arrived</a:t>
            </a:r>
            <a:r>
              <a:rPr lang="zh-CN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all the thieves ran in all</a:t>
            </a:r>
          </a:p>
          <a:p>
            <a:pPr algn="just" eaLnBrk="0" hangingPunct="0">
              <a:lnSpc>
                <a:spcPct val="120000"/>
              </a:lnSpc>
            </a:pP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    ____________</a:t>
            </a:r>
            <a:r>
              <a:rPr lang="zh-CN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（方向）</a:t>
            </a: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9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0"/>
          <p:cNvSpPr txBox="1"/>
          <p:nvPr/>
        </p:nvSpPr>
        <p:spPr>
          <a:xfrm>
            <a:off x="5245656" y="1311832"/>
            <a:ext cx="942975" cy="3616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19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amount</a:t>
            </a:r>
            <a:endParaRPr lang="en-US" altLang="zh-CN" sz="190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21"/>
          <p:cNvSpPr/>
          <p:nvPr/>
        </p:nvSpPr>
        <p:spPr>
          <a:xfrm>
            <a:off x="1804274" y="2379108"/>
            <a:ext cx="624210" cy="36163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9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</a:t>
            </a:r>
            <a:endParaRPr lang="en-US" altLang="zh-CN" sz="190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22"/>
          <p:cNvSpPr/>
          <p:nvPr/>
        </p:nvSpPr>
        <p:spPr>
          <a:xfrm>
            <a:off x="5875496" y="2736057"/>
            <a:ext cx="773289" cy="36163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9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spread</a:t>
            </a:r>
            <a:endParaRPr lang="en-US" altLang="zh-CN" sz="190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23"/>
          <p:cNvSpPr/>
          <p:nvPr/>
        </p:nvSpPr>
        <p:spPr>
          <a:xfrm>
            <a:off x="1711643" y="3760470"/>
            <a:ext cx="718787" cy="36163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9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</a:t>
            </a:r>
            <a:endParaRPr lang="en-US" altLang="zh-CN" sz="190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1637348" y="4396979"/>
            <a:ext cx="1143000" cy="3616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19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当堂小练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流程图: 过程 2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" name="文本框 1"/>
          <p:cNvSpPr txBox="1"/>
          <p:nvPr/>
        </p:nvSpPr>
        <p:spPr>
          <a:xfrm>
            <a:off x="616744" y="703898"/>
            <a:ext cx="1763944" cy="457048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100" b="1">
                <a:solidFill>
                  <a:schemeClr val="accent3">
                    <a:lumMod val="75000"/>
                  </a:schemeClr>
                </a:solidFill>
                <a:latin typeface="宋体" panose="02010600030101010101" pitchFamily="2" charset="-122"/>
                <a:sym typeface="+mn-ea"/>
              </a:rPr>
              <a:t>二</a:t>
            </a:r>
            <a:r>
              <a:rPr lang="zh-CN" altLang="zh-CN" sz="2100" b="1">
                <a:solidFill>
                  <a:schemeClr val="accent3">
                    <a:lumMod val="75000"/>
                  </a:schemeClr>
                </a:solidFill>
                <a:latin typeface="宋体" panose="02010600030101010101" pitchFamily="2" charset="-122"/>
                <a:sym typeface="+mn-ea"/>
              </a:rPr>
              <a:t>、单项选择</a:t>
            </a:r>
          </a:p>
        </p:txBody>
      </p:sp>
      <p:sp>
        <p:nvSpPr>
          <p:cNvPr id="37896" name="TextBox 15"/>
          <p:cNvSpPr txBox="1"/>
          <p:nvPr/>
        </p:nvSpPr>
        <p:spPr>
          <a:xfrm>
            <a:off x="1368266" y="1159669"/>
            <a:ext cx="6407468" cy="387029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zh-CN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（中考</a:t>
            </a: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南宁）</a:t>
            </a: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The subway in Nanning</a:t>
            </a:r>
            <a:r>
              <a:rPr lang="zh-CN" altLang="zh-CN" sz="1900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in a few years.</a:t>
            </a:r>
            <a:endParaRPr lang="zh-CN" altLang="zh-CN" sz="1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30000"/>
              </a:lnSpc>
            </a:pP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     A. will completed    B. will be completed</a:t>
            </a:r>
            <a:endParaRPr lang="zh-CN" altLang="zh-CN" sz="1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30000"/>
              </a:lnSpc>
            </a:pP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    C. was completed     D. completes</a:t>
            </a:r>
            <a:endParaRPr lang="zh-CN" altLang="zh-CN" sz="1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30000"/>
              </a:lnSpc>
            </a:pP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7.The floods have</a:t>
            </a:r>
            <a:r>
              <a:rPr lang="zh-CN" altLang="zh-CN" sz="1900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many thousands of deaths.</a:t>
            </a:r>
            <a:endParaRPr lang="zh-CN" altLang="zh-CN" sz="1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30000"/>
              </a:lnSpc>
            </a:pP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    A. result in               B. resulted in</a:t>
            </a:r>
            <a:endParaRPr lang="zh-CN" altLang="zh-CN" sz="1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30000"/>
              </a:lnSpc>
            </a:pP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    C. result from          D. resulted from</a:t>
            </a:r>
            <a:endParaRPr lang="zh-CN" altLang="zh-CN" sz="1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30000"/>
              </a:lnSpc>
            </a:pP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8.Take the medicine three times a day and three pills</a:t>
            </a:r>
            <a:r>
              <a:rPr lang="zh-CN" altLang="zh-CN" sz="1900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</a:t>
            </a: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30000"/>
              </a:lnSpc>
            </a:pP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   A. at a time                B. at one time</a:t>
            </a:r>
            <a:endParaRPr lang="zh-CN" altLang="zh-CN" sz="1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30000"/>
              </a:lnSpc>
            </a:pP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   C. at time                   D. at all times</a:t>
            </a:r>
            <a:endParaRPr lang="zh-CN" altLang="zh-CN" sz="19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67" name="矩形 17"/>
          <p:cNvSpPr/>
          <p:nvPr/>
        </p:nvSpPr>
        <p:spPr>
          <a:xfrm>
            <a:off x="5718810" y="1159669"/>
            <a:ext cx="292894" cy="34647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zh-CN" b="1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17"/>
          <p:cNvSpPr/>
          <p:nvPr/>
        </p:nvSpPr>
        <p:spPr>
          <a:xfrm>
            <a:off x="3477102" y="2677002"/>
            <a:ext cx="292894" cy="34647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zh-CN" b="1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17"/>
          <p:cNvSpPr/>
          <p:nvPr/>
        </p:nvSpPr>
        <p:spPr>
          <a:xfrm>
            <a:off x="6617494" y="3804286"/>
            <a:ext cx="302419" cy="345281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zh-CN" b="1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7" grpId="0"/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当堂小练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流程图: 过程 2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8920" name="TextBox 15"/>
          <p:cNvSpPr txBox="1"/>
          <p:nvPr/>
        </p:nvSpPr>
        <p:spPr>
          <a:xfrm>
            <a:off x="1544242" y="1012507"/>
            <a:ext cx="6269831" cy="357790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9.We have got a large</a:t>
            </a:r>
            <a:r>
              <a:rPr lang="zh-CN" altLang="zh-CN" sz="1900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help from people.</a:t>
            </a:r>
            <a:endParaRPr lang="zh-CN" altLang="zh-CN" sz="1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   A. plenty of           B. amount of</a:t>
            </a:r>
            <a:endParaRPr lang="zh-CN" altLang="zh-CN" sz="1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   C. number of         D. bit of</a:t>
            </a:r>
            <a:endParaRPr lang="zh-CN" altLang="zh-CN" sz="1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10.I went to the park on</a:t>
            </a:r>
            <a:r>
              <a:rPr lang="zh-CN" altLang="zh-CN" sz="1900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yesterday afternoon.</a:t>
            </a:r>
            <a:endParaRPr lang="zh-CN" altLang="zh-CN" sz="1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    A. one's way home 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    B. my way home</a:t>
            </a:r>
            <a:endParaRPr lang="zh-CN" altLang="zh-CN" sz="1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    C. one's way to home  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    D.my way to home</a:t>
            </a:r>
            <a:endParaRPr lang="zh-CN" altLang="zh-CN" sz="19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67" name="矩形 17"/>
          <p:cNvSpPr/>
          <p:nvPr/>
        </p:nvSpPr>
        <p:spPr>
          <a:xfrm>
            <a:off x="3963829" y="1113473"/>
            <a:ext cx="292894" cy="34647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zh-CN" b="1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17"/>
          <p:cNvSpPr/>
          <p:nvPr/>
        </p:nvSpPr>
        <p:spPr>
          <a:xfrm>
            <a:off x="4139565" y="2398396"/>
            <a:ext cx="292894" cy="34647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zh-CN" b="1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168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8534400" y="9077325"/>
            <a:ext cx="247650" cy="1905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7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文本框 30"/>
          <p:cNvSpPr txBox="1"/>
          <p:nvPr/>
        </p:nvSpPr>
        <p:spPr>
          <a:xfrm>
            <a:off x="941785" y="904875"/>
            <a:ext cx="750094" cy="391716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思 考</a:t>
            </a:r>
          </a:p>
        </p:txBody>
      </p:sp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新课导入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239202" y="465773"/>
            <a:ext cx="2429828" cy="901065"/>
          </a:xfrm>
          <a:prstGeom prst="rect">
            <a:avLst/>
          </a:prstGeom>
          <a:noFill/>
          <a:ln w="57150" cmpd="thinThick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66"/>
                </a:solidFill>
              </a14:hiddenFill>
            </a:ext>
          </a:extLst>
        </p:spPr>
        <p:txBody>
          <a:bodyPr vert="horz" wrap="none" lIns="68580" tIns="34290" rIns="68580" bIns="34290" numCol="1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0" fontAlgn="auto"/>
            <a:r>
              <a:rPr lang="en-US" altLang="ko-KR" sz="2700" b="1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Warming up</a:t>
            </a:r>
          </a:p>
        </p:txBody>
      </p:sp>
      <p:pic>
        <p:nvPicPr>
          <p:cNvPr id="33838" name="图片 33837" descr="4665046_1280319560133_1024x1024it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296954" y="1181577"/>
            <a:ext cx="4550093" cy="303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文本框 33795"/>
          <p:cNvSpPr txBox="1">
            <a:spLocks noChangeArrowheads="1"/>
          </p:cNvSpPr>
          <p:nvPr/>
        </p:nvSpPr>
        <p:spPr bwMode="auto">
          <a:xfrm>
            <a:off x="2320291" y="4213860"/>
            <a:ext cx="4526756" cy="6848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000" b="1" dirty="0">
                <a:latin typeface="Times New Roman" panose="02020603050405020304" pitchFamily="18" charset="0"/>
              </a:rPr>
              <a:t>What did people use to remember something long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long</a:t>
            </a:r>
            <a:r>
              <a:rPr lang="en-US" altLang="zh-CN" sz="2000" b="1" dirty="0">
                <a:latin typeface="Times New Roman" panose="02020603050405020304" pitchFamily="18" charset="0"/>
              </a:rPr>
              <a:t> ago?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新课导入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22887" name="图片 122886" descr="20121203015233535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035844" y="738664"/>
            <a:ext cx="3100864" cy="366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2" name="文本框 122881"/>
          <p:cNvSpPr txBox="1">
            <a:spLocks noChangeArrowheads="1"/>
          </p:cNvSpPr>
          <p:nvPr/>
        </p:nvSpPr>
        <p:spPr bwMode="auto">
          <a:xfrm>
            <a:off x="871538" y="4309586"/>
            <a:ext cx="4053840" cy="6848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000" b="1" dirty="0">
                <a:latin typeface="Times New Roman" panose="02020603050405020304" pitchFamily="18" charset="0"/>
              </a:rPr>
              <a:t>Where did people start to write on  about 2,000 years ago?</a:t>
            </a:r>
          </a:p>
        </p:txBody>
      </p:sp>
      <p:pic>
        <p:nvPicPr>
          <p:cNvPr id="121863" name="图片 121862" descr="t018caf791cd4dd0068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417616" y="738868"/>
            <a:ext cx="2750344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58" name="文本框 121857"/>
          <p:cNvSpPr txBox="1">
            <a:spLocks noChangeArrowheads="1"/>
          </p:cNvSpPr>
          <p:nvPr/>
        </p:nvSpPr>
        <p:spPr bwMode="auto">
          <a:xfrm>
            <a:off x="4925377" y="3881914"/>
            <a:ext cx="4012883" cy="6848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000" b="1" dirty="0">
                <a:latin typeface="Times New Roman" panose="02020603050405020304" pitchFamily="18" charset="0"/>
              </a:rPr>
              <a:t>What was invented in China during the Sui and Tang Dynasties?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  <p:bldP spid="1218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新课导入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3492" name="图片 103491" descr="t01635900784c2d87e7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942023" y="760572"/>
            <a:ext cx="1885950" cy="1554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6" name="文本框 103425"/>
          <p:cNvSpPr txBox="1">
            <a:spLocks noChangeArrowheads="1"/>
          </p:cNvSpPr>
          <p:nvPr/>
        </p:nvSpPr>
        <p:spPr bwMode="auto">
          <a:xfrm>
            <a:off x="942023" y="2304574"/>
            <a:ext cx="2228850" cy="3770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printing </a:t>
            </a:r>
            <a:r>
              <a:rPr lang="en-US" altLang="zh-CN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印刷 </a:t>
            </a:r>
          </a:p>
        </p:txBody>
      </p:sp>
      <p:pic>
        <p:nvPicPr>
          <p:cNvPr id="103496" name="图片 103495" descr="t016a59fa86aaf6c6fd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3478054" y="761047"/>
            <a:ext cx="2057400" cy="15249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3427" name="文本框 103426"/>
          <p:cNvSpPr txBox="1">
            <a:spLocks noChangeArrowheads="1"/>
          </p:cNvSpPr>
          <p:nvPr/>
        </p:nvSpPr>
        <p:spPr bwMode="auto">
          <a:xfrm>
            <a:off x="3314700" y="2304574"/>
            <a:ext cx="2294539" cy="3770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000">
                <a:latin typeface="Times New Roman" panose="02020603050405020304" pitchFamily="18" charset="0"/>
              </a:rPr>
              <a:t>development </a:t>
            </a:r>
            <a:r>
              <a:rPr lang="en-US" altLang="zh-CN" sz="2000" i="1">
                <a:latin typeface="Times New Roman" panose="02020603050405020304" pitchFamily="18" charset="0"/>
              </a:rPr>
              <a:t>n.</a:t>
            </a:r>
            <a:r>
              <a:rPr lang="en-US" altLang="zh-CN" sz="2000">
                <a:latin typeface="Times New Roman" panose="02020603050405020304" pitchFamily="18" charset="0"/>
              </a:rPr>
              <a:t> </a:t>
            </a:r>
            <a:r>
              <a:rPr lang="zh-CN" altLang="en-US" sz="2000">
                <a:latin typeface="Times New Roman" panose="02020603050405020304" pitchFamily="18" charset="0"/>
              </a:rPr>
              <a:t>进步</a:t>
            </a:r>
          </a:p>
        </p:txBody>
      </p:sp>
      <p:pic>
        <p:nvPicPr>
          <p:cNvPr id="103498" name="图片 103497" descr="t01c09f59676af0b478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6188393" y="771525"/>
            <a:ext cx="1771650" cy="150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8" name="文本框 103427"/>
          <p:cNvSpPr txBox="1">
            <a:spLocks noChangeArrowheads="1"/>
          </p:cNvSpPr>
          <p:nvPr/>
        </p:nvSpPr>
        <p:spPr bwMode="auto">
          <a:xfrm>
            <a:off x="6256020" y="2286000"/>
            <a:ext cx="2531745" cy="3770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>
                <a:latin typeface="Times New Roman" panose="02020603050405020304" pitchFamily="18" charset="0"/>
              </a:rPr>
              <a:t>trade </a:t>
            </a:r>
            <a:r>
              <a:rPr lang="en-US" altLang="zh-CN" sz="2000" i="1">
                <a:latin typeface="Times New Roman" panose="02020603050405020304" pitchFamily="18" charset="0"/>
              </a:rPr>
              <a:t>n.</a:t>
            </a:r>
            <a:r>
              <a:rPr lang="en-US" altLang="zh-CN" sz="2000">
                <a:latin typeface="Times New Roman" panose="02020603050405020304" pitchFamily="18" charset="0"/>
              </a:rPr>
              <a:t> </a:t>
            </a:r>
            <a:r>
              <a:rPr lang="zh-CN" altLang="en-US" sz="2000">
                <a:latin typeface="Times New Roman" panose="02020603050405020304" pitchFamily="18" charset="0"/>
              </a:rPr>
              <a:t>买卖；交易</a:t>
            </a:r>
          </a:p>
        </p:txBody>
      </p:sp>
      <p:pic>
        <p:nvPicPr>
          <p:cNvPr id="103502" name="图片 103501" descr="u=2862055230,305927963&amp;fm=23&amp;gp=0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884873" y="2795588"/>
            <a:ext cx="2000250" cy="145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30" name="矩形 103429"/>
          <p:cNvSpPr>
            <a:spLocks noChangeArrowheads="1"/>
          </p:cNvSpPr>
          <p:nvPr/>
        </p:nvSpPr>
        <p:spPr bwMode="auto">
          <a:xfrm>
            <a:off x="400050" y="4255294"/>
            <a:ext cx="3078004" cy="7463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>
                <a:latin typeface="Times New Roman" panose="02020603050405020304" pitchFamily="18" charset="0"/>
              </a:rPr>
              <a:t>spread </a:t>
            </a:r>
            <a:r>
              <a:rPr lang="en-US" altLang="zh-CN" sz="2000" i="1">
                <a:latin typeface="Times New Roman" panose="02020603050405020304" pitchFamily="18" charset="0"/>
              </a:rPr>
              <a:t>v.</a:t>
            </a:r>
            <a:r>
              <a:rPr lang="en-US" altLang="zh-CN" sz="2000">
                <a:latin typeface="Times New Roman" panose="02020603050405020304" pitchFamily="18" charset="0"/>
              </a:rPr>
              <a:t> </a:t>
            </a:r>
            <a:r>
              <a:rPr lang="zh-CN" altLang="en-US" sz="2000">
                <a:latin typeface="Times New Roman" panose="02020603050405020304" pitchFamily="18" charset="0"/>
              </a:rPr>
              <a:t>扩展；蔓延；传播</a:t>
            </a:r>
          </a:p>
        </p:txBody>
      </p:sp>
      <p:pic>
        <p:nvPicPr>
          <p:cNvPr id="103506" name="图片 103505" descr="u=811717003,1492838608&amp;fm=23&amp;gp=0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3771900" y="2674144"/>
            <a:ext cx="1600200" cy="1269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32" name="矩形 103431"/>
          <p:cNvSpPr>
            <a:spLocks noChangeArrowheads="1"/>
          </p:cNvSpPr>
          <p:nvPr/>
        </p:nvSpPr>
        <p:spPr bwMode="auto">
          <a:xfrm>
            <a:off x="3862864" y="4063366"/>
            <a:ext cx="2326005" cy="7463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>
                <a:latin typeface="Times New Roman" panose="02020603050405020304" pitchFamily="18" charset="0"/>
              </a:rPr>
              <a:t>introduction </a:t>
            </a:r>
            <a:r>
              <a:rPr lang="en-US" altLang="zh-CN" sz="2000" i="1">
                <a:latin typeface="Times New Roman" panose="02020603050405020304" pitchFamily="18" charset="0"/>
              </a:rPr>
              <a:t>n.</a:t>
            </a:r>
            <a:r>
              <a:rPr lang="en-US" altLang="zh-CN" sz="2000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zh-CN" altLang="en-US" sz="2000">
                <a:latin typeface="Times New Roman" panose="02020603050405020304" pitchFamily="18" charset="0"/>
              </a:rPr>
              <a:t>引进；采用；推行</a:t>
            </a:r>
          </a:p>
        </p:txBody>
      </p:sp>
      <p:pic>
        <p:nvPicPr>
          <p:cNvPr id="11272" name="图片 70747" descr="u=622828236,3867240426&amp;fm=21&amp;gp=0"/>
          <p:cNvPicPr>
            <a:picLocks noChangeAspect="1" noChangeArrowheads="1"/>
          </p:cNvPicPr>
          <p:nvPr/>
        </p:nvPicPr>
        <p:blipFill>
          <a:blip r:embed="rId7" cstate="email"/>
          <a:stretch>
            <a:fillRect/>
          </a:stretch>
        </p:blipFill>
        <p:spPr bwMode="auto">
          <a:xfrm>
            <a:off x="6188869" y="2795588"/>
            <a:ext cx="2093119" cy="145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文本框 70658"/>
          <p:cNvSpPr txBox="1">
            <a:spLocks noChangeArrowheads="1"/>
          </p:cNvSpPr>
          <p:nvPr/>
        </p:nvSpPr>
        <p:spPr bwMode="auto">
          <a:xfrm>
            <a:off x="6616541" y="4122941"/>
            <a:ext cx="2400300" cy="6848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>
                <a:latin typeface="Times New Roman" panose="02020603050405020304" pitchFamily="18" charset="0"/>
              </a:rPr>
              <a:t>amount </a:t>
            </a:r>
            <a:r>
              <a:rPr lang="en-US" altLang="zh-CN" sz="2000" i="1">
                <a:latin typeface="Times New Roman" panose="02020603050405020304" pitchFamily="18" charset="0"/>
              </a:rPr>
              <a:t>n.</a:t>
            </a:r>
            <a:r>
              <a:rPr lang="en-US" altLang="zh-CN" sz="2000">
                <a:latin typeface="Times New Roman" panose="02020603050405020304" pitchFamily="18" charset="0"/>
              </a:rPr>
              <a:t> </a:t>
            </a:r>
          </a:p>
          <a:p>
            <a:r>
              <a:rPr lang="zh-CN" altLang="en-US" sz="2000">
                <a:latin typeface="Times New Roman" panose="02020603050405020304" pitchFamily="18" charset="0"/>
              </a:rPr>
              <a:t>量，数量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  <p:bldP spid="103427" grpId="0"/>
      <p:bldP spid="103428" grpId="0"/>
      <p:bldP spid="103430" grpId="0"/>
      <p:bldP spid="103432" grpId="0"/>
      <p:bldP spid="706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新课导入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0750" name="图片 70749" descr="u=901649850,1328425533&amp;fm=23&amp;gp=0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948690" y="833243"/>
            <a:ext cx="1596629" cy="1596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1" name="文本框 70660"/>
          <p:cNvSpPr txBox="1">
            <a:spLocks noChangeArrowheads="1"/>
          </p:cNvSpPr>
          <p:nvPr/>
        </p:nvSpPr>
        <p:spPr bwMode="auto">
          <a:xfrm>
            <a:off x="705803" y="2430304"/>
            <a:ext cx="2249329" cy="3770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>
                <a:latin typeface="Times New Roman" panose="02020603050405020304" pitchFamily="18" charset="0"/>
              </a:rPr>
              <a:t>store </a:t>
            </a:r>
            <a:r>
              <a:rPr lang="en-US" altLang="zh-CN" sz="2000" i="1">
                <a:latin typeface="Times New Roman" panose="02020603050405020304" pitchFamily="18" charset="0"/>
              </a:rPr>
              <a:t>v.</a:t>
            </a:r>
            <a:r>
              <a:rPr lang="en-US" altLang="zh-CN" sz="2000">
                <a:latin typeface="Times New Roman" panose="02020603050405020304" pitchFamily="18" charset="0"/>
              </a:rPr>
              <a:t> </a:t>
            </a:r>
            <a:r>
              <a:rPr lang="zh-CN" altLang="en-US" sz="2000">
                <a:latin typeface="Times New Roman" panose="02020603050405020304" pitchFamily="18" charset="0"/>
              </a:rPr>
              <a:t>存储；储藏</a:t>
            </a:r>
          </a:p>
        </p:txBody>
      </p:sp>
      <p:pic>
        <p:nvPicPr>
          <p:cNvPr id="70752" name="图片 70751" descr="u=3808086610,3294029697&amp;fm=23&amp;gp=0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3133249" y="833438"/>
            <a:ext cx="2098834" cy="151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729" name="文本框 70728"/>
          <p:cNvSpPr txBox="1">
            <a:spLocks noChangeArrowheads="1"/>
          </p:cNvSpPr>
          <p:nvPr/>
        </p:nvSpPr>
        <p:spPr bwMode="auto">
          <a:xfrm>
            <a:off x="3133249" y="2430304"/>
            <a:ext cx="2498884" cy="6848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>
                <a:latin typeface="Times New Roman" panose="02020603050405020304" pitchFamily="18" charset="0"/>
              </a:rPr>
              <a:t>varied </a:t>
            </a:r>
            <a:r>
              <a:rPr lang="en-US" altLang="zh-CN" sz="2000" i="1">
                <a:latin typeface="Times New Roman" panose="02020603050405020304" pitchFamily="18" charset="0"/>
              </a:rPr>
              <a:t>adj.</a:t>
            </a:r>
            <a:r>
              <a:rPr lang="en-US" altLang="zh-CN" sz="2000">
                <a:latin typeface="Times New Roman" panose="02020603050405020304" pitchFamily="18" charset="0"/>
              </a:rPr>
              <a:t> </a:t>
            </a:r>
            <a:r>
              <a:rPr lang="zh-CN" altLang="en-US" sz="2000">
                <a:latin typeface="Times New Roman" panose="02020603050405020304" pitchFamily="18" charset="0"/>
              </a:rPr>
              <a:t>各种各样的</a:t>
            </a:r>
          </a:p>
        </p:txBody>
      </p:sp>
      <p:pic>
        <p:nvPicPr>
          <p:cNvPr id="70754" name="图片 70753" descr="u=1807153602,2271930&amp;fm=23&amp;gp=0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6132195" y="833438"/>
            <a:ext cx="1828800" cy="151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730" name="文本框 70729"/>
          <p:cNvSpPr txBox="1">
            <a:spLocks noChangeArrowheads="1"/>
          </p:cNvSpPr>
          <p:nvPr/>
        </p:nvSpPr>
        <p:spPr bwMode="auto">
          <a:xfrm>
            <a:off x="6132195" y="2387441"/>
            <a:ext cx="2368868" cy="3770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>
                <a:latin typeface="Times New Roman" panose="02020603050405020304" pitchFamily="18" charset="0"/>
              </a:rPr>
              <a:t>form </a:t>
            </a:r>
            <a:r>
              <a:rPr lang="en-US" altLang="zh-CN" sz="2000" i="1">
                <a:latin typeface="Times New Roman" panose="02020603050405020304" pitchFamily="18" charset="0"/>
              </a:rPr>
              <a:t>n.</a:t>
            </a:r>
            <a:r>
              <a:rPr lang="en-US" altLang="zh-CN" sz="2000">
                <a:latin typeface="Times New Roman" panose="02020603050405020304" pitchFamily="18" charset="0"/>
              </a:rPr>
              <a:t> </a:t>
            </a:r>
            <a:r>
              <a:rPr lang="zh-CN" altLang="en-US" sz="2000">
                <a:latin typeface="Times New Roman" panose="02020603050405020304" pitchFamily="18" charset="0"/>
              </a:rPr>
              <a:t>种类；类型</a:t>
            </a:r>
          </a:p>
        </p:txBody>
      </p:sp>
      <p:pic>
        <p:nvPicPr>
          <p:cNvPr id="70756" name="图片 70755" descr="u=1385796129,1431605719&amp;fm=23&amp;gp=0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77729" y="2876550"/>
            <a:ext cx="1738789" cy="1403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745" name="文本框 70744"/>
          <p:cNvSpPr txBox="1">
            <a:spLocks noChangeArrowheads="1"/>
          </p:cNvSpPr>
          <p:nvPr/>
        </p:nvSpPr>
        <p:spPr bwMode="auto">
          <a:xfrm>
            <a:off x="803910" y="4280535"/>
            <a:ext cx="2548890" cy="6848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>
                <a:latin typeface="Times New Roman" panose="02020603050405020304" pitchFamily="18" charset="0"/>
              </a:rPr>
              <a:t>connection </a:t>
            </a:r>
            <a:r>
              <a:rPr lang="en-US" altLang="zh-CN" sz="2000" i="1">
                <a:latin typeface="Times New Roman" panose="02020603050405020304" pitchFamily="18" charset="0"/>
              </a:rPr>
              <a:t>n.</a:t>
            </a:r>
            <a:r>
              <a:rPr lang="en-US" altLang="zh-CN" sz="2000">
                <a:latin typeface="Times New Roman" panose="02020603050405020304" pitchFamily="18" charset="0"/>
              </a:rPr>
              <a:t> </a:t>
            </a:r>
            <a:r>
              <a:rPr lang="zh-CN" altLang="en-US" sz="2000">
                <a:latin typeface="Times New Roman" panose="02020603050405020304" pitchFamily="18" charset="0"/>
              </a:rPr>
              <a:t>电话连接；计算机网络连接 </a:t>
            </a:r>
          </a:p>
        </p:txBody>
      </p:sp>
      <p:pic>
        <p:nvPicPr>
          <p:cNvPr id="70758" name="图片 70757" descr="u=2223498069,386459646&amp;fm=23&amp;gp=0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3890962" y="2807018"/>
            <a:ext cx="1157288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746" name="文本框 70745"/>
          <p:cNvSpPr txBox="1">
            <a:spLocks noChangeArrowheads="1"/>
          </p:cNvSpPr>
          <p:nvPr/>
        </p:nvSpPr>
        <p:spPr bwMode="auto">
          <a:xfrm>
            <a:off x="3900964" y="4350068"/>
            <a:ext cx="2231231" cy="6848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>
                <a:latin typeface="Times New Roman" panose="02020603050405020304" pitchFamily="18" charset="0"/>
              </a:rPr>
              <a:t>single </a:t>
            </a:r>
            <a:r>
              <a:rPr lang="en-US" altLang="zh-CN" sz="2000" i="1">
                <a:latin typeface="Times New Roman" panose="02020603050405020304" pitchFamily="18" charset="0"/>
              </a:rPr>
              <a:t>adj.</a:t>
            </a:r>
            <a:r>
              <a:rPr lang="en-US" altLang="zh-CN" sz="2000">
                <a:latin typeface="Times New Roman" panose="02020603050405020304" pitchFamily="18" charset="0"/>
              </a:rPr>
              <a:t> </a:t>
            </a:r>
          </a:p>
          <a:p>
            <a:r>
              <a:rPr lang="zh-CN" altLang="en-US" sz="2000">
                <a:latin typeface="Times New Roman" panose="02020603050405020304" pitchFamily="18" charset="0"/>
              </a:rPr>
              <a:t>仅一个的；单个的</a:t>
            </a:r>
          </a:p>
        </p:txBody>
      </p:sp>
      <p:pic>
        <p:nvPicPr>
          <p:cNvPr id="124939" name="图片 124938"/>
          <p:cNvPicPr>
            <a:picLocks noChangeAspect="1" noChangeArrowheads="1"/>
          </p:cNvPicPr>
          <p:nvPr/>
        </p:nvPicPr>
        <p:blipFill>
          <a:blip r:embed="rId7" cstate="email"/>
          <a:stretch>
            <a:fillRect/>
          </a:stretch>
        </p:blipFill>
        <p:spPr bwMode="auto">
          <a:xfrm>
            <a:off x="6326029" y="2741771"/>
            <a:ext cx="1759744" cy="153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0" name="文本框 124929"/>
          <p:cNvSpPr txBox="1">
            <a:spLocks noChangeArrowheads="1"/>
          </p:cNvSpPr>
          <p:nvPr/>
        </p:nvSpPr>
        <p:spPr bwMode="auto">
          <a:xfrm>
            <a:off x="6615589" y="4280864"/>
            <a:ext cx="1432123" cy="6848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000">
                <a:latin typeface="Times New Roman" panose="02020603050405020304" pitchFamily="18" charset="0"/>
              </a:rPr>
              <a:t>direction </a:t>
            </a:r>
            <a:r>
              <a:rPr lang="en-US" altLang="zh-CN" sz="2000" i="1">
                <a:latin typeface="Times New Roman" panose="02020603050405020304" pitchFamily="18" charset="0"/>
              </a:rPr>
              <a:t>n.</a:t>
            </a:r>
            <a:r>
              <a:rPr lang="en-US" altLang="zh-CN" sz="2000">
                <a:latin typeface="Times New Roman" panose="02020603050405020304" pitchFamily="18" charset="0"/>
              </a:rPr>
              <a:t>  </a:t>
            </a:r>
          </a:p>
          <a:p>
            <a:r>
              <a:rPr lang="zh-CN" altLang="en-US" sz="2000">
                <a:latin typeface="Times New Roman" panose="02020603050405020304" pitchFamily="18" charset="0"/>
              </a:rPr>
              <a:t>方向 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2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/>
      <p:bldP spid="70729" grpId="0"/>
      <p:bldP spid="70730" grpId="0"/>
      <p:bldP spid="70745" grpId="0"/>
      <p:bldP spid="70746" grpId="0"/>
      <p:bldP spid="1249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087" name="椭圆 25"/>
          <p:cNvSpPr/>
          <p:nvPr/>
        </p:nvSpPr>
        <p:spPr>
          <a:xfrm>
            <a:off x="506731" y="872729"/>
            <a:ext cx="602456" cy="53578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 fontAlgn="base"/>
            <a:r>
              <a:rPr lang="en-US" altLang="zh-CN" sz="2400" b="1" noProof="1">
                <a:solidFill>
                  <a:srgbClr val="FFFFFF"/>
                </a:solidFill>
                <a:latin typeface="Times New Roman" panose="02020603050405020304"/>
                <a:ea typeface="微软雅黑" panose="020B0503020204020204" charset="-122"/>
                <a:cs typeface="+mn-ea"/>
              </a:rPr>
              <a:t>1</a:t>
            </a:r>
          </a:p>
        </p:txBody>
      </p:sp>
      <p:sp>
        <p:nvSpPr>
          <p:cNvPr id="8194" name="Text Box 3"/>
          <p:cNvSpPr txBox="1"/>
          <p:nvPr/>
        </p:nvSpPr>
        <p:spPr>
          <a:xfrm>
            <a:off x="1109186" y="872966"/>
            <a:ext cx="7339965" cy="117633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in pairs. Read the title of the passage in Activity2.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 and make a list of the advantages of books and the Internet.</a:t>
            </a:r>
            <a:endParaRPr lang="en-US" altLang="zh-CN" sz="24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103721" y="2049304"/>
            <a:ext cx="3350895" cy="260127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087" name="椭圆 25"/>
          <p:cNvSpPr/>
          <p:nvPr/>
        </p:nvSpPr>
        <p:spPr>
          <a:xfrm>
            <a:off x="506731" y="872729"/>
            <a:ext cx="602456" cy="53578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 fontAlgn="base"/>
            <a:r>
              <a:rPr lang="en-US" altLang="zh-CN" sz="2400" b="1" noProof="1">
                <a:solidFill>
                  <a:srgbClr val="FFFFFF"/>
                </a:solidFill>
                <a:latin typeface="Times New Roman" panose="02020603050405020304"/>
                <a:ea typeface="微软雅黑" panose="020B0503020204020204" charset="-122"/>
                <a:cs typeface="+mn-ea"/>
              </a:rPr>
              <a:t>2</a:t>
            </a:r>
          </a:p>
        </p:txBody>
      </p:sp>
      <p:sp>
        <p:nvSpPr>
          <p:cNvPr id="10242" name="Text Box 2"/>
          <p:cNvSpPr txBox="1"/>
          <p:nvPr/>
        </p:nvSpPr>
        <p:spPr>
          <a:xfrm>
            <a:off x="1220153" y="872967"/>
            <a:ext cx="6506051" cy="80724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passage and match the main ideas with the paragraphs.</a:t>
            </a:r>
            <a:endParaRPr lang="en-US" altLang="zh-CN" sz="24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44" name="Text Box 3"/>
          <p:cNvSpPr txBox="1"/>
          <p:nvPr/>
        </p:nvSpPr>
        <p:spPr>
          <a:xfrm>
            <a:off x="1415416" y="1845946"/>
            <a:ext cx="5928122" cy="254685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marL="257175" indent="-257175">
              <a:spcBef>
                <a:spcPct val="50000"/>
              </a:spcBef>
              <a:buAutoNum type="alphaLcParenR"/>
            </a:pPr>
            <a:r>
              <a:rPr lang="en-US" altLang="zh-CN" sz="2300" dirty="0">
                <a:latin typeface="Times New Roman" panose="02020603050405020304" pitchFamily="18" charset="0"/>
              </a:rPr>
              <a:t>The world before printed books</a:t>
            </a:r>
          </a:p>
          <a:p>
            <a:pPr marL="257175" indent="-257175">
              <a:spcBef>
                <a:spcPct val="50000"/>
              </a:spcBef>
              <a:buAutoNum type="alphaLcParenR"/>
            </a:pPr>
            <a:r>
              <a:rPr lang="en-US" altLang="zh-CN" sz="2300" dirty="0">
                <a:latin typeface="Times New Roman" panose="02020603050405020304" pitchFamily="18" charset="0"/>
              </a:rPr>
              <a:t>The world after the invention of printing</a:t>
            </a:r>
          </a:p>
          <a:p>
            <a:pPr marL="257175" indent="-257175">
              <a:spcBef>
                <a:spcPct val="50000"/>
              </a:spcBef>
              <a:buAutoNum type="alphaLcParenR"/>
            </a:pPr>
            <a:r>
              <a:rPr lang="en-US" altLang="zh-CN" sz="2300" dirty="0">
                <a:latin typeface="Times New Roman" panose="02020603050405020304" pitchFamily="18" charset="0"/>
              </a:rPr>
              <a:t>Life with paper and printing </a:t>
            </a:r>
          </a:p>
          <a:p>
            <a:pPr marL="257175" indent="-257175">
              <a:spcBef>
                <a:spcPct val="50000"/>
              </a:spcBef>
              <a:buAutoNum type="alphaLcParenR"/>
            </a:pPr>
            <a:r>
              <a:rPr lang="en-US" altLang="zh-CN" sz="2300" dirty="0">
                <a:latin typeface="Times New Roman" panose="02020603050405020304" pitchFamily="18" charset="0"/>
              </a:rPr>
              <a:t>Technology and books</a:t>
            </a:r>
          </a:p>
          <a:p>
            <a:pPr marL="257175" indent="-257175">
              <a:spcBef>
                <a:spcPct val="50000"/>
              </a:spcBef>
              <a:buAutoNum type="alphaLcParenR"/>
            </a:pPr>
            <a:r>
              <a:rPr lang="en-US" altLang="zh-CN" sz="2300" dirty="0">
                <a:latin typeface="Times New Roman" panose="02020603050405020304" pitchFamily="18" charset="0"/>
              </a:rPr>
              <a:t>The future of books</a:t>
            </a:r>
          </a:p>
        </p:txBody>
      </p:sp>
      <p:sp>
        <p:nvSpPr>
          <p:cNvPr id="3" name="矩形 2"/>
          <p:cNvSpPr/>
          <p:nvPr/>
        </p:nvSpPr>
        <p:spPr>
          <a:xfrm>
            <a:off x="7155657" y="1900714"/>
            <a:ext cx="323374" cy="30051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342900" rtl="0">
              <a:defRPr/>
            </a:pPr>
            <a:endParaRPr lang="zh-CN" altLang="en-US" sz="1400" b="1"/>
          </a:p>
        </p:txBody>
      </p:sp>
      <p:sp>
        <p:nvSpPr>
          <p:cNvPr id="2" name="矩形 1"/>
          <p:cNvSpPr/>
          <p:nvPr/>
        </p:nvSpPr>
        <p:spPr>
          <a:xfrm>
            <a:off x="7155657" y="2421255"/>
            <a:ext cx="323374" cy="30051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342900" rtl="0">
              <a:defRPr/>
            </a:pPr>
            <a:endParaRPr lang="zh-CN" altLang="en-US" sz="1400" b="1"/>
          </a:p>
        </p:txBody>
      </p:sp>
      <p:sp>
        <p:nvSpPr>
          <p:cNvPr id="5" name="矩形 4"/>
          <p:cNvSpPr/>
          <p:nvPr/>
        </p:nvSpPr>
        <p:spPr>
          <a:xfrm>
            <a:off x="7155657" y="2941797"/>
            <a:ext cx="323374" cy="30051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342900" rtl="0">
              <a:defRPr/>
            </a:pPr>
            <a:endParaRPr lang="zh-CN" altLang="en-US" sz="1400" b="1"/>
          </a:p>
        </p:txBody>
      </p:sp>
      <p:sp>
        <p:nvSpPr>
          <p:cNvPr id="6" name="矩形 5"/>
          <p:cNvSpPr/>
          <p:nvPr/>
        </p:nvSpPr>
        <p:spPr>
          <a:xfrm>
            <a:off x="7155657" y="3437573"/>
            <a:ext cx="323374" cy="30051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342900" rtl="0">
              <a:defRPr/>
            </a:pPr>
            <a:endParaRPr lang="zh-CN" altLang="en-US" sz="1400" b="1"/>
          </a:p>
        </p:txBody>
      </p:sp>
      <p:sp>
        <p:nvSpPr>
          <p:cNvPr id="8" name="矩形 7"/>
          <p:cNvSpPr/>
          <p:nvPr/>
        </p:nvSpPr>
        <p:spPr>
          <a:xfrm>
            <a:off x="7155657" y="3868579"/>
            <a:ext cx="323374" cy="30051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342900" rtl="0">
              <a:defRPr/>
            </a:pPr>
            <a:endParaRPr lang="zh-CN" altLang="en-US" sz="1400" b="1"/>
          </a:p>
        </p:txBody>
      </p:sp>
      <p:sp>
        <p:nvSpPr>
          <p:cNvPr id="19" name="Text Box 9"/>
          <p:cNvSpPr txBox="1"/>
          <p:nvPr/>
        </p:nvSpPr>
        <p:spPr>
          <a:xfrm>
            <a:off x="7155657" y="1808798"/>
            <a:ext cx="418624" cy="48387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700" b="1">
                <a:solidFill>
                  <a:schemeClr val="accent6">
                    <a:lumMod val="40000"/>
                    <a:lumOff val="60000"/>
                  </a:schemeClr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 Box 9"/>
          <p:cNvSpPr txBox="1"/>
          <p:nvPr/>
        </p:nvSpPr>
        <p:spPr>
          <a:xfrm>
            <a:off x="7155657" y="2329815"/>
            <a:ext cx="418624" cy="48387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700" b="1">
                <a:solidFill>
                  <a:schemeClr val="accent6">
                    <a:lumMod val="40000"/>
                    <a:lumOff val="60000"/>
                  </a:schemeClr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7155657" y="2850356"/>
            <a:ext cx="418624" cy="48387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700" b="1">
                <a:solidFill>
                  <a:schemeClr val="accent6">
                    <a:lumMod val="40000"/>
                    <a:lumOff val="60000"/>
                  </a:schemeClr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Text Box 9"/>
          <p:cNvSpPr txBox="1"/>
          <p:nvPr/>
        </p:nvSpPr>
        <p:spPr>
          <a:xfrm>
            <a:off x="7155657" y="3346132"/>
            <a:ext cx="418624" cy="48387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700" b="1">
                <a:solidFill>
                  <a:schemeClr val="accent6">
                    <a:lumMod val="40000"/>
                    <a:lumOff val="60000"/>
                  </a:schemeClr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Text Box 9"/>
          <p:cNvSpPr txBox="1"/>
          <p:nvPr/>
        </p:nvSpPr>
        <p:spPr>
          <a:xfrm>
            <a:off x="7155657" y="3777139"/>
            <a:ext cx="418624" cy="48387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700" b="1">
                <a:solidFill>
                  <a:schemeClr val="accent6">
                    <a:lumMod val="40000"/>
                    <a:lumOff val="60000"/>
                  </a:schemeClr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5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9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17c3f9b5-da78-44f6-bcf4-e20c94b9a102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284fc134-6336-41fa-bf38-858cafd0bfff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heme/theme1.xml><?xml version="1.0" encoding="utf-8"?>
<a:theme xmlns:a="http://schemas.openxmlformats.org/drawingml/2006/main" name="WWW.2PPT.COM&#10;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1743</Words>
  <Application>Microsoft Office PowerPoint</Application>
  <PresentationFormat>全屏显示(16:9)</PresentationFormat>
  <Paragraphs>292</Paragraphs>
  <Slides>32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9" baseType="lpstr">
      <vt:lpstr>黑体</vt:lpstr>
      <vt:lpstr>宋体</vt:lpstr>
      <vt:lpstr>微软雅黑</vt:lpstr>
      <vt:lpstr>Arial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第一PPT模板网-WWW.1PPT.COM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6</cp:revision>
  <cp:lastPrinted>2021-03-15T14:46:00Z</cp:lastPrinted>
  <dcterms:created xsi:type="dcterms:W3CDTF">2021-03-15T14:46:00Z</dcterms:created>
  <dcterms:modified xsi:type="dcterms:W3CDTF">2023-01-17T00:38:16Z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64C66C40BCD74EB18F84E0607206CC86</vt:lpwstr>
  </property>
  <property fmtid="{D5CDD505-2E9C-101B-9397-08002B2CF9AE}" pid="7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