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1" r:id="rId5"/>
    <p:sldId id="264" r:id="rId6"/>
    <p:sldId id="265" r:id="rId7"/>
    <p:sldId id="287" r:id="rId8"/>
    <p:sldId id="268" r:id="rId9"/>
    <p:sldId id="269" r:id="rId10"/>
    <p:sldId id="270" r:id="rId11"/>
    <p:sldId id="299" r:id="rId12"/>
    <p:sldId id="272" r:id="rId13"/>
    <p:sldId id="273" r:id="rId14"/>
    <p:sldId id="300" r:id="rId15"/>
    <p:sldId id="301" r:id="rId16"/>
    <p:sldId id="302" r:id="rId17"/>
    <p:sldId id="274" r:id="rId18"/>
    <p:sldId id="275" r:id="rId19"/>
    <p:sldId id="298" r:id="rId20"/>
    <p:sldId id="295" r:id="rId21"/>
    <p:sldId id="296" r:id="rId22"/>
    <p:sldId id="297" r:id="rId23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D97F"/>
    <a:srgbClr val="F19B6E"/>
    <a:srgbClr val="F5CDCF"/>
    <a:srgbClr val="FFF2CC"/>
    <a:srgbClr val="A1C450"/>
    <a:srgbClr val="FCF0DF"/>
    <a:srgbClr val="FCD1BA"/>
    <a:srgbClr val="F8CFBC"/>
    <a:srgbClr val="FDD1BB"/>
    <a:srgbClr val="FCD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8" d="100"/>
          <a:sy n="108" d="100"/>
        </p:scale>
        <p:origin x="-78" y="-6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2.xml"/><Relationship Id="rId30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FFF"/>
            </a:gs>
            <a:gs pos="100000">
              <a:srgbClr val="DCDCD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26"/>
            </p:custDataLst>
          </p:nvPr>
        </p:nvSpPr>
        <p:spPr>
          <a:xfrm>
            <a:off x="502412" y="324000"/>
            <a:ext cx="8139178" cy="486000"/>
          </a:xfrm>
          <a:prstGeom prst="rect">
            <a:avLst/>
          </a:prstGeom>
        </p:spPr>
        <p:txBody>
          <a:bodyPr vert="horz" lIns="76200" tIns="28575" rIns="57150" bIns="28575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7"/>
            </p:custDataLst>
          </p:nvPr>
        </p:nvSpPr>
        <p:spPr>
          <a:xfrm>
            <a:off x="502412" y="972000"/>
            <a:ext cx="8139178" cy="3780000"/>
          </a:xfrm>
          <a:prstGeom prst="rect">
            <a:avLst/>
          </a:prstGeom>
        </p:spPr>
        <p:txBody>
          <a:bodyPr vert="horz" lIns="76200" tIns="0" rIns="61913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8"/>
            </p:custDataLst>
          </p:nvPr>
        </p:nvSpPr>
        <p:spPr>
          <a:xfrm>
            <a:off x="659807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9"/>
            </p:custDataLst>
          </p:nvPr>
        </p:nvSpPr>
        <p:spPr>
          <a:xfrm>
            <a:off x="3087000" y="4762375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0"/>
            </p:custDataLst>
          </p:nvPr>
        </p:nvSpPr>
        <p:spPr>
          <a:xfrm>
            <a:off x="6457950" y="4762375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3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</p:sldLayoutIdLst>
  <p:txStyles>
    <p:titleStyle>
      <a:lvl1pPr algn="l" defTabSz="685800" rtl="0" eaLnBrk="1" fontAlgn="auto" latinLnBrk="0" hangingPunct="1">
        <a:lnSpc>
          <a:spcPct val="100000"/>
        </a:lnSpc>
        <a:spcBef>
          <a:spcPct val="0"/>
        </a:spcBef>
        <a:buNone/>
        <a:defRPr sz="2100" b="1" u="none" strike="noStrike" kern="1200" cap="none" spc="15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5143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8572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2001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1543050" indent="-171450" algn="l" defTabSz="685800" rtl="0" eaLnBrk="1" fontAlgn="auto" latinLnBrk="0" hangingPunct="1">
        <a:lnSpc>
          <a:spcPct val="130000"/>
        </a:lnSpc>
        <a:spcBef>
          <a:spcPts val="0"/>
        </a:spcBef>
        <a:spcAft>
          <a:spcPts val="750"/>
        </a:spcAft>
        <a:buFont typeface="Arial" panose="020B0604020202020204" pitchFamily="34" charset="0"/>
        <a:buChar char="•"/>
        <a:defRPr sz="1200" u="none" strike="noStrike" kern="1200" cap="none" spc="113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13" Type="http://schemas.openxmlformats.org/officeDocument/2006/relationships/image" Target="../media/image52.png"/><Relationship Id="rId18" Type="http://schemas.openxmlformats.org/officeDocument/2006/relationships/image" Target="../media/image57.png"/><Relationship Id="rId3" Type="http://schemas.openxmlformats.org/officeDocument/2006/relationships/image" Target="../media/image42.png"/><Relationship Id="rId21" Type="http://schemas.openxmlformats.org/officeDocument/2006/relationships/image" Target="../media/image60.png"/><Relationship Id="rId7" Type="http://schemas.openxmlformats.org/officeDocument/2006/relationships/image" Target="../media/image46.png"/><Relationship Id="rId12" Type="http://schemas.openxmlformats.org/officeDocument/2006/relationships/image" Target="../media/image51.png"/><Relationship Id="rId17" Type="http://schemas.openxmlformats.org/officeDocument/2006/relationships/image" Target="../media/image56.png"/><Relationship Id="rId2" Type="http://schemas.openxmlformats.org/officeDocument/2006/relationships/image" Target="../media/image41.png"/><Relationship Id="rId16" Type="http://schemas.openxmlformats.org/officeDocument/2006/relationships/image" Target="../media/image55.png"/><Relationship Id="rId20" Type="http://schemas.openxmlformats.org/officeDocument/2006/relationships/image" Target="../media/image59.png"/><Relationship Id="rId1" Type="http://schemas.openxmlformats.org/officeDocument/2006/relationships/slideLayout" Target="../slideLayouts/slideLayout11.xml"/><Relationship Id="rId6" Type="http://schemas.openxmlformats.org/officeDocument/2006/relationships/image" Target="../media/image45.png"/><Relationship Id="rId11" Type="http://schemas.openxmlformats.org/officeDocument/2006/relationships/image" Target="../media/image50.png"/><Relationship Id="rId5" Type="http://schemas.openxmlformats.org/officeDocument/2006/relationships/image" Target="../media/image44.png"/><Relationship Id="rId15" Type="http://schemas.openxmlformats.org/officeDocument/2006/relationships/image" Target="../media/image54.png"/><Relationship Id="rId10" Type="http://schemas.openxmlformats.org/officeDocument/2006/relationships/image" Target="../media/image49.png"/><Relationship Id="rId19" Type="http://schemas.openxmlformats.org/officeDocument/2006/relationships/image" Target="../media/image58.png"/><Relationship Id="rId4" Type="http://schemas.openxmlformats.org/officeDocument/2006/relationships/image" Target="../media/image43.png"/><Relationship Id="rId9" Type="http://schemas.openxmlformats.org/officeDocument/2006/relationships/image" Target="../media/image48.png"/><Relationship Id="rId14" Type="http://schemas.openxmlformats.org/officeDocument/2006/relationships/image" Target="../media/image5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5.png"/><Relationship Id="rId5" Type="http://schemas.openxmlformats.org/officeDocument/2006/relationships/image" Target="../media/image64.png"/><Relationship Id="rId4" Type="http://schemas.openxmlformats.org/officeDocument/2006/relationships/image" Target="../media/image6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png"/><Relationship Id="rId2" Type="http://schemas.openxmlformats.org/officeDocument/2006/relationships/image" Target="../media/image72.png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75.png"/><Relationship Id="rId4" Type="http://schemas.openxmlformats.org/officeDocument/2006/relationships/image" Target="../media/image7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8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9.png"/><Relationship Id="rId3" Type="http://schemas.openxmlformats.org/officeDocument/2006/relationships/image" Target="../media/image84.png"/><Relationship Id="rId7" Type="http://schemas.openxmlformats.org/officeDocument/2006/relationships/image" Target="../media/image88.png"/><Relationship Id="rId2" Type="http://schemas.openxmlformats.org/officeDocument/2006/relationships/image" Target="../media/image83.pn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7.png"/><Relationship Id="rId5" Type="http://schemas.openxmlformats.org/officeDocument/2006/relationships/image" Target="../media/image86.png"/><Relationship Id="rId4" Type="http://schemas.openxmlformats.org/officeDocument/2006/relationships/image" Target="../media/image85.png"/><Relationship Id="rId9" Type="http://schemas.openxmlformats.org/officeDocument/2006/relationships/image" Target="../media/image9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7.png"/><Relationship Id="rId3" Type="http://schemas.openxmlformats.org/officeDocument/2006/relationships/image" Target="../media/image92.png"/><Relationship Id="rId7" Type="http://schemas.openxmlformats.org/officeDocument/2006/relationships/image" Target="../media/image96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95.png"/><Relationship Id="rId5" Type="http://schemas.openxmlformats.org/officeDocument/2006/relationships/image" Target="../media/image94.png"/><Relationship Id="rId4" Type="http://schemas.openxmlformats.org/officeDocument/2006/relationships/image" Target="../media/image93.png"/><Relationship Id="rId9" Type="http://schemas.openxmlformats.org/officeDocument/2006/relationships/image" Target="../media/image9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5.png"/><Relationship Id="rId3" Type="http://schemas.openxmlformats.org/officeDocument/2006/relationships/image" Target="../media/image100.png"/><Relationship Id="rId7" Type="http://schemas.openxmlformats.org/officeDocument/2006/relationships/image" Target="../media/image104.png"/><Relationship Id="rId2" Type="http://schemas.openxmlformats.org/officeDocument/2006/relationships/image" Target="../media/image99.png"/><Relationship Id="rId1" Type="http://schemas.openxmlformats.org/officeDocument/2006/relationships/slideLayout" Target="../slideLayouts/slideLayout20.xml"/><Relationship Id="rId6" Type="http://schemas.openxmlformats.org/officeDocument/2006/relationships/image" Target="../media/image103.png"/><Relationship Id="rId5" Type="http://schemas.openxmlformats.org/officeDocument/2006/relationships/image" Target="../media/image102.png"/><Relationship Id="rId4" Type="http://schemas.openxmlformats.org/officeDocument/2006/relationships/image" Target="../media/image10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2.png"/><Relationship Id="rId3" Type="http://schemas.openxmlformats.org/officeDocument/2006/relationships/image" Target="../media/image107.png"/><Relationship Id="rId7" Type="http://schemas.openxmlformats.org/officeDocument/2006/relationships/image" Target="../media/image111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10.png"/><Relationship Id="rId5" Type="http://schemas.openxmlformats.org/officeDocument/2006/relationships/image" Target="../media/image109.png"/><Relationship Id="rId4" Type="http://schemas.openxmlformats.org/officeDocument/2006/relationships/image" Target="../media/image10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4.png"/><Relationship Id="rId7" Type="http://schemas.openxmlformats.org/officeDocument/2006/relationships/image" Target="../media/image59.png"/><Relationship Id="rId2" Type="http://schemas.openxmlformats.org/officeDocument/2006/relationships/image" Target="../media/image113.png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117.png"/><Relationship Id="rId5" Type="http://schemas.openxmlformats.org/officeDocument/2006/relationships/image" Target="../media/image116.png"/><Relationship Id="rId4" Type="http://schemas.openxmlformats.org/officeDocument/2006/relationships/image" Target="../media/image115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4.png"/><Relationship Id="rId3" Type="http://schemas.openxmlformats.org/officeDocument/2006/relationships/image" Target="../media/image119.png"/><Relationship Id="rId7" Type="http://schemas.openxmlformats.org/officeDocument/2006/relationships/image" Target="../media/image123.png"/><Relationship Id="rId2" Type="http://schemas.openxmlformats.org/officeDocument/2006/relationships/image" Target="../media/image118.pn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22.png"/><Relationship Id="rId5" Type="http://schemas.openxmlformats.org/officeDocument/2006/relationships/image" Target="../media/image121.png"/><Relationship Id="rId4" Type="http://schemas.openxmlformats.org/officeDocument/2006/relationships/image" Target="../media/image120.png"/><Relationship Id="rId9" Type="http://schemas.openxmlformats.org/officeDocument/2006/relationships/image" Target="../media/image12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4812" y="781578"/>
            <a:ext cx="9139188" cy="6232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rgbClr val="FF0000"/>
                </a:solidFill>
              </a:rPr>
              <a:t>分数乘法</a:t>
            </a:r>
          </a:p>
        </p:txBody>
      </p:sp>
      <p:sp>
        <p:nvSpPr>
          <p:cNvPr id="9" name="矩形 8"/>
          <p:cNvSpPr/>
          <p:nvPr/>
        </p:nvSpPr>
        <p:spPr>
          <a:xfrm>
            <a:off x="4812" y="1564620"/>
            <a:ext cx="9139188" cy="157299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400" b="1" dirty="0" smtClean="0">
                <a:solidFill>
                  <a:srgbClr val="FF0000"/>
                </a:solidFill>
              </a:rPr>
              <a:t>分</a:t>
            </a:r>
            <a:r>
              <a:rPr lang="zh-CN" altLang="en-US" sz="4400" b="1" dirty="0">
                <a:solidFill>
                  <a:srgbClr val="FF0000"/>
                </a:solidFill>
              </a:rPr>
              <a:t>数乘法（三</a:t>
            </a:r>
            <a:r>
              <a:rPr lang="zh-CN" altLang="en-US" sz="4400" b="1" dirty="0" smtClean="0">
                <a:solidFill>
                  <a:srgbClr val="FF0000"/>
                </a:solidFill>
              </a:rPr>
              <a:t>）</a:t>
            </a:r>
            <a:endParaRPr lang="en-US" altLang="zh-CN" sz="4400" b="1" dirty="0" smtClean="0">
              <a:solidFill>
                <a:srgbClr val="FF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</a:rPr>
              <a:t>第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1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课时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4812" y="4221553"/>
            <a:ext cx="9139188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3</a:t>
            </a:r>
            <a:endParaRPr lang="zh-CN" altLang="en-US" sz="21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6"/>
              <p:cNvSpPr>
                <a:spLocks noChangeArrowheads="1"/>
              </p:cNvSpPr>
              <p:nvPr/>
            </p:nvSpPr>
            <p:spPr bwMode="auto">
              <a:xfrm>
                <a:off x="1785676" y="1273299"/>
                <a:ext cx="766155" cy="6808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b="0" dirty="0">
                    <a:latin typeface="+mn-ea"/>
                    <a:ea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  <m:t>8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  <m:t>9</m:t>
                        </m:r>
                      </m:den>
                    </m:f>
                  </m:oMath>
                </a14:m>
                <a:endParaRPr lang="en-US" altLang="zh-CN" b="0" dirty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4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85676" y="1273299"/>
                <a:ext cx="766155" cy="680827"/>
              </a:xfrm>
              <a:prstGeom prst="rect">
                <a:avLst/>
              </a:prstGeom>
              <a:blipFill rotWithShape="1">
                <a:blip r:embed="rId2"/>
                <a:stretch>
                  <a:fillRect l="-7" t="-18" r="52" b="3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3089572" y="1261863"/>
                <a:ext cx="643445" cy="53601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9572" y="1261863"/>
                <a:ext cx="643445" cy="536012"/>
              </a:xfrm>
              <a:prstGeom prst="rect">
                <a:avLst/>
              </a:prstGeom>
              <a:blipFill rotWithShape="1">
                <a:blip r:embed="rId3"/>
                <a:stretch>
                  <a:fillRect l="-46" t="-22" r="-5846" b="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6"/>
              <p:cNvSpPr>
                <a:spLocks noChangeArrowheads="1"/>
              </p:cNvSpPr>
              <p:nvPr/>
            </p:nvSpPr>
            <p:spPr bwMode="auto">
              <a:xfrm>
                <a:off x="2378251" y="1256620"/>
                <a:ext cx="898871" cy="68082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  <m: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8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4</m:t>
                        </m:r>
                        <m: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9</m:t>
                        </m:r>
                      </m:den>
                    </m:f>
                  </m:oMath>
                </a14:m>
                <a:endParaRPr lang="en-US" altLang="zh-CN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6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78251" y="1256620"/>
                <a:ext cx="898871" cy="680827"/>
              </a:xfrm>
              <a:prstGeom prst="rect">
                <a:avLst/>
              </a:prstGeom>
              <a:blipFill rotWithShape="1">
                <a:blip r:embed="rId4"/>
                <a:stretch>
                  <a:fillRect l="-20" t="-87" r="58" b="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3670326" y="1256620"/>
                <a:ext cx="525625" cy="53601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0326" y="1256620"/>
                <a:ext cx="525625" cy="536012"/>
              </a:xfrm>
              <a:prstGeom prst="rect">
                <a:avLst/>
              </a:prstGeom>
              <a:blipFill rotWithShape="1">
                <a:blip r:embed="rId5"/>
                <a:stretch>
                  <a:fillRect l="-5" t="-110" r="-9568" b="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36"/>
              <p:cNvSpPr>
                <a:spLocks noChangeArrowheads="1"/>
              </p:cNvSpPr>
              <p:nvPr/>
            </p:nvSpPr>
            <p:spPr bwMode="auto">
              <a:xfrm>
                <a:off x="5243552" y="1277063"/>
                <a:ext cx="766155" cy="6791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b="0" dirty="0">
                    <a:latin typeface="+mn-ea"/>
                    <a:ea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  <m:t>9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  <m:t>7</m:t>
                        </m:r>
                      </m:den>
                    </m:f>
                  </m:oMath>
                </a14:m>
                <a:endParaRPr lang="en-US" altLang="zh-CN" b="0" dirty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8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43552" y="1277063"/>
                <a:ext cx="766155" cy="679160"/>
              </a:xfrm>
              <a:prstGeom prst="rect">
                <a:avLst/>
              </a:prstGeom>
              <a:blipFill rotWithShape="1">
                <a:blip r:embed="rId6"/>
                <a:stretch>
                  <a:fillRect l="-47" t="-11" r="9" b="6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6547448" y="1286160"/>
                <a:ext cx="643445" cy="53447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7448" y="1286160"/>
                <a:ext cx="643445" cy="534473"/>
              </a:xfrm>
              <a:prstGeom prst="rect">
                <a:avLst/>
              </a:prstGeom>
              <a:blipFill rotWithShape="1">
                <a:blip r:embed="rId7"/>
                <a:stretch>
                  <a:fillRect l="-93" t="-53" r="-5799" b="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36"/>
              <p:cNvSpPr>
                <a:spLocks noChangeArrowheads="1"/>
              </p:cNvSpPr>
              <p:nvPr/>
            </p:nvSpPr>
            <p:spPr bwMode="auto">
              <a:xfrm>
                <a:off x="5836126" y="1280917"/>
                <a:ext cx="898871" cy="67916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  <m: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9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  <m: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7</m:t>
                        </m:r>
                      </m:den>
                    </m:f>
                  </m:oMath>
                </a14:m>
                <a:endParaRPr lang="en-US" altLang="zh-CN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10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36126" y="1280917"/>
                <a:ext cx="898871" cy="679160"/>
              </a:xfrm>
              <a:prstGeom prst="rect">
                <a:avLst/>
              </a:prstGeom>
              <a:blipFill rotWithShape="1">
                <a:blip r:embed="rId8"/>
                <a:stretch>
                  <a:fillRect l="-53" t="-18" r="21" b="6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36"/>
              <p:cNvSpPr>
                <a:spLocks noChangeArrowheads="1"/>
              </p:cNvSpPr>
              <p:nvPr/>
            </p:nvSpPr>
            <p:spPr bwMode="auto">
              <a:xfrm>
                <a:off x="1742127" y="2362972"/>
                <a:ext cx="766155" cy="6814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altLang="zh-CN" b="0" dirty="0">
                    <a:latin typeface="+mn-ea"/>
                    <a:ea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  <m:t>6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  <m:t>7</m:t>
                        </m:r>
                      </m:den>
                    </m:f>
                  </m:oMath>
                </a14:m>
                <a:endParaRPr lang="en-US" altLang="zh-CN" b="0" dirty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12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42127" y="2362972"/>
                <a:ext cx="766155" cy="681469"/>
              </a:xfrm>
              <a:prstGeom prst="rect">
                <a:avLst/>
              </a:prstGeom>
              <a:blipFill rotWithShape="1">
                <a:blip r:embed="rId9"/>
                <a:stretch>
                  <a:fillRect l="-42" t="-20" r="4" b="3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3038613" y="2364367"/>
                <a:ext cx="643445" cy="53601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56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8613" y="2364367"/>
                <a:ext cx="643445" cy="536012"/>
              </a:xfrm>
              <a:prstGeom prst="rect">
                <a:avLst/>
              </a:prstGeom>
              <a:blipFill rotWithShape="1">
                <a:blip r:embed="rId10"/>
                <a:stretch>
                  <a:fillRect l="-21" t="-49" r="-5870" b="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36"/>
              <p:cNvSpPr>
                <a:spLocks noChangeArrowheads="1"/>
              </p:cNvSpPr>
              <p:nvPr/>
            </p:nvSpPr>
            <p:spPr bwMode="auto">
              <a:xfrm>
                <a:off x="2327291" y="2359125"/>
                <a:ext cx="898871" cy="6814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  <m: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6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8</m:t>
                        </m:r>
                        <m: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7</m:t>
                        </m:r>
                      </m:den>
                    </m:f>
                  </m:oMath>
                </a14:m>
                <a:endParaRPr lang="en-US" altLang="zh-CN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14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27291" y="2359125"/>
                <a:ext cx="898871" cy="681469"/>
              </a:xfrm>
              <a:prstGeom prst="rect">
                <a:avLst/>
              </a:prstGeom>
              <a:blipFill rotWithShape="1">
                <a:blip r:embed="rId11"/>
                <a:stretch>
                  <a:fillRect l="-2" t="-15" r="40" b="3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3619367" y="2359125"/>
                <a:ext cx="643445" cy="536108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28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367" y="2359125"/>
                <a:ext cx="643445" cy="536108"/>
              </a:xfrm>
              <a:prstGeom prst="rect">
                <a:avLst/>
              </a:prstGeom>
              <a:blipFill rotWithShape="1">
                <a:blip r:embed="rId12"/>
                <a:stretch>
                  <a:fillRect l="-78" t="-19" r="-5814" b="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36"/>
              <p:cNvSpPr>
                <a:spLocks noChangeArrowheads="1"/>
              </p:cNvSpPr>
              <p:nvPr/>
            </p:nvSpPr>
            <p:spPr bwMode="auto">
              <a:xfrm>
                <a:off x="5241934" y="2338931"/>
                <a:ext cx="766155" cy="12966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  <m:t>5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  <m:t>24</m:t>
                        </m:r>
                      </m:den>
                    </m:f>
                  </m:oMath>
                </a14:m>
                <a:r>
                  <a:rPr lang="en-US" altLang="zh-CN" b="0" dirty="0">
                    <a:latin typeface="+mn-ea"/>
                    <a:ea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  <m:t>6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  <m:t>5</m:t>
                        </m:r>
                      </m:den>
                    </m:f>
                  </m:oMath>
                </a14:m>
                <a:endParaRPr lang="en-US" altLang="zh-CN" b="0" dirty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16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41934" y="2338931"/>
                <a:ext cx="766155" cy="1296637"/>
              </a:xfrm>
              <a:prstGeom prst="rect">
                <a:avLst/>
              </a:prstGeom>
              <a:blipFill rotWithShape="1">
                <a:blip r:embed="rId13"/>
                <a:stretch>
                  <a:fillRect l="-1" t="-17" r="46" b="1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36"/>
              <p:cNvSpPr>
                <a:spLocks noChangeArrowheads="1"/>
              </p:cNvSpPr>
              <p:nvPr/>
            </p:nvSpPr>
            <p:spPr bwMode="auto">
              <a:xfrm>
                <a:off x="5836126" y="2328394"/>
                <a:ext cx="898871" cy="11182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5</m:t>
                        </m:r>
                        <m: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6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24</m:t>
                        </m:r>
                        <m: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5</m:t>
                        </m:r>
                      </m:den>
                    </m:f>
                  </m:oMath>
                </a14:m>
                <a:endParaRPr lang="en-US" altLang="zh-CN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18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36126" y="2328394"/>
                <a:ext cx="898871" cy="1118255"/>
              </a:xfrm>
              <a:prstGeom prst="rect">
                <a:avLst/>
              </a:prstGeom>
              <a:blipFill rotWithShape="1">
                <a:blip r:embed="rId14"/>
                <a:stretch>
                  <a:fillRect l="-53" t="-43" r="21" b="4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6661662" y="2341831"/>
                <a:ext cx="525625" cy="53447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1662" y="2341831"/>
                <a:ext cx="525625" cy="534473"/>
              </a:xfrm>
              <a:prstGeom prst="rect">
                <a:avLst/>
              </a:prstGeom>
              <a:blipFill rotWithShape="1">
                <a:blip r:embed="rId15"/>
                <a:stretch>
                  <a:fillRect l="-97" t="-110" r="-9476" b="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36"/>
              <p:cNvSpPr>
                <a:spLocks noChangeArrowheads="1"/>
              </p:cNvSpPr>
              <p:nvPr/>
            </p:nvSpPr>
            <p:spPr bwMode="auto">
              <a:xfrm>
                <a:off x="1809006" y="3471291"/>
                <a:ext cx="766155" cy="68698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  <m:t>5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altLang="zh-CN" b="0" dirty="0">
                    <a:latin typeface="+mn-ea"/>
                    <a:ea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  <m:t>7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  <m:t>6</m:t>
                        </m:r>
                      </m:den>
                    </m:f>
                  </m:oMath>
                </a14:m>
                <a:endParaRPr lang="en-US" altLang="zh-CN" b="0" dirty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20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09006" y="3471291"/>
                <a:ext cx="766155" cy="686983"/>
              </a:xfrm>
              <a:prstGeom prst="rect">
                <a:avLst/>
              </a:prstGeom>
              <a:blipFill rotWithShape="1">
                <a:blip r:embed="rId16"/>
                <a:stretch>
                  <a:fillRect l="-69" t="-55" r="31" b="4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/>
              <p:cNvSpPr/>
              <p:nvPr/>
            </p:nvSpPr>
            <p:spPr>
              <a:xfrm>
                <a:off x="3089572" y="3462072"/>
                <a:ext cx="643445" cy="54077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54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1" name="矩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9572" y="3462072"/>
                <a:ext cx="643445" cy="540773"/>
              </a:xfrm>
              <a:prstGeom prst="rect">
                <a:avLst/>
              </a:prstGeom>
              <a:blipFill rotWithShape="1">
                <a:blip r:embed="rId17"/>
                <a:stretch>
                  <a:fillRect l="-46" t="-10" r="-5846" b="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36"/>
              <p:cNvSpPr>
                <a:spLocks noChangeArrowheads="1"/>
              </p:cNvSpPr>
              <p:nvPr/>
            </p:nvSpPr>
            <p:spPr bwMode="auto">
              <a:xfrm>
                <a:off x="2378251" y="3456829"/>
                <a:ext cx="898871" cy="68736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5</m:t>
                        </m:r>
                        <m: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7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9</m:t>
                        </m:r>
                        <m: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6</m:t>
                        </m:r>
                      </m:den>
                    </m:f>
                  </m:oMath>
                </a14:m>
                <a:endParaRPr lang="en-US" altLang="zh-CN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22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78251" y="3456829"/>
                <a:ext cx="898871" cy="687368"/>
              </a:xfrm>
              <a:prstGeom prst="rect">
                <a:avLst/>
              </a:prstGeom>
              <a:blipFill rotWithShape="1">
                <a:blip r:embed="rId18"/>
                <a:stretch>
                  <a:fillRect l="-20" t="-76" r="58" b="2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36"/>
              <p:cNvSpPr>
                <a:spLocks noChangeArrowheads="1"/>
              </p:cNvSpPr>
              <p:nvPr/>
            </p:nvSpPr>
            <p:spPr bwMode="auto">
              <a:xfrm>
                <a:off x="5263363" y="3469213"/>
                <a:ext cx="766155" cy="12966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  <m:t>8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  <m:t>25</m:t>
                        </m:r>
                      </m:den>
                    </m:f>
                  </m:oMath>
                </a14:m>
                <a:r>
                  <a:rPr lang="en-US" altLang="zh-CN" b="0" dirty="0">
                    <a:latin typeface="+mn-ea"/>
                    <a:ea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  <m:t>5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  <m:t>4</m:t>
                        </m:r>
                      </m:den>
                    </m:f>
                  </m:oMath>
                </a14:m>
                <a:endParaRPr lang="en-US" altLang="zh-CN" b="0" dirty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24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63363" y="3469213"/>
                <a:ext cx="766155" cy="1296637"/>
              </a:xfrm>
              <a:prstGeom prst="rect">
                <a:avLst/>
              </a:prstGeom>
              <a:blipFill rotWithShape="1">
                <a:blip r:embed="rId19"/>
                <a:stretch>
                  <a:fillRect l="-63" t="-16" r="25" b="1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矩形 24"/>
              <p:cNvSpPr/>
              <p:nvPr/>
            </p:nvSpPr>
            <p:spPr>
              <a:xfrm>
                <a:off x="6617991" y="3470824"/>
                <a:ext cx="525625" cy="53601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5" name="矩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17991" y="3470824"/>
                <a:ext cx="525625" cy="536012"/>
              </a:xfrm>
              <a:prstGeom prst="rect">
                <a:avLst/>
              </a:prstGeom>
              <a:blipFill rotWithShape="1">
                <a:blip r:embed="rId20"/>
                <a:stretch>
                  <a:fillRect l="-4" t="-102" r="-9569" b="1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36"/>
              <p:cNvSpPr>
                <a:spLocks noChangeArrowheads="1"/>
              </p:cNvSpPr>
              <p:nvPr/>
            </p:nvSpPr>
            <p:spPr bwMode="auto">
              <a:xfrm>
                <a:off x="5906669" y="3465582"/>
                <a:ext cx="898871" cy="11182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8</m:t>
                        </m:r>
                        <m: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5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25</m:t>
                        </m:r>
                        <m: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4</m:t>
                        </m:r>
                      </m:den>
                    </m:f>
                  </m:oMath>
                </a14:m>
                <a:endParaRPr lang="en-US" altLang="zh-CN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26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06669" y="3465582"/>
                <a:ext cx="898871" cy="1118255"/>
              </a:xfrm>
              <a:prstGeom prst="rect">
                <a:avLst/>
              </a:prstGeom>
              <a:blipFill rotWithShape="1">
                <a:blip r:embed="rId21"/>
                <a:stretch>
                  <a:fillRect l="-59" t="-35" r="27" b="3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矩形 1"/>
          <p:cNvSpPr/>
          <p:nvPr/>
        </p:nvSpPr>
        <p:spPr>
          <a:xfrm>
            <a:off x="517797" y="586863"/>
            <a:ext cx="946413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+mn-ea"/>
                <a:sym typeface="+mn-ea"/>
              </a:rPr>
              <a:t>计算。</a:t>
            </a:r>
            <a:endParaRPr lang="zh-CN" altLang="en-US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9" grpId="0"/>
      <p:bldP spid="10" grpId="0"/>
      <p:bldP spid="13" grpId="0"/>
      <p:bldP spid="14" grpId="0"/>
      <p:bldP spid="15" grpId="0"/>
      <p:bldP spid="18" grpId="0"/>
      <p:bldP spid="19" grpId="0"/>
      <p:bldP spid="21" grpId="0"/>
      <p:bldP spid="22" grpId="0"/>
      <p:bldP spid="25" grpId="0"/>
      <p:bldP spid="2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>
                <a:latin typeface="+mn-ea"/>
              </a:rPr>
              <a:t>4</a:t>
            </a:r>
            <a:endParaRPr lang="zh-CN" altLang="en-US" sz="2100" b="1" dirty="0"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/>
              <p:cNvSpPr/>
              <p:nvPr/>
            </p:nvSpPr>
            <p:spPr>
              <a:xfrm>
                <a:off x="600118" y="378116"/>
                <a:ext cx="7888996" cy="757275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2100" dirty="0">
                    <a:latin typeface="+mn-ea"/>
                  </a:rPr>
                  <a:t>一架飞机每分钟飞行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千米，</a:t>
                </a:r>
                <a:r>
                  <a:rPr lang="en-US" altLang="zh-CN" sz="2100" dirty="0">
                    <a:latin typeface="+mn-ea"/>
                  </a:rPr>
                  <a:t>0.75</a:t>
                </a:r>
                <a:r>
                  <a:rPr lang="zh-CN" altLang="en-US" sz="2100" dirty="0">
                    <a:latin typeface="+mn-ea"/>
                  </a:rPr>
                  <a:t>分钟飞行多少千米？</a:t>
                </a:r>
              </a:p>
            </p:txBody>
          </p:sp>
        </mc:Choice>
        <mc:Fallback xmlns="">
          <p:sp>
            <p:nvSpPr>
              <p:cNvPr id="3" name="矩形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0118" y="378116"/>
                <a:ext cx="7888996" cy="757275"/>
              </a:xfrm>
              <a:prstGeom prst="rect">
                <a:avLst/>
              </a:prstGeom>
              <a:blipFill rotWithShape="1">
                <a:blip r:embed="rId2"/>
                <a:stretch>
                  <a:fillRect l="-1" t="-38" r="6" b="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3721986" y="1632064"/>
                <a:ext cx="1238224" cy="534473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0.75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zh-CN" altLang="en-US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1986" y="1632064"/>
                <a:ext cx="1238224" cy="534473"/>
              </a:xfrm>
              <a:prstGeom prst="rect">
                <a:avLst/>
              </a:prstGeom>
              <a:blipFill rotWithShape="1">
                <a:blip r:embed="rId3"/>
                <a:stretch>
                  <a:fillRect l="-20" t="-21" r="18" b="10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6"/>
              <p:cNvSpPr>
                <a:spLocks noChangeArrowheads="1"/>
              </p:cNvSpPr>
              <p:nvPr/>
            </p:nvSpPr>
            <p:spPr bwMode="auto">
              <a:xfrm>
                <a:off x="3409640" y="2547535"/>
                <a:ext cx="766155" cy="5061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8</m:t>
                        </m:r>
                      </m:num>
                      <m:den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9</m:t>
                        </m:r>
                      </m:den>
                    </m:f>
                  </m:oMath>
                </a14:m>
                <a:r>
                  <a:rPr lang="en-US" altLang="zh-CN" sz="2000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 ×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num>
                      <m:den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4</m:t>
                        </m:r>
                      </m:den>
                    </m:f>
                  </m:oMath>
                </a14:m>
                <a:endParaRPr lang="en-US" altLang="zh-CN" sz="20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5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09640" y="2547535"/>
                <a:ext cx="766155" cy="506164"/>
              </a:xfrm>
              <a:prstGeom prst="rect">
                <a:avLst/>
              </a:prstGeom>
              <a:blipFill rotWithShape="1">
                <a:blip r:embed="rId4"/>
                <a:stretch>
                  <a:fillRect l="-42" t="-109" r="5" b="12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6"/>
              <p:cNvSpPr>
                <a:spLocks noChangeArrowheads="1"/>
              </p:cNvSpPr>
              <p:nvPr/>
            </p:nvSpPr>
            <p:spPr bwMode="auto">
              <a:xfrm>
                <a:off x="4079548" y="2547535"/>
                <a:ext cx="880662" cy="50616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000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8</m:t>
                        </m:r>
                        <m:r>
                          <a:rPr lang="en-US" altLang="zh-CN" sz="20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num>
                      <m:den>
                        <m:r>
                          <a:rPr lang="en-US" altLang="zh-CN" sz="20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9×</m:t>
                        </m:r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4</m:t>
                        </m:r>
                      </m:den>
                    </m:f>
                  </m:oMath>
                </a14:m>
                <a:endParaRPr lang="en-US" altLang="zh-CN" sz="20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6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79548" y="2547535"/>
                <a:ext cx="880662" cy="506164"/>
              </a:xfrm>
              <a:prstGeom prst="rect">
                <a:avLst/>
              </a:prstGeom>
              <a:blipFill rotWithShape="1">
                <a:blip r:embed="rId5"/>
                <a:stretch>
                  <a:fillRect l="-35" t="-109" r="26" b="12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4726658" y="2547534"/>
                <a:ext cx="1639295" cy="53601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zh-CN" altLang="en-US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（千米）</m:t>
                    </m:r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6658" y="2547534"/>
                <a:ext cx="1639295" cy="536012"/>
              </a:xfrm>
              <a:prstGeom prst="rect">
                <a:avLst/>
              </a:prstGeom>
              <a:blipFill rotWithShape="1">
                <a:blip r:embed="rId6"/>
                <a:stretch>
                  <a:fillRect l="-22" t="-102" r="-2939" b="1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3502390" y="3633092"/>
                <a:ext cx="3213860" cy="52783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solidFill>
                      <a:prstClr val="black"/>
                    </a:solidFill>
                  </a:rPr>
                  <a:t>答：</a:t>
                </a:r>
                <a:r>
                  <a:rPr lang="en-US" altLang="zh-CN" sz="2100" dirty="0">
                    <a:solidFill>
                      <a:prstClr val="black"/>
                    </a:solidFill>
                  </a:rPr>
                  <a:t>0.75</a:t>
                </a:r>
                <a:r>
                  <a:rPr lang="zh-CN" altLang="en-US" sz="2100" dirty="0">
                    <a:solidFill>
                      <a:prstClr val="black"/>
                    </a:solidFill>
                  </a:rPr>
                  <a:t>分钟飞行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prstClr val="black"/>
                    </a:solidFill>
                  </a:rPr>
                  <a:t>千米。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2390" y="3633092"/>
                <a:ext cx="3213860" cy="527837"/>
              </a:xfrm>
              <a:prstGeom prst="rect">
                <a:avLst/>
              </a:prstGeom>
              <a:blipFill rotWithShape="1">
                <a:blip r:embed="rId7"/>
                <a:stretch>
                  <a:fillRect l="-11" t="-49" r="15" b="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任意多边形 2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5</a:t>
            </a:r>
            <a:endParaRPr lang="zh-CN" altLang="en-US" sz="21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9"/>
              <p:cNvSpPr txBox="1">
                <a:spLocks noChangeArrowheads="1"/>
              </p:cNvSpPr>
              <p:nvPr/>
            </p:nvSpPr>
            <p:spPr bwMode="auto">
              <a:xfrm>
                <a:off x="560041" y="359542"/>
                <a:ext cx="7536030" cy="12414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zh-CN" altLang="en-US" sz="2100" dirty="0">
                    <a:latin typeface="+mn-ea"/>
                    <a:ea typeface="+mn-ea"/>
                  </a:rPr>
                  <a:t>妈妈买来一个西瓜，切了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  <a:ea typeface="+mn-ea"/>
                          </a:rPr>
                          <m:t>5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  <a:ea typeface="+mn-ea"/>
                  </a:rPr>
                  <a:t>给红红，红红只吃了其中的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  <a:ea typeface="+mn-ea"/>
                  </a:rPr>
                  <a:t>。红红吃了整个西瓜的几分之几？</a:t>
                </a:r>
              </a:p>
            </p:txBody>
          </p:sp>
        </mc:Choice>
        <mc:Fallback xmlns="">
          <p:sp>
            <p:nvSpPr>
              <p:cNvPr id="4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0041" y="359542"/>
                <a:ext cx="7536030" cy="1241430"/>
              </a:xfrm>
              <a:prstGeom prst="rect">
                <a:avLst/>
              </a:prstGeom>
              <a:blipFill rotWithShape="1">
                <a:blip r:embed="rId2"/>
                <a:stretch>
                  <a:fillRect l="-8" t="-11" r="6" b="1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6"/>
              <p:cNvSpPr>
                <a:spLocks noChangeArrowheads="1"/>
              </p:cNvSpPr>
              <p:nvPr/>
            </p:nvSpPr>
            <p:spPr bwMode="auto">
              <a:xfrm>
                <a:off x="3786590" y="1983589"/>
                <a:ext cx="766155" cy="680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altLang="zh-CN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den>
                    </m:f>
                  </m:oMath>
                </a14:m>
                <a:endParaRPr lang="en-US" altLang="zh-CN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5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86590" y="1983589"/>
                <a:ext cx="766155" cy="680314"/>
              </a:xfrm>
              <a:prstGeom prst="rect">
                <a:avLst/>
              </a:prstGeom>
              <a:blipFill rotWithShape="1">
                <a:blip r:embed="rId3"/>
                <a:stretch>
                  <a:fillRect l="-11" t="-71" r="56" b="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5036165" y="1978105"/>
                <a:ext cx="723997" cy="53601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6165" y="1978105"/>
                <a:ext cx="723997" cy="536012"/>
              </a:xfrm>
              <a:prstGeom prst="rect">
                <a:avLst/>
              </a:prstGeom>
              <a:blipFill rotWithShape="1">
                <a:blip r:embed="rId4"/>
                <a:stretch>
                  <a:fillRect l="-85" t="-15" r="-4901" b="2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36"/>
              <p:cNvSpPr>
                <a:spLocks noChangeArrowheads="1"/>
              </p:cNvSpPr>
              <p:nvPr/>
            </p:nvSpPr>
            <p:spPr bwMode="auto">
              <a:xfrm>
                <a:off x="4348753" y="1987632"/>
                <a:ext cx="1497923" cy="6803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  <m: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5</m:t>
                        </m:r>
                        <m: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den>
                    </m:f>
                  </m:oMath>
                </a14:m>
                <a:endParaRPr lang="en-US" altLang="zh-CN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348753" y="1987632"/>
                <a:ext cx="1497923" cy="680314"/>
              </a:xfrm>
              <a:prstGeom prst="rect">
                <a:avLst/>
              </a:prstGeom>
              <a:blipFill rotWithShape="1">
                <a:blip r:embed="rId5"/>
                <a:stretch>
                  <a:fillRect l="-18" t="-12" r="15" b="4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3175154" y="3166695"/>
                <a:ext cx="3588963" cy="53601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solidFill>
                      <a:prstClr val="black"/>
                    </a:solidFill>
                    <a:latin typeface="+mn-ea"/>
                  </a:rPr>
                  <a:t>答：红红吃了整个西瓜的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。</a:t>
                </a: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5154" y="3166695"/>
                <a:ext cx="3588963" cy="536012"/>
              </a:xfrm>
              <a:prstGeom prst="rect">
                <a:avLst/>
              </a:prstGeom>
              <a:blipFill rotWithShape="1">
                <a:blip r:embed="rId6"/>
                <a:stretch>
                  <a:fillRect l="-4" t="-109" r="-723" b="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1144878" y="1901108"/>
            <a:ext cx="6999748" cy="1516488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chemeClr val="bg1"/>
                </a:solidFill>
                <a:latin typeface="+mn-ea"/>
                <a:sym typeface="+mn-ea"/>
              </a:rPr>
              <a:t>分数乘分数的计算方法：用分子相乘的积作为分子，分母相乘的积作为分母</a:t>
            </a:r>
            <a:r>
              <a:rPr lang="zh-CN" altLang="en-US" sz="2100" dirty="0">
                <a:solidFill>
                  <a:schemeClr val="bg1"/>
                </a:solidFill>
                <a:latin typeface="+mn-ea"/>
              </a:rPr>
              <a:t>。能约分的可以先约分。</a:t>
            </a:r>
            <a:endParaRPr lang="en-US" altLang="zh-CN" sz="2100" b="1" dirty="0">
              <a:solidFill>
                <a:schemeClr val="bg1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2290436" y="3785245"/>
            <a:ext cx="4572735" cy="985922"/>
          </a:xfrm>
          <a:prstGeom prst="roundRect">
            <a:avLst/>
          </a:prstGeom>
          <a:solidFill>
            <a:srgbClr val="CAD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>
              <a:lnSpc>
                <a:spcPct val="150000"/>
              </a:lnSpc>
            </a:pPr>
            <a:r>
              <a:rPr lang="zh-CN" altLang="en-US" sz="2100" dirty="0">
                <a:solidFill>
                  <a:prstClr val="black"/>
                </a:solidFill>
              </a:rPr>
              <a:t>两个分数相乘，只要分子乘分子，分母乘分母就可以了，能约分的要约分。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3" name="TextBox 48"/>
          <p:cNvSpPr txBox="1">
            <a:spLocks noChangeArrowheads="1"/>
          </p:cNvSpPr>
          <p:nvPr/>
        </p:nvSpPr>
        <p:spPr bwMode="auto">
          <a:xfrm>
            <a:off x="4576804" y="3338692"/>
            <a:ext cx="250461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+mn-ea"/>
                <a:ea typeface="+mn-ea"/>
              </a:rPr>
              <a:t>共分</a:t>
            </a:r>
            <a:r>
              <a:rPr lang="en-US" altLang="zh-CN" sz="2100" dirty="0">
                <a:latin typeface="+mn-ea"/>
                <a:ea typeface="+mn-ea"/>
              </a:rPr>
              <a:t>12</a:t>
            </a:r>
            <a:r>
              <a:rPr lang="zh-CN" altLang="en-US" sz="2100" dirty="0">
                <a:latin typeface="+mn-ea"/>
                <a:ea typeface="+mn-ea"/>
              </a:rPr>
              <a:t>份，共取</a:t>
            </a:r>
            <a:r>
              <a:rPr lang="en-US" altLang="zh-CN" sz="2100" dirty="0">
                <a:latin typeface="+mn-ea"/>
                <a:ea typeface="+mn-ea"/>
              </a:rPr>
              <a:t>2</a:t>
            </a:r>
            <a:r>
              <a:rPr lang="zh-CN" altLang="en-US" sz="2100" dirty="0">
                <a:latin typeface="+mn-ea"/>
                <a:ea typeface="+mn-ea"/>
              </a:rPr>
              <a:t>份</a:t>
            </a:r>
          </a:p>
        </p:txBody>
      </p:sp>
      <p:sp>
        <p:nvSpPr>
          <p:cNvPr id="6" name="Rectangle 7" descr="深色下对角线"/>
          <p:cNvSpPr>
            <a:spLocks noChangeArrowheads="1"/>
          </p:cNvSpPr>
          <p:nvPr/>
        </p:nvSpPr>
        <p:spPr bwMode="auto">
          <a:xfrm>
            <a:off x="4950197" y="1552123"/>
            <a:ext cx="270272" cy="8096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lIns="68580" tIns="34290" rIns="68580" bIns="34290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100">
              <a:latin typeface="+mn-ea"/>
              <a:ea typeface="+mn-ea"/>
            </a:endParaRPr>
          </a:p>
        </p:txBody>
      </p:sp>
      <p:sp>
        <p:nvSpPr>
          <p:cNvPr id="7" name="Rectangle 11" descr="深色下对角线"/>
          <p:cNvSpPr>
            <a:spLocks noChangeArrowheads="1"/>
          </p:cNvSpPr>
          <p:nvPr/>
        </p:nvSpPr>
        <p:spPr bwMode="auto">
          <a:xfrm>
            <a:off x="4949983" y="1548143"/>
            <a:ext cx="267575" cy="567695"/>
          </a:xfrm>
          <a:prstGeom prst="rect">
            <a:avLst/>
          </a:prstGeom>
          <a:solidFill>
            <a:srgbClr val="A1C450"/>
          </a:solidFill>
          <a:ln>
            <a:noFill/>
          </a:ln>
        </p:spPr>
        <p:txBody>
          <a:bodyPr lIns="68580" tIns="34290" rIns="68580" bIns="34290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100">
              <a:latin typeface="+mn-ea"/>
              <a:ea typeface="+mn-ea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93521" y="598109"/>
            <a:ext cx="5203031" cy="38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+mn-ea"/>
                <a:ea typeface="+mn-ea"/>
              </a:rPr>
              <a:t>折一折，算一算，说一说。</a:t>
            </a:r>
          </a:p>
        </p:txBody>
      </p:sp>
      <p:sp>
        <p:nvSpPr>
          <p:cNvPr id="9" name="矩形 8"/>
          <p:cNvSpPr/>
          <p:nvPr/>
        </p:nvSpPr>
        <p:spPr>
          <a:xfrm>
            <a:off x="4950197" y="1552123"/>
            <a:ext cx="1079897" cy="80962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solidFill>
                <a:srgbClr val="FFFFFF"/>
              </a:solidFill>
              <a:latin typeface="+mn-ea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5490146" y="1542598"/>
            <a:ext cx="0" cy="828675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>
            <a:stCxn id="9" idx="0"/>
            <a:endCxn id="9" idx="2"/>
          </p:cNvCxnSpPr>
          <p:nvPr/>
        </p:nvCxnSpPr>
        <p:spPr>
          <a:xfrm>
            <a:off x="5220469" y="1560457"/>
            <a:ext cx="0" cy="809625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>
            <a:stCxn id="9" idx="0"/>
            <a:endCxn id="9" idx="2"/>
          </p:cNvCxnSpPr>
          <p:nvPr/>
        </p:nvCxnSpPr>
        <p:spPr>
          <a:xfrm>
            <a:off x="5759822" y="1560457"/>
            <a:ext cx="0" cy="809625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>
            <a:stCxn id="9" idx="0"/>
            <a:endCxn id="9" idx="2"/>
          </p:cNvCxnSpPr>
          <p:nvPr/>
        </p:nvCxnSpPr>
        <p:spPr>
          <a:xfrm>
            <a:off x="4950197" y="1833110"/>
            <a:ext cx="1079897" cy="0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>
            <a:stCxn id="9" idx="0"/>
            <a:endCxn id="9" idx="2"/>
          </p:cNvCxnSpPr>
          <p:nvPr/>
        </p:nvCxnSpPr>
        <p:spPr>
          <a:xfrm>
            <a:off x="4950197" y="2112907"/>
            <a:ext cx="1079897" cy="0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46"/>
          <p:cNvSpPr txBox="1">
            <a:spLocks noChangeArrowheads="1"/>
          </p:cNvSpPr>
          <p:nvPr/>
        </p:nvSpPr>
        <p:spPr bwMode="auto">
          <a:xfrm>
            <a:off x="4607297" y="2521502"/>
            <a:ext cx="2117761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+mn-ea"/>
                <a:ea typeface="+mn-ea"/>
              </a:rPr>
              <a:t>先分</a:t>
            </a:r>
            <a:r>
              <a:rPr lang="en-US" altLang="zh-CN" sz="2100" dirty="0">
                <a:latin typeface="+mn-ea"/>
                <a:ea typeface="+mn-ea"/>
              </a:rPr>
              <a:t>4</a:t>
            </a:r>
            <a:r>
              <a:rPr lang="zh-CN" altLang="en-US" sz="2100" dirty="0">
                <a:latin typeface="+mn-ea"/>
                <a:ea typeface="+mn-ea"/>
              </a:rPr>
              <a:t>份，取</a:t>
            </a:r>
            <a:r>
              <a:rPr lang="en-US" altLang="zh-CN" sz="2100" dirty="0">
                <a:latin typeface="+mn-ea"/>
                <a:ea typeface="+mn-ea"/>
              </a:rPr>
              <a:t>1</a:t>
            </a:r>
            <a:r>
              <a:rPr lang="zh-CN" altLang="en-US" sz="2100" dirty="0">
                <a:latin typeface="+mn-ea"/>
                <a:ea typeface="+mn-ea"/>
              </a:rPr>
              <a:t>份</a:t>
            </a:r>
          </a:p>
        </p:txBody>
      </p:sp>
      <p:sp>
        <p:nvSpPr>
          <p:cNvPr id="16" name="TextBox 47"/>
          <p:cNvSpPr txBox="1">
            <a:spLocks noChangeArrowheads="1"/>
          </p:cNvSpPr>
          <p:nvPr/>
        </p:nvSpPr>
        <p:spPr bwMode="auto">
          <a:xfrm>
            <a:off x="4607297" y="2930097"/>
            <a:ext cx="2117760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+mn-ea"/>
                <a:ea typeface="+mn-ea"/>
              </a:rPr>
              <a:t>再分</a:t>
            </a:r>
            <a:r>
              <a:rPr lang="en-US" altLang="zh-CN" sz="2100" dirty="0">
                <a:latin typeface="+mn-ea"/>
                <a:ea typeface="+mn-ea"/>
              </a:rPr>
              <a:t>3</a:t>
            </a:r>
            <a:r>
              <a:rPr lang="zh-CN" altLang="en-US" sz="2100" dirty="0">
                <a:latin typeface="+mn-ea"/>
                <a:ea typeface="+mn-ea"/>
              </a:rPr>
              <a:t>份，取</a:t>
            </a:r>
            <a:r>
              <a:rPr lang="en-US" altLang="zh-CN" sz="2100" dirty="0">
                <a:latin typeface="+mn-ea"/>
                <a:ea typeface="+mn-ea"/>
              </a:rPr>
              <a:t>2</a:t>
            </a:r>
            <a:r>
              <a:rPr lang="zh-CN" altLang="en-US" sz="2100" dirty="0">
                <a:latin typeface="+mn-ea"/>
                <a:ea typeface="+mn-ea"/>
              </a:rPr>
              <a:t>份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1610579" y="1671670"/>
                <a:ext cx="874983" cy="53187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600" i="1">
                              <a:latin typeface="Cambria Math" panose="02040503050406030204" pitchFamily="18" charset="0"/>
                            </a:rPr>
                            <m:t>1×2</m:t>
                          </m:r>
                        </m:num>
                        <m:den>
                          <m:r>
                            <a:rPr lang="en-US" altLang="zh-CN" sz="1600" i="1">
                              <a:latin typeface="Cambria Math" panose="02040503050406030204" pitchFamily="18" charset="0"/>
                            </a:rPr>
                            <m:t>4×3</m:t>
                          </m:r>
                        </m:den>
                      </m:f>
                      <m:r>
                        <a:rPr lang="en-US" altLang="zh-CN" sz="16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CN" altLang="en-US" sz="1600" dirty="0">
                  <a:latin typeface="+mn-ea"/>
                </a:endParaRPr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0579" y="1671670"/>
                <a:ext cx="874983" cy="531877"/>
              </a:xfrm>
              <a:prstGeom prst="rect">
                <a:avLst/>
              </a:prstGeom>
              <a:blipFill rotWithShape="1">
                <a:blip r:embed="rId2"/>
                <a:stretch>
                  <a:fillRect l="-25" t="-66" r="-198" b="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1590021" y="1673785"/>
                <a:ext cx="516007" cy="67422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021" y="1673785"/>
                <a:ext cx="516007" cy="674223"/>
              </a:xfrm>
              <a:prstGeom prst="rect">
                <a:avLst/>
              </a:prstGeom>
              <a:blipFill rotWithShape="1">
                <a:blip r:embed="rId3"/>
                <a:stretch>
                  <a:fillRect l="-119" t="-83" r="-4728" b="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3254146" y="1768575"/>
                <a:ext cx="611522" cy="536012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4146" y="1768575"/>
                <a:ext cx="611522" cy="536012"/>
              </a:xfrm>
              <a:prstGeom prst="rect">
                <a:avLst/>
              </a:prstGeom>
              <a:blipFill rotWithShape="1">
                <a:blip r:embed="rId4"/>
                <a:stretch>
                  <a:fillRect l="-66" t="-19" r="69" b="3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圆角矩形 19"/>
          <p:cNvSpPr/>
          <p:nvPr/>
        </p:nvSpPr>
        <p:spPr>
          <a:xfrm>
            <a:off x="1590022" y="1671671"/>
            <a:ext cx="785682" cy="735144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1800">
              <a:solidFill>
                <a:srgbClr val="FFFFFF"/>
              </a:solidFill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矩形 20"/>
              <p:cNvSpPr/>
              <p:nvPr/>
            </p:nvSpPr>
            <p:spPr>
              <a:xfrm>
                <a:off x="700779" y="1768576"/>
                <a:ext cx="899521" cy="536012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 </a:t>
                </a:r>
                <a:r>
                  <a:rPr lang="en-US" altLang="zh-CN" sz="2100" dirty="0"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 dirty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altLang="zh-CN" sz="21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sz="2100" dirty="0">
                    <a:latin typeface="+mn-ea"/>
                  </a:rPr>
                  <a:t>=</a:t>
                </a:r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21" name="矩形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779" y="1768576"/>
                <a:ext cx="899521" cy="536012"/>
              </a:xfrm>
              <a:prstGeom prst="rect">
                <a:avLst/>
              </a:prstGeom>
              <a:blipFill rotWithShape="1">
                <a:blip r:embed="rId5"/>
                <a:stretch>
                  <a:fillRect l="-42" t="-19" r="11" b="-755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任意多边形 2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1</a:t>
            </a:r>
            <a:endParaRPr lang="zh-CN" altLang="en-US" sz="21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85185E-6 L 0.11654 -1.85185E-6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6" grpId="0" animBg="1"/>
      <p:bldP spid="7" grpId="0" animBg="1"/>
      <p:bldP spid="9" grpId="0" animBg="1"/>
      <p:bldP spid="15" grpId="0"/>
      <p:bldP spid="16" grpId="0"/>
      <p:bldP spid="17" grpId="0"/>
      <p:bldP spid="18" grpId="0"/>
      <p:bldP spid="18" grpId="1"/>
      <p:bldP spid="19" grpId="0"/>
      <p:bldP spid="2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4" descr="深色下对角线"/>
          <p:cNvSpPr>
            <a:spLocks noChangeArrowheads="1"/>
          </p:cNvSpPr>
          <p:nvPr/>
        </p:nvSpPr>
        <p:spPr bwMode="auto">
          <a:xfrm>
            <a:off x="5387819" y="1618382"/>
            <a:ext cx="663179" cy="809625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</a:ln>
        </p:spPr>
        <p:txBody>
          <a:bodyPr lIns="68580" tIns="34290" rIns="68580" bIns="34290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100">
              <a:latin typeface="+mn-ea"/>
              <a:ea typeface="+mn-ea"/>
            </a:endParaRPr>
          </a:p>
        </p:txBody>
      </p:sp>
      <p:sp>
        <p:nvSpPr>
          <p:cNvPr id="3" name="Rectangle 15" descr="深色下对角线"/>
          <p:cNvSpPr>
            <a:spLocks noChangeArrowheads="1"/>
          </p:cNvSpPr>
          <p:nvPr/>
        </p:nvSpPr>
        <p:spPr bwMode="auto">
          <a:xfrm>
            <a:off x="5403299" y="1612429"/>
            <a:ext cx="647700" cy="675084"/>
          </a:xfrm>
          <a:prstGeom prst="rect">
            <a:avLst/>
          </a:prstGeom>
          <a:solidFill>
            <a:srgbClr val="A1C450"/>
          </a:solidFill>
          <a:ln>
            <a:noFill/>
          </a:ln>
        </p:spPr>
        <p:txBody>
          <a:bodyPr lIns="68580" tIns="34290" rIns="68580" bIns="34290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100">
              <a:latin typeface="+mn-ea"/>
              <a:ea typeface="+mn-ea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396154" y="1612429"/>
            <a:ext cx="1079897" cy="80962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solidFill>
                <a:srgbClr val="FFFFFF"/>
              </a:solidFill>
              <a:latin typeface="+mn-ea"/>
            </a:endParaRPr>
          </a:p>
        </p:txBody>
      </p:sp>
      <p:cxnSp>
        <p:nvCxnSpPr>
          <p:cNvPr id="6" name="直接连接符 5"/>
          <p:cNvCxnSpPr/>
          <p:nvPr/>
        </p:nvCxnSpPr>
        <p:spPr>
          <a:xfrm>
            <a:off x="5604513" y="1618382"/>
            <a:ext cx="0" cy="809625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5831923" y="1618382"/>
            <a:ext cx="0" cy="809625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6050998" y="1612429"/>
            <a:ext cx="0" cy="809625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6267692" y="1612429"/>
            <a:ext cx="0" cy="809625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5396154" y="1743398"/>
            <a:ext cx="1079897" cy="0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5396154" y="1889844"/>
            <a:ext cx="1079897" cy="0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5396154" y="2026766"/>
            <a:ext cx="1079897" cy="0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5396154" y="2162498"/>
            <a:ext cx="1079897" cy="0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396154" y="2293466"/>
            <a:ext cx="1079897" cy="0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62"/>
          <p:cNvSpPr txBox="1">
            <a:spLocks noChangeArrowheads="1"/>
          </p:cNvSpPr>
          <p:nvPr/>
        </p:nvSpPr>
        <p:spPr bwMode="auto">
          <a:xfrm>
            <a:off x="5095465" y="2547070"/>
            <a:ext cx="2160984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+mn-ea"/>
                <a:ea typeface="+mn-ea"/>
              </a:rPr>
              <a:t>先分</a:t>
            </a:r>
            <a:r>
              <a:rPr lang="en-US" altLang="zh-CN" sz="2100" dirty="0">
                <a:latin typeface="+mn-ea"/>
                <a:ea typeface="+mn-ea"/>
              </a:rPr>
              <a:t>5</a:t>
            </a:r>
            <a:r>
              <a:rPr lang="zh-CN" altLang="en-US" sz="2100" dirty="0">
                <a:latin typeface="+mn-ea"/>
                <a:ea typeface="+mn-ea"/>
              </a:rPr>
              <a:t>份，取</a:t>
            </a:r>
            <a:r>
              <a:rPr lang="en-US" altLang="zh-CN" sz="2100" dirty="0">
                <a:latin typeface="+mn-ea"/>
                <a:ea typeface="+mn-ea"/>
              </a:rPr>
              <a:t>3</a:t>
            </a:r>
            <a:r>
              <a:rPr lang="zh-CN" altLang="en-US" sz="2100" dirty="0">
                <a:latin typeface="+mn-ea"/>
                <a:ea typeface="+mn-ea"/>
              </a:rPr>
              <a:t>份</a:t>
            </a:r>
          </a:p>
        </p:txBody>
      </p:sp>
      <p:sp>
        <p:nvSpPr>
          <p:cNvPr id="16" name="TextBox 63"/>
          <p:cNvSpPr txBox="1">
            <a:spLocks noChangeArrowheads="1"/>
          </p:cNvSpPr>
          <p:nvPr/>
        </p:nvSpPr>
        <p:spPr bwMode="auto">
          <a:xfrm>
            <a:off x="5095465" y="2975006"/>
            <a:ext cx="2160985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+mn-ea"/>
                <a:ea typeface="+mn-ea"/>
              </a:rPr>
              <a:t>再分</a:t>
            </a:r>
            <a:r>
              <a:rPr lang="en-US" altLang="zh-CN" sz="2100" dirty="0">
                <a:latin typeface="+mn-ea"/>
                <a:ea typeface="+mn-ea"/>
              </a:rPr>
              <a:t>6</a:t>
            </a:r>
            <a:r>
              <a:rPr lang="zh-CN" altLang="en-US" sz="2100" dirty="0">
                <a:latin typeface="+mn-ea"/>
                <a:ea typeface="+mn-ea"/>
              </a:rPr>
              <a:t>份，取</a:t>
            </a:r>
            <a:r>
              <a:rPr lang="en-US" altLang="zh-CN" sz="2100" dirty="0">
                <a:latin typeface="+mn-ea"/>
                <a:ea typeface="+mn-ea"/>
              </a:rPr>
              <a:t>5</a:t>
            </a:r>
            <a:r>
              <a:rPr lang="zh-CN" altLang="en-US" sz="2100" dirty="0">
                <a:latin typeface="+mn-ea"/>
                <a:ea typeface="+mn-ea"/>
              </a:rPr>
              <a:t>份</a:t>
            </a:r>
          </a:p>
        </p:txBody>
      </p:sp>
      <p:sp>
        <p:nvSpPr>
          <p:cNvPr id="17" name="TextBox 64"/>
          <p:cNvSpPr txBox="1">
            <a:spLocks noChangeArrowheads="1"/>
          </p:cNvSpPr>
          <p:nvPr/>
        </p:nvSpPr>
        <p:spPr bwMode="auto">
          <a:xfrm>
            <a:off x="5095465" y="3400501"/>
            <a:ext cx="2851547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+mn-ea"/>
                <a:ea typeface="+mn-ea"/>
              </a:rPr>
              <a:t>共分</a:t>
            </a:r>
            <a:r>
              <a:rPr lang="en-US" altLang="zh-CN" sz="2100" dirty="0">
                <a:latin typeface="+mn-ea"/>
                <a:ea typeface="+mn-ea"/>
              </a:rPr>
              <a:t>30</a:t>
            </a:r>
            <a:r>
              <a:rPr lang="zh-CN" altLang="en-US" sz="2100" dirty="0">
                <a:latin typeface="+mn-ea"/>
                <a:ea typeface="+mn-ea"/>
              </a:rPr>
              <a:t>份，共取</a:t>
            </a:r>
            <a:r>
              <a:rPr lang="en-US" altLang="zh-CN" sz="2100" dirty="0">
                <a:latin typeface="+mn-ea"/>
                <a:ea typeface="+mn-ea"/>
              </a:rPr>
              <a:t>15</a:t>
            </a:r>
            <a:r>
              <a:rPr lang="zh-CN" altLang="en-US" sz="2100" dirty="0">
                <a:latin typeface="+mn-ea"/>
                <a:ea typeface="+mn-ea"/>
              </a:rPr>
              <a:t>份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1909473" y="2029076"/>
                <a:ext cx="1105623" cy="683007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>
                              <a:latin typeface="Cambria Math" panose="02040503050406030204" pitchFamily="18" charset="0"/>
                            </a:rPr>
                            <m:t>3×5</m:t>
                          </m:r>
                        </m:num>
                        <m:den>
                          <m:r>
                            <a:rPr lang="en-US" altLang="zh-CN" sz="2100">
                              <a:latin typeface="Cambria Math" panose="02040503050406030204" pitchFamily="18" charset="0"/>
                            </a:rPr>
                            <m:t>5×6</m:t>
                          </m:r>
                        </m:den>
                      </m:f>
                      <m:r>
                        <a:rPr lang="en-US" altLang="zh-CN" sz="210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9473" y="2029076"/>
                <a:ext cx="1105623" cy="683007"/>
              </a:xfrm>
              <a:prstGeom prst="rect">
                <a:avLst/>
              </a:prstGeom>
              <a:blipFill rotWithShape="1">
                <a:blip r:embed="rId2"/>
                <a:stretch>
                  <a:fillRect l="-3" t="-37" r="-2287" b="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1911054" y="2017242"/>
                <a:ext cx="516007" cy="68081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altLang="zh-CN" sz="2100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1054" y="2017242"/>
                <a:ext cx="516007" cy="680812"/>
              </a:xfrm>
              <a:prstGeom prst="rect">
                <a:avLst/>
              </a:prstGeom>
              <a:blipFill rotWithShape="1">
                <a:blip r:embed="rId3"/>
                <a:stretch>
                  <a:fillRect l="-66" t="-71" r="-4782" b="8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/>
              <p:cNvSpPr/>
              <p:nvPr/>
            </p:nvSpPr>
            <p:spPr>
              <a:xfrm>
                <a:off x="3397719" y="2127371"/>
                <a:ext cx="611522" cy="534473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20" name="矩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97719" y="2127371"/>
                <a:ext cx="611522" cy="534473"/>
              </a:xfrm>
              <a:prstGeom prst="rect">
                <a:avLst/>
              </a:prstGeom>
              <a:blipFill rotWithShape="1">
                <a:blip r:embed="rId4"/>
                <a:stretch>
                  <a:fillRect l="-77" t="-23" r="79" b="1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圆角矩形 20"/>
          <p:cNvSpPr/>
          <p:nvPr/>
        </p:nvSpPr>
        <p:spPr>
          <a:xfrm>
            <a:off x="1911054" y="2040982"/>
            <a:ext cx="743415" cy="709288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solidFill>
                <a:srgbClr val="FFFFFF"/>
              </a:solidFill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1021812" y="2112031"/>
                <a:ext cx="899521" cy="540773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 </a:t>
                </a:r>
                <a:r>
                  <a:rPr lang="en-US" altLang="zh-CN" sz="2100" dirty="0"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dirty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dirty="0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=</a:t>
                </a:r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812" y="2112031"/>
                <a:ext cx="899521" cy="540773"/>
              </a:xfrm>
              <a:prstGeom prst="rect">
                <a:avLst/>
              </a:prstGeom>
              <a:blipFill rotWithShape="1">
                <a:blip r:embed="rId5"/>
                <a:stretch>
                  <a:fillRect l="-11" t="-4" r="51" b="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圆角矩形 22"/>
          <p:cNvSpPr/>
          <p:nvPr/>
        </p:nvSpPr>
        <p:spPr>
          <a:xfrm>
            <a:off x="1928245" y="3972614"/>
            <a:ext cx="5010197" cy="944513"/>
          </a:xfrm>
          <a:prstGeom prst="roundRect">
            <a:avLst/>
          </a:prstGeom>
          <a:solidFill>
            <a:srgbClr val="CAD9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>
              <a:lnSpc>
                <a:spcPct val="150000"/>
              </a:lnSpc>
            </a:pPr>
            <a:r>
              <a:rPr lang="zh-CN" altLang="en-US" sz="2100" dirty="0">
                <a:solidFill>
                  <a:prstClr val="black"/>
                </a:solidFill>
              </a:rPr>
              <a:t>两个分数相乘，分子相乘的积做分子，分母相乘的积做分母，能约分的要约分。</a:t>
            </a:r>
            <a:endParaRPr lang="zh-CN" altLang="en-US" dirty="0">
              <a:solidFill>
                <a:prstClr val="black"/>
              </a:solidFill>
            </a:endParaRPr>
          </a:p>
        </p:txBody>
      </p:sp>
      <p:sp>
        <p:nvSpPr>
          <p:cNvPr id="4" name="任意多边形 3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1</a:t>
            </a:r>
            <a:endParaRPr lang="zh-CN" altLang="en-US" sz="2100" b="1" dirty="0"/>
          </a:p>
        </p:txBody>
      </p:sp>
      <p:sp>
        <p:nvSpPr>
          <p:cNvPr id="24" name="TextBox 7"/>
          <p:cNvSpPr txBox="1">
            <a:spLocks noChangeArrowheads="1"/>
          </p:cNvSpPr>
          <p:nvPr/>
        </p:nvSpPr>
        <p:spPr bwMode="auto">
          <a:xfrm>
            <a:off x="493520" y="600229"/>
            <a:ext cx="3648197" cy="38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+mn-ea"/>
                <a:ea typeface="+mn-ea"/>
              </a:rPr>
              <a:t>折一折，算一算，说一说。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15" grpId="0"/>
      <p:bldP spid="16" grpId="0"/>
      <p:bldP spid="17" grpId="0"/>
      <p:bldP spid="18" grpId="0"/>
      <p:bldP spid="21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8" descr="深色下对角线"/>
          <p:cNvSpPr>
            <a:spLocks noChangeArrowheads="1"/>
          </p:cNvSpPr>
          <p:nvPr/>
        </p:nvSpPr>
        <p:spPr bwMode="auto">
          <a:xfrm>
            <a:off x="5427244" y="1560860"/>
            <a:ext cx="945356" cy="8096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lIns="68580" tIns="34290" rIns="68580" bIns="34290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100">
              <a:latin typeface="+mn-ea"/>
              <a:ea typeface="+mn-ea"/>
            </a:endParaRPr>
          </a:p>
        </p:txBody>
      </p:sp>
      <p:sp>
        <p:nvSpPr>
          <p:cNvPr id="4" name="Rectangle 19" descr="深色下对角线"/>
          <p:cNvSpPr>
            <a:spLocks noChangeArrowheads="1"/>
          </p:cNvSpPr>
          <p:nvPr/>
        </p:nvSpPr>
        <p:spPr bwMode="auto">
          <a:xfrm>
            <a:off x="5435578" y="1566938"/>
            <a:ext cx="945356" cy="202406"/>
          </a:xfrm>
          <a:prstGeom prst="rect">
            <a:avLst/>
          </a:prstGeom>
          <a:solidFill>
            <a:srgbClr val="A1C450"/>
          </a:solidFill>
          <a:ln>
            <a:noFill/>
          </a:ln>
        </p:spPr>
        <p:txBody>
          <a:bodyPr lIns="68580" tIns="34290" rIns="68580" bIns="34290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100">
              <a:latin typeface="+mn-ea"/>
              <a:ea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5424862" y="1556097"/>
            <a:ext cx="1079897" cy="80962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solidFill>
                <a:srgbClr val="FFFFFF"/>
              </a:solidFill>
              <a:latin typeface="+mn-ea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5573690" y="1560860"/>
            <a:ext cx="0" cy="809625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>
            <a:off x="5714183" y="1560860"/>
            <a:ext cx="0" cy="809625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>
            <a:off x="5846343" y="1557287"/>
            <a:ext cx="0" cy="810816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5977312" y="1554906"/>
            <a:ext cx="0" cy="810816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>
            <a:off x="6107090" y="1558478"/>
            <a:ext cx="0" cy="809625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6236868" y="1557287"/>
            <a:ext cx="0" cy="810816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6383315" y="1565623"/>
            <a:ext cx="0" cy="810815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75"/>
          <p:cNvSpPr txBox="1">
            <a:spLocks noChangeArrowheads="1"/>
          </p:cNvSpPr>
          <p:nvPr/>
        </p:nvSpPr>
        <p:spPr bwMode="auto">
          <a:xfrm>
            <a:off x="5221265" y="2533600"/>
            <a:ext cx="2347913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+mn-ea"/>
                <a:ea typeface="+mn-ea"/>
              </a:rPr>
              <a:t>先分</a:t>
            </a:r>
            <a:r>
              <a:rPr lang="en-US" altLang="zh-CN" sz="2100" dirty="0">
                <a:latin typeface="+mn-ea"/>
                <a:ea typeface="+mn-ea"/>
              </a:rPr>
              <a:t>8</a:t>
            </a:r>
            <a:r>
              <a:rPr lang="zh-CN" altLang="en-US" sz="2100" dirty="0">
                <a:latin typeface="+mn-ea"/>
                <a:ea typeface="+mn-ea"/>
              </a:rPr>
              <a:t>份，取</a:t>
            </a:r>
            <a:r>
              <a:rPr lang="en-US" altLang="zh-CN" sz="2100" dirty="0">
                <a:latin typeface="+mn-ea"/>
                <a:ea typeface="+mn-ea"/>
              </a:rPr>
              <a:t>7</a:t>
            </a:r>
            <a:r>
              <a:rPr lang="zh-CN" altLang="en-US" sz="2100" dirty="0">
                <a:latin typeface="+mn-ea"/>
                <a:ea typeface="+mn-ea"/>
              </a:rPr>
              <a:t>份</a:t>
            </a:r>
          </a:p>
        </p:txBody>
      </p:sp>
      <p:cxnSp>
        <p:nvCxnSpPr>
          <p:cNvPr id="15" name="直接连接符 14"/>
          <p:cNvCxnSpPr/>
          <p:nvPr/>
        </p:nvCxnSpPr>
        <p:spPr>
          <a:xfrm>
            <a:off x="5427244" y="1962100"/>
            <a:ext cx="1079897" cy="0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5424862" y="1763266"/>
            <a:ext cx="1079897" cy="0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5424862" y="2162125"/>
            <a:ext cx="1079897" cy="0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80"/>
          <p:cNvSpPr txBox="1">
            <a:spLocks noChangeArrowheads="1"/>
          </p:cNvSpPr>
          <p:nvPr/>
        </p:nvSpPr>
        <p:spPr bwMode="auto">
          <a:xfrm>
            <a:off x="5222456" y="2950563"/>
            <a:ext cx="234672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+mn-ea"/>
                <a:ea typeface="+mn-ea"/>
              </a:rPr>
              <a:t>再分</a:t>
            </a:r>
            <a:r>
              <a:rPr lang="en-US" altLang="zh-CN" sz="2100" dirty="0">
                <a:latin typeface="+mn-ea"/>
                <a:ea typeface="+mn-ea"/>
              </a:rPr>
              <a:t>4</a:t>
            </a:r>
            <a:r>
              <a:rPr lang="zh-CN" altLang="en-US" sz="2100" dirty="0">
                <a:latin typeface="+mn-ea"/>
                <a:ea typeface="+mn-ea"/>
              </a:rPr>
              <a:t>份，取</a:t>
            </a:r>
            <a:r>
              <a:rPr lang="en-US" altLang="zh-CN" sz="2100" dirty="0">
                <a:latin typeface="+mn-ea"/>
                <a:ea typeface="+mn-ea"/>
              </a:rPr>
              <a:t>1</a:t>
            </a:r>
            <a:r>
              <a:rPr lang="zh-CN" altLang="en-US" sz="2100" dirty="0">
                <a:latin typeface="+mn-ea"/>
                <a:ea typeface="+mn-ea"/>
              </a:rPr>
              <a:t>份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2054825" y="1596924"/>
                <a:ext cx="1103620" cy="676339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7×1</m:t>
                          </m:r>
                        </m:num>
                        <m:den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8×4</m:t>
                          </m:r>
                        </m:den>
                      </m:f>
                      <m:r>
                        <a:rPr lang="en-US" altLang="zh-CN" sz="2100" i="1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4825" y="1596924"/>
                <a:ext cx="1103620" cy="676339"/>
              </a:xfrm>
              <a:prstGeom prst="rect">
                <a:avLst/>
              </a:prstGeom>
              <a:blipFill rotWithShape="1">
                <a:blip r:embed="rId2"/>
                <a:stretch>
                  <a:fillRect l="-54" t="-79" r="-2306" b="8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/>
              <p:cNvSpPr/>
              <p:nvPr/>
            </p:nvSpPr>
            <p:spPr>
              <a:xfrm>
                <a:off x="2046490" y="1603882"/>
                <a:ext cx="516007" cy="67422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32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20" name="矩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6490" y="1603882"/>
                <a:ext cx="516007" cy="674223"/>
              </a:xfrm>
              <a:prstGeom prst="rect">
                <a:avLst/>
              </a:prstGeom>
              <a:blipFill rotWithShape="1">
                <a:blip r:embed="rId3"/>
                <a:stretch>
                  <a:fillRect l="-101" t="-75" r="-4747" b="5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圆角矩形 20"/>
          <p:cNvSpPr/>
          <p:nvPr/>
        </p:nvSpPr>
        <p:spPr>
          <a:xfrm>
            <a:off x="2043635" y="1596924"/>
            <a:ext cx="842157" cy="681182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solidFill>
                <a:srgbClr val="FFFFFF"/>
              </a:solidFill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矩形 21"/>
              <p:cNvSpPr/>
              <p:nvPr/>
            </p:nvSpPr>
            <p:spPr>
              <a:xfrm>
                <a:off x="1233635" y="1691713"/>
                <a:ext cx="899521" cy="534473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 </a:t>
                </a:r>
                <a:r>
                  <a:rPr lang="en-US" altLang="zh-CN" sz="2100" dirty="0"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 dirty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=</a:t>
                </a:r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22" name="矩形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3635" y="1691713"/>
                <a:ext cx="899521" cy="534473"/>
              </a:xfrm>
              <a:prstGeom prst="rect">
                <a:avLst/>
              </a:prstGeom>
              <a:blipFill rotWithShape="1">
                <a:blip r:embed="rId4"/>
                <a:stretch>
                  <a:fillRect l="-52" t="-14" r="21" b="-2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任意多边形 22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1</a:t>
            </a:r>
            <a:endParaRPr lang="zh-CN" altLang="en-US" sz="2100" b="1" dirty="0"/>
          </a:p>
        </p:txBody>
      </p:sp>
      <p:sp>
        <p:nvSpPr>
          <p:cNvPr id="24" name="TextBox 7"/>
          <p:cNvSpPr txBox="1">
            <a:spLocks noChangeArrowheads="1"/>
          </p:cNvSpPr>
          <p:nvPr/>
        </p:nvSpPr>
        <p:spPr bwMode="auto">
          <a:xfrm>
            <a:off x="493521" y="598109"/>
            <a:ext cx="5203031" cy="38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+mn-ea"/>
                <a:ea typeface="+mn-ea"/>
              </a:rPr>
              <a:t>折一折，算一算，说一说。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14" grpId="0"/>
      <p:bldP spid="18" grpId="0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2</a:t>
            </a:r>
            <a:endParaRPr lang="zh-CN" altLang="en-US" sz="2100" b="1" dirty="0"/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813514" y="2431233"/>
            <a:ext cx="6554654" cy="473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zh-CN" altLang="en-US" sz="2100" dirty="0">
                <a:latin typeface="+mn-ea"/>
                <a:ea typeface="+mn-ea"/>
              </a:rPr>
              <a:t>（</a:t>
            </a:r>
            <a:r>
              <a:rPr lang="en-US" altLang="zh-CN" sz="2100" dirty="0">
                <a:latin typeface="+mn-ea"/>
                <a:ea typeface="+mn-ea"/>
              </a:rPr>
              <a:t>1</a:t>
            </a:r>
            <a:r>
              <a:rPr lang="zh-CN" altLang="en-US" sz="2100" dirty="0">
                <a:latin typeface="+mn-ea"/>
                <a:ea typeface="+mn-ea"/>
              </a:rPr>
              <a:t>）淘气在月球上的体重是多少千克？在火星上呢？</a:t>
            </a:r>
            <a:endParaRPr lang="en-US" altLang="zh-CN" sz="2100" dirty="0">
              <a:latin typeface="+mn-ea"/>
              <a:ea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6"/>
              <p:cNvSpPr>
                <a:spLocks noChangeArrowheads="1"/>
              </p:cNvSpPr>
              <p:nvPr/>
            </p:nvSpPr>
            <p:spPr bwMode="auto">
              <a:xfrm>
                <a:off x="3019127" y="3013950"/>
                <a:ext cx="766155" cy="5057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000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42×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6</m:t>
                        </m:r>
                      </m:den>
                    </m:f>
                  </m:oMath>
                </a14:m>
                <a:endParaRPr lang="en-US" altLang="zh-CN" sz="20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40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19127" y="3013950"/>
                <a:ext cx="766155" cy="505779"/>
              </a:xfrm>
              <a:prstGeom prst="rect">
                <a:avLst/>
              </a:prstGeom>
              <a:blipFill rotWithShape="1">
                <a:blip r:embed="rId2"/>
                <a:stretch>
                  <a:fillRect l="-44" t="-47" r="6" b="11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矩形 40"/>
              <p:cNvSpPr/>
              <p:nvPr/>
            </p:nvSpPr>
            <p:spPr>
              <a:xfrm>
                <a:off x="4526267" y="3084715"/>
                <a:ext cx="1634102" cy="39299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r>
                      <a:rPr lang="en-US" altLang="zh-CN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7</m:t>
                    </m:r>
                    <m:r>
                      <a:rPr lang="zh-CN" altLang="en-US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（千克）</m:t>
                    </m:r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41" name="矩形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6267" y="3084715"/>
                <a:ext cx="1634102" cy="392993"/>
              </a:xfrm>
              <a:prstGeom prst="rect">
                <a:avLst/>
              </a:prstGeom>
              <a:blipFill rotWithShape="1">
                <a:blip r:embed="rId3"/>
                <a:stretch>
                  <a:fillRect l="-38" t="-132" r="-3094" b="1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36"/>
              <p:cNvSpPr>
                <a:spLocks noChangeArrowheads="1"/>
              </p:cNvSpPr>
              <p:nvPr/>
            </p:nvSpPr>
            <p:spPr bwMode="auto">
              <a:xfrm>
                <a:off x="3785283" y="3013950"/>
                <a:ext cx="1497923" cy="5938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400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42</m:t>
                        </m:r>
                        <m:r>
                          <a:rPr lang="en-US" altLang="zh-CN" sz="24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6</m:t>
                        </m:r>
                      </m:den>
                    </m:f>
                  </m:oMath>
                </a14:m>
                <a:endParaRPr lang="en-US" altLang="zh-CN" sz="24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42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85283" y="3013950"/>
                <a:ext cx="1497923" cy="593881"/>
              </a:xfrm>
              <a:prstGeom prst="rect">
                <a:avLst/>
              </a:prstGeom>
              <a:blipFill rotWithShape="1">
                <a:blip r:embed="rId4"/>
                <a:stretch>
                  <a:fillRect l="-3" t="-40" b="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36"/>
              <p:cNvSpPr>
                <a:spLocks noChangeArrowheads="1"/>
              </p:cNvSpPr>
              <p:nvPr/>
            </p:nvSpPr>
            <p:spPr bwMode="auto">
              <a:xfrm>
                <a:off x="3019127" y="3758659"/>
                <a:ext cx="766155" cy="5066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000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42×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num>
                      <m:den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8</m:t>
                        </m:r>
                      </m:den>
                    </m:f>
                  </m:oMath>
                </a14:m>
                <a:endParaRPr lang="en-US" altLang="zh-CN" sz="20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43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19127" y="3758659"/>
                <a:ext cx="766155" cy="506614"/>
              </a:xfrm>
              <a:prstGeom prst="rect">
                <a:avLst/>
              </a:prstGeom>
              <a:blipFill rotWithShape="1">
                <a:blip r:embed="rId5"/>
                <a:stretch>
                  <a:fillRect l="-44" t="-19" r="6" b="12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矩形 43"/>
              <p:cNvSpPr/>
              <p:nvPr/>
            </p:nvSpPr>
            <p:spPr>
              <a:xfrm>
                <a:off x="4544616" y="3797503"/>
                <a:ext cx="1765532" cy="53447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63</m:t>
                        </m:r>
                      </m:num>
                      <m:den>
                        <m:r>
                          <a:rPr lang="en-US" altLang="zh-CN" sz="21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zh-CN" altLang="en-US" sz="2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（千克）</m:t>
                    </m:r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44" name="矩形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4616" y="3797503"/>
                <a:ext cx="1765532" cy="534473"/>
              </a:xfrm>
              <a:prstGeom prst="rect">
                <a:avLst/>
              </a:prstGeom>
              <a:blipFill rotWithShape="1">
                <a:blip r:embed="rId6"/>
                <a:stretch>
                  <a:fillRect l="-31" t="-38" r="-1538" b="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36"/>
              <p:cNvSpPr>
                <a:spLocks noChangeArrowheads="1"/>
              </p:cNvSpPr>
              <p:nvPr/>
            </p:nvSpPr>
            <p:spPr bwMode="auto">
              <a:xfrm>
                <a:off x="3757255" y="3795964"/>
                <a:ext cx="1497923" cy="5940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400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42</m:t>
                        </m:r>
                        <m:r>
                          <a:rPr lang="en-US" altLang="zh-CN" sz="24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num>
                      <m:den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8</m:t>
                        </m:r>
                      </m:den>
                    </m:f>
                  </m:oMath>
                </a14:m>
                <a:endParaRPr lang="en-US" altLang="zh-CN" sz="24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45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57255" y="3795964"/>
                <a:ext cx="1497923" cy="594073"/>
              </a:xfrm>
              <a:prstGeom prst="rect">
                <a:avLst/>
              </a:prstGeom>
              <a:blipFill rotWithShape="1">
                <a:blip r:embed="rId7"/>
                <a:stretch>
                  <a:fillRect l="-40" t="-96" r="37" b="4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矩形 1"/>
              <p:cNvSpPr/>
              <p:nvPr/>
            </p:nvSpPr>
            <p:spPr>
              <a:xfrm>
                <a:off x="1631811" y="4331976"/>
                <a:ext cx="6766546" cy="526202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latin typeface="+mn-ea"/>
                  </a:rPr>
                  <a:t>答：淘气在月球上的体重是</a:t>
                </a:r>
                <a:r>
                  <a:rPr lang="en-US" altLang="zh-CN" sz="2100" dirty="0">
                    <a:latin typeface="+mn-ea"/>
                  </a:rPr>
                  <a:t>7</a:t>
                </a:r>
                <a:r>
                  <a:rPr lang="zh-CN" altLang="en-US" sz="2100" dirty="0">
                    <a:latin typeface="+mn-ea"/>
                  </a:rPr>
                  <a:t>千克，在火星上是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>
                            <a:latin typeface="Cambria Math" panose="02040503050406030204" pitchFamily="18" charset="0"/>
                          </a:rPr>
                          <m:t>63</m:t>
                        </m:r>
                      </m:num>
                      <m:den>
                        <m:r>
                          <a:rPr lang="en-US" altLang="zh-CN" sz="210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zh-CN" altLang="en-US" sz="2100">
                        <a:latin typeface="Cambria Math" panose="02040503050406030204" pitchFamily="18" charset="0"/>
                      </a:rPr>
                      <m:t>千克</m:t>
                    </m:r>
                  </m:oMath>
                </a14:m>
                <a:r>
                  <a:rPr lang="zh-CN" altLang="en-US" sz="2100" dirty="0">
                    <a:latin typeface="+mn-ea"/>
                  </a:rPr>
                  <a:t>。</a:t>
                </a:r>
              </a:p>
            </p:txBody>
          </p:sp>
        </mc:Choice>
        <mc:Fallback xmlns="">
          <p:sp>
            <p:nvSpPr>
              <p:cNvPr id="2" name="矩形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1811" y="4331976"/>
                <a:ext cx="6766546" cy="526202"/>
              </a:xfrm>
              <a:prstGeom prst="rect">
                <a:avLst/>
              </a:prstGeom>
              <a:blipFill rotWithShape="1">
                <a:blip r:embed="rId8"/>
                <a:stretch>
                  <a:fillRect l="-7" t="-1" r="7" b="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图片 12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1880501" y="558214"/>
            <a:ext cx="4814286" cy="1835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2" grpId="0"/>
      <p:bldP spid="43" grpId="0"/>
      <p:bldP spid="44" grpId="0"/>
      <p:bldP spid="45" grpId="0"/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54596" y="2648783"/>
            <a:ext cx="7559645" cy="47320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100" dirty="0">
                <a:latin typeface="+mn-ea"/>
              </a:rPr>
              <a:t>（</a:t>
            </a:r>
            <a:r>
              <a:rPr lang="en-US" altLang="zh-CN" sz="2100" dirty="0">
                <a:latin typeface="+mn-ea"/>
              </a:rPr>
              <a:t>2</a:t>
            </a:r>
            <a:r>
              <a:rPr lang="zh-CN" altLang="en-US" sz="2100" dirty="0">
                <a:latin typeface="+mn-ea"/>
              </a:rPr>
              <a:t>）算算自己爸爸、妈妈在月球上和火星上的体重分别是多少。</a:t>
            </a:r>
          </a:p>
        </p:txBody>
      </p:sp>
      <p:sp>
        <p:nvSpPr>
          <p:cNvPr id="4" name="矩形 3"/>
          <p:cNvSpPr/>
          <p:nvPr/>
        </p:nvSpPr>
        <p:spPr>
          <a:xfrm>
            <a:off x="1381277" y="3126824"/>
            <a:ext cx="561596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爸爸的体重是</a:t>
            </a:r>
            <a:r>
              <a:rPr lang="en-US" altLang="zh-CN" sz="2100" dirty="0">
                <a:solidFill>
                  <a:prstClr val="black"/>
                </a:solidFill>
                <a:latin typeface="+mn-ea"/>
              </a:rPr>
              <a:t>72</a:t>
            </a:r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千克、妈妈的体重是</a:t>
            </a:r>
            <a:r>
              <a:rPr lang="en-US" altLang="zh-CN" sz="2100" dirty="0">
                <a:solidFill>
                  <a:prstClr val="black"/>
                </a:solidFill>
                <a:latin typeface="+mn-ea"/>
              </a:rPr>
              <a:t>56</a:t>
            </a:r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千克。</a:t>
            </a:r>
            <a:endParaRPr lang="zh-CN" altLang="en-US" dirty="0"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6"/>
              <p:cNvSpPr>
                <a:spLocks noChangeArrowheads="1"/>
              </p:cNvSpPr>
              <p:nvPr/>
            </p:nvSpPr>
            <p:spPr bwMode="auto">
              <a:xfrm>
                <a:off x="1289054" y="3719624"/>
                <a:ext cx="766155" cy="5057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000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72×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6</m:t>
                        </m:r>
                      </m:den>
                    </m:f>
                  </m:oMath>
                </a14:m>
                <a:endParaRPr lang="en-US" altLang="zh-CN" sz="20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6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89054" y="3719624"/>
                <a:ext cx="766155" cy="505779"/>
              </a:xfrm>
              <a:prstGeom prst="rect">
                <a:avLst/>
              </a:prstGeom>
              <a:blipFill rotWithShape="1">
                <a:blip r:embed="rId2"/>
                <a:stretch>
                  <a:fillRect l="-1" t="-85" r="46" b="2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2821363" y="3729627"/>
                <a:ext cx="1783181" cy="39299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r>
                      <a:rPr lang="en-US" altLang="zh-CN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12</m:t>
                    </m:r>
                    <m:r>
                      <a:rPr lang="zh-CN" altLang="en-US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（千克）</m:t>
                    </m:r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1363" y="3729627"/>
                <a:ext cx="1783181" cy="392993"/>
              </a:xfrm>
              <a:prstGeom prst="rect">
                <a:avLst/>
              </a:prstGeom>
              <a:blipFill rotWithShape="1">
                <a:blip r:embed="rId3"/>
                <a:stretch>
                  <a:fillRect l="-3" t="-69" r="-2804" b="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36"/>
              <p:cNvSpPr>
                <a:spLocks noChangeArrowheads="1"/>
              </p:cNvSpPr>
              <p:nvPr/>
            </p:nvSpPr>
            <p:spPr bwMode="auto">
              <a:xfrm>
                <a:off x="2055209" y="3719624"/>
                <a:ext cx="1497923" cy="59388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400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72</m:t>
                        </m:r>
                        <m:r>
                          <a:rPr lang="en-US" altLang="zh-CN" sz="24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6</m:t>
                        </m:r>
                      </m:den>
                    </m:f>
                  </m:oMath>
                </a14:m>
                <a:endParaRPr lang="en-US" altLang="zh-CN" sz="24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8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5209" y="3719624"/>
                <a:ext cx="1497923" cy="593881"/>
              </a:xfrm>
              <a:prstGeom prst="rect">
                <a:avLst/>
              </a:prstGeom>
              <a:blipFill rotWithShape="1">
                <a:blip r:embed="rId4"/>
                <a:stretch>
                  <a:fillRect l="-23" t="-72" r="20" b="9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36"/>
              <p:cNvSpPr>
                <a:spLocks noChangeArrowheads="1"/>
              </p:cNvSpPr>
              <p:nvPr/>
            </p:nvSpPr>
            <p:spPr bwMode="auto">
              <a:xfrm>
                <a:off x="4761187" y="3701383"/>
                <a:ext cx="766155" cy="5066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000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72×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num>
                      <m:den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8</m:t>
                        </m:r>
                      </m:den>
                    </m:f>
                  </m:oMath>
                </a14:m>
                <a:endParaRPr lang="en-US" altLang="zh-CN" sz="20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9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61187" y="3701383"/>
                <a:ext cx="766155" cy="506614"/>
              </a:xfrm>
              <a:prstGeom prst="rect">
                <a:avLst/>
              </a:prstGeom>
              <a:blipFill rotWithShape="1">
                <a:blip r:embed="rId5"/>
                <a:stretch>
                  <a:fillRect l="-77" t="-119" r="39" b="9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/>
              <p:cNvSpPr/>
              <p:nvPr/>
            </p:nvSpPr>
            <p:spPr>
              <a:xfrm>
                <a:off x="6286675" y="3740227"/>
                <a:ext cx="1783181" cy="39299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r>
                      <a:rPr lang="en-US" altLang="zh-CN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27</m:t>
                    </m:r>
                    <m:r>
                      <a:rPr lang="zh-CN" altLang="en-US" sz="2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（千克）</m:t>
                    </m:r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6675" y="3740227"/>
                <a:ext cx="1783181" cy="392993"/>
              </a:xfrm>
              <a:prstGeom prst="rect">
                <a:avLst/>
              </a:prstGeom>
              <a:blipFill rotWithShape="1">
                <a:blip r:embed="rId6"/>
                <a:stretch>
                  <a:fillRect l="-10" t="-20" r="-2798" b="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36"/>
              <p:cNvSpPr>
                <a:spLocks noChangeArrowheads="1"/>
              </p:cNvSpPr>
              <p:nvPr/>
            </p:nvSpPr>
            <p:spPr bwMode="auto">
              <a:xfrm>
                <a:off x="5499314" y="3738688"/>
                <a:ext cx="1497923" cy="59407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400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72</m:t>
                        </m:r>
                        <m:r>
                          <a:rPr lang="en-US" altLang="zh-CN" sz="24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num>
                      <m:den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8</m:t>
                        </m:r>
                      </m:den>
                    </m:f>
                  </m:oMath>
                </a14:m>
                <a:endParaRPr lang="en-US" altLang="zh-CN" sz="24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11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499314" y="3738688"/>
                <a:ext cx="1497923" cy="594073"/>
              </a:xfrm>
              <a:prstGeom prst="rect">
                <a:avLst/>
              </a:prstGeom>
              <a:blipFill rotWithShape="1">
                <a:blip r:embed="rId7"/>
                <a:stretch>
                  <a:fillRect l="-14" t="-75" r="11" b="2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1162125" y="4361617"/>
                <a:ext cx="7198124" cy="39299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latin typeface="+mn-ea"/>
                  </a:rPr>
                  <a:t>答：爸爸在月球上和火星上的体重分别是</a:t>
                </a:r>
                <a14:m>
                  <m:oMath xmlns:m="http://schemas.openxmlformats.org/officeDocument/2006/math">
                    <m:r>
                      <a:rPr lang="en-US" altLang="zh-CN" sz="2100" i="1">
                        <a:latin typeface="Cambria Math" panose="02040503050406030204" pitchFamily="18" charset="0"/>
                      </a:rPr>
                      <m:t>12</m:t>
                    </m:r>
                    <m:r>
                      <a:rPr lang="zh-CN" altLang="en-US" sz="2100" i="1">
                        <a:latin typeface="Cambria Math" panose="02040503050406030204" pitchFamily="18" charset="0"/>
                      </a:rPr>
                      <m:t>千克、</m:t>
                    </m:r>
                    <m:r>
                      <a:rPr lang="en-US" altLang="zh-CN" sz="2100" i="1">
                        <a:latin typeface="Cambria Math" panose="02040503050406030204" pitchFamily="18" charset="0"/>
                      </a:rPr>
                      <m:t>27</m:t>
                    </m:r>
                    <m:r>
                      <a:rPr lang="zh-CN" altLang="en-US" sz="2100">
                        <a:latin typeface="Cambria Math" panose="02040503050406030204" pitchFamily="18" charset="0"/>
                      </a:rPr>
                      <m:t>千克</m:t>
                    </m:r>
                    <m:r>
                      <a:rPr lang="zh-CN" altLang="en-US" sz="2100" i="1">
                        <a:latin typeface="Cambria Math" panose="02040503050406030204" pitchFamily="18" charset="0"/>
                      </a:rPr>
                      <m:t>。</m:t>
                    </m:r>
                  </m:oMath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2125" y="4361617"/>
                <a:ext cx="7198124" cy="392993"/>
              </a:xfrm>
              <a:prstGeom prst="rect">
                <a:avLst/>
              </a:prstGeom>
              <a:blipFill rotWithShape="1">
                <a:blip r:embed="rId8"/>
                <a:stretch>
                  <a:fillRect l="-1" t="-111" r="7" b="9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任意多边形 1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2</a:t>
            </a:r>
            <a:endParaRPr lang="zh-CN" altLang="en-US" sz="2100" b="1" dirty="0"/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880501" y="558214"/>
            <a:ext cx="4814286" cy="18357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751437" y="599175"/>
            <a:ext cx="7559645" cy="473206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5000"/>
              </a:lnSpc>
            </a:pPr>
            <a:r>
              <a:rPr lang="zh-CN" altLang="en-US" sz="2100" dirty="0">
                <a:latin typeface="+mn-ea"/>
              </a:rPr>
              <a:t>（</a:t>
            </a:r>
            <a:r>
              <a:rPr lang="en-US" altLang="zh-CN" sz="2100" dirty="0">
                <a:latin typeface="+mn-ea"/>
              </a:rPr>
              <a:t>2</a:t>
            </a:r>
            <a:r>
              <a:rPr lang="zh-CN" altLang="en-US" sz="2100" dirty="0">
                <a:latin typeface="+mn-ea"/>
              </a:rPr>
              <a:t>）算算自己爸爸、妈妈在月球上和火星上的体重分别是多少。</a:t>
            </a:r>
          </a:p>
        </p:txBody>
      </p:sp>
      <p:sp>
        <p:nvSpPr>
          <p:cNvPr id="4" name="矩形 3"/>
          <p:cNvSpPr/>
          <p:nvPr/>
        </p:nvSpPr>
        <p:spPr>
          <a:xfrm>
            <a:off x="914944" y="1260941"/>
            <a:ext cx="561596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爸爸的体重是</a:t>
            </a:r>
            <a:r>
              <a:rPr lang="en-US" altLang="zh-CN" sz="2100" dirty="0">
                <a:solidFill>
                  <a:prstClr val="black"/>
                </a:solidFill>
                <a:latin typeface="+mn-ea"/>
              </a:rPr>
              <a:t>72</a:t>
            </a:r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千克、妈妈的体重是</a:t>
            </a:r>
            <a:r>
              <a:rPr lang="en-US" altLang="zh-CN" sz="2100" dirty="0">
                <a:solidFill>
                  <a:prstClr val="black"/>
                </a:solidFill>
                <a:latin typeface="+mn-ea"/>
              </a:rPr>
              <a:t>56</a:t>
            </a:r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千克。</a:t>
            </a:r>
            <a:endParaRPr lang="zh-CN" altLang="en-US" dirty="0"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36"/>
              <p:cNvSpPr>
                <a:spLocks noChangeArrowheads="1"/>
              </p:cNvSpPr>
              <p:nvPr/>
            </p:nvSpPr>
            <p:spPr bwMode="auto">
              <a:xfrm>
                <a:off x="1492999" y="1985029"/>
                <a:ext cx="766155" cy="50577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000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56×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6</m:t>
                        </m:r>
                      </m:den>
                    </m:f>
                  </m:oMath>
                </a14:m>
                <a:endParaRPr lang="en-US" altLang="zh-CN" sz="20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12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92999" y="1985029"/>
                <a:ext cx="766155" cy="505779"/>
              </a:xfrm>
              <a:prstGeom prst="rect">
                <a:avLst/>
              </a:prstGeom>
              <a:blipFill rotWithShape="1">
                <a:blip r:embed="rId2"/>
                <a:stretch>
                  <a:fillRect l="-15" t="-4" r="60" b="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3008115" y="1984184"/>
                <a:ext cx="1748700" cy="53601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zh-CN" altLang="en-US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（千克）</m:t>
                    </m:r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8115" y="1984184"/>
                <a:ext cx="1748700" cy="536012"/>
              </a:xfrm>
              <a:prstGeom prst="rect">
                <a:avLst/>
              </a:prstGeom>
              <a:blipFill rotWithShape="1">
                <a:blip r:embed="rId3"/>
                <a:stretch>
                  <a:fillRect l="-7" t="-83" r="-2540" b="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36"/>
              <p:cNvSpPr>
                <a:spLocks noChangeArrowheads="1"/>
              </p:cNvSpPr>
              <p:nvPr/>
            </p:nvSpPr>
            <p:spPr bwMode="auto">
              <a:xfrm>
                <a:off x="2259154" y="1985029"/>
                <a:ext cx="1497923" cy="59913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400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56</m:t>
                        </m:r>
                        <m:r>
                          <a:rPr lang="en-US" altLang="zh-CN" sz="24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6</m:t>
                        </m:r>
                      </m:den>
                    </m:f>
                  </m:oMath>
                </a14:m>
                <a:endParaRPr lang="en-US" altLang="zh-CN" sz="24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14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59154" y="1985029"/>
                <a:ext cx="1497923" cy="599138"/>
              </a:xfrm>
              <a:prstGeom prst="rect">
                <a:avLst/>
              </a:prstGeom>
              <a:blipFill rotWithShape="1">
                <a:blip r:embed="rId4"/>
                <a:stretch>
                  <a:fillRect l="-31" t="-3" r="28" b="5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36"/>
              <p:cNvSpPr>
                <a:spLocks noChangeArrowheads="1"/>
              </p:cNvSpPr>
              <p:nvPr/>
            </p:nvSpPr>
            <p:spPr bwMode="auto">
              <a:xfrm>
                <a:off x="1492999" y="2661807"/>
                <a:ext cx="766155" cy="50661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000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56×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num>
                      <m:den>
                        <m:r>
                          <a:rPr lang="en-US" altLang="zh-CN" sz="20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8</m:t>
                        </m:r>
                      </m:den>
                    </m:f>
                  </m:oMath>
                </a14:m>
                <a:endParaRPr lang="en-US" altLang="zh-CN" sz="20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16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92999" y="2661807"/>
                <a:ext cx="766155" cy="506614"/>
              </a:xfrm>
              <a:prstGeom prst="rect">
                <a:avLst/>
              </a:prstGeom>
              <a:blipFill rotWithShape="1">
                <a:blip r:embed="rId5"/>
                <a:stretch>
                  <a:fillRect l="-15" t="-103" r="60" b="8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2995684" y="2735014"/>
                <a:ext cx="1783181" cy="39299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r>
                      <a:rPr lang="en-US" altLang="zh-CN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21</m:t>
                    </m:r>
                    <m:r>
                      <a:rPr lang="zh-CN" altLang="en-US" sz="21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（千克）</m:t>
                    </m:r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5684" y="2735014"/>
                <a:ext cx="1783181" cy="392993"/>
              </a:xfrm>
              <a:prstGeom prst="rect">
                <a:avLst/>
              </a:prstGeom>
              <a:blipFill rotWithShape="1">
                <a:blip r:embed="rId6"/>
                <a:stretch>
                  <a:fillRect l="-22" t="-18" r="-2786" b="1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36"/>
              <p:cNvSpPr>
                <a:spLocks noChangeArrowheads="1"/>
              </p:cNvSpPr>
              <p:nvPr/>
            </p:nvSpPr>
            <p:spPr bwMode="auto">
              <a:xfrm>
                <a:off x="2225001" y="2658007"/>
                <a:ext cx="1497923" cy="599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400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56</m:t>
                        </m:r>
                        <m:r>
                          <a:rPr lang="en-US" altLang="zh-CN" sz="24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num>
                      <m:den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8</m:t>
                        </m:r>
                      </m:den>
                    </m:f>
                  </m:oMath>
                </a14:m>
                <a:endParaRPr lang="en-US" altLang="zh-CN" sz="24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18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25001" y="2658007"/>
                <a:ext cx="1497923" cy="599331"/>
              </a:xfrm>
              <a:prstGeom prst="rect">
                <a:avLst/>
              </a:prstGeom>
              <a:blipFill rotWithShape="1">
                <a:blip r:embed="rId7"/>
                <a:stretch>
                  <a:fillRect l="-40" t="-89" r="37" b="7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/>
              <p:cNvSpPr/>
              <p:nvPr/>
            </p:nvSpPr>
            <p:spPr>
              <a:xfrm>
                <a:off x="1492999" y="3407993"/>
                <a:ext cx="7014565" cy="53601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latin typeface="+mn-ea"/>
                  </a:rPr>
                  <a:t>答：妈妈在月球上和火星上的体重分别是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28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zh-CN" altLang="en-US" sz="2100" i="1">
                        <a:latin typeface="Cambria Math" panose="02040503050406030204" pitchFamily="18" charset="0"/>
                      </a:rPr>
                      <m:t>千克、</m:t>
                    </m:r>
                    <m:r>
                      <a:rPr lang="en-US" altLang="zh-CN" sz="2100" i="1">
                        <a:latin typeface="Cambria Math" panose="02040503050406030204" pitchFamily="18" charset="0"/>
                      </a:rPr>
                      <m:t>7</m:t>
                    </m:r>
                    <m:r>
                      <a:rPr lang="zh-CN" altLang="en-US" sz="2100">
                        <a:latin typeface="Cambria Math" panose="02040503050406030204" pitchFamily="18" charset="0"/>
                      </a:rPr>
                      <m:t>千克</m:t>
                    </m:r>
                    <m:r>
                      <a:rPr lang="zh-CN" altLang="en-US" sz="2100" i="1">
                        <a:latin typeface="Cambria Math" panose="02040503050406030204" pitchFamily="18" charset="0"/>
                      </a:rPr>
                      <m:t>。</m:t>
                    </m:r>
                  </m:oMath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20" name="矩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2999" y="3407993"/>
                <a:ext cx="7014565" cy="536012"/>
              </a:xfrm>
              <a:prstGeom prst="rect">
                <a:avLst/>
              </a:prstGeom>
              <a:blipFill rotWithShape="1">
                <a:blip r:embed="rId8"/>
                <a:stretch>
                  <a:fillRect l="-2" t="-109" r="7" b="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任意多边形 10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2</a:t>
            </a:r>
            <a:endParaRPr lang="zh-CN" altLang="en-US" sz="21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4" grpId="0"/>
      <p:bldP spid="16" grpId="0"/>
      <p:bldP spid="17" grpId="0"/>
      <p:bldP spid="18" grpId="0"/>
      <p:bldP spid="2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355280" y="642503"/>
            <a:ext cx="8030976" cy="200824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、在实践活动中，借助图形语言，理解分数乘分数的意义。</a:t>
            </a:r>
          </a:p>
          <a:p>
            <a:pPr>
              <a:lnSpc>
                <a:spcPct val="150000"/>
              </a:lnSpc>
            </a:pP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、探索并掌握分数乘分数的计算方法，并能正确计算。</a:t>
            </a:r>
          </a:p>
          <a:p>
            <a:pPr>
              <a:lnSpc>
                <a:spcPct val="150000"/>
              </a:lnSpc>
            </a:pPr>
            <a:r>
              <a:rPr lang="en-US" altLang="zh-CN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2100" b="1" dirty="0">
                <a:latin typeface="楷体" panose="02010609060101010101" pitchFamily="49" charset="-122"/>
                <a:ea typeface="楷体" panose="02010609060101010101" pitchFamily="49" charset="-122"/>
              </a:rPr>
              <a:t>、能运用分数乘分数的知识解决简单的实际问题，体会数学与生活的联系。</a:t>
            </a:r>
          </a:p>
        </p:txBody>
      </p:sp>
      <p:sp>
        <p:nvSpPr>
          <p:cNvPr id="5" name="圆角矩形 4"/>
          <p:cNvSpPr/>
          <p:nvPr/>
        </p:nvSpPr>
        <p:spPr>
          <a:xfrm>
            <a:off x="256375" y="2769310"/>
            <a:ext cx="8579617" cy="1852301"/>
          </a:xfrm>
          <a:prstGeom prst="roundRect">
            <a:avLst>
              <a:gd name="adj" fmla="val 8426"/>
            </a:avLst>
          </a:pr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>
              <a:lnSpc>
                <a:spcPct val="150000"/>
              </a:lnSpc>
            </a:pPr>
            <a:endParaRPr lang="zh-CN" altLang="en-US" sz="2100" dirty="0">
              <a:latin typeface="+mn-ea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493520" y="2906693"/>
            <a:ext cx="8171915" cy="200824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bg1"/>
                </a:solidFill>
                <a:latin typeface="+mn-ea"/>
              </a:rPr>
              <a:t>【</a:t>
            </a:r>
            <a:r>
              <a:rPr lang="zh-CN" altLang="en-US" sz="2100" dirty="0">
                <a:solidFill>
                  <a:schemeClr val="bg1"/>
                </a:solidFill>
                <a:latin typeface="+mn-ea"/>
              </a:rPr>
              <a:t>重点</a:t>
            </a:r>
            <a:r>
              <a:rPr lang="en-US" altLang="zh-CN" sz="2100" dirty="0">
                <a:solidFill>
                  <a:schemeClr val="bg1"/>
                </a:solidFill>
                <a:latin typeface="+mn-ea"/>
              </a:rPr>
              <a:t>】</a:t>
            </a:r>
            <a:r>
              <a:rPr lang="zh-CN" altLang="en-US" sz="2100" dirty="0">
                <a:latin typeface="+mn-ea"/>
              </a:rPr>
              <a:t>探索并掌握分数与分数相乘的意义，并能正确地计算，能运用分数乘分数的知识解决简单的实际问题。</a:t>
            </a:r>
          </a:p>
          <a:p>
            <a:pPr>
              <a:lnSpc>
                <a:spcPct val="150000"/>
              </a:lnSpc>
            </a:pPr>
            <a:endParaRPr lang="zh-CN" altLang="en-US" sz="2100" dirty="0">
              <a:latin typeface="+mn-ea"/>
            </a:endParaRPr>
          </a:p>
          <a:p>
            <a:pPr>
              <a:lnSpc>
                <a:spcPct val="150000"/>
              </a:lnSpc>
            </a:pPr>
            <a:endParaRPr lang="en-US" altLang="zh-CN" sz="2100" dirty="0">
              <a:solidFill>
                <a:prstClr val="black"/>
              </a:solidFill>
              <a:latin typeface="+mn-ea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460225" y="3910814"/>
            <a:ext cx="8171915" cy="553998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bg1"/>
                </a:solidFill>
                <a:latin typeface="+mn-ea"/>
              </a:rPr>
              <a:t> 【</a:t>
            </a:r>
            <a:r>
              <a:rPr lang="zh-CN" altLang="en-US" sz="2100" dirty="0">
                <a:solidFill>
                  <a:schemeClr val="bg1"/>
                </a:solidFill>
                <a:latin typeface="+mn-ea"/>
              </a:rPr>
              <a:t>难点</a:t>
            </a:r>
            <a:r>
              <a:rPr lang="en-US" altLang="zh-CN" sz="2100" dirty="0">
                <a:solidFill>
                  <a:schemeClr val="bg1"/>
                </a:solidFill>
                <a:latin typeface="+mn-ea"/>
              </a:rPr>
              <a:t>】</a:t>
            </a:r>
            <a:r>
              <a:rPr lang="zh-CN" altLang="en-US" sz="2100" dirty="0">
                <a:latin typeface="+mn-ea"/>
              </a:rPr>
              <a:t>理解分数与分数相乘的意义，并能正确地计算。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36"/>
              <p:cNvSpPr>
                <a:spLocks noChangeArrowheads="1"/>
              </p:cNvSpPr>
              <p:nvPr/>
            </p:nvSpPr>
            <p:spPr bwMode="auto">
              <a:xfrm>
                <a:off x="2488293" y="3250435"/>
                <a:ext cx="766155" cy="6798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1-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den>
                    </m:f>
                  </m:oMath>
                </a14:m>
                <a:endParaRPr lang="en-US" altLang="zh-CN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3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88293" y="3250435"/>
                <a:ext cx="766155" cy="679801"/>
              </a:xfrm>
              <a:prstGeom prst="rect">
                <a:avLst/>
              </a:prstGeom>
              <a:blipFill rotWithShape="1">
                <a:blip r:embed="rId2"/>
                <a:stretch>
                  <a:fillRect l="-47" t="-74" r="10" b="3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3026501" y="3250435"/>
                <a:ext cx="542456" cy="53601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26501" y="3250435"/>
                <a:ext cx="542456" cy="536012"/>
              </a:xfrm>
              <a:prstGeom prst="rect">
                <a:avLst/>
              </a:prstGeom>
              <a:blipFill rotWithShape="1">
                <a:blip r:embed="rId3"/>
                <a:stretch>
                  <a:fillRect l="-17" t="-94" r="-8030" b="10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6"/>
              <p:cNvSpPr>
                <a:spLocks noChangeArrowheads="1"/>
              </p:cNvSpPr>
              <p:nvPr/>
            </p:nvSpPr>
            <p:spPr bwMode="auto">
              <a:xfrm>
                <a:off x="4654301" y="3249925"/>
                <a:ext cx="766155" cy="6806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den>
                    </m:f>
                  </m:oMath>
                </a14:m>
                <a:endParaRPr lang="en-US" altLang="zh-CN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6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54301" y="3249925"/>
                <a:ext cx="766155" cy="680699"/>
              </a:xfrm>
              <a:prstGeom prst="rect">
                <a:avLst/>
              </a:prstGeom>
              <a:blipFill rotWithShape="1">
                <a:blip r:embed="rId4"/>
                <a:stretch>
                  <a:fillRect l="-50" t="-93" r="13" b="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36"/>
              <p:cNvSpPr>
                <a:spLocks noChangeArrowheads="1"/>
              </p:cNvSpPr>
              <p:nvPr/>
            </p:nvSpPr>
            <p:spPr bwMode="auto">
              <a:xfrm>
                <a:off x="5122087" y="3264541"/>
                <a:ext cx="1497923" cy="6806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  <m: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  <m: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den>
                    </m:f>
                  </m:oMath>
                </a14:m>
                <a:endParaRPr lang="en-US" altLang="zh-CN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7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22087" y="3264541"/>
                <a:ext cx="1497923" cy="680699"/>
              </a:xfrm>
              <a:prstGeom prst="rect">
                <a:avLst/>
              </a:prstGeom>
              <a:blipFill rotWithShape="1">
                <a:blip r:embed="rId5"/>
                <a:stretch>
                  <a:fillRect l="-12" t="-1" r="9" b="91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矩形 7"/>
              <p:cNvSpPr/>
              <p:nvPr/>
            </p:nvSpPr>
            <p:spPr>
              <a:xfrm>
                <a:off x="5808303" y="3264541"/>
                <a:ext cx="461906" cy="53601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altLang="zh-CN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8" name="矩形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8303" y="3264541"/>
                <a:ext cx="461906" cy="536012"/>
              </a:xfrm>
              <a:prstGeom prst="rect">
                <a:avLst/>
              </a:prstGeom>
              <a:blipFill rotWithShape="1">
                <a:blip r:embed="rId6"/>
                <a:stretch>
                  <a:fillRect l="-128" t="-1" r="-9713" b="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矩形 8"/>
          <p:cNvSpPr/>
          <p:nvPr/>
        </p:nvSpPr>
        <p:spPr>
          <a:xfrm>
            <a:off x="3922828" y="3320953"/>
            <a:ext cx="67710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srgbClr val="FF0000"/>
                </a:solidFill>
                <a:latin typeface="+mn-ea"/>
              </a:rPr>
              <a:t>因为</a:t>
            </a:r>
          </a:p>
        </p:txBody>
      </p:sp>
      <p:sp>
        <p:nvSpPr>
          <p:cNvPr id="10" name="矩形 9"/>
          <p:cNvSpPr/>
          <p:nvPr/>
        </p:nvSpPr>
        <p:spPr>
          <a:xfrm>
            <a:off x="3544464" y="4491459"/>
            <a:ext cx="283154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lvl="0"/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答：他俩吃的一样多。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4960237" y="3869923"/>
                <a:ext cx="566502" cy="52713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60237" y="3869923"/>
                <a:ext cx="566502" cy="527132"/>
              </a:xfrm>
              <a:prstGeom prst="rect">
                <a:avLst/>
              </a:prstGeom>
              <a:blipFill rotWithShape="1">
                <a:blip r:embed="rId7"/>
                <a:stretch>
                  <a:fillRect l="-44" t="-44" r="-8124" b="6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任意多边形 1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3</a:t>
            </a:r>
            <a:endParaRPr lang="zh-CN" altLang="en-US" sz="2100" b="1" dirty="0"/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1481677" y="341966"/>
            <a:ext cx="5872615" cy="28224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  <p:bldP spid="10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4</a:t>
            </a:r>
            <a:endParaRPr lang="zh-CN" altLang="en-US" sz="21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9"/>
              <p:cNvSpPr txBox="1">
                <a:spLocks noChangeArrowheads="1"/>
              </p:cNvSpPr>
              <p:nvPr/>
            </p:nvSpPr>
            <p:spPr bwMode="auto">
              <a:xfrm>
                <a:off x="577510" y="359110"/>
                <a:ext cx="8164235" cy="1285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lnSpc>
                    <a:spcPct val="150000"/>
                  </a:lnSpc>
                </a:pPr>
                <a:r>
                  <a:rPr lang="zh-CN" altLang="en-US" sz="2100" dirty="0">
                    <a:latin typeface="+mn-ea"/>
                    <a:ea typeface="+mn-ea"/>
                  </a:rPr>
                  <a:t>校园总面积的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  <a:ea typeface="+mn-ea"/>
                          </a:rPr>
                          <m:t>5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  <a:ea typeface="+mn-ea"/>
                  </a:rPr>
                  <a:t>是空地，空地的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  <a:ea typeface="+mn-ea"/>
                  </a:rPr>
                  <a:t>准备铺草坪。铺草坪的面积占校园总面积的几分之几？画一画，再列式计算。</a:t>
                </a:r>
              </a:p>
            </p:txBody>
          </p:sp>
        </mc:Choice>
        <mc:Fallback xmlns="">
          <p:sp>
            <p:nvSpPr>
              <p:cNvPr id="3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7510" y="359110"/>
                <a:ext cx="8164235" cy="1285400"/>
              </a:xfrm>
              <a:prstGeom prst="rect">
                <a:avLst/>
              </a:prstGeom>
              <a:blipFill rotWithShape="1">
                <a:blip r:embed="rId2"/>
                <a:stretch>
                  <a:fillRect l="-4" t="-26" r="4" b="39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36"/>
              <p:cNvSpPr>
                <a:spLocks noChangeArrowheads="1"/>
              </p:cNvSpPr>
              <p:nvPr/>
            </p:nvSpPr>
            <p:spPr bwMode="auto">
              <a:xfrm>
                <a:off x="2324804" y="2311104"/>
                <a:ext cx="766155" cy="681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altLang="zh-CN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den>
                    </m:f>
                  </m:oMath>
                </a14:m>
                <a:endParaRPr lang="en-US" altLang="zh-CN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24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24804" y="2311104"/>
                <a:ext cx="766155" cy="681212"/>
              </a:xfrm>
              <a:prstGeom prst="rect">
                <a:avLst/>
              </a:prstGeom>
              <a:blipFill rotWithShape="1">
                <a:blip r:embed="rId3"/>
                <a:stretch>
                  <a:fillRect l="-9" t="-50" r="54" b="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矩形 24"/>
              <p:cNvSpPr/>
              <p:nvPr/>
            </p:nvSpPr>
            <p:spPr>
              <a:xfrm>
                <a:off x="3545456" y="2301577"/>
                <a:ext cx="643445" cy="53601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5" name="矩形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5456" y="2301577"/>
                <a:ext cx="643445" cy="536012"/>
              </a:xfrm>
              <a:prstGeom prst="rect">
                <a:avLst/>
              </a:prstGeom>
              <a:blipFill rotWithShape="1">
                <a:blip r:embed="rId4"/>
                <a:stretch>
                  <a:fillRect l="-39" t="-63" r="-5853" b="7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36"/>
              <p:cNvSpPr>
                <a:spLocks noChangeArrowheads="1"/>
              </p:cNvSpPr>
              <p:nvPr/>
            </p:nvSpPr>
            <p:spPr bwMode="auto">
              <a:xfrm>
                <a:off x="2941288" y="2301577"/>
                <a:ext cx="1497923" cy="681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  <m: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5</m:t>
                        </m:r>
                        <m: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den>
                    </m:f>
                  </m:oMath>
                </a14:m>
                <a:endParaRPr lang="en-US" altLang="zh-CN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26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41288" y="2301577"/>
                <a:ext cx="1497923" cy="681212"/>
              </a:xfrm>
              <a:prstGeom prst="rect">
                <a:avLst/>
              </a:prstGeom>
              <a:blipFill rotWithShape="1">
                <a:blip r:embed="rId5"/>
                <a:stretch>
                  <a:fillRect l="-40" t="-49" r="37" b="2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矩形 27"/>
              <p:cNvSpPr/>
              <p:nvPr/>
            </p:nvSpPr>
            <p:spPr>
              <a:xfrm>
                <a:off x="2160822" y="3634390"/>
                <a:ext cx="4556777" cy="53601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latin typeface="+mn-ea"/>
                  </a:rPr>
                  <a:t>答：铺草坪的面积占校园总面积的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。</a:t>
                </a:r>
              </a:p>
            </p:txBody>
          </p:sp>
        </mc:Choice>
        <mc:Fallback xmlns="">
          <p:sp>
            <p:nvSpPr>
              <p:cNvPr id="28" name="矩形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60822" y="3634390"/>
                <a:ext cx="4556777" cy="536012"/>
              </a:xfrm>
              <a:prstGeom prst="rect">
                <a:avLst/>
              </a:prstGeom>
              <a:blipFill rotWithShape="1">
                <a:blip r:embed="rId6"/>
                <a:stretch>
                  <a:fillRect l="-12" t="-53" r="-420" b="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14" descr="深色下对角线"/>
          <p:cNvSpPr>
            <a:spLocks noChangeArrowheads="1"/>
          </p:cNvSpPr>
          <p:nvPr/>
        </p:nvSpPr>
        <p:spPr bwMode="auto">
          <a:xfrm>
            <a:off x="5360473" y="2258764"/>
            <a:ext cx="663179" cy="809625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</a:ln>
        </p:spPr>
        <p:txBody>
          <a:bodyPr lIns="68580" tIns="34290" rIns="68580" bIns="34290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100">
              <a:latin typeface="+mn-ea"/>
              <a:ea typeface="+mn-ea"/>
            </a:endParaRPr>
          </a:p>
        </p:txBody>
      </p:sp>
      <p:sp>
        <p:nvSpPr>
          <p:cNvPr id="30" name="Rectangle 15" descr="深色下对角线"/>
          <p:cNvSpPr>
            <a:spLocks noChangeArrowheads="1"/>
          </p:cNvSpPr>
          <p:nvPr/>
        </p:nvSpPr>
        <p:spPr bwMode="auto">
          <a:xfrm>
            <a:off x="5370481" y="2252046"/>
            <a:ext cx="639365" cy="566000"/>
          </a:xfrm>
          <a:prstGeom prst="rect">
            <a:avLst/>
          </a:prstGeom>
          <a:solidFill>
            <a:srgbClr val="A1C450"/>
          </a:solidFill>
          <a:ln>
            <a:noFill/>
          </a:ln>
        </p:spPr>
        <p:txBody>
          <a:bodyPr lIns="68580" tIns="34290" rIns="68580" bIns="34290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100">
              <a:latin typeface="+mn-ea"/>
              <a:ea typeface="+mn-ea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366849" y="2258764"/>
            <a:ext cx="1079897" cy="80962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solidFill>
                <a:srgbClr val="FFFFFF"/>
              </a:solidFill>
              <a:latin typeface="+mn-ea"/>
            </a:endParaRPr>
          </a:p>
        </p:txBody>
      </p:sp>
      <p:cxnSp>
        <p:nvCxnSpPr>
          <p:cNvPr id="32" name="直接连接符 31"/>
          <p:cNvCxnSpPr/>
          <p:nvPr/>
        </p:nvCxnSpPr>
        <p:spPr>
          <a:xfrm>
            <a:off x="5575208" y="2264717"/>
            <a:ext cx="0" cy="809625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5802618" y="2264717"/>
            <a:ext cx="0" cy="809625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6021693" y="2258764"/>
            <a:ext cx="0" cy="809625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6238387" y="2258764"/>
            <a:ext cx="0" cy="809625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5373994" y="2557599"/>
            <a:ext cx="1079897" cy="0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接连接符 39"/>
          <p:cNvCxnSpPr/>
          <p:nvPr/>
        </p:nvCxnSpPr>
        <p:spPr>
          <a:xfrm>
            <a:off x="5358514" y="2824765"/>
            <a:ext cx="1079897" cy="0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矩形 40"/>
              <p:cNvSpPr/>
              <p:nvPr/>
            </p:nvSpPr>
            <p:spPr>
              <a:xfrm>
                <a:off x="4018992" y="2311104"/>
                <a:ext cx="525625" cy="53601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41" name="矩形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8992" y="2311104"/>
                <a:ext cx="525625" cy="536012"/>
              </a:xfrm>
              <a:prstGeom prst="rect">
                <a:avLst/>
              </a:prstGeom>
              <a:blipFill rotWithShape="1">
                <a:blip r:embed="rId7"/>
                <a:stretch>
                  <a:fillRect l="-15" t="-63" r="-9559" b="7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8" grpId="0"/>
      <p:bldP spid="29" grpId="0" animBg="1"/>
      <p:bldP spid="30" grpId="0" animBg="1"/>
      <p:bldP spid="31" grpId="0" animBg="1"/>
      <p:bldP spid="41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1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5</a:t>
            </a:r>
            <a:endParaRPr lang="zh-CN" altLang="en-US" sz="21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文本框 2"/>
              <p:cNvSpPr txBox="1"/>
              <p:nvPr/>
            </p:nvSpPr>
            <p:spPr>
              <a:xfrm>
                <a:off x="517003" y="368474"/>
                <a:ext cx="7930346" cy="776559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>
                  <a:lnSpc>
                    <a:spcPct val="150000"/>
                  </a:lnSpc>
                  <a:buFontTx/>
                  <a:buNone/>
                </a:pPr>
                <a:r>
                  <a:rPr kumimoji="1" lang="zh-CN" altLang="en-US" sz="2100" dirty="0">
                    <a:latin typeface="+mn-ea"/>
                  </a:rPr>
                  <a:t>一个正方形的边长是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1"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kumimoji="1" lang="en-US" altLang="zh-CN" sz="21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kumimoji="1" lang="en-US" altLang="zh-CN" sz="2100" i="1"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kumimoji="1" lang="zh-CN" altLang="en-US" sz="2100" dirty="0">
                    <a:latin typeface="+mn-ea"/>
                  </a:rPr>
                  <a:t>米，它的周长是多少米？面积是多少平方米？</a:t>
                </a:r>
              </a:p>
            </p:txBody>
          </p:sp>
        </mc:Choice>
        <mc:Fallback xmlns="">
          <p:sp>
            <p:nvSpPr>
              <p:cNvPr id="3" name="文本框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003" y="368474"/>
                <a:ext cx="7930346" cy="776559"/>
              </a:xfrm>
              <a:prstGeom prst="rect">
                <a:avLst/>
              </a:prstGeom>
              <a:blipFill rotWithShape="1">
                <a:blip r:embed="rId2"/>
                <a:stretch>
                  <a:fillRect l="-1" t="-22" r="7" b="1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文本框 27"/>
              <p:cNvSpPr txBox="1"/>
              <p:nvPr/>
            </p:nvSpPr>
            <p:spPr>
              <a:xfrm>
                <a:off x="2443498" y="3373700"/>
                <a:ext cx="4639305" cy="776559"/>
              </a:xfrm>
              <a:prstGeom prst="rect">
                <a:avLst/>
              </a:prstGeom>
              <a:noFill/>
            </p:spPr>
            <p:txBody>
              <a:bodyPr wrap="square" lIns="68580" tIns="34290" rIns="68580" bIns="34290" rtlCol="0">
                <a:spAutoFit/>
              </a:bodyPr>
              <a:lstStyle/>
              <a:p>
                <a:pPr>
                  <a:lnSpc>
                    <a:spcPct val="150000"/>
                  </a:lnSpc>
                  <a:buFontTx/>
                  <a:buNone/>
                </a:pPr>
                <a:r>
                  <a:rPr kumimoji="1" lang="zh-CN" altLang="en-US" sz="2100" dirty="0">
                    <a:latin typeface="+mn-ea"/>
                  </a:rPr>
                  <a:t>答：它的周长是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kumimoji="1" lang="zh-CN" altLang="en-US" sz="2100" dirty="0">
                    <a:latin typeface="+mn-ea"/>
                  </a:rPr>
                  <a:t>米，面积是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64</m:t>
                        </m:r>
                      </m:den>
                    </m:f>
                  </m:oMath>
                </a14:m>
                <a:r>
                  <a:rPr kumimoji="1" lang="zh-CN" altLang="en-US" sz="2100" dirty="0">
                    <a:latin typeface="+mn-ea"/>
                  </a:rPr>
                  <a:t>平方米。</a:t>
                </a:r>
              </a:p>
            </p:txBody>
          </p:sp>
        </mc:Choice>
        <mc:Fallback xmlns="">
          <p:sp>
            <p:nvSpPr>
              <p:cNvPr id="28" name="文本框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3498" y="3373700"/>
                <a:ext cx="4639305" cy="776559"/>
              </a:xfrm>
              <a:prstGeom prst="rect">
                <a:avLst/>
              </a:prstGeom>
              <a:blipFill rotWithShape="1">
                <a:blip r:embed="rId3"/>
                <a:stretch>
                  <a:fillRect t="-75" r="-273" b="6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矩形 58"/>
              <p:cNvSpPr/>
              <p:nvPr/>
            </p:nvSpPr>
            <p:spPr>
              <a:xfrm>
                <a:off x="3317357" y="1608241"/>
                <a:ext cx="691536" cy="533031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 </a:t>
                </a:r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×4</a:t>
                </a:r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59" name="矩形 5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7357" y="1608241"/>
                <a:ext cx="691536" cy="533031"/>
              </a:xfrm>
              <a:prstGeom prst="rect">
                <a:avLst/>
              </a:prstGeom>
              <a:blipFill rotWithShape="1">
                <a:blip r:embed="rId4"/>
                <a:stretch>
                  <a:fillRect l="-17" t="-79" r="-7326" b="1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矩形 59"/>
              <p:cNvSpPr/>
              <p:nvPr/>
            </p:nvSpPr>
            <p:spPr>
              <a:xfrm>
                <a:off x="3986255" y="1581992"/>
                <a:ext cx="787716" cy="533031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5×4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60" name="矩形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6255" y="1581992"/>
                <a:ext cx="787716" cy="533031"/>
              </a:xfrm>
              <a:prstGeom prst="rect">
                <a:avLst/>
              </a:prstGeom>
              <a:blipFill rotWithShape="1">
                <a:blip r:embed="rId5"/>
                <a:stretch>
                  <a:fillRect l="-46" t="-39" r="-5718" b="8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矩形 60"/>
              <p:cNvSpPr/>
              <p:nvPr/>
            </p:nvSpPr>
            <p:spPr>
              <a:xfrm>
                <a:off x="4772768" y="1569291"/>
                <a:ext cx="452688" cy="530851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61" name="矩形 6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2768" y="1569291"/>
                <a:ext cx="452688" cy="530851"/>
              </a:xfrm>
              <a:prstGeom prst="rect">
                <a:avLst/>
              </a:prstGeom>
              <a:blipFill rotWithShape="1">
                <a:blip r:embed="rId6"/>
                <a:stretch>
                  <a:fillRect l="-24" t="-39" r="-12054" b="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矩形 61"/>
          <p:cNvSpPr/>
          <p:nvPr/>
        </p:nvSpPr>
        <p:spPr>
          <a:xfrm>
            <a:off x="5018155" y="1661338"/>
            <a:ext cx="847022" cy="39241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kumimoji="1" lang="zh-CN" altLang="en-US" sz="2100" dirty="0">
                <a:solidFill>
                  <a:srgbClr val="FF0000"/>
                </a:solidFill>
                <a:latin typeface="+mn-ea"/>
              </a:rPr>
              <a:t>（米）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Rectangle 36"/>
              <p:cNvSpPr>
                <a:spLocks noChangeArrowheads="1"/>
              </p:cNvSpPr>
              <p:nvPr/>
            </p:nvSpPr>
            <p:spPr bwMode="auto">
              <a:xfrm>
                <a:off x="3407183" y="2470144"/>
                <a:ext cx="766155" cy="599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5</m:t>
                        </m:r>
                      </m:num>
                      <m:den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8</m:t>
                        </m:r>
                      </m:den>
                    </m:f>
                  </m:oMath>
                </a14:m>
                <a:r>
                  <a:rPr lang="en-US" altLang="zh-CN" sz="2400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5</m:t>
                        </m:r>
                      </m:num>
                      <m:den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8</m:t>
                        </m:r>
                      </m:den>
                    </m:f>
                  </m:oMath>
                </a14:m>
                <a:endParaRPr lang="en-US" altLang="zh-CN" sz="24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63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07183" y="2470144"/>
                <a:ext cx="766155" cy="599331"/>
              </a:xfrm>
              <a:prstGeom prst="rect">
                <a:avLst/>
              </a:prstGeom>
              <a:blipFill rotWithShape="1">
                <a:blip r:embed="rId7"/>
                <a:stretch>
                  <a:fillRect l="-53" t="-105" r="15" b="8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矩形 63"/>
              <p:cNvSpPr/>
              <p:nvPr/>
            </p:nvSpPr>
            <p:spPr>
              <a:xfrm>
                <a:off x="4583811" y="2470726"/>
                <a:ext cx="715581" cy="532838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 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64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64" name="矩形 6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811" y="2470726"/>
                <a:ext cx="715581" cy="532838"/>
              </a:xfrm>
              <a:prstGeom prst="rect">
                <a:avLst/>
              </a:prstGeom>
              <a:blipFill rotWithShape="1">
                <a:blip r:embed="rId8"/>
                <a:stretch>
                  <a:fillRect l="-53" t="-108" r="-6167" b="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angle 36"/>
              <p:cNvSpPr>
                <a:spLocks noChangeArrowheads="1"/>
              </p:cNvSpPr>
              <p:nvPr/>
            </p:nvSpPr>
            <p:spPr bwMode="auto">
              <a:xfrm>
                <a:off x="3944310" y="2480254"/>
                <a:ext cx="870667" cy="5993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400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5</m:t>
                        </m:r>
                        <m:r>
                          <a:rPr lang="en-US" altLang="zh-CN" sz="24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5</m:t>
                        </m:r>
                      </m:num>
                      <m:den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8</m:t>
                        </m:r>
                        <m:r>
                          <a:rPr lang="en-US" altLang="zh-CN" sz="2400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sz="24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8</m:t>
                        </m:r>
                      </m:den>
                    </m:f>
                  </m:oMath>
                </a14:m>
                <a:endParaRPr lang="en-US" altLang="zh-CN" sz="2400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65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44310" y="2480254"/>
                <a:ext cx="870667" cy="599331"/>
              </a:xfrm>
              <a:prstGeom prst="rect">
                <a:avLst/>
              </a:prstGeom>
              <a:blipFill rotWithShape="1">
                <a:blip r:embed="rId9"/>
                <a:stretch>
                  <a:fillRect l="-37" t="-97" r="47" b="78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矩形 65"/>
          <p:cNvSpPr/>
          <p:nvPr/>
        </p:nvSpPr>
        <p:spPr>
          <a:xfrm>
            <a:off x="5073537" y="2571750"/>
            <a:ext cx="1485022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kumimoji="1" lang="zh-CN" altLang="en-US" sz="2100" dirty="0">
                <a:solidFill>
                  <a:srgbClr val="FF0000"/>
                </a:solidFill>
                <a:latin typeface="+mn-ea"/>
              </a:rPr>
              <a:t>（平方米）</a:t>
            </a:r>
            <a:endParaRPr lang="zh-CN" altLang="en-US" sz="2100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圆角矩形 37"/>
          <p:cNvSpPr/>
          <p:nvPr/>
        </p:nvSpPr>
        <p:spPr>
          <a:xfrm>
            <a:off x="5933599" y="1481614"/>
            <a:ext cx="2921794" cy="1869758"/>
          </a:xfrm>
          <a:prstGeom prst="roundRect">
            <a:avLst>
              <a:gd name="adj" fmla="val 8426"/>
            </a:avLst>
          </a:prstGeom>
          <a:solidFill>
            <a:srgbClr val="F5CDCF"/>
          </a:solidFill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chemeClr val="tx1"/>
                </a:solidFill>
                <a:latin typeface="+mn-ea"/>
              </a:rPr>
              <a:t>分数乘整数，用分数的分子和整数相乘的积做分子，分母不变，能约分的要约分。</a:t>
            </a:r>
          </a:p>
        </p:txBody>
      </p:sp>
      <p:sp>
        <p:nvSpPr>
          <p:cNvPr id="11" name="矩形 10"/>
          <p:cNvSpPr/>
          <p:nvPr/>
        </p:nvSpPr>
        <p:spPr>
          <a:xfrm>
            <a:off x="675350" y="773621"/>
            <a:ext cx="4447371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solidFill>
                  <a:prstClr val="black"/>
                </a:solidFill>
                <a:latin typeface="+mn-ea"/>
              </a:rPr>
              <a:t>算一算，并说一说你是怎样计算的。</a:t>
            </a:r>
            <a:endParaRPr lang="zh-CN" altLang="en-US" dirty="0"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/>
              <p:cNvSpPr/>
              <p:nvPr/>
            </p:nvSpPr>
            <p:spPr>
              <a:xfrm>
                <a:off x="1316491" y="1347171"/>
                <a:ext cx="805349" cy="526234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 </a:t>
                </a:r>
                <a:r>
                  <a:rPr lang="en-US" altLang="zh-CN" sz="2100" dirty="0">
                    <a:latin typeface="+mn-ea"/>
                  </a:rPr>
                  <a:t>×5</a:t>
                </a:r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2" name="矩形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6491" y="1347171"/>
                <a:ext cx="805349" cy="526234"/>
              </a:xfrm>
              <a:prstGeom prst="rect">
                <a:avLst/>
              </a:prstGeom>
              <a:blipFill rotWithShape="1">
                <a:blip r:embed="rId2"/>
                <a:stretch>
                  <a:fillRect l="-17" t="-64" r="-5245" b="2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矩形 12"/>
              <p:cNvSpPr/>
              <p:nvPr/>
            </p:nvSpPr>
            <p:spPr>
              <a:xfrm>
                <a:off x="1166664" y="2296775"/>
                <a:ext cx="720389" cy="539234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3×5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3" name="矩形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6664" y="2296775"/>
                <a:ext cx="720389" cy="539234"/>
              </a:xfrm>
              <a:prstGeom prst="rect">
                <a:avLst/>
              </a:prstGeom>
              <a:blipFill rotWithShape="1">
                <a:blip r:embed="rId3"/>
                <a:stretch>
                  <a:fillRect l="-23" t="-114" r="-4695" b="1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矩形 13"/>
              <p:cNvSpPr/>
              <p:nvPr/>
            </p:nvSpPr>
            <p:spPr>
              <a:xfrm>
                <a:off x="1154869" y="3189477"/>
                <a:ext cx="566502" cy="530851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14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4" name="矩形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4869" y="3189477"/>
                <a:ext cx="566502" cy="530851"/>
              </a:xfrm>
              <a:prstGeom prst="rect">
                <a:avLst/>
              </a:prstGeom>
              <a:blipFill rotWithShape="1">
                <a:blip r:embed="rId4"/>
                <a:stretch>
                  <a:fillRect l="-77" t="-96" r="-8091" b="9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矩形 14"/>
              <p:cNvSpPr/>
              <p:nvPr/>
            </p:nvSpPr>
            <p:spPr>
              <a:xfrm>
                <a:off x="2899035" y="1357938"/>
                <a:ext cx="964046" cy="52822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 </a:t>
                </a:r>
                <a:r>
                  <a:rPr lang="en-US" altLang="zh-CN" sz="2100" dirty="0">
                    <a:latin typeface="+mn-ea"/>
                  </a:rPr>
                  <a:t>×30</a:t>
                </a:r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5" name="矩形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9035" y="1357938"/>
                <a:ext cx="964046" cy="528222"/>
              </a:xfrm>
              <a:prstGeom prst="rect">
                <a:avLst/>
              </a:prstGeom>
              <a:blipFill rotWithShape="1">
                <a:blip r:embed="rId5"/>
                <a:stretch>
                  <a:fillRect l="-27" t="-58" r="-4111" b="4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矩形 15"/>
              <p:cNvSpPr/>
              <p:nvPr/>
            </p:nvSpPr>
            <p:spPr>
              <a:xfrm>
                <a:off x="2674773" y="2301483"/>
                <a:ext cx="838211" cy="53601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2×30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6" name="矩形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4773" y="2301483"/>
                <a:ext cx="838211" cy="536012"/>
              </a:xfrm>
              <a:prstGeom prst="rect">
                <a:avLst/>
              </a:prstGeom>
              <a:blipFill rotWithShape="1">
                <a:blip r:embed="rId6"/>
                <a:stretch>
                  <a:fillRect l="-18" t="-45" r="-2556" b="5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矩形 16"/>
              <p:cNvSpPr/>
              <p:nvPr/>
            </p:nvSpPr>
            <p:spPr>
              <a:xfrm>
                <a:off x="2674774" y="3191972"/>
                <a:ext cx="505187" cy="39241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7" name="矩形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74774" y="3191972"/>
                <a:ext cx="505187" cy="392415"/>
              </a:xfrm>
              <a:prstGeom prst="rect">
                <a:avLst/>
              </a:prstGeom>
              <a:blipFill rotWithShape="1">
                <a:blip r:embed="rId7"/>
                <a:stretch>
                  <a:fillRect l="-30" t="-118" r="-8822" b="1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矩形 17"/>
              <p:cNvSpPr/>
              <p:nvPr/>
            </p:nvSpPr>
            <p:spPr>
              <a:xfrm>
                <a:off x="4583765" y="1357937"/>
                <a:ext cx="874278" cy="53601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 </a:t>
                </a:r>
                <a:r>
                  <a:rPr lang="en-US" altLang="zh-CN" sz="2100" dirty="0">
                    <a:latin typeface="+mn-ea"/>
                  </a:rPr>
                  <a:t>×15</a:t>
                </a:r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18" name="矩形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3765" y="1357937"/>
                <a:ext cx="874278" cy="536012"/>
              </a:xfrm>
              <a:prstGeom prst="rect">
                <a:avLst/>
              </a:prstGeom>
              <a:blipFill rotWithShape="1">
                <a:blip r:embed="rId8"/>
                <a:stretch>
                  <a:fillRect l="-38" t="-57" r="-2735" b="7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4362031" y="2307542"/>
                <a:ext cx="838211" cy="54077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2×15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2031" y="2307542"/>
                <a:ext cx="838211" cy="540773"/>
              </a:xfrm>
              <a:prstGeom prst="rect">
                <a:avLst/>
              </a:prstGeom>
              <a:blipFill rotWithShape="1">
                <a:blip r:embed="rId9"/>
                <a:stretch>
                  <a:fillRect l="-26" t="-109" r="-2549" b="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矩形 19"/>
              <p:cNvSpPr/>
              <p:nvPr/>
            </p:nvSpPr>
            <p:spPr>
              <a:xfrm>
                <a:off x="4397859" y="3191972"/>
                <a:ext cx="636232" cy="39241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srgbClr val="FF0000"/>
                    </a:solidFill>
                    <a:latin typeface="+mn-ea"/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10</m:t>
                    </m:r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20" name="矩形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7859" y="3191972"/>
                <a:ext cx="636232" cy="392415"/>
              </a:xfrm>
              <a:prstGeom prst="rect">
                <a:avLst/>
              </a:prstGeom>
              <a:blipFill rotWithShape="1">
                <a:blip r:embed="rId10"/>
                <a:stretch>
                  <a:fillRect l="-76" t="-118" r="-9611" b="11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7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横卷形 1"/>
          <p:cNvSpPr/>
          <p:nvPr/>
        </p:nvSpPr>
        <p:spPr>
          <a:xfrm>
            <a:off x="1038325" y="856789"/>
            <a:ext cx="6735278" cy="3335154"/>
          </a:xfrm>
          <a:prstGeom prst="horizontalScroll">
            <a:avLst/>
          </a:prstGeom>
          <a:solidFill>
            <a:srgbClr val="FBF0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>
              <a:lnSpc>
                <a:spcPct val="150000"/>
              </a:lnSpc>
            </a:pPr>
            <a:r>
              <a:rPr lang="zh-CN" altLang="en-US" sz="2100" dirty="0">
                <a:solidFill>
                  <a:schemeClr val="tx1"/>
                </a:solidFill>
                <a:latin typeface="+mn-ea"/>
              </a:rPr>
              <a:t>我国古代著名哲学著作</a:t>
            </a:r>
            <a:r>
              <a:rPr lang="en-US" altLang="zh-CN" sz="2100" dirty="0">
                <a:solidFill>
                  <a:schemeClr val="tx1"/>
                </a:solidFill>
                <a:latin typeface="+mn-ea"/>
              </a:rPr>
              <a:t>《</a:t>
            </a:r>
            <a:r>
              <a:rPr lang="zh-CN" altLang="en-US" sz="2100" dirty="0">
                <a:solidFill>
                  <a:schemeClr val="tx1"/>
                </a:solidFill>
                <a:latin typeface="+mn-ea"/>
              </a:rPr>
              <a:t>庄子</a:t>
            </a:r>
            <a:r>
              <a:rPr lang="en-US" altLang="zh-CN" sz="2100" dirty="0">
                <a:solidFill>
                  <a:schemeClr val="tx1"/>
                </a:solidFill>
                <a:latin typeface="+mn-ea"/>
              </a:rPr>
              <a:t>·</a:t>
            </a:r>
            <a:r>
              <a:rPr lang="zh-CN" altLang="en-US" sz="2100" dirty="0">
                <a:solidFill>
                  <a:schemeClr val="tx1"/>
                </a:solidFill>
                <a:latin typeface="+mn-ea"/>
              </a:rPr>
              <a:t>天下</a:t>
            </a:r>
            <a:r>
              <a:rPr lang="en-US" altLang="zh-CN" sz="2100" dirty="0">
                <a:solidFill>
                  <a:schemeClr val="tx1"/>
                </a:solidFill>
                <a:latin typeface="+mn-ea"/>
              </a:rPr>
              <a:t>》</a:t>
            </a:r>
            <a:r>
              <a:rPr lang="zh-CN" altLang="en-US" sz="2100" dirty="0">
                <a:solidFill>
                  <a:schemeClr val="tx1"/>
                </a:solidFill>
                <a:latin typeface="+mn-ea"/>
              </a:rPr>
              <a:t>中有这样一段话：“一尺之捶，日取其半，万世不竭。”意思是说：一尺长的木棍，每天截一半，永远也截不完。</a:t>
            </a:r>
          </a:p>
        </p:txBody>
      </p:sp>
      <p:sp>
        <p:nvSpPr>
          <p:cNvPr id="16" name="矩形 15"/>
          <p:cNvSpPr/>
          <p:nvPr/>
        </p:nvSpPr>
        <p:spPr>
          <a:xfrm>
            <a:off x="862444" y="495515"/>
            <a:ext cx="1215718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读一读。</a:t>
            </a:r>
            <a:endParaRPr lang="zh-CN" altLang="en-US" sz="2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291885" y="553935"/>
            <a:ext cx="8497946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+mn-ea"/>
                <a:ea typeface="+mn-ea"/>
              </a:rPr>
              <a:t>我们用一张纸条做一做吧，想一想，剩下的部分占这张纸条的几分之几？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36"/>
              <p:cNvSpPr>
                <a:spLocks noChangeArrowheads="1"/>
              </p:cNvSpPr>
              <p:nvPr/>
            </p:nvSpPr>
            <p:spPr bwMode="auto">
              <a:xfrm>
                <a:off x="749296" y="1901746"/>
                <a:ext cx="936294" cy="5038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000" b="0" dirty="0">
                    <a:latin typeface="+mn-ea"/>
                    <a:ea typeface="+mn-ea"/>
                  </a:rPr>
                  <a:t>1</a:t>
                </a:r>
                <a:r>
                  <a:rPr lang="zh-CN" altLang="en-US" sz="2000" b="0" dirty="0">
                    <a:latin typeface="+mn-ea"/>
                    <a:ea typeface="+mn-ea"/>
                  </a:rPr>
                  <a:t>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den>
                    </m:f>
                  </m:oMath>
                </a14:m>
                <a:endParaRPr lang="en-US" altLang="zh-CN" sz="2000" b="0" dirty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28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9296" y="1901746"/>
                <a:ext cx="936294" cy="503856"/>
              </a:xfrm>
              <a:prstGeom prst="rect">
                <a:avLst/>
              </a:prstGeom>
              <a:blipFill rotWithShape="1">
                <a:blip r:embed="rId2"/>
                <a:stretch>
                  <a:fillRect l="-67" t="-110" r="32" b="4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36"/>
              <p:cNvSpPr>
                <a:spLocks noChangeArrowheads="1"/>
              </p:cNvSpPr>
              <p:nvPr/>
            </p:nvSpPr>
            <p:spPr bwMode="auto">
              <a:xfrm>
                <a:off x="4816735" y="1832681"/>
                <a:ext cx="936294" cy="5038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000" b="0" dirty="0">
                    <a:latin typeface="+mn-ea"/>
                    <a:ea typeface="+mn-ea"/>
                  </a:rPr>
                  <a:t>1×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000" b="0" dirty="0">
                    <a:latin typeface="+mn-ea"/>
                    <a:ea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000" b="0" i="1" smtClean="0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sz="2000" b="0" i="1" smtClean="0"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den>
                    </m:f>
                  </m:oMath>
                </a14:m>
                <a:endParaRPr lang="en-US" altLang="zh-CN" sz="2000" b="0" dirty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29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16735" y="1832681"/>
                <a:ext cx="936294" cy="503856"/>
              </a:xfrm>
              <a:prstGeom prst="rect">
                <a:avLst/>
              </a:prstGeom>
              <a:blipFill rotWithShape="1">
                <a:blip r:embed="rId3"/>
                <a:stretch>
                  <a:fillRect l="-28" t="-14" r="60" b="7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矩形 29"/>
          <p:cNvSpPr/>
          <p:nvPr/>
        </p:nvSpPr>
        <p:spPr>
          <a:xfrm>
            <a:off x="1001939" y="1284121"/>
            <a:ext cx="30441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prstClr val="black"/>
                </a:solidFill>
                <a:latin typeface="+mn-ea"/>
              </a:rPr>
              <a:t>1</a:t>
            </a:r>
            <a:endParaRPr lang="zh-CN" altLang="en-US" sz="2100" dirty="0">
              <a:latin typeface="+mn-ea"/>
            </a:endParaRPr>
          </a:p>
        </p:txBody>
      </p:sp>
      <p:sp>
        <p:nvSpPr>
          <p:cNvPr id="31" name="矩形 30"/>
          <p:cNvSpPr/>
          <p:nvPr/>
        </p:nvSpPr>
        <p:spPr>
          <a:xfrm>
            <a:off x="5136884" y="1176933"/>
            <a:ext cx="295995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en-US" altLang="zh-CN" sz="2100" dirty="0">
                <a:solidFill>
                  <a:prstClr val="black"/>
                </a:solidFill>
                <a:latin typeface="+mn-ea"/>
              </a:rPr>
              <a:t>1</a:t>
            </a:r>
            <a:endParaRPr lang="zh-CN" altLang="en-US" sz="2100" dirty="0"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矩形 31"/>
              <p:cNvSpPr/>
              <p:nvPr/>
            </p:nvSpPr>
            <p:spPr>
              <a:xfrm>
                <a:off x="749296" y="2636442"/>
                <a:ext cx="900295" cy="67422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lvl="0">
                  <a:spcBef>
                    <a:spcPct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zh-CN" altLang="en-US" sz="21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的</m:t>
                      </m:r>
                      <m:f>
                        <m:fPr>
                          <m:ctrlPr>
                            <a:rPr lang="en-US" altLang="zh-CN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zh-CN" sz="2100" dirty="0">
                  <a:solidFill>
                    <a:prstClr val="black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2" name="矩形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296" y="2636442"/>
                <a:ext cx="900295" cy="674223"/>
              </a:xfrm>
              <a:prstGeom prst="rect">
                <a:avLst/>
              </a:prstGeom>
              <a:blipFill rotWithShape="1">
                <a:blip r:embed="rId4"/>
                <a:stretch>
                  <a:fillRect l="-70" t="-83" r="-1144" b="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矩形 32"/>
              <p:cNvSpPr/>
              <p:nvPr/>
            </p:nvSpPr>
            <p:spPr>
              <a:xfrm>
                <a:off x="4917113" y="2588224"/>
                <a:ext cx="1327526" cy="67422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lvl="0">
                  <a:spcBef>
                    <a:spcPct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sz="21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zh-CN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sz="21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altLang="zh-CN" sz="2100" dirty="0">
                  <a:solidFill>
                    <a:prstClr val="black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3" name="矩形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7113" y="2588224"/>
                <a:ext cx="1327526" cy="674223"/>
              </a:xfrm>
              <a:prstGeom prst="rect">
                <a:avLst/>
              </a:prstGeom>
              <a:blipFill rotWithShape="1">
                <a:blip r:embed="rId5"/>
                <a:stretch>
                  <a:fillRect l="-23" t="-89" r="-1862" b="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矩形 33"/>
              <p:cNvSpPr/>
              <p:nvPr/>
            </p:nvSpPr>
            <p:spPr>
              <a:xfrm>
                <a:off x="749296" y="3541248"/>
                <a:ext cx="900295" cy="67422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lvl="0">
                  <a:spcBef>
                    <a:spcPct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zh-CN" altLang="en-US" sz="21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的</m:t>
                      </m:r>
                      <m:f>
                        <m:fPr>
                          <m:ctrlPr>
                            <a:rPr lang="en-US" altLang="zh-CN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altLang="zh-CN" sz="2100" dirty="0">
                  <a:solidFill>
                    <a:prstClr val="black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4" name="矩形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296" y="3541248"/>
                <a:ext cx="900295" cy="674223"/>
              </a:xfrm>
              <a:prstGeom prst="rect">
                <a:avLst/>
              </a:prstGeom>
              <a:blipFill rotWithShape="1">
                <a:blip r:embed="rId6"/>
                <a:stretch>
                  <a:fillRect l="-70" t="-72" r="-1144" b="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矩形 35"/>
              <p:cNvSpPr/>
              <p:nvPr/>
            </p:nvSpPr>
            <p:spPr>
              <a:xfrm>
                <a:off x="4917112" y="3483807"/>
                <a:ext cx="1327526" cy="676339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 lvl="0">
                  <a:spcBef>
                    <a:spcPct val="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altLang="zh-CN" sz="21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f>
                        <m:fPr>
                          <m:ctrlPr>
                            <a:rPr lang="en-US" altLang="zh-CN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zh-CN" sz="21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sz="21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altLang="zh-CN" sz="2100" dirty="0">
                  <a:solidFill>
                    <a:prstClr val="black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36" name="矩形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7112" y="3483807"/>
                <a:ext cx="1327526" cy="676339"/>
              </a:xfrm>
              <a:prstGeom prst="rect">
                <a:avLst/>
              </a:prstGeom>
              <a:blipFill rotWithShape="1">
                <a:blip r:embed="rId7"/>
                <a:stretch>
                  <a:fillRect l="-23" t="-29" r="-1862" b="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矩形 25"/>
          <p:cNvSpPr/>
          <p:nvPr/>
        </p:nvSpPr>
        <p:spPr>
          <a:xfrm>
            <a:off x="2676866" y="2831972"/>
            <a:ext cx="540544" cy="215503"/>
          </a:xfrm>
          <a:prstGeom prst="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latin typeface="+mn-ea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145847" y="2831972"/>
            <a:ext cx="1079897" cy="215503"/>
          </a:xfrm>
          <a:prstGeom prst="rect">
            <a:avLst/>
          </a:prstGeom>
          <a:solidFill>
            <a:srgbClr val="FF99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latin typeface="+mn-ea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2132749" y="2022347"/>
            <a:ext cx="1081088" cy="215503"/>
          </a:xfrm>
          <a:prstGeom prst="rect">
            <a:avLst/>
          </a:prstGeom>
          <a:solidFill>
            <a:srgbClr val="FF99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latin typeface="+mn-ea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3205503" y="2022347"/>
            <a:ext cx="1079897" cy="215503"/>
          </a:xfrm>
          <a:prstGeom prst="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latin typeface="+mn-ea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2132750" y="2022347"/>
            <a:ext cx="2160985" cy="21550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latin typeface="+mn-ea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2142410" y="1319878"/>
            <a:ext cx="2160985" cy="215503"/>
          </a:xfrm>
          <a:prstGeom prst="rect">
            <a:avLst/>
          </a:prstGeom>
          <a:solidFill>
            <a:srgbClr val="FF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latin typeface="+mn-ea"/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2137512" y="1319878"/>
            <a:ext cx="2159794" cy="21550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latin typeface="+mn-ea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217409" y="2831972"/>
            <a:ext cx="1079897" cy="215503"/>
          </a:xfrm>
          <a:prstGeom prst="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latin typeface="+mn-ea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145847" y="2831972"/>
            <a:ext cx="539353" cy="215503"/>
          </a:xfrm>
          <a:prstGeom prst="rect">
            <a:avLst/>
          </a:prstGeom>
          <a:solidFill>
            <a:srgbClr val="FF99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latin typeface="+mn-ea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2697106" y="3714224"/>
            <a:ext cx="1620441" cy="215504"/>
          </a:xfrm>
          <a:prstGeom prst="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latin typeface="+mn-ea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157753" y="3714224"/>
            <a:ext cx="539353" cy="215504"/>
          </a:xfrm>
          <a:prstGeom prst="rect">
            <a:avLst/>
          </a:prstGeom>
          <a:solidFill>
            <a:srgbClr val="FF99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latin typeface="+mn-ea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697106" y="3714224"/>
            <a:ext cx="540544" cy="215504"/>
          </a:xfrm>
          <a:prstGeom prst="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latin typeface="+mn-ea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2157754" y="3715416"/>
            <a:ext cx="269081" cy="215503"/>
          </a:xfrm>
          <a:prstGeom prst="rect">
            <a:avLst/>
          </a:prstGeom>
          <a:solidFill>
            <a:srgbClr val="FF99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latin typeface="+mn-ea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424454" y="3714225"/>
            <a:ext cx="269081" cy="216694"/>
          </a:xfrm>
          <a:prstGeom prst="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latin typeface="+mn-ea"/>
            </a:endParaRPr>
          </a:p>
        </p:txBody>
      </p:sp>
      <p:sp>
        <p:nvSpPr>
          <p:cNvPr id="48" name="圆角矩形 47"/>
          <p:cNvSpPr/>
          <p:nvPr/>
        </p:nvSpPr>
        <p:spPr>
          <a:xfrm>
            <a:off x="5893807" y="2994434"/>
            <a:ext cx="350832" cy="268013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solidFill>
                <a:srgbClr val="FFFFFF"/>
              </a:solidFill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6244638" y="2925335"/>
                <a:ext cx="905761" cy="39241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prstClr val="black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zh-CN" sz="2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altLang="zh-CN" sz="2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4638" y="2925335"/>
                <a:ext cx="905761" cy="392415"/>
              </a:xfrm>
              <a:prstGeom prst="rect">
                <a:avLst/>
              </a:prstGeom>
              <a:blipFill rotWithShape="1">
                <a:blip r:embed="rId8"/>
                <a:stretch>
                  <a:fillRect l="-5" t="-134" r="-7398" b="1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圆角矩形 49"/>
          <p:cNvSpPr/>
          <p:nvPr/>
        </p:nvSpPr>
        <p:spPr>
          <a:xfrm>
            <a:off x="5893806" y="2636442"/>
            <a:ext cx="350832" cy="268013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solidFill>
                <a:srgbClr val="FFFFFF"/>
              </a:solidFill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矩形 50"/>
              <p:cNvSpPr/>
              <p:nvPr/>
            </p:nvSpPr>
            <p:spPr>
              <a:xfrm>
                <a:off x="6241105" y="2563072"/>
                <a:ext cx="905761" cy="39241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prstClr val="black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zh-CN" sz="2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altLang="zh-CN" sz="2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51" name="矩形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1105" y="2563072"/>
                <a:ext cx="905761" cy="392415"/>
              </a:xfrm>
              <a:prstGeom prst="rect">
                <a:avLst/>
              </a:prstGeom>
              <a:blipFill rotWithShape="1">
                <a:blip r:embed="rId9"/>
                <a:stretch>
                  <a:fillRect l="-36" t="-54" r="-7368" b="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圆角矩形 52"/>
          <p:cNvSpPr/>
          <p:nvPr/>
        </p:nvSpPr>
        <p:spPr>
          <a:xfrm>
            <a:off x="5890273" y="3520855"/>
            <a:ext cx="350832" cy="268013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solidFill>
                <a:srgbClr val="FFFFFF"/>
              </a:solidFill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矩形 53"/>
              <p:cNvSpPr/>
              <p:nvPr/>
            </p:nvSpPr>
            <p:spPr>
              <a:xfrm>
                <a:off x="6189186" y="3458654"/>
                <a:ext cx="905761" cy="39241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prstClr val="black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100" i="1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altLang="zh-CN" sz="2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altLang="zh-CN" sz="2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54" name="矩形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9186" y="3458654"/>
                <a:ext cx="905761" cy="392415"/>
              </a:xfrm>
              <a:prstGeom prst="rect">
                <a:avLst/>
              </a:prstGeom>
              <a:blipFill rotWithShape="1">
                <a:blip r:embed="rId9"/>
                <a:stretch>
                  <a:fillRect l="-53" t="-113" r="-7351" b="10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矩形 54"/>
              <p:cNvSpPr/>
              <p:nvPr/>
            </p:nvSpPr>
            <p:spPr>
              <a:xfrm>
                <a:off x="6189186" y="3812476"/>
                <a:ext cx="905761" cy="392415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en-US" altLang="zh-CN" sz="2100" dirty="0">
                    <a:solidFill>
                      <a:prstClr val="black"/>
                    </a:solidFill>
                  </a:rPr>
                  <a:t>=</a:t>
                </a:r>
                <a14:m>
                  <m:oMath xmlns:m="http://schemas.openxmlformats.org/officeDocument/2006/math">
                    <m:r>
                      <a:rPr lang="en-US" altLang="zh-CN" sz="2100" dirty="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altLang="zh-CN" sz="2100" i="1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altLang="zh-CN" sz="2100">
                        <a:solidFill>
                          <a:prstClr val="black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55" name="矩形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9186" y="3812476"/>
                <a:ext cx="905761" cy="392415"/>
              </a:xfrm>
              <a:prstGeom prst="rect">
                <a:avLst/>
              </a:prstGeom>
              <a:blipFill rotWithShape="1">
                <a:blip r:embed="rId10"/>
                <a:stretch>
                  <a:fillRect l="-53" t="-146" r="-7351" b="14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圆角矩形 55"/>
          <p:cNvSpPr/>
          <p:nvPr/>
        </p:nvSpPr>
        <p:spPr>
          <a:xfrm>
            <a:off x="5890273" y="3918872"/>
            <a:ext cx="350832" cy="268013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solidFill>
                <a:srgbClr val="FFFFFF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1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9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2" grpId="0"/>
      <p:bldP spid="33" grpId="0"/>
      <p:bldP spid="34" grpId="0"/>
      <p:bldP spid="36" grpId="0"/>
      <p:bldP spid="35" grpId="0" animBg="1"/>
      <p:bldP spid="37" grpId="0" animBg="1"/>
      <p:bldP spid="38" grpId="0" animBg="1"/>
      <p:bldP spid="38" grpId="1" animBg="1"/>
      <p:bldP spid="39" grpId="0" animBg="1"/>
      <p:bldP spid="40" grpId="0" animBg="1"/>
      <p:bldP spid="41" grpId="0" animBg="1"/>
      <p:bldP spid="43" grpId="0" animBg="1"/>
      <p:bldP spid="44" grpId="0" animBg="1"/>
      <p:bldP spid="44" grpId="1" animBg="1"/>
      <p:bldP spid="45" grpId="0" animBg="1"/>
      <p:bldP spid="46" grpId="0" animBg="1"/>
      <p:bldP spid="47" grpId="0" animBg="1"/>
      <p:bldP spid="48" grpId="0" animBg="1"/>
      <p:bldP spid="4" grpId="0"/>
      <p:bldP spid="50" grpId="0" animBg="1"/>
      <p:bldP spid="51" grpId="0"/>
      <p:bldP spid="53" grpId="0" animBg="1"/>
      <p:bldP spid="54" grpId="0"/>
      <p:bldP spid="55" grpId="0"/>
      <p:bldP spid="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7"/>
              <p:cNvSpPr txBox="1">
                <a:spLocks noChangeArrowheads="1"/>
              </p:cNvSpPr>
              <p:nvPr/>
            </p:nvSpPr>
            <p:spPr bwMode="auto">
              <a:xfrm>
                <a:off x="465254" y="330329"/>
                <a:ext cx="7430535" cy="5344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4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  <a:ea typeface="+mn-ea"/>
                  </a:rPr>
                  <a:t> </a:t>
                </a:r>
                <a:r>
                  <a:rPr lang="en-US" altLang="zh-CN" sz="2100" dirty="0">
                    <a:latin typeface="+mn-ea"/>
                    <a:ea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 dirty="0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100" i="1" dirty="0"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sz="2100" i="1" dirty="0">
                            <a:latin typeface="Cambria Math" panose="02040503050406030204" pitchFamily="18" charset="0"/>
                            <a:ea typeface="+mn-ea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  <a:ea typeface="+mn-ea"/>
                  </a:rPr>
                  <a:t>=</a:t>
                </a:r>
                <a14:m>
                  <m:oMath xmlns:m="http://schemas.openxmlformats.org/officeDocument/2006/math">
                    <m:r>
                      <a:rPr lang="zh-CN" altLang="en-US" sz="2100" i="1" dirty="0">
                        <a:latin typeface="Cambria Math" panose="02040503050406030204" pitchFamily="18" charset="0"/>
                        <a:ea typeface="+mn-ea"/>
                      </a:rPr>
                      <m:t>？</m:t>
                    </m:r>
                  </m:oMath>
                </a14:m>
                <a:r>
                  <a:rPr lang="zh-CN" altLang="en-US" sz="2100" dirty="0">
                    <a:latin typeface="+mn-ea"/>
                    <a:ea typeface="+mn-ea"/>
                  </a:rPr>
                  <a:t>用一张长方形的纸折一折，想一想，再算一算。</a:t>
                </a:r>
              </a:p>
            </p:txBody>
          </p:sp>
        </mc:Choice>
        <mc:Fallback xmlns="">
          <p:sp>
            <p:nvSpPr>
              <p:cNvPr id="6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5254" y="330329"/>
                <a:ext cx="7430535" cy="534473"/>
              </a:xfrm>
              <a:prstGeom prst="rect">
                <a:avLst/>
              </a:prstGeom>
              <a:blipFill rotWithShape="1">
                <a:blip r:embed="rId2"/>
                <a:stretch>
                  <a:fillRect l="-6" t="-24" r="3" b="106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矩形 24"/>
          <p:cNvSpPr/>
          <p:nvPr/>
        </p:nvSpPr>
        <p:spPr>
          <a:xfrm>
            <a:off x="679722" y="966100"/>
            <a:ext cx="1079897" cy="135016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latin typeface="+mn-ea"/>
            </a:endParaRPr>
          </a:p>
        </p:txBody>
      </p:sp>
      <p:cxnSp>
        <p:nvCxnSpPr>
          <p:cNvPr id="26" name="直接连接符 25"/>
          <p:cNvCxnSpPr/>
          <p:nvPr/>
        </p:nvCxnSpPr>
        <p:spPr>
          <a:xfrm>
            <a:off x="951929" y="966100"/>
            <a:ext cx="0" cy="1350169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1219670" y="966100"/>
            <a:ext cx="0" cy="1350169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1482027" y="966100"/>
            <a:ext cx="0" cy="1350169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679721" y="2457204"/>
            <a:ext cx="1010653" cy="71558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竖着对折</a:t>
            </a:r>
            <a:r>
              <a:rPr lang="en-US" altLang="zh-CN" sz="2100" dirty="0">
                <a:latin typeface="+mn-ea"/>
              </a:rPr>
              <a:t>2</a:t>
            </a:r>
            <a:r>
              <a:rPr lang="zh-CN" altLang="en-US" sz="2100" dirty="0">
                <a:latin typeface="+mn-ea"/>
              </a:rPr>
              <a:t>次。</a:t>
            </a:r>
          </a:p>
        </p:txBody>
      </p:sp>
      <p:sp>
        <p:nvSpPr>
          <p:cNvPr id="30" name="Rectangle 5" descr="深色下对角线"/>
          <p:cNvSpPr>
            <a:spLocks noChangeArrowheads="1"/>
          </p:cNvSpPr>
          <p:nvPr/>
        </p:nvSpPr>
        <p:spPr bwMode="auto">
          <a:xfrm>
            <a:off x="2390141" y="966100"/>
            <a:ext cx="809625" cy="13501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lIns="68580" tIns="34290" rIns="68580" bIns="34290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10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2390142" y="966100"/>
            <a:ext cx="1079897" cy="135016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latin typeface="+mn-ea"/>
            </a:endParaRPr>
          </a:p>
        </p:txBody>
      </p:sp>
      <p:cxnSp>
        <p:nvCxnSpPr>
          <p:cNvPr id="37" name="直接连接符 36"/>
          <p:cNvCxnSpPr/>
          <p:nvPr/>
        </p:nvCxnSpPr>
        <p:spPr>
          <a:xfrm>
            <a:off x="2669567" y="966100"/>
            <a:ext cx="0" cy="1350169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>
            <a:off x="2930090" y="966100"/>
            <a:ext cx="0" cy="1350169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>
            <a:off x="3192447" y="966100"/>
            <a:ext cx="0" cy="1350169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2344245" y="2465191"/>
                <a:ext cx="1125794" cy="849368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latin typeface="+mn-ea"/>
                  </a:rPr>
                  <a:t>涂出它</a:t>
                </a:r>
                <a:endParaRPr lang="en-US" altLang="zh-CN" sz="2100" dirty="0">
                  <a:latin typeface="+mn-ea"/>
                </a:endParaRPr>
              </a:p>
              <a:p>
                <a:r>
                  <a:rPr lang="zh-CN" altLang="en-US" sz="2100" dirty="0">
                    <a:latin typeface="+mn-ea"/>
                  </a:rPr>
                  <a:t>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4245" y="2465191"/>
                <a:ext cx="1125794" cy="849368"/>
              </a:xfrm>
              <a:prstGeom prst="rect">
                <a:avLst/>
              </a:prstGeom>
              <a:blipFill rotWithShape="1">
                <a:blip r:embed="rId3"/>
                <a:stretch>
                  <a:fillRect l="-41" t="-14" r="35" b="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Rectangle 5" descr="深色下对角线"/>
          <p:cNvSpPr>
            <a:spLocks noChangeArrowheads="1"/>
          </p:cNvSpPr>
          <p:nvPr/>
        </p:nvSpPr>
        <p:spPr bwMode="auto">
          <a:xfrm>
            <a:off x="4049296" y="966100"/>
            <a:ext cx="809625" cy="13501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lIns="68580" tIns="34290" rIns="68580" bIns="34290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10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4049296" y="966100"/>
            <a:ext cx="1079897" cy="135016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latin typeface="+mn-ea"/>
            </a:endParaRPr>
          </a:p>
        </p:txBody>
      </p:sp>
      <p:cxnSp>
        <p:nvCxnSpPr>
          <p:cNvPr id="44" name="直接连接符 43"/>
          <p:cNvCxnSpPr/>
          <p:nvPr/>
        </p:nvCxnSpPr>
        <p:spPr>
          <a:xfrm>
            <a:off x="4851602" y="966100"/>
            <a:ext cx="0" cy="1350169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>
            <a:endCxn id="40" idx="3"/>
          </p:cNvCxnSpPr>
          <p:nvPr/>
        </p:nvCxnSpPr>
        <p:spPr>
          <a:xfrm flipV="1">
            <a:off x="4049296" y="1641185"/>
            <a:ext cx="809625" cy="6881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V="1">
            <a:off x="4049296" y="1316145"/>
            <a:ext cx="809625" cy="7069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4049296" y="1978482"/>
            <a:ext cx="809625" cy="7370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>
            <a:off x="4328722" y="966100"/>
            <a:ext cx="0" cy="1350169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>
            <a:off x="4589244" y="966100"/>
            <a:ext cx="0" cy="1350169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接连接符 51"/>
          <p:cNvCxnSpPr/>
          <p:nvPr/>
        </p:nvCxnSpPr>
        <p:spPr>
          <a:xfrm>
            <a:off x="4867331" y="1319678"/>
            <a:ext cx="269081" cy="0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>
            <a:off x="4854372" y="1641184"/>
            <a:ext cx="269081" cy="0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>
            <a:off x="4855330" y="1985852"/>
            <a:ext cx="269081" cy="0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矩形 49"/>
          <p:cNvSpPr/>
          <p:nvPr/>
        </p:nvSpPr>
        <p:spPr>
          <a:xfrm>
            <a:off x="4123910" y="2532085"/>
            <a:ext cx="1074157" cy="71558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zh-CN" altLang="en-US" sz="2100" dirty="0">
                <a:latin typeface="+mn-ea"/>
              </a:rPr>
              <a:t>横着对</a:t>
            </a:r>
            <a:endParaRPr lang="en-US" altLang="zh-CN" sz="2100" dirty="0">
              <a:latin typeface="+mn-ea"/>
            </a:endParaRPr>
          </a:p>
          <a:p>
            <a:r>
              <a:rPr lang="zh-CN" altLang="en-US" sz="2100" dirty="0">
                <a:latin typeface="+mn-ea"/>
              </a:rPr>
              <a:t>折</a:t>
            </a:r>
            <a:r>
              <a:rPr lang="en-US" altLang="zh-CN" sz="2100" dirty="0">
                <a:latin typeface="+mn-ea"/>
              </a:rPr>
              <a:t>2</a:t>
            </a:r>
            <a:r>
              <a:rPr lang="zh-CN" altLang="en-US" sz="2100" dirty="0">
                <a:latin typeface="+mn-ea"/>
              </a:rPr>
              <a:t>次</a:t>
            </a:r>
          </a:p>
        </p:txBody>
      </p:sp>
      <p:sp>
        <p:nvSpPr>
          <p:cNvPr id="56" name="Rectangle 5" descr="深色下对角线"/>
          <p:cNvSpPr>
            <a:spLocks noChangeArrowheads="1"/>
          </p:cNvSpPr>
          <p:nvPr/>
        </p:nvSpPr>
        <p:spPr bwMode="auto">
          <a:xfrm>
            <a:off x="5821142" y="966099"/>
            <a:ext cx="809625" cy="135016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lIns="68580" tIns="34290" rIns="68580" bIns="34290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10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57" name="矩形 56"/>
          <p:cNvSpPr/>
          <p:nvPr/>
        </p:nvSpPr>
        <p:spPr>
          <a:xfrm>
            <a:off x="5821142" y="966099"/>
            <a:ext cx="1079897" cy="135016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latin typeface="+mn-ea"/>
            </a:endParaRPr>
          </a:p>
        </p:txBody>
      </p:sp>
      <p:cxnSp>
        <p:nvCxnSpPr>
          <p:cNvPr id="58" name="直接连接符 57"/>
          <p:cNvCxnSpPr/>
          <p:nvPr/>
        </p:nvCxnSpPr>
        <p:spPr>
          <a:xfrm>
            <a:off x="6623447" y="966099"/>
            <a:ext cx="0" cy="1350169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>
            <a:endCxn id="56" idx="3"/>
          </p:cNvCxnSpPr>
          <p:nvPr/>
        </p:nvCxnSpPr>
        <p:spPr>
          <a:xfrm flipV="1">
            <a:off x="5821142" y="1641184"/>
            <a:ext cx="809625" cy="6881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接连接符 59"/>
          <p:cNvCxnSpPr/>
          <p:nvPr/>
        </p:nvCxnSpPr>
        <p:spPr>
          <a:xfrm flipV="1">
            <a:off x="5821142" y="1316144"/>
            <a:ext cx="809625" cy="7069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接连接符 60"/>
          <p:cNvCxnSpPr/>
          <p:nvPr/>
        </p:nvCxnSpPr>
        <p:spPr>
          <a:xfrm>
            <a:off x="5821142" y="1978481"/>
            <a:ext cx="809625" cy="7370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接连接符 63"/>
          <p:cNvCxnSpPr/>
          <p:nvPr/>
        </p:nvCxnSpPr>
        <p:spPr>
          <a:xfrm>
            <a:off x="6639177" y="1319678"/>
            <a:ext cx="269081" cy="0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接连接符 64"/>
          <p:cNvCxnSpPr/>
          <p:nvPr/>
        </p:nvCxnSpPr>
        <p:spPr>
          <a:xfrm>
            <a:off x="6626218" y="1641183"/>
            <a:ext cx="269081" cy="0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连接符 65"/>
          <p:cNvCxnSpPr/>
          <p:nvPr/>
        </p:nvCxnSpPr>
        <p:spPr>
          <a:xfrm>
            <a:off x="6627175" y="1985851"/>
            <a:ext cx="269081" cy="0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7" descr="深色下对角线"/>
          <p:cNvSpPr>
            <a:spLocks noChangeArrowheads="1"/>
          </p:cNvSpPr>
          <p:nvPr/>
        </p:nvSpPr>
        <p:spPr bwMode="auto">
          <a:xfrm>
            <a:off x="5827932" y="972889"/>
            <a:ext cx="799537" cy="35390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lIns="68580" tIns="34290" rIns="68580" bIns="34290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100">
              <a:latin typeface="+mn-ea"/>
              <a:ea typeface="+mn-ea"/>
            </a:endParaRPr>
          </a:p>
        </p:txBody>
      </p:sp>
      <p:cxnSp>
        <p:nvCxnSpPr>
          <p:cNvPr id="62" name="直接连接符 61"/>
          <p:cNvCxnSpPr/>
          <p:nvPr/>
        </p:nvCxnSpPr>
        <p:spPr>
          <a:xfrm>
            <a:off x="6100568" y="966099"/>
            <a:ext cx="0" cy="1350169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/>
        </p:nvCxnSpPr>
        <p:spPr>
          <a:xfrm>
            <a:off x="6361090" y="974741"/>
            <a:ext cx="0" cy="1350169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矩形 54"/>
              <p:cNvSpPr/>
              <p:nvPr/>
            </p:nvSpPr>
            <p:spPr>
              <a:xfrm>
                <a:off x="5843319" y="2522435"/>
                <a:ext cx="1215718" cy="857639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latin typeface="+mn-ea"/>
                  </a:rPr>
                  <a:t>涂出蓝色</a:t>
                </a:r>
                <a:endParaRPr lang="en-US" altLang="zh-CN" sz="2100" dirty="0">
                  <a:latin typeface="+mn-ea"/>
                </a:endParaRPr>
              </a:p>
              <a:p>
                <a:r>
                  <a:rPr lang="zh-CN" altLang="en-US" sz="2100" dirty="0">
                    <a:latin typeface="+mn-ea"/>
                  </a:rPr>
                  <a:t>部分的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 dirty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55" name="矩形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43319" y="2522435"/>
                <a:ext cx="1215718" cy="857639"/>
              </a:xfrm>
              <a:prstGeom prst="rect">
                <a:avLst/>
              </a:prstGeom>
              <a:blipFill rotWithShape="1">
                <a:blip r:embed="rId4"/>
                <a:stretch>
                  <a:fillRect l="-4" t="-25" r="-4513" b="7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矩形 47"/>
              <p:cNvSpPr/>
              <p:nvPr/>
            </p:nvSpPr>
            <p:spPr>
              <a:xfrm>
                <a:off x="3289663" y="3857525"/>
                <a:ext cx="1187777" cy="674223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3×1</m:t>
                          </m:r>
                        </m:num>
                        <m:den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4×4</m:t>
                          </m:r>
                        </m:den>
                      </m:f>
                      <m:r>
                        <a:rPr lang="en-US" altLang="zh-CN" sz="2100" i="1">
                          <a:latin typeface="Cambria Math" panose="02040503050406030204" pitchFamily="18" charset="0"/>
                        </a:rPr>
                        <m:t> =</m:t>
                      </m:r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48" name="矩形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9663" y="3857525"/>
                <a:ext cx="1187777" cy="674223"/>
              </a:xfrm>
              <a:prstGeom prst="rect">
                <a:avLst/>
              </a:prstGeom>
              <a:blipFill rotWithShape="1">
                <a:blip r:embed="rId5"/>
                <a:stretch>
                  <a:fillRect l="-31" t="-79" r="-3043" b="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矩形 48"/>
              <p:cNvSpPr/>
              <p:nvPr/>
            </p:nvSpPr>
            <p:spPr>
              <a:xfrm>
                <a:off x="3215553" y="3855410"/>
                <a:ext cx="516007" cy="676339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zh-CN" sz="21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altLang="zh-CN" sz="2100" i="1">
                              <a:latin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49" name="矩形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5553" y="3855410"/>
                <a:ext cx="516007" cy="676339"/>
              </a:xfrm>
              <a:prstGeom prst="rect">
                <a:avLst/>
              </a:prstGeom>
              <a:blipFill rotWithShape="1">
                <a:blip r:embed="rId6"/>
                <a:stretch>
                  <a:fillRect l="-106" t="-48" r="-4741" b="5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圆角矩形 67"/>
          <p:cNvSpPr/>
          <p:nvPr/>
        </p:nvSpPr>
        <p:spPr>
          <a:xfrm>
            <a:off x="3215553" y="3855410"/>
            <a:ext cx="833743" cy="733028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solidFill>
                <a:srgbClr val="FFFFFF"/>
              </a:solidFill>
              <a:latin typeface="+mn-ea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矩形 68"/>
              <p:cNvSpPr/>
              <p:nvPr/>
            </p:nvSpPr>
            <p:spPr>
              <a:xfrm>
                <a:off x="2390142" y="3958823"/>
                <a:ext cx="899521" cy="534473"/>
              </a:xfrm>
              <a:prstGeom prst="rect">
                <a:avLst/>
              </a:prstGeom>
            </p:spPr>
            <p:txBody>
              <a:bodyPr wrap="square" lIns="68580" tIns="34290" rIns="68580" bIns="3429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 </a:t>
                </a:r>
                <a:r>
                  <a:rPr lang="en-US" altLang="zh-CN" sz="2100" dirty="0">
                    <a:latin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 dirty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altLang="zh-CN" sz="2100" dirty="0">
                    <a:latin typeface="+mn-ea"/>
                  </a:rPr>
                  <a:t>=</a:t>
                </a:r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69" name="矩形 6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0142" y="3958823"/>
                <a:ext cx="899521" cy="534473"/>
              </a:xfrm>
              <a:prstGeom prst="rect">
                <a:avLst/>
              </a:prstGeom>
              <a:blipFill rotWithShape="1">
                <a:blip r:embed="rId7"/>
                <a:stretch>
                  <a:fillRect t="-44" r="40" b="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圆角矩形 1"/>
          <p:cNvSpPr/>
          <p:nvPr/>
        </p:nvSpPr>
        <p:spPr>
          <a:xfrm>
            <a:off x="4551550" y="3497291"/>
            <a:ext cx="2062773" cy="434162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/>
              <a:t>分子相乘作分子</a:t>
            </a:r>
          </a:p>
        </p:txBody>
      </p:sp>
      <p:sp>
        <p:nvSpPr>
          <p:cNvPr id="3" name="圆角矩形 2"/>
          <p:cNvSpPr/>
          <p:nvPr/>
        </p:nvSpPr>
        <p:spPr>
          <a:xfrm>
            <a:off x="4521272" y="4531748"/>
            <a:ext cx="2062773" cy="434162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100" dirty="0"/>
              <a:t>分母相乘作分母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96296E-6 L 0.11653 2.96296E-6 " pathEditMode="relative" rAng="0" ptsTypes="AA">
                                      <p:cBhvr>
                                        <p:cTn id="162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2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5" grpId="0"/>
      <p:bldP spid="30" grpId="0" animBg="1"/>
      <p:bldP spid="36" grpId="0" animBg="1"/>
      <p:bldP spid="7" grpId="0"/>
      <p:bldP spid="40" grpId="0" animBg="1"/>
      <p:bldP spid="41" grpId="0" animBg="1"/>
      <p:bldP spid="50" grpId="0"/>
      <p:bldP spid="56" grpId="0" animBg="1"/>
      <p:bldP spid="57" grpId="0" animBg="1"/>
      <p:bldP spid="51" grpId="0" animBg="1"/>
      <p:bldP spid="55" grpId="0"/>
      <p:bldP spid="48" grpId="0"/>
      <p:bldP spid="49" grpId="0"/>
      <p:bldP spid="49" grpId="1"/>
      <p:bldP spid="68" grpId="0" animBg="1"/>
      <p:bldP spid="69" grpId="0"/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9"/>
              <p:cNvSpPr txBox="1">
                <a:spLocks noChangeArrowheads="1"/>
              </p:cNvSpPr>
              <p:nvPr/>
            </p:nvSpPr>
            <p:spPr bwMode="auto">
              <a:xfrm>
                <a:off x="394354" y="361544"/>
                <a:ext cx="8300524" cy="124086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>
                  <a:lnSpc>
                    <a:spcPct val="150000"/>
                  </a:lnSpc>
                </a:pPr>
                <a:r>
                  <a:rPr lang="zh-CN" altLang="en-US" sz="2100" dirty="0">
                    <a:latin typeface="+mn-ea"/>
                    <a:ea typeface="+mn-ea"/>
                  </a:rPr>
                  <a:t>淘气过生日，妈妈买来一个蛋糕，切了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  <a:ea typeface="+mn-ea"/>
                  </a:rPr>
                  <a:t>给淘气，淘气只吃了其中的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  <a:ea typeface="+mn-ea"/>
                  </a:rPr>
                  <a:t>。淘气吃了整个蛋糕的几分之几？画一画，算一算。</a:t>
                </a:r>
              </a:p>
            </p:txBody>
          </p:sp>
        </mc:Choice>
        <mc:Fallback xmlns="">
          <p:sp>
            <p:nvSpPr>
              <p:cNvPr id="3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4354" y="361544"/>
                <a:ext cx="8300524" cy="1240869"/>
              </a:xfrm>
              <a:prstGeom prst="rect">
                <a:avLst/>
              </a:prstGeom>
              <a:blipFill rotWithShape="1">
                <a:blip r:embed="rId2"/>
                <a:stretch>
                  <a:fillRect t="-18" r="6" b="2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6"/>
              <p:cNvSpPr>
                <a:spLocks noChangeArrowheads="1"/>
              </p:cNvSpPr>
              <p:nvPr/>
            </p:nvSpPr>
            <p:spPr bwMode="auto">
              <a:xfrm>
                <a:off x="2503417" y="2313271"/>
                <a:ext cx="766155" cy="6798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b="0" dirty="0">
                    <a:latin typeface="+mn-ea"/>
                    <a:ea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den>
                    </m:f>
                  </m:oMath>
                </a14:m>
                <a:endParaRPr lang="en-US" altLang="zh-CN" b="0" dirty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6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3417" y="2313271"/>
                <a:ext cx="766155" cy="679801"/>
              </a:xfrm>
              <a:prstGeom prst="rect">
                <a:avLst/>
              </a:prstGeom>
              <a:blipFill rotWithShape="1">
                <a:blip r:embed="rId3"/>
                <a:stretch>
                  <a:fillRect l="-32" t="-88" r="77" b="4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3827483" y="2303744"/>
                <a:ext cx="517209" cy="53601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latin typeface="+mn-ea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endParaRPr lang="zh-CN" altLang="en-US" sz="2100" dirty="0">
                  <a:latin typeface="+mn-ea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7483" y="2303744"/>
                <a:ext cx="517209" cy="536012"/>
              </a:xfrm>
              <a:prstGeom prst="rect">
                <a:avLst/>
              </a:prstGeom>
              <a:blipFill rotWithShape="1">
                <a:blip r:embed="rId4"/>
                <a:stretch>
                  <a:fillRect l="-65" t="-112" r="-11291" b="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36"/>
              <p:cNvSpPr>
                <a:spLocks noChangeArrowheads="1"/>
              </p:cNvSpPr>
              <p:nvPr/>
            </p:nvSpPr>
            <p:spPr bwMode="auto">
              <a:xfrm>
                <a:off x="3125935" y="2303744"/>
                <a:ext cx="803270" cy="59266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sz="2400" b="0" dirty="0">
                    <a:latin typeface="+mn-ea"/>
                    <a:ea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b="0" i="1" smtClean="0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  <m:r>
                          <a:rPr lang="en-US" altLang="zh-CN" sz="2400" b="0" i="1"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sz="2400" b="0" i="1">
                            <a:latin typeface="Cambria Math" panose="02040503050406030204" pitchFamily="18" charset="0"/>
                            <a:ea typeface="+mn-ea"/>
                          </a:rPr>
                          <m:t>3×</m:t>
                        </m:r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den>
                    </m:f>
                  </m:oMath>
                </a14:m>
                <a:endParaRPr lang="en-US" altLang="zh-CN" sz="2400" b="0" dirty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8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25935" y="2303744"/>
                <a:ext cx="803270" cy="592663"/>
              </a:xfrm>
              <a:prstGeom prst="rect">
                <a:avLst/>
              </a:prstGeom>
              <a:blipFill rotWithShape="1">
                <a:blip r:embed="rId5"/>
                <a:stretch>
                  <a:fillRect l="-58" t="-101" r="57" b="2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2509967" y="3199040"/>
                <a:ext cx="3479559" cy="53601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r>
                  <a:rPr lang="zh-CN" altLang="en-US" sz="2100" dirty="0">
                    <a:solidFill>
                      <a:prstClr val="black"/>
                    </a:solidFill>
                    <a:latin typeface="+mn-ea"/>
                  </a:rPr>
                  <a:t>答：淘气吃了整个蛋糕的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zh-CN" altLang="en-US" sz="2100" dirty="0">
                    <a:latin typeface="+mn-ea"/>
                  </a:rPr>
                  <a:t>。</a:t>
                </a:r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9967" y="3199040"/>
                <a:ext cx="3479559" cy="536012"/>
              </a:xfrm>
              <a:prstGeom prst="rect">
                <a:avLst/>
              </a:prstGeom>
              <a:blipFill rotWithShape="1">
                <a:blip r:embed="rId6"/>
                <a:stretch>
                  <a:fillRect l="-13" t="-102" r="-852" b="1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7" descr="深色下对角线"/>
          <p:cNvSpPr>
            <a:spLocks noChangeArrowheads="1"/>
          </p:cNvSpPr>
          <p:nvPr/>
        </p:nvSpPr>
        <p:spPr bwMode="auto">
          <a:xfrm>
            <a:off x="5905019" y="2212546"/>
            <a:ext cx="358543" cy="80564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lIns="68580" tIns="34290" rIns="68580" bIns="34290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100">
              <a:latin typeface="+mn-ea"/>
              <a:ea typeface="+mn-ea"/>
            </a:endParaRPr>
          </a:p>
        </p:txBody>
      </p:sp>
      <p:sp>
        <p:nvSpPr>
          <p:cNvPr id="11" name="Rectangle 11" descr="深色下对角线"/>
          <p:cNvSpPr>
            <a:spLocks noChangeArrowheads="1"/>
          </p:cNvSpPr>
          <p:nvPr/>
        </p:nvSpPr>
        <p:spPr bwMode="auto">
          <a:xfrm>
            <a:off x="5905018" y="2204588"/>
            <a:ext cx="364073" cy="418063"/>
          </a:xfrm>
          <a:prstGeom prst="rect">
            <a:avLst/>
          </a:prstGeom>
          <a:solidFill>
            <a:srgbClr val="A1C450"/>
          </a:solidFill>
          <a:ln>
            <a:noFill/>
          </a:ln>
        </p:spPr>
        <p:txBody>
          <a:bodyPr lIns="68580" tIns="34290" rIns="68580" bIns="34290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100">
              <a:latin typeface="+mn-ea"/>
              <a:ea typeface="+mn-ea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905019" y="2208567"/>
            <a:ext cx="1079897" cy="80962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solidFill>
                <a:srgbClr val="FFFFFF"/>
              </a:solidFill>
              <a:latin typeface="+mn-ea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6263562" y="2208567"/>
            <a:ext cx="0" cy="809625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6633164" y="2212546"/>
            <a:ext cx="0" cy="809625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5905019" y="2626959"/>
            <a:ext cx="1079897" cy="0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 20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1</a:t>
            </a:r>
            <a:endParaRPr lang="zh-CN" altLang="en-US" sz="2100" b="1" dirty="0"/>
          </a:p>
        </p:txBody>
      </p:sp>
      <p:sp>
        <p:nvSpPr>
          <p:cNvPr id="3" name="TextBox 7"/>
          <p:cNvSpPr txBox="1">
            <a:spLocks noChangeArrowheads="1"/>
          </p:cNvSpPr>
          <p:nvPr/>
        </p:nvSpPr>
        <p:spPr bwMode="auto">
          <a:xfrm>
            <a:off x="642565" y="599587"/>
            <a:ext cx="5203031" cy="38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+mn-ea"/>
                <a:ea typeface="+mn-ea"/>
              </a:rPr>
              <a:t>用纸折一折，涂一涂，再算出结果。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6"/>
              <p:cNvSpPr>
                <a:spLocks noChangeArrowheads="1"/>
              </p:cNvSpPr>
              <p:nvPr/>
            </p:nvSpPr>
            <p:spPr bwMode="auto">
              <a:xfrm>
                <a:off x="1098860" y="1664920"/>
                <a:ext cx="766155" cy="6798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b="0" i="1"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b="0" dirty="0">
                    <a:latin typeface="+mn-ea"/>
                    <a:ea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  <m:t>4</m:t>
                        </m:r>
                      </m:den>
                    </m:f>
                  </m:oMath>
                </a14:m>
                <a:endParaRPr lang="en-US" altLang="zh-CN" b="0" dirty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4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98860" y="1664920"/>
                <a:ext cx="766155" cy="679801"/>
              </a:xfrm>
              <a:prstGeom prst="rect">
                <a:avLst/>
              </a:prstGeom>
              <a:blipFill rotWithShape="1">
                <a:blip r:embed="rId2"/>
                <a:stretch>
                  <a:fillRect l="-40" t="-86" r="3" b="4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/>
              <p:cNvSpPr/>
              <p:nvPr/>
            </p:nvSpPr>
            <p:spPr>
              <a:xfrm>
                <a:off x="2402757" y="1645865"/>
                <a:ext cx="635430" cy="525528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5" name="矩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2757" y="1645865"/>
                <a:ext cx="635430" cy="525528"/>
              </a:xfrm>
              <a:prstGeom prst="rect">
                <a:avLst/>
              </a:prstGeom>
              <a:blipFill rotWithShape="1">
                <a:blip r:embed="rId3"/>
                <a:stretch>
                  <a:fillRect l="-87" t="-110" r="-7141" b="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36"/>
              <p:cNvSpPr>
                <a:spLocks noChangeArrowheads="1"/>
              </p:cNvSpPr>
              <p:nvPr/>
            </p:nvSpPr>
            <p:spPr bwMode="auto">
              <a:xfrm>
                <a:off x="1691435" y="1640623"/>
                <a:ext cx="898871" cy="67980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  <m: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3×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4</m:t>
                        </m:r>
                      </m:den>
                    </m:f>
                  </m:oMath>
                </a14:m>
                <a:endParaRPr lang="en-US" altLang="zh-CN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6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91435" y="1640623"/>
                <a:ext cx="898871" cy="679801"/>
              </a:xfrm>
              <a:prstGeom prst="rect">
                <a:avLst/>
              </a:prstGeom>
              <a:blipFill rotWithShape="1">
                <a:blip r:embed="rId4"/>
                <a:stretch>
                  <a:fillRect l="-48" t="-61" r="16" b="2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14" descr="深色下对角线"/>
          <p:cNvSpPr>
            <a:spLocks noChangeArrowheads="1"/>
          </p:cNvSpPr>
          <p:nvPr/>
        </p:nvSpPr>
        <p:spPr bwMode="auto">
          <a:xfrm>
            <a:off x="5112536" y="1563512"/>
            <a:ext cx="348299" cy="809625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</a:ln>
        </p:spPr>
        <p:txBody>
          <a:bodyPr lIns="68580" tIns="34290" rIns="68580" bIns="34290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100">
              <a:latin typeface="+mn-ea"/>
              <a:ea typeface="+mn-ea"/>
            </a:endParaRPr>
          </a:p>
        </p:txBody>
      </p:sp>
      <p:sp>
        <p:nvSpPr>
          <p:cNvPr id="8" name="Rectangle 15" descr="深色下对角线"/>
          <p:cNvSpPr>
            <a:spLocks noChangeArrowheads="1"/>
          </p:cNvSpPr>
          <p:nvPr/>
        </p:nvSpPr>
        <p:spPr bwMode="auto">
          <a:xfrm>
            <a:off x="5130698" y="1559066"/>
            <a:ext cx="338291" cy="211707"/>
          </a:xfrm>
          <a:prstGeom prst="rect">
            <a:avLst/>
          </a:prstGeom>
          <a:solidFill>
            <a:srgbClr val="A1C450"/>
          </a:solidFill>
          <a:ln>
            <a:noFill/>
          </a:ln>
        </p:spPr>
        <p:txBody>
          <a:bodyPr lIns="68580" tIns="34290" rIns="68580" bIns="34290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100">
              <a:latin typeface="+mn-ea"/>
              <a:ea typeface="+mn-ea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5112186" y="1556794"/>
            <a:ext cx="1079897" cy="80962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solidFill>
                <a:srgbClr val="FFFFFF"/>
              </a:solidFill>
              <a:latin typeface="+mn-ea"/>
            </a:endParaRPr>
          </a:p>
        </p:txBody>
      </p:sp>
      <p:cxnSp>
        <p:nvCxnSpPr>
          <p:cNvPr id="11" name="直接连接符 10"/>
          <p:cNvCxnSpPr/>
          <p:nvPr/>
        </p:nvCxnSpPr>
        <p:spPr>
          <a:xfrm>
            <a:off x="5460485" y="1550075"/>
            <a:ext cx="0" cy="809625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5845595" y="1556794"/>
            <a:ext cx="0" cy="809625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>
            <a:off x="5106690" y="1761782"/>
            <a:ext cx="1079897" cy="0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5106690" y="1985634"/>
            <a:ext cx="1079897" cy="0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5112186" y="2191404"/>
            <a:ext cx="1079897" cy="0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36"/>
              <p:cNvSpPr>
                <a:spLocks noChangeArrowheads="1"/>
              </p:cNvSpPr>
              <p:nvPr/>
            </p:nvSpPr>
            <p:spPr bwMode="auto">
              <a:xfrm>
                <a:off x="1093364" y="2955589"/>
                <a:ext cx="766155" cy="681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altLang="zh-CN" b="0" dirty="0">
                    <a:latin typeface="+mn-ea"/>
                    <a:ea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den>
                    </m:f>
                  </m:oMath>
                </a14:m>
                <a:endParaRPr lang="en-US" altLang="zh-CN" b="0" dirty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18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93364" y="2955589"/>
                <a:ext cx="766155" cy="681212"/>
              </a:xfrm>
              <a:prstGeom prst="rect">
                <a:avLst/>
              </a:prstGeom>
              <a:blipFill rotWithShape="1">
                <a:blip r:embed="rId5"/>
                <a:stretch>
                  <a:fillRect l="-69" t="-44" r="31" b="2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矩形 18"/>
              <p:cNvSpPr/>
              <p:nvPr/>
            </p:nvSpPr>
            <p:spPr>
              <a:xfrm>
                <a:off x="2397261" y="2936535"/>
                <a:ext cx="635430" cy="52822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15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19" name="矩形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7261" y="2936535"/>
                <a:ext cx="635430" cy="528222"/>
              </a:xfrm>
              <a:prstGeom prst="rect">
                <a:avLst/>
              </a:prstGeom>
              <a:blipFill rotWithShape="1">
                <a:blip r:embed="rId6"/>
                <a:stretch>
                  <a:fillRect l="-21" t="-56" r="-7206" b="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36"/>
              <p:cNvSpPr>
                <a:spLocks noChangeArrowheads="1"/>
              </p:cNvSpPr>
              <p:nvPr/>
            </p:nvSpPr>
            <p:spPr bwMode="auto">
              <a:xfrm>
                <a:off x="1685939" y="2931292"/>
                <a:ext cx="898871" cy="681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  <m: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5</m:t>
                        </m:r>
                        <m: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den>
                    </m:f>
                  </m:oMath>
                </a14:m>
                <a:endParaRPr lang="en-US" altLang="zh-CN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20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85939" y="2931292"/>
                <a:ext cx="898871" cy="681212"/>
              </a:xfrm>
              <a:prstGeom prst="rect">
                <a:avLst/>
              </a:prstGeom>
              <a:blipFill rotWithShape="1">
                <a:blip r:embed="rId7"/>
                <a:stretch>
                  <a:fillRect l="-2" t="-19" r="40" b="9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14" descr="深色下对角线"/>
          <p:cNvSpPr>
            <a:spLocks noChangeArrowheads="1"/>
          </p:cNvSpPr>
          <p:nvPr/>
        </p:nvSpPr>
        <p:spPr bwMode="auto">
          <a:xfrm>
            <a:off x="5108702" y="2854182"/>
            <a:ext cx="444061" cy="799438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</a:ln>
        </p:spPr>
        <p:txBody>
          <a:bodyPr lIns="68580" tIns="34290" rIns="68580" bIns="34290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100">
              <a:latin typeface="+mn-ea"/>
              <a:ea typeface="+mn-ea"/>
            </a:endParaRPr>
          </a:p>
        </p:txBody>
      </p:sp>
      <p:sp>
        <p:nvSpPr>
          <p:cNvPr id="23" name="Rectangle 15" descr="深色下对角线"/>
          <p:cNvSpPr>
            <a:spLocks noChangeArrowheads="1"/>
          </p:cNvSpPr>
          <p:nvPr/>
        </p:nvSpPr>
        <p:spPr bwMode="auto">
          <a:xfrm>
            <a:off x="5118113" y="2847464"/>
            <a:ext cx="434649" cy="279588"/>
          </a:xfrm>
          <a:prstGeom prst="rect">
            <a:avLst/>
          </a:prstGeom>
          <a:solidFill>
            <a:srgbClr val="A1C450"/>
          </a:solidFill>
          <a:ln>
            <a:noFill/>
          </a:ln>
        </p:spPr>
        <p:txBody>
          <a:bodyPr lIns="68580" tIns="34290" rIns="68580" bIns="34290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100">
              <a:latin typeface="+mn-ea"/>
              <a:ea typeface="+mn-ea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5106690" y="2847464"/>
            <a:ext cx="1079897" cy="80962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solidFill>
                <a:srgbClr val="FFFFFF"/>
              </a:solidFill>
              <a:latin typeface="+mn-ea"/>
            </a:endParaRPr>
          </a:p>
        </p:txBody>
      </p:sp>
      <p:cxnSp>
        <p:nvCxnSpPr>
          <p:cNvPr id="25" name="直接连接符 24"/>
          <p:cNvCxnSpPr/>
          <p:nvPr/>
        </p:nvCxnSpPr>
        <p:spPr>
          <a:xfrm>
            <a:off x="5318000" y="2847464"/>
            <a:ext cx="0" cy="809625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5552762" y="2847464"/>
            <a:ext cx="0" cy="809625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5106690" y="3130520"/>
            <a:ext cx="1079897" cy="0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5106690" y="3402981"/>
            <a:ext cx="1079897" cy="0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5751938" y="2847464"/>
            <a:ext cx="0" cy="809625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连接符 30"/>
          <p:cNvCxnSpPr/>
          <p:nvPr/>
        </p:nvCxnSpPr>
        <p:spPr>
          <a:xfrm>
            <a:off x="5958737" y="2843995"/>
            <a:ext cx="0" cy="809625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 animBg="1"/>
      <p:bldP spid="18" grpId="0"/>
      <p:bldP spid="19" grpId="0"/>
      <p:bldP spid="20" grpId="0"/>
      <p:bldP spid="22" grpId="0" animBg="1"/>
      <p:bldP spid="23" grpId="0" animBg="1"/>
      <p:bldP spid="2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圆角矩形标注 20"/>
          <p:cNvSpPr/>
          <p:nvPr/>
        </p:nvSpPr>
        <p:spPr>
          <a:xfrm>
            <a:off x="5142979" y="1853222"/>
            <a:ext cx="3789947" cy="1569161"/>
          </a:xfrm>
          <a:prstGeom prst="wedgeRoundRectCallout">
            <a:avLst>
              <a:gd name="adj1" fmla="val 32973"/>
              <a:gd name="adj2" fmla="val 65659"/>
              <a:gd name="adj3" fmla="val 16667"/>
            </a:avLst>
          </a:prstGeom>
          <a:solidFill>
            <a:srgbClr val="F19B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lvl="0">
              <a:lnSpc>
                <a:spcPct val="150000"/>
              </a:lnSpc>
            </a:pPr>
            <a:r>
              <a:rPr lang="zh-CN" altLang="en-US" sz="2100" dirty="0">
                <a:solidFill>
                  <a:prstClr val="black"/>
                </a:solidFill>
                <a:sym typeface="+mn-ea"/>
              </a:rPr>
              <a:t>分数乘分数，用分子相乘的积作为分子，分母相乘的积作为分母</a:t>
            </a:r>
            <a:r>
              <a:rPr lang="zh-CN" altLang="en-US" sz="2100" dirty="0">
                <a:solidFill>
                  <a:prstClr val="black"/>
                </a:solidFill>
              </a:rPr>
              <a:t>。能约分的要约分。</a:t>
            </a:r>
          </a:p>
        </p:txBody>
      </p:sp>
      <p:sp>
        <p:nvSpPr>
          <p:cNvPr id="14" name="任意多边形 13"/>
          <p:cNvSpPr/>
          <p:nvPr/>
        </p:nvSpPr>
        <p:spPr>
          <a:xfrm>
            <a:off x="89731" y="534229"/>
            <a:ext cx="403790" cy="445049"/>
          </a:xfrm>
          <a:custGeom>
            <a:avLst/>
            <a:gdLst>
              <a:gd name="connsiteX0" fmla="*/ 0 w 538386"/>
              <a:gd name="connsiteY0" fmla="*/ 0 h 593398"/>
              <a:gd name="connsiteX1" fmla="*/ 241687 w 538386"/>
              <a:gd name="connsiteY1" fmla="*/ 0 h 593398"/>
              <a:gd name="connsiteX2" fmla="*/ 538386 w 538386"/>
              <a:gd name="connsiteY2" fmla="*/ 296699 h 593398"/>
              <a:gd name="connsiteX3" fmla="*/ 241687 w 538386"/>
              <a:gd name="connsiteY3" fmla="*/ 593398 h 593398"/>
              <a:gd name="connsiteX4" fmla="*/ 0 w 538386"/>
              <a:gd name="connsiteY4" fmla="*/ 593398 h 593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8386" h="593398">
                <a:moveTo>
                  <a:pt x="0" y="0"/>
                </a:moveTo>
                <a:lnTo>
                  <a:pt x="241687" y="0"/>
                </a:lnTo>
                <a:cubicBezTo>
                  <a:pt x="405549" y="0"/>
                  <a:pt x="538386" y="132837"/>
                  <a:pt x="538386" y="296699"/>
                </a:cubicBezTo>
                <a:cubicBezTo>
                  <a:pt x="538386" y="460561"/>
                  <a:pt x="405549" y="593398"/>
                  <a:pt x="241687" y="593398"/>
                </a:cubicBezTo>
                <a:lnTo>
                  <a:pt x="0" y="593398"/>
                </a:lnTo>
                <a:close/>
              </a:path>
            </a:pathLst>
          </a:custGeom>
          <a:solidFill>
            <a:srgbClr val="A1C4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r>
              <a:rPr lang="en-US" altLang="zh-CN" sz="2100" b="1" dirty="0"/>
              <a:t>2</a:t>
            </a:r>
            <a:endParaRPr lang="zh-CN" altLang="en-US" sz="21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36"/>
              <p:cNvSpPr>
                <a:spLocks noChangeArrowheads="1"/>
              </p:cNvSpPr>
              <p:nvPr/>
            </p:nvSpPr>
            <p:spPr bwMode="auto">
              <a:xfrm>
                <a:off x="1093364" y="1547895"/>
                <a:ext cx="766155" cy="68069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altLang="zh-CN" b="0" dirty="0">
                    <a:latin typeface="+mn-ea"/>
                    <a:ea typeface="+mn-ea"/>
                  </a:rPr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+mn-ea"/>
                          </a:rPr>
                          <m:t>6</m:t>
                        </m:r>
                      </m:den>
                    </m:f>
                  </m:oMath>
                </a14:m>
                <a:endParaRPr lang="en-US" altLang="zh-CN" b="0" dirty="0"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3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93364" y="1547895"/>
                <a:ext cx="766155" cy="680699"/>
              </a:xfrm>
              <a:prstGeom prst="rect">
                <a:avLst/>
              </a:prstGeom>
              <a:blipFill rotWithShape="1">
                <a:blip r:embed="rId2"/>
                <a:stretch>
                  <a:fillRect l="-69" t="-59" r="31" b="5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矩形 3"/>
              <p:cNvSpPr/>
              <p:nvPr/>
            </p:nvSpPr>
            <p:spPr>
              <a:xfrm>
                <a:off x="2397261" y="1528841"/>
                <a:ext cx="643445" cy="536108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7261" y="1528841"/>
                <a:ext cx="643445" cy="536108"/>
              </a:xfrm>
              <a:prstGeom prst="rect">
                <a:avLst/>
              </a:prstGeom>
              <a:blipFill rotWithShape="1">
                <a:blip r:embed="rId3"/>
                <a:stretch>
                  <a:fillRect l="-21" t="-74" r="-5871" b="10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6"/>
              <p:cNvSpPr>
                <a:spLocks noChangeArrowheads="1"/>
              </p:cNvSpPr>
              <p:nvPr/>
            </p:nvSpPr>
            <p:spPr bwMode="auto">
              <a:xfrm>
                <a:off x="1685939" y="1523599"/>
                <a:ext cx="898871" cy="6812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 lIns="68580" tIns="34290" rIns="68580" bIns="34290">
                <a:spAutoFit/>
              </a:bodyPr>
              <a:lstStyle>
                <a:lvl1pPr eaLnBrk="0" hangingPunct="0">
                  <a:spcBef>
                    <a:spcPct val="20000"/>
                  </a:spcBef>
                  <a:buClr>
                    <a:schemeClr val="hlink"/>
                  </a:buClr>
                  <a:buFont typeface="Wingdings" panose="05000000000000000000" pitchFamily="2" charset="2"/>
                  <a:buChar char="v"/>
                  <a:defRPr sz="2800" b="1">
                    <a:solidFill>
                      <a:schemeClr val="tx1"/>
                    </a:solidFill>
                    <a:latin typeface="Verdana" panose="020B060403050404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lr>
                    <a:schemeClr val="accent1"/>
                  </a:buClr>
                  <a:buFont typeface="Wingdings" panose="05000000000000000000" pitchFamily="2" charset="2"/>
                  <a:buChar char="§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FontTx/>
                  <a:buNone/>
                </a:pPr>
                <a:r>
                  <a:rPr lang="en-US" altLang="zh-CN" b="0" dirty="0">
                    <a:solidFill>
                      <a:srgbClr val="FF0000"/>
                    </a:solidFill>
                    <a:latin typeface="+mn-ea"/>
                    <a:ea typeface="+mn-ea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2</m:t>
                        </m:r>
                        <m: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1</m:t>
                        </m:r>
                      </m:num>
                      <m:den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3</m:t>
                        </m:r>
                        <m:r>
                          <a:rPr lang="en-US" altLang="zh-CN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×</m:t>
                        </m:r>
                        <m:r>
                          <a:rPr lang="en-US" altLang="zh-CN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+mn-ea"/>
                          </a:rPr>
                          <m:t>6</m:t>
                        </m:r>
                      </m:den>
                    </m:f>
                  </m:oMath>
                </a14:m>
                <a:endParaRPr lang="en-US" altLang="zh-CN" b="0" dirty="0">
                  <a:solidFill>
                    <a:srgbClr val="FF0000"/>
                  </a:solidFill>
                  <a:latin typeface="+mn-ea"/>
                  <a:ea typeface="+mn-ea"/>
                </a:endParaRPr>
              </a:p>
            </p:txBody>
          </p:sp>
        </mc:Choice>
        <mc:Fallback xmlns="">
          <p:sp>
            <p:nvSpPr>
              <p:cNvPr id="5" name="Rectangle 3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85939" y="1523599"/>
                <a:ext cx="898871" cy="681212"/>
              </a:xfrm>
              <a:prstGeom prst="rect">
                <a:avLst/>
              </a:prstGeom>
              <a:blipFill rotWithShape="1">
                <a:blip r:embed="rId4"/>
                <a:stretch>
                  <a:fillRect l="-2" t="-34" r="40" b="1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493521" y="600457"/>
            <a:ext cx="5203031" cy="389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dirty="0">
                <a:latin typeface="+mn-ea"/>
                <a:ea typeface="+mn-ea"/>
              </a:rPr>
              <a:t>用纸折一折，涂一涂，在算出结果。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2978015" y="1523599"/>
                <a:ext cx="525625" cy="536012"/>
              </a:xfrm>
              <a:prstGeom prst="rect">
                <a:avLst/>
              </a:prstGeom>
            </p:spPr>
            <p:txBody>
              <a:bodyPr wrap="none" lIns="68580" tIns="34290" rIns="68580" bIns="34290">
                <a:spAutoFit/>
              </a:bodyPr>
              <a:lstStyle/>
              <a:p>
                <a:pPr>
                  <a:spcBef>
                    <a:spcPct val="0"/>
                  </a:spcBef>
                </a:pPr>
                <a:r>
                  <a:rPr lang="zh-CN" altLang="en-US" sz="2100" dirty="0">
                    <a:solidFill>
                      <a:srgbClr val="FF0000"/>
                    </a:solidFill>
                    <a:latin typeface="+mn-ea"/>
                  </a:rPr>
                  <a:t>＝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altLang="zh-CN" sz="2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den>
                    </m:f>
                  </m:oMath>
                </a14:m>
                <a:endParaRPr lang="zh-CN" altLang="en-US" sz="2100" dirty="0">
                  <a:solidFill>
                    <a:srgbClr val="FF0000"/>
                  </a:solidFill>
                  <a:latin typeface="+mn-ea"/>
                </a:endParaRPr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8015" y="1523599"/>
                <a:ext cx="525625" cy="536012"/>
              </a:xfrm>
              <a:prstGeom prst="rect">
                <a:avLst/>
              </a:prstGeom>
              <a:blipFill rotWithShape="1">
                <a:blip r:embed="rId5"/>
                <a:stretch>
                  <a:fillRect l="-95" t="-44" r="-9478" b="5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14" descr="深色下对角线"/>
          <p:cNvSpPr>
            <a:spLocks noChangeArrowheads="1"/>
          </p:cNvSpPr>
          <p:nvPr/>
        </p:nvSpPr>
        <p:spPr bwMode="auto">
          <a:xfrm>
            <a:off x="1690561" y="2858225"/>
            <a:ext cx="720034" cy="816011"/>
          </a:xfrm>
          <a:prstGeom prst="rect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</a:ln>
        </p:spPr>
        <p:txBody>
          <a:bodyPr lIns="68580" tIns="34290" rIns="68580" bIns="34290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100">
              <a:latin typeface="+mn-ea"/>
              <a:ea typeface="+mn-ea"/>
            </a:endParaRPr>
          </a:p>
        </p:txBody>
      </p:sp>
      <p:sp>
        <p:nvSpPr>
          <p:cNvPr id="9" name="Rectangle 15" descr="深色下对角线"/>
          <p:cNvSpPr>
            <a:spLocks noChangeArrowheads="1"/>
          </p:cNvSpPr>
          <p:nvPr/>
        </p:nvSpPr>
        <p:spPr bwMode="auto">
          <a:xfrm>
            <a:off x="1691593" y="2858225"/>
            <a:ext cx="713347" cy="148281"/>
          </a:xfrm>
          <a:prstGeom prst="rect">
            <a:avLst/>
          </a:prstGeom>
          <a:solidFill>
            <a:srgbClr val="A1C450"/>
          </a:solidFill>
          <a:ln>
            <a:noFill/>
          </a:ln>
        </p:spPr>
        <p:txBody>
          <a:bodyPr lIns="68580" tIns="34290" rIns="68580" bIns="34290"/>
          <a:lstStyle>
            <a:lvl1pPr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 sz="2100">
              <a:latin typeface="+mn-ea"/>
              <a:ea typeface="+mn-ea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685939" y="2861693"/>
            <a:ext cx="1079897" cy="809625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sz="2100">
              <a:solidFill>
                <a:srgbClr val="FFFFFF"/>
              </a:solidFill>
              <a:latin typeface="+mn-ea"/>
            </a:endParaRPr>
          </a:p>
        </p:txBody>
      </p:sp>
      <p:cxnSp>
        <p:nvCxnSpPr>
          <p:cNvPr id="12" name="直接连接符 11"/>
          <p:cNvCxnSpPr/>
          <p:nvPr/>
        </p:nvCxnSpPr>
        <p:spPr>
          <a:xfrm>
            <a:off x="2030946" y="2861693"/>
            <a:ext cx="0" cy="809625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>
            <a:off x="1685939" y="3130313"/>
            <a:ext cx="1079897" cy="0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1685939" y="2998512"/>
            <a:ext cx="1079897" cy="0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2410595" y="2861693"/>
            <a:ext cx="0" cy="809625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1685939" y="3287927"/>
            <a:ext cx="1079897" cy="0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1685939" y="3422383"/>
            <a:ext cx="1079897" cy="0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连接符 19"/>
          <p:cNvCxnSpPr/>
          <p:nvPr/>
        </p:nvCxnSpPr>
        <p:spPr>
          <a:xfrm>
            <a:off x="1691593" y="3549013"/>
            <a:ext cx="1079897" cy="0"/>
          </a:xfrm>
          <a:prstGeom prst="line">
            <a:avLst/>
          </a:prstGeom>
          <a:ln w="2857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4" grpId="0"/>
      <p:bldP spid="5" grpId="0"/>
      <p:bldP spid="7" grpId="0"/>
      <p:bldP spid="8" grpId="0" animBg="1"/>
      <p:bldP spid="9" grpId="0" animBg="1"/>
      <p:bldP spid="10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874</Words>
  <Application>Microsoft Office PowerPoint</Application>
  <PresentationFormat>全屏显示(16:9)</PresentationFormat>
  <Paragraphs>187</Paragraphs>
  <Slides>22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7" baseType="lpstr">
      <vt:lpstr>楷体</vt:lpstr>
      <vt:lpstr>微软雅黑</vt:lpstr>
      <vt:lpstr>Arial</vt:lpstr>
      <vt:lpstr>Cambria Math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2019-05-20T10:58:00Z</dcterms:created>
  <dcterms:modified xsi:type="dcterms:W3CDTF">2023-01-17T00:38:22Z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62507BD7100E4AEFA5706C377EEC070D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