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38" r:id="rId2"/>
    <p:sldId id="376" r:id="rId3"/>
    <p:sldId id="337" r:id="rId4"/>
    <p:sldId id="377" r:id="rId5"/>
    <p:sldId id="359" r:id="rId6"/>
    <p:sldId id="348" r:id="rId7"/>
    <p:sldId id="360" r:id="rId8"/>
    <p:sldId id="343" r:id="rId9"/>
    <p:sldId id="354" r:id="rId10"/>
    <p:sldId id="361" r:id="rId11"/>
    <p:sldId id="355" r:id="rId12"/>
    <p:sldId id="262" r:id="rId13"/>
    <p:sldId id="349" r:id="rId14"/>
    <p:sldId id="345" r:id="rId15"/>
    <p:sldId id="362" r:id="rId16"/>
    <p:sldId id="378" r:id="rId17"/>
    <p:sldId id="379" r:id="rId18"/>
    <p:sldId id="380" r:id="rId19"/>
    <p:sldId id="264" r:id="rId2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656B4-1AB2-4C09-BE62-452062B15DF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4A237-84AB-45FE-83EB-07DB01E18B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A237-84AB-45FE-83EB-07DB01E18B3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A237-84AB-45FE-83EB-07DB01E18B3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A237-84AB-45FE-83EB-07DB01E18B3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A237-84AB-45FE-83EB-07DB01E18B3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A237-84AB-45FE-83EB-07DB01E18B3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A237-84AB-45FE-83EB-07DB01E18B3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A237-84AB-45FE-83EB-07DB01E18B3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A237-84AB-45FE-83EB-07DB01E18B3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A237-84AB-45FE-83EB-07DB01E18B3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A237-84AB-45FE-83EB-07DB01E18B3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A237-84AB-45FE-83EB-07DB01E18B3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A237-84AB-45FE-83EB-07DB01E18B3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A237-84AB-45FE-83EB-07DB01E18B3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A237-84AB-45FE-83EB-07DB01E18B3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A237-84AB-45FE-83EB-07DB01E18B3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A237-84AB-45FE-83EB-07DB01E18B3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A237-84AB-45FE-83EB-07DB01E18B3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A237-84AB-45FE-83EB-07DB01E18B3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A237-84AB-45FE-83EB-07DB01E18B3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F1EEE0-35C5-48FE-AADB-5C86B520918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4DD7E4-BC04-41E8-A204-0D0B96CD064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7F7BBF-4BDF-4FB8-B441-697948388E4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C55442-E565-4C2D-9EEE-F79F4C51319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A000D7-68BC-48C2-B424-425487F4563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AB47FE-D204-4DFB-B43C-73BC1382F0C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CE8C6C-E636-46ED-BBA3-07AD47A91F0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825B87-134B-4A24-B230-5070AB2C893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EEFD99-4B66-493A-899E-003B35AEF92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977516-60B1-441C-B793-B2C75AAB66C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18BE90-2085-4495-B4F5-F2C08A0493F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E1A8B0-DC84-4966-BE54-4165BE0618A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E2C8C16-7D62-4E9C-93E3-CEDB1EB1D001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up 27"/>
          <p:cNvGrpSpPr/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pic>
          <p:nvPicPr>
            <p:cNvPr id="51207" name="Picture 28" descr="N237Z_YVUMS{C){KZX7Q7J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338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8" name="Picture 29" descr="@5)JO(365Z6YUT$VCY[@0)I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436"/>
              <a:ext cx="192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9" name="Picture 30" descr="1{~SW1IY1(PLJTP(C_DOW{Q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39" y="3203"/>
              <a:ext cx="521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0" name="Picture 31" descr="%}[1}WROO78E78TLR9DGP2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06" y="4072"/>
              <a:ext cx="74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02" name="Text Box 5"/>
          <p:cNvSpPr txBox="1">
            <a:spLocks noChangeArrowheads="1"/>
          </p:cNvSpPr>
          <p:nvPr/>
        </p:nvSpPr>
        <p:spPr bwMode="auto">
          <a:xfrm>
            <a:off x="866775" y="2139702"/>
            <a:ext cx="745013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4800" b="1" dirty="0" smtClean="0">
                <a:latin typeface="Times New Roman" panose="02020603050405020304" pitchFamily="18" charset="0"/>
              </a:rPr>
              <a:t>What’s </a:t>
            </a:r>
            <a:r>
              <a:rPr lang="en-US" altLang="zh-CN" sz="4800" b="1" dirty="0">
                <a:latin typeface="Times New Roman" panose="02020603050405020304" pitchFamily="18" charset="0"/>
              </a:rPr>
              <a:t>wrong with you?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133624" y="683419"/>
            <a:ext cx="6822753" cy="9715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Unit 3  Health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427489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25563" y="2085976"/>
            <a:ext cx="5376862" cy="300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92500" y="186929"/>
            <a:ext cx="51831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last, what did the doctor say?</a:t>
            </a:r>
            <a:endParaRPr lang="zh-CN" altLang="en-US" sz="2800" b="1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497" y="48147"/>
            <a:ext cx="3260828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 and find</a:t>
            </a:r>
            <a:endParaRPr lang="zh-CN" altLang="en-US" sz="4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2924176" y="1296591"/>
            <a:ext cx="6143625" cy="808434"/>
          </a:xfrm>
          <a:prstGeom prst="wedgeRoundRectCallout">
            <a:avLst>
              <a:gd name="adj1" fmla="val -8237"/>
              <a:gd name="adj2" fmla="val 8575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24176" y="1277541"/>
            <a:ext cx="6143625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worry. Take some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You’ll be all right.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03576" y="784623"/>
            <a:ext cx="24479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987675" y="2769393"/>
            <a:ext cx="3240088" cy="221456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95263" y="1796653"/>
            <a:ext cx="3313112" cy="2080022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483226" y="1653779"/>
            <a:ext cx="3167063" cy="1997869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图片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Cloud"/>
          <p:cNvSpPr>
            <a:spLocks noChangeAspect="1" noEditPoints="1" noChangeArrowheads="1"/>
          </p:cNvSpPr>
          <p:nvPr/>
        </p:nvSpPr>
        <p:spPr bwMode="auto">
          <a:xfrm>
            <a:off x="0" y="2139554"/>
            <a:ext cx="2743200" cy="137874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3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5412" name="Cloud"/>
          <p:cNvSpPr>
            <a:spLocks noChangeAspect="1" noEditPoints="1" noChangeArrowheads="1"/>
          </p:cNvSpPr>
          <p:nvPr/>
        </p:nvSpPr>
        <p:spPr bwMode="auto">
          <a:xfrm>
            <a:off x="827088" y="2518173"/>
            <a:ext cx="2743200" cy="137874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3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5413" name="Cloud"/>
          <p:cNvSpPr>
            <a:spLocks noChangeAspect="1" noEditPoints="1" noChangeArrowheads="1"/>
          </p:cNvSpPr>
          <p:nvPr/>
        </p:nvSpPr>
        <p:spPr bwMode="auto">
          <a:xfrm>
            <a:off x="2051050" y="2680098"/>
            <a:ext cx="2743200" cy="137874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3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5414" name="Cloud"/>
          <p:cNvSpPr>
            <a:spLocks noChangeAspect="1" noEditPoints="1" noChangeArrowheads="1"/>
          </p:cNvSpPr>
          <p:nvPr/>
        </p:nvSpPr>
        <p:spPr bwMode="auto">
          <a:xfrm>
            <a:off x="3492500" y="2842023"/>
            <a:ext cx="2743200" cy="137874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3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5415" name="Cloud"/>
          <p:cNvSpPr>
            <a:spLocks noChangeAspect="1" noEditPoints="1" noChangeArrowheads="1"/>
          </p:cNvSpPr>
          <p:nvPr/>
        </p:nvSpPr>
        <p:spPr bwMode="auto">
          <a:xfrm>
            <a:off x="5076825" y="2950369"/>
            <a:ext cx="2743200" cy="137874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3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5416" name="Cloud"/>
          <p:cNvSpPr>
            <a:spLocks noChangeAspect="1" noEditPoints="1" noChangeArrowheads="1"/>
          </p:cNvSpPr>
          <p:nvPr/>
        </p:nvSpPr>
        <p:spPr bwMode="auto">
          <a:xfrm>
            <a:off x="6400800" y="2950369"/>
            <a:ext cx="2743200" cy="137874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3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+mn-lt"/>
              <a:ea typeface="+mn-ea"/>
            </a:endParaRPr>
          </a:p>
        </p:txBody>
      </p:sp>
      <p:grpSp>
        <p:nvGrpSpPr>
          <p:cNvPr id="63496" name="Group 9"/>
          <p:cNvGrpSpPr/>
          <p:nvPr/>
        </p:nvGrpSpPr>
        <p:grpSpPr bwMode="auto">
          <a:xfrm>
            <a:off x="8207375" y="1059656"/>
            <a:ext cx="685800" cy="466725"/>
            <a:chOff x="3470" y="391"/>
            <a:chExt cx="1360" cy="1236"/>
          </a:xfrm>
        </p:grpSpPr>
        <p:sp>
          <p:nvSpPr>
            <p:cNvPr id="145418" name="Oval 10"/>
            <p:cNvSpPr>
              <a:spLocks noChangeArrowheads="1"/>
            </p:cNvSpPr>
            <p:nvPr/>
          </p:nvSpPr>
          <p:spPr bwMode="auto">
            <a:xfrm>
              <a:off x="3470" y="391"/>
              <a:ext cx="1360" cy="123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19" name="AutoShape 11"/>
            <p:cNvSpPr>
              <a:spLocks noChangeArrowheads="1"/>
            </p:cNvSpPr>
            <p:nvPr/>
          </p:nvSpPr>
          <p:spPr bwMode="auto">
            <a:xfrm>
              <a:off x="3514" y="527"/>
              <a:ext cx="371" cy="914"/>
            </a:xfrm>
            <a:prstGeom prst="moon">
              <a:avLst>
                <a:gd name="adj" fmla="val 39009"/>
              </a:avLst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20" name="AutoShape 12"/>
            <p:cNvSpPr>
              <a:spLocks noChangeArrowheads="1"/>
            </p:cNvSpPr>
            <p:nvPr/>
          </p:nvSpPr>
          <p:spPr bwMode="auto">
            <a:xfrm rot="21359819" flipH="1">
              <a:off x="4333" y="482"/>
              <a:ext cx="453" cy="996"/>
            </a:xfrm>
            <a:prstGeom prst="moon">
              <a:avLst>
                <a:gd name="adj" fmla="val 39009"/>
              </a:avLst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21" name="Oval 13"/>
            <p:cNvSpPr>
              <a:spLocks noChangeArrowheads="1"/>
            </p:cNvSpPr>
            <p:nvPr/>
          </p:nvSpPr>
          <p:spPr bwMode="auto">
            <a:xfrm>
              <a:off x="3741" y="482"/>
              <a:ext cx="545" cy="495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22" name="AutoShape 14"/>
            <p:cNvSpPr>
              <a:spLocks noChangeArrowheads="1"/>
            </p:cNvSpPr>
            <p:nvPr/>
          </p:nvSpPr>
          <p:spPr bwMode="auto">
            <a:xfrm rot="5553945" flipH="1">
              <a:off x="4011" y="1120"/>
              <a:ext cx="268" cy="721"/>
            </a:xfrm>
            <a:prstGeom prst="moon">
              <a:avLst>
                <a:gd name="adj" fmla="val 39009"/>
              </a:avLst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3497" name="Group 15"/>
          <p:cNvGrpSpPr/>
          <p:nvPr/>
        </p:nvGrpSpPr>
        <p:grpSpPr bwMode="auto">
          <a:xfrm>
            <a:off x="5940425" y="1221581"/>
            <a:ext cx="503238" cy="342900"/>
            <a:chOff x="3470" y="391"/>
            <a:chExt cx="1360" cy="1236"/>
          </a:xfrm>
        </p:grpSpPr>
        <p:sp>
          <p:nvSpPr>
            <p:cNvPr id="145424" name="Oval 16"/>
            <p:cNvSpPr>
              <a:spLocks noChangeArrowheads="1"/>
            </p:cNvSpPr>
            <p:nvPr/>
          </p:nvSpPr>
          <p:spPr bwMode="auto">
            <a:xfrm>
              <a:off x="3470" y="391"/>
              <a:ext cx="1360" cy="123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25" name="AutoShape 17"/>
            <p:cNvSpPr>
              <a:spLocks noChangeArrowheads="1"/>
            </p:cNvSpPr>
            <p:nvPr/>
          </p:nvSpPr>
          <p:spPr bwMode="auto">
            <a:xfrm>
              <a:off x="3513" y="528"/>
              <a:ext cx="373" cy="914"/>
            </a:xfrm>
            <a:prstGeom prst="moon">
              <a:avLst>
                <a:gd name="adj" fmla="val 39009"/>
              </a:avLst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26" name="AutoShape 18"/>
            <p:cNvSpPr>
              <a:spLocks noChangeArrowheads="1"/>
            </p:cNvSpPr>
            <p:nvPr/>
          </p:nvSpPr>
          <p:spPr bwMode="auto">
            <a:xfrm rot="21359819" flipH="1">
              <a:off x="4332" y="481"/>
              <a:ext cx="455" cy="1000"/>
            </a:xfrm>
            <a:prstGeom prst="moon">
              <a:avLst>
                <a:gd name="adj" fmla="val 39009"/>
              </a:avLst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27" name="Oval 19"/>
            <p:cNvSpPr>
              <a:spLocks noChangeArrowheads="1"/>
            </p:cNvSpPr>
            <p:nvPr/>
          </p:nvSpPr>
          <p:spPr bwMode="auto">
            <a:xfrm>
              <a:off x="3740" y="481"/>
              <a:ext cx="545" cy="49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28" name="AutoShape 20"/>
            <p:cNvSpPr>
              <a:spLocks noChangeArrowheads="1"/>
            </p:cNvSpPr>
            <p:nvPr/>
          </p:nvSpPr>
          <p:spPr bwMode="auto">
            <a:xfrm rot="5553945" flipH="1">
              <a:off x="4011" y="1121"/>
              <a:ext cx="270" cy="716"/>
            </a:xfrm>
            <a:prstGeom prst="moon">
              <a:avLst>
                <a:gd name="adj" fmla="val 39009"/>
              </a:avLst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3498" name="Group 21"/>
          <p:cNvGrpSpPr/>
          <p:nvPr/>
        </p:nvGrpSpPr>
        <p:grpSpPr bwMode="auto">
          <a:xfrm>
            <a:off x="4356100" y="1437085"/>
            <a:ext cx="431800" cy="294084"/>
            <a:chOff x="3470" y="391"/>
            <a:chExt cx="1360" cy="1236"/>
          </a:xfrm>
        </p:grpSpPr>
        <p:sp>
          <p:nvSpPr>
            <p:cNvPr id="145430" name="Oval 22"/>
            <p:cNvSpPr>
              <a:spLocks noChangeArrowheads="1"/>
            </p:cNvSpPr>
            <p:nvPr/>
          </p:nvSpPr>
          <p:spPr bwMode="auto">
            <a:xfrm>
              <a:off x="3470" y="391"/>
              <a:ext cx="1360" cy="123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31" name="AutoShape 23"/>
            <p:cNvSpPr>
              <a:spLocks noChangeArrowheads="1"/>
            </p:cNvSpPr>
            <p:nvPr/>
          </p:nvSpPr>
          <p:spPr bwMode="auto">
            <a:xfrm>
              <a:off x="3515" y="526"/>
              <a:ext cx="370" cy="916"/>
            </a:xfrm>
            <a:prstGeom prst="moon">
              <a:avLst>
                <a:gd name="adj" fmla="val 39009"/>
              </a:avLst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32" name="AutoShape 24"/>
            <p:cNvSpPr>
              <a:spLocks noChangeArrowheads="1"/>
            </p:cNvSpPr>
            <p:nvPr/>
          </p:nvSpPr>
          <p:spPr bwMode="auto">
            <a:xfrm rot="21359819" flipH="1">
              <a:off x="4330" y="481"/>
              <a:ext cx="455" cy="1001"/>
            </a:xfrm>
            <a:prstGeom prst="moon">
              <a:avLst>
                <a:gd name="adj" fmla="val 39009"/>
              </a:avLst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33" name="Oval 25"/>
            <p:cNvSpPr>
              <a:spLocks noChangeArrowheads="1"/>
            </p:cNvSpPr>
            <p:nvPr/>
          </p:nvSpPr>
          <p:spPr bwMode="auto">
            <a:xfrm>
              <a:off x="3740" y="481"/>
              <a:ext cx="545" cy="495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5434" name="AutoShape 26"/>
            <p:cNvSpPr>
              <a:spLocks noChangeArrowheads="1"/>
            </p:cNvSpPr>
            <p:nvPr/>
          </p:nvSpPr>
          <p:spPr bwMode="auto">
            <a:xfrm rot="5553945" flipH="1">
              <a:off x="4010" y="1122"/>
              <a:ext cx="270" cy="720"/>
            </a:xfrm>
            <a:prstGeom prst="moon">
              <a:avLst>
                <a:gd name="adj" fmla="val 39009"/>
              </a:avLst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3499" name="Rectangle 27"/>
          <p:cNvSpPr>
            <a:spLocks noChangeArrowheads="1"/>
          </p:cNvSpPr>
          <p:nvPr/>
        </p:nvSpPr>
        <p:spPr bwMode="auto">
          <a:xfrm>
            <a:off x="0" y="0"/>
            <a:ext cx="9144000" cy="4948238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3500" name="Text Box 28"/>
          <p:cNvSpPr txBox="1">
            <a:spLocks noChangeArrowheads="1"/>
          </p:cNvSpPr>
          <p:nvPr/>
        </p:nvSpPr>
        <p:spPr bwMode="auto">
          <a:xfrm>
            <a:off x="468313" y="86916"/>
            <a:ext cx="18473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zh-CN" sz="3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501" name="WordArt 3"/>
          <p:cNvSpPr>
            <a:spLocks noChangeArrowheads="1" noChangeShapeType="1"/>
          </p:cNvSpPr>
          <p:nvPr/>
        </p:nvSpPr>
        <p:spPr bwMode="auto">
          <a:xfrm>
            <a:off x="539751" y="1653778"/>
            <a:ext cx="8208963" cy="14049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altLang="zh-CN" sz="9600" b="1" kern="10">
                <a:ln w="9525">
                  <a:solidFill>
                    <a:srgbClr val="FFFFFF"/>
                  </a:solidFill>
                  <a:round/>
                </a:ln>
                <a:solidFill>
                  <a:srgbClr val="3366FF"/>
                </a:solidFill>
                <a:latin typeface="Vijaya" panose="020B0604020202020204"/>
              </a:rPr>
              <a:t>Listen and repeat </a:t>
            </a:r>
            <a:endParaRPr lang="zh-CN" altLang="en-US" sz="9600" b="1" kern="10">
              <a:ln w="9525">
                <a:solidFill>
                  <a:srgbClr val="FFFFFF"/>
                </a:solidFill>
                <a:round/>
              </a:ln>
              <a:solidFill>
                <a:srgbClr val="3366FF"/>
              </a:solidFill>
              <a:latin typeface="Vijaya" panose="020B0604020202020204"/>
            </a:endParaRPr>
          </a:p>
        </p:txBody>
      </p:sp>
      <p:pic>
        <p:nvPicPr>
          <p:cNvPr id="63502" name="Picture 4" descr="u=2241598156,911073069&amp;fm=23&amp;gp=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18000"/>
          </a:blip>
          <a:srcRect/>
          <a:stretch>
            <a:fillRect/>
          </a:stretch>
        </p:blipFill>
        <p:spPr bwMode="auto">
          <a:xfrm rot="-1851343">
            <a:off x="1066801" y="2857500"/>
            <a:ext cx="1590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3" name="Rectangle 31"/>
          <p:cNvSpPr>
            <a:spLocks noChangeArrowheads="1"/>
          </p:cNvSpPr>
          <p:nvPr/>
        </p:nvSpPr>
        <p:spPr bwMode="auto">
          <a:xfrm>
            <a:off x="1" y="4245769"/>
            <a:ext cx="2555875" cy="7024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63504" name="Picture 32" descr="2ROWQ@N2TK%G~PPGD]~_(%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85751"/>
            <a:ext cx="719138" cy="4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14608">
            <a:off x="1600200" y="51197"/>
            <a:ext cx="5975350" cy="150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8314" y="2085976"/>
            <a:ext cx="1296987" cy="109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2075" y="2085976"/>
            <a:ext cx="1339850" cy="109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2085976"/>
            <a:ext cx="1008062" cy="109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86916"/>
            <a:ext cx="8942388" cy="199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755651" y="2470547"/>
            <a:ext cx="504031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A: What’s wrong with you?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39" name="TextBox 3"/>
          <p:cNvSpPr txBox="1">
            <a:spLocks noChangeArrowheads="1"/>
          </p:cNvSpPr>
          <p:nvPr/>
        </p:nvSpPr>
        <p:spPr bwMode="auto">
          <a:xfrm>
            <a:off x="720726" y="3598069"/>
            <a:ext cx="58578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A: Go and see the doctor, please.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750889" y="3057525"/>
            <a:ext cx="33162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B: I __________.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1" name="TextBox 5"/>
          <p:cNvSpPr txBox="1">
            <a:spLocks noChangeArrowheads="1"/>
          </p:cNvSpPr>
          <p:nvPr/>
        </p:nvSpPr>
        <p:spPr bwMode="auto">
          <a:xfrm>
            <a:off x="720725" y="4137423"/>
            <a:ext cx="14224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B: OK.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55663" y="2016919"/>
            <a:ext cx="10525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cough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3" name="TextBox 7"/>
          <p:cNvSpPr txBox="1">
            <a:spLocks noChangeArrowheads="1"/>
          </p:cNvSpPr>
          <p:nvPr/>
        </p:nvSpPr>
        <p:spPr bwMode="auto">
          <a:xfrm>
            <a:off x="2916239" y="2007394"/>
            <a:ext cx="1800225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have a fever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4" name="TextBox 8"/>
          <p:cNvSpPr txBox="1">
            <a:spLocks noChangeArrowheads="1"/>
          </p:cNvSpPr>
          <p:nvPr/>
        </p:nvSpPr>
        <p:spPr bwMode="auto">
          <a:xfrm>
            <a:off x="5292725" y="2007394"/>
            <a:ext cx="2232025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have a headache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5" name="TextBox 9"/>
          <p:cNvSpPr txBox="1">
            <a:spLocks noChangeArrowheads="1"/>
          </p:cNvSpPr>
          <p:nvPr/>
        </p:nvSpPr>
        <p:spPr bwMode="auto">
          <a:xfrm>
            <a:off x="7745414" y="2007394"/>
            <a:ext cx="1260475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feel cold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0555E-6 L 0.12847 0.20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10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86916"/>
            <a:ext cx="8942388" cy="199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755651" y="2470547"/>
            <a:ext cx="504031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A: What’s wrong with you?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3" name="TextBox 3"/>
          <p:cNvSpPr txBox="1">
            <a:spLocks noChangeArrowheads="1"/>
          </p:cNvSpPr>
          <p:nvPr/>
        </p:nvSpPr>
        <p:spPr bwMode="auto">
          <a:xfrm>
            <a:off x="720726" y="3598069"/>
            <a:ext cx="58578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A: Go and see the doctor, please.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4" name="TextBox 4"/>
          <p:cNvSpPr txBox="1">
            <a:spLocks noChangeArrowheads="1"/>
          </p:cNvSpPr>
          <p:nvPr/>
        </p:nvSpPr>
        <p:spPr bwMode="auto">
          <a:xfrm>
            <a:off x="750889" y="3057525"/>
            <a:ext cx="33162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B: I __________.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5" name="TextBox 5"/>
          <p:cNvSpPr txBox="1">
            <a:spLocks noChangeArrowheads="1"/>
          </p:cNvSpPr>
          <p:nvPr/>
        </p:nvSpPr>
        <p:spPr bwMode="auto">
          <a:xfrm>
            <a:off x="720725" y="4137423"/>
            <a:ext cx="14224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B: OK.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6" name="TextBox 2"/>
          <p:cNvSpPr txBox="1">
            <a:spLocks noChangeArrowheads="1"/>
          </p:cNvSpPr>
          <p:nvPr/>
        </p:nvSpPr>
        <p:spPr bwMode="auto">
          <a:xfrm>
            <a:off x="855663" y="2016919"/>
            <a:ext cx="10525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cough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7" name="TextBox 7"/>
          <p:cNvSpPr txBox="1">
            <a:spLocks noChangeArrowheads="1"/>
          </p:cNvSpPr>
          <p:nvPr/>
        </p:nvSpPr>
        <p:spPr bwMode="auto">
          <a:xfrm>
            <a:off x="2916239" y="2007394"/>
            <a:ext cx="1800225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have a fever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8" name="TextBox 8"/>
          <p:cNvSpPr txBox="1">
            <a:spLocks noChangeArrowheads="1"/>
          </p:cNvSpPr>
          <p:nvPr/>
        </p:nvSpPr>
        <p:spPr bwMode="auto">
          <a:xfrm>
            <a:off x="5292725" y="2007394"/>
            <a:ext cx="2232025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have a headache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9" name="TextBox 9"/>
          <p:cNvSpPr txBox="1">
            <a:spLocks noChangeArrowheads="1"/>
          </p:cNvSpPr>
          <p:nvPr/>
        </p:nvSpPr>
        <p:spPr bwMode="auto">
          <a:xfrm>
            <a:off x="7745414" y="2007394"/>
            <a:ext cx="1260475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feel cold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120" y="141922"/>
            <a:ext cx="8760460" cy="4841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60" y="250031"/>
            <a:ext cx="8989060" cy="4859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75740" y="141447"/>
            <a:ext cx="6257290" cy="3909536"/>
          </a:xfrm>
          <a:prstGeom prst="rect">
            <a:avLst/>
          </a:prstGeom>
        </p:spPr>
      </p:pic>
      <p:sp>
        <p:nvSpPr>
          <p:cNvPr id="65539" name="TextBox 3"/>
          <p:cNvSpPr txBox="1">
            <a:spLocks noChangeArrowheads="1"/>
          </p:cNvSpPr>
          <p:nvPr/>
        </p:nvSpPr>
        <p:spPr bwMode="auto">
          <a:xfrm>
            <a:off x="612141" y="4191953"/>
            <a:ext cx="5857875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Do you _____?</a:t>
            </a:r>
          </a:p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Yes, I do/No, I don't.</a:t>
            </a:r>
          </a:p>
        </p:txBody>
      </p:sp>
      <p:graphicFrame>
        <p:nvGraphicFramePr>
          <p:cNvPr id="5" name="对象 4"/>
          <p:cNvGraphicFramePr/>
          <p:nvPr/>
        </p:nvGraphicFramePr>
        <p:xfrm>
          <a:off x="4428491" y="2139315"/>
          <a:ext cx="819785" cy="736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r:id="rId5" imgW="819150" imgH="981075" progId="PBrush">
                  <p:embed/>
                </p:oleObj>
              </mc:Choice>
              <mc:Fallback>
                <p:oleObj r:id="rId5" imgW="819150" imgH="981075" progId="PBrush">
                  <p:embed/>
                  <p:pic>
                    <p:nvPicPr>
                      <p:cNvPr id="0" name="Picture 1" descr="image3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8491" y="2139315"/>
                        <a:ext cx="819785" cy="7362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4936" y="4299585"/>
            <a:ext cx="3823335" cy="25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3688" cy="532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7"/>
          <p:cNvSpPr>
            <a:spLocks noChangeArrowheads="1"/>
          </p:cNvSpPr>
          <p:nvPr/>
        </p:nvSpPr>
        <p:spPr bwMode="auto">
          <a:xfrm>
            <a:off x="2771776" y="1933308"/>
            <a:ext cx="51847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0" eaLnBrk="0" hangingPunct="0">
              <a:tabLst>
                <a:tab pos="228600" algn="l"/>
              </a:tabLst>
            </a:pPr>
            <a:endParaRPr lang="zh-CN" altLang="zh-CN" sz="28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67587" name="WordArt 5"/>
          <p:cNvSpPr>
            <a:spLocks noChangeArrowheads="1" noChangeShapeType="1" noTextEdit="1"/>
          </p:cNvSpPr>
          <p:nvPr/>
        </p:nvSpPr>
        <p:spPr bwMode="auto">
          <a:xfrm>
            <a:off x="2700339" y="789385"/>
            <a:ext cx="21812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Homework: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67588" name="TextBox 2"/>
          <p:cNvSpPr txBox="1">
            <a:spLocks noChangeArrowheads="1"/>
          </p:cNvSpPr>
          <p:nvPr/>
        </p:nvSpPr>
        <p:spPr bwMode="auto">
          <a:xfrm>
            <a:off x="2663825" y="1171561"/>
            <a:ext cx="5400675" cy="20467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indent="-514350">
              <a:spcAft>
                <a:spcPts val="600"/>
              </a:spcAft>
              <a:buFontTx/>
              <a:buAutoNum type="arabicPeriod"/>
            </a:pPr>
            <a:r>
              <a:rPr lang="zh-CN" alt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听音跟读</a:t>
            </a:r>
            <a:r>
              <a:rPr lang="en-US" altLang="zh-CN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L1</a:t>
            </a:r>
            <a:r>
              <a:rPr lang="zh-CN" alt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，读熟签字。</a:t>
            </a:r>
          </a:p>
          <a:p>
            <a:pPr marL="514350" indent="-514350">
              <a:spcAft>
                <a:spcPts val="600"/>
              </a:spcAft>
              <a:buFontTx/>
              <a:buAutoNum type="arabicPeriod"/>
            </a:pPr>
            <a:r>
              <a:rPr lang="en-US" altLang="zh-CN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L1</a:t>
            </a:r>
            <a:r>
              <a:rPr lang="zh-CN" alt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新单词</a:t>
            </a:r>
            <a:r>
              <a:rPr lang="en-US" altLang="zh-CN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3</a:t>
            </a:r>
            <a:r>
              <a:rPr lang="zh-CN" alt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，重点句型</a:t>
            </a:r>
            <a:r>
              <a:rPr lang="en-US" altLang="zh-CN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1</a:t>
            </a:r>
            <a:r>
              <a:rPr lang="zh-CN" alt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，汉。</a:t>
            </a:r>
            <a:endParaRPr lang="en-US" altLang="zh-CN" sz="2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marL="514350" indent="-514350">
              <a:spcAft>
                <a:spcPts val="600"/>
              </a:spcAft>
              <a:buFontTx/>
              <a:buAutoNum type="arabicPeriod"/>
            </a:pPr>
            <a:r>
              <a:rPr lang="zh-CN" alt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预习</a:t>
            </a:r>
            <a:r>
              <a:rPr lang="en-US" altLang="zh-CN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L2</a:t>
            </a:r>
            <a:r>
              <a:rPr lang="zh-CN" alt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。</a:t>
            </a:r>
          </a:p>
          <a:p>
            <a:pPr marL="514350" indent="-514350">
              <a:spcAft>
                <a:spcPts val="600"/>
              </a:spcAft>
              <a:buFontTx/>
              <a:buAutoNum type="arabicPeriod"/>
            </a:pPr>
            <a:r>
              <a:rPr lang="zh-CN" alt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一起作业网。</a:t>
            </a:r>
            <a:endParaRPr lang="en-US" altLang="zh-CN" sz="28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1865" y="1545670"/>
            <a:ext cx="8229600" cy="857250"/>
          </a:xfrm>
        </p:spPr>
        <p:txBody>
          <a:bodyPr/>
          <a:lstStyle/>
          <a:p>
            <a:r>
              <a:rPr lang="en-US" altLang="zh-CN" sz="54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sad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5560" y="87630"/>
            <a:ext cx="5963920" cy="27846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2517934"/>
            <a:ext cx="5871210" cy="2478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6272" y="33468"/>
            <a:ext cx="4184542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Watch and answer</a:t>
            </a:r>
            <a:endParaRPr lang="zh-CN" altLang="en-US" sz="4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4" y="1707357"/>
            <a:ext cx="5932487" cy="327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16064" y="789385"/>
            <a:ext cx="59769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Wang Hong?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8175" y="1221582"/>
            <a:ext cx="19431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Calibri" panose="020F0502020204030204" pitchFamily="34" charset="0"/>
              </a:rPr>
              <a:t>（怎么啦？）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30041" y="682467"/>
            <a:ext cx="5006975" cy="417671"/>
          </a:xfrm>
        </p:spPr>
        <p:txBody>
          <a:bodyPr/>
          <a:lstStyle/>
          <a:p>
            <a:r>
              <a:rPr lang="en-US" altLang="zh-CN" sz="2800" dirty="0">
                <a:solidFill>
                  <a:srgbClr val="FF0000"/>
                </a:solidFill>
              </a:rPr>
              <a:t>1.</a:t>
            </a:r>
            <a:r>
              <a:rPr lang="zh-CN" altLang="en-US" sz="2800" dirty="0">
                <a:solidFill>
                  <a:srgbClr val="FF0000"/>
                </a:solidFill>
              </a:rPr>
              <a:t>读课文划出</a:t>
            </a:r>
            <a:r>
              <a:rPr lang="en-US" altLang="zh-CN" sz="2800" dirty="0" err="1">
                <a:solidFill>
                  <a:srgbClr val="FF0000"/>
                </a:solidFill>
              </a:rPr>
              <a:t>Wanghong</a:t>
            </a:r>
            <a:r>
              <a:rPr lang="zh-CN" altLang="en-US" sz="2800" dirty="0">
                <a:solidFill>
                  <a:srgbClr val="FF0000"/>
                </a:solidFill>
              </a:rPr>
              <a:t>的病症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07951" y="303372"/>
            <a:ext cx="3933825" cy="4078129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3996055" y="2085499"/>
            <a:ext cx="5006975" cy="4176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</a:rPr>
              <a:t>2.</a:t>
            </a:r>
            <a:r>
              <a:rPr lang="zh-CN" altLang="en-US" sz="2800" dirty="0">
                <a:solidFill>
                  <a:srgbClr val="FF0000"/>
                </a:solidFill>
              </a:rPr>
              <a:t>试着读出这些病症的句子</a:t>
            </a:r>
            <a:r>
              <a:rPr lang="en-US" altLang="zh-CN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3708401" y="3489484"/>
            <a:ext cx="5006975" cy="4176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</a:rPr>
              <a:t>3.</a:t>
            </a:r>
            <a:r>
              <a:rPr lang="zh-CN" altLang="en-US" sz="2800" dirty="0">
                <a:solidFill>
                  <a:srgbClr val="FF0000"/>
                </a:solidFill>
              </a:rPr>
              <a:t>尝试完整地读出课文</a:t>
            </a:r>
            <a:r>
              <a:rPr lang="en-US" altLang="zh-CN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左箭头 6">
            <a:hlinkClick r:id="" action="ppaction://hlinkshowjump?jump=previousslide"/>
          </p:cNvPr>
          <p:cNvSpPr/>
          <p:nvPr/>
        </p:nvSpPr>
        <p:spPr>
          <a:xfrm>
            <a:off x="1332230" y="4677728"/>
            <a:ext cx="359410" cy="161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07505" y="33468"/>
            <a:ext cx="3246402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Listen and fill</a:t>
            </a:r>
            <a:endParaRPr lang="zh-CN" altLang="en-US" sz="4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39964" y="1762126"/>
            <a:ext cx="5932487" cy="327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圆角矩形标注 1"/>
          <p:cNvSpPr/>
          <p:nvPr/>
        </p:nvSpPr>
        <p:spPr>
          <a:xfrm>
            <a:off x="4271964" y="1329929"/>
            <a:ext cx="3767137" cy="715565"/>
          </a:xfrm>
          <a:prstGeom prst="wedgeRoundRectCallout">
            <a:avLst>
              <a:gd name="adj1" fmla="val -23323"/>
              <a:gd name="adj2" fmla="val 7478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62438" y="1309687"/>
            <a:ext cx="376555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don’t ____ well, mum. I feel cold.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34925" y="2031206"/>
            <a:ext cx="3544888" cy="1033463"/>
          </a:xfrm>
          <a:prstGeom prst="wedgeRoundRectCallout">
            <a:avLst>
              <a:gd name="adj1" fmla="val 57226"/>
              <a:gd name="adj2" fmla="val 1906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925" y="2025254"/>
            <a:ext cx="35448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Oh, you have a _____.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29251" y="1315642"/>
            <a:ext cx="7588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84438" y="2016919"/>
            <a:ext cx="10080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 animBg="1"/>
      <p:bldP spid="8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68539" y="1553766"/>
            <a:ext cx="14065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 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7950" y="2193131"/>
            <a:ext cx="4679950" cy="2538413"/>
          </a:xfrm>
          <a:prstGeom prst="round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227514" y="878682"/>
            <a:ext cx="4752975" cy="2484835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300" name="TextBox 6"/>
          <p:cNvSpPr txBox="1">
            <a:spLocks noChangeArrowheads="1"/>
          </p:cNvSpPr>
          <p:nvPr/>
        </p:nvSpPr>
        <p:spPr bwMode="auto">
          <a:xfrm>
            <a:off x="323851" y="1600200"/>
            <a:ext cx="352742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 a _____.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87901" y="303610"/>
            <a:ext cx="352901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 have  a _____.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32589" y="280988"/>
            <a:ext cx="14065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 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539750" y="4677728"/>
            <a:ext cx="773303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Let's go and see the doctor.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497" y="48147"/>
            <a:ext cx="3260828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 and find</a:t>
            </a:r>
            <a:endParaRPr lang="zh-CN" altLang="en-US" sz="4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87563" y="897731"/>
            <a:ext cx="52816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 </a:t>
            </a:r>
            <a:r>
              <a:rPr lang="zh-CN" altLang="en-US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是怎么询问王红病情的？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84735"/>
            <a:ext cx="41767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标注 2"/>
          <p:cNvSpPr/>
          <p:nvPr/>
        </p:nvSpPr>
        <p:spPr>
          <a:xfrm>
            <a:off x="4284028" y="1761411"/>
            <a:ext cx="4457700" cy="540544"/>
          </a:xfrm>
          <a:prstGeom prst="wedgeRoundRectCallout">
            <a:avLst>
              <a:gd name="adj1" fmla="val -45842"/>
              <a:gd name="adj2" fmla="val 798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11638" y="1815227"/>
            <a:ext cx="44640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wrong with you?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4254500" y="2857500"/>
            <a:ext cx="4565650" cy="510779"/>
          </a:xfrm>
          <a:prstGeom prst="wedgeRoundRectCallout">
            <a:avLst>
              <a:gd name="adj1" fmla="val -59234"/>
              <a:gd name="adj2" fmla="val -681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33864" y="2857500"/>
            <a:ext cx="45862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 headache?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 flipV="1">
            <a:off x="2059305" y="3660934"/>
            <a:ext cx="4271010" cy="684371"/>
          </a:xfrm>
          <a:prstGeom prst="wedgeRoundRectCallout">
            <a:avLst>
              <a:gd name="adj1" fmla="val -45842"/>
              <a:gd name="adj2" fmla="val 798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339659" y="3651647"/>
            <a:ext cx="38893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cough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feel cold.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 flipV="1">
            <a:off x="1188085" y="4299586"/>
            <a:ext cx="6198870" cy="684371"/>
          </a:xfrm>
          <a:prstGeom prst="wedgeRoundRectCallout">
            <a:avLst>
              <a:gd name="adj1" fmla="val -44570"/>
              <a:gd name="adj2" fmla="val 1088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188721" y="4515803"/>
            <a:ext cx="63938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a very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4" grpId="0" animBg="1"/>
      <p:bldP spid="12" grpId="0"/>
      <p:bldP spid="7" grpId="0" animBg="1"/>
      <p:bldP spid="5" grpId="0"/>
      <p:bldP spid="10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924" y="33468"/>
            <a:ext cx="3196708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 in roles.</a:t>
            </a:r>
            <a:endParaRPr lang="zh-CN" altLang="en-US" sz="4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394" name="TextBox 13"/>
          <p:cNvSpPr txBox="1">
            <a:spLocks noChangeArrowheads="1"/>
          </p:cNvSpPr>
          <p:nvPr/>
        </p:nvSpPr>
        <p:spPr bwMode="auto">
          <a:xfrm>
            <a:off x="1065213" y="2499123"/>
            <a:ext cx="44640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What’s wrong with you?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TextBox 14"/>
          <p:cNvSpPr txBox="1">
            <a:spLocks noChangeArrowheads="1"/>
          </p:cNvSpPr>
          <p:nvPr/>
        </p:nvSpPr>
        <p:spPr bwMode="auto">
          <a:xfrm>
            <a:off x="2674939" y="2951560"/>
            <a:ext cx="38877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cough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feel cold.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6" name="TextBox 16"/>
          <p:cNvSpPr txBox="1">
            <a:spLocks noChangeArrowheads="1"/>
          </p:cNvSpPr>
          <p:nvPr/>
        </p:nvSpPr>
        <p:spPr bwMode="auto">
          <a:xfrm>
            <a:off x="1019175" y="3436144"/>
            <a:ext cx="458628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 headache?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7" name="TextBox 17"/>
          <p:cNvSpPr txBox="1">
            <a:spLocks noChangeArrowheads="1"/>
          </p:cNvSpPr>
          <p:nvPr/>
        </p:nvSpPr>
        <p:spPr bwMode="auto">
          <a:xfrm>
            <a:off x="2090739" y="3946923"/>
            <a:ext cx="585628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Yes. I have a very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875" y="2382441"/>
            <a:ext cx="795338" cy="67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圆角矩形 7"/>
          <p:cNvSpPr/>
          <p:nvPr/>
        </p:nvSpPr>
        <p:spPr>
          <a:xfrm>
            <a:off x="2674939" y="681038"/>
            <a:ext cx="3552825" cy="1784747"/>
          </a:xfrm>
          <a:prstGeom prst="round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940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62726" y="2718197"/>
            <a:ext cx="936625" cy="77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0188" y="3339704"/>
            <a:ext cx="817562" cy="63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12088" y="3715942"/>
            <a:ext cx="933450" cy="77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3" name="TextBox 24"/>
          <p:cNvSpPr txBox="1">
            <a:spLocks noChangeArrowheads="1"/>
          </p:cNvSpPr>
          <p:nvPr/>
        </p:nvSpPr>
        <p:spPr bwMode="auto">
          <a:xfrm>
            <a:off x="1087438" y="4386263"/>
            <a:ext cx="35877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Let me have a look.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404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3051" y="4289823"/>
            <a:ext cx="817563" cy="63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2139554"/>
            <a:ext cx="5181600" cy="289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91548" y="195263"/>
            <a:ext cx="47164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 </a:t>
            </a:r>
            <a:r>
              <a:rPr lang="zh-CN" altLang="en-US" sz="2800" b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诊断的结果是什么？</a:t>
            </a:r>
          </a:p>
        </p:txBody>
      </p:sp>
      <p:sp>
        <p:nvSpPr>
          <p:cNvPr id="10" name="矩形 9"/>
          <p:cNvSpPr/>
          <p:nvPr/>
        </p:nvSpPr>
        <p:spPr>
          <a:xfrm>
            <a:off x="35497" y="48147"/>
            <a:ext cx="3260828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 and find</a:t>
            </a:r>
            <a:endParaRPr lang="zh-CN" altLang="en-US" sz="40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39975" y="1549004"/>
            <a:ext cx="388778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a bad 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全屏显示(16:9)</PresentationFormat>
  <Paragraphs>82</Paragraphs>
  <Slides>19</Slides>
  <Notes>19</Notes>
  <HiddenSlides>1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Vijaya</vt:lpstr>
      <vt:lpstr>宋体</vt:lpstr>
      <vt:lpstr>微软雅黑</vt:lpstr>
      <vt:lpstr>Arial</vt:lpstr>
      <vt:lpstr>Arial Narrow</vt:lpstr>
      <vt:lpstr>Calibri</vt:lpstr>
      <vt:lpstr>Comic Sans MS</vt:lpstr>
      <vt:lpstr>Times New Roman</vt:lpstr>
      <vt:lpstr>WWW.2PPT.COM
</vt:lpstr>
      <vt:lpstr>PowerPoint 演示文稿</vt:lpstr>
      <vt:lpstr>sad</vt:lpstr>
      <vt:lpstr>PowerPoint 演示文稿</vt:lpstr>
      <vt:lpstr>1.读课文划出Wanghong的病症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2014-08-27T01:18:00Z</dcterms:created>
  <dcterms:modified xsi:type="dcterms:W3CDTF">2023-01-17T00:38:27Z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1BED83FD432345FCAEB4348CF95DC6B1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