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57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FF35FF91-01FE-4F50-87A4-5B44A4744690}"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489E7F7B-42C2-4618-AECA-E954795BFCFA}" type="slidenum">
              <a:rPr lang="en-US" altLang="zh-CN"/>
              <a:t>3</a:t>
            </a:fld>
            <a:endParaRPr lang="en-US" altLang="zh-CN"/>
          </a:p>
        </p:txBody>
      </p:sp>
      <p:sp>
        <p:nvSpPr>
          <p:cNvPr id="76802" name="幻灯片图像占位符 1"/>
          <p:cNvSpPr>
            <a:spLocks noGrp="1" noRot="1" noChangeAspect="1" noChangeArrowheads="1" noTextEdit="1"/>
          </p:cNvSpPr>
          <p:nvPr>
            <p:ph type="sldImg" idx="4294967295"/>
          </p:nvPr>
        </p:nvSpPr>
        <p:spPr/>
      </p:sp>
      <p:sp>
        <p:nvSpPr>
          <p:cNvPr id="76803" name="备注占位符 2"/>
          <p:cNvSpPr>
            <a:spLocks noGrp="1" noChangeArrowheads="1"/>
          </p:cNvSpPr>
          <p:nvPr>
            <p:ph type="body" idx="4294967295"/>
          </p:nvPr>
        </p:nvSpPr>
        <p:spPr/>
        <p:txBody>
          <a:bodyPr/>
          <a:lstStyle/>
          <a:p>
            <a:pPr>
              <a:spcBef>
                <a:spcPct val="0"/>
              </a:spcBef>
            </a:pPr>
            <a:endParaRPr lang="zh-CN" altLang="zh-CN"/>
          </a:p>
        </p:txBody>
      </p:sp>
      <p:sp>
        <p:nvSpPr>
          <p:cNvPr id="7680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160FAABB-8E14-4B22-8232-B25C4BADB90C}" type="slidenum">
              <a:rPr lang="en-US" altLang="zh-CN" sz="1200"/>
              <a:t>3</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D520A33E-FB60-447C-862E-71F0AF431126}" type="slidenum">
              <a:rPr lang="en-US" altLang="zh-CN"/>
              <a:t>4</a:t>
            </a:fld>
            <a:endParaRPr lang="en-US" altLang="zh-CN"/>
          </a:p>
        </p:txBody>
      </p:sp>
      <p:sp>
        <p:nvSpPr>
          <p:cNvPr id="78850" name="幻灯片图像占位符 1"/>
          <p:cNvSpPr>
            <a:spLocks noGrp="1" noRot="1" noChangeAspect="1" noChangeArrowheads="1" noTextEdit="1"/>
          </p:cNvSpPr>
          <p:nvPr>
            <p:ph type="sldImg" idx="4294967295"/>
          </p:nvPr>
        </p:nvSpPr>
        <p:spPr/>
      </p:sp>
      <p:sp>
        <p:nvSpPr>
          <p:cNvPr id="78851" name="备注占位符 2"/>
          <p:cNvSpPr>
            <a:spLocks noGrp="1" noChangeArrowheads="1"/>
          </p:cNvSpPr>
          <p:nvPr>
            <p:ph type="body" idx="4294967295"/>
          </p:nvPr>
        </p:nvSpPr>
        <p:spPr/>
        <p:txBody>
          <a:bodyPr/>
          <a:lstStyle/>
          <a:p>
            <a:pPr>
              <a:spcBef>
                <a:spcPct val="0"/>
              </a:spcBef>
            </a:pPr>
            <a:endParaRPr lang="zh-CN" altLang="zh-CN" dirty="0"/>
          </a:p>
        </p:txBody>
      </p:sp>
      <p:sp>
        <p:nvSpPr>
          <p:cNvPr id="7885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57A4575C-0064-41E0-A38D-6B52CD08757F}" type="slidenum">
              <a:rPr lang="en-US" altLang="zh-CN" sz="1200"/>
              <a:t>4</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9371455B-BB2C-4C04-B460-18F5D543846A}" type="slidenum">
              <a:rPr lang="en-US" altLang="zh-CN"/>
              <a:t>5</a:t>
            </a:fld>
            <a:endParaRPr lang="en-US" altLang="zh-CN"/>
          </a:p>
        </p:txBody>
      </p:sp>
      <p:sp>
        <p:nvSpPr>
          <p:cNvPr id="80898" name="幻灯片图像占位符 1"/>
          <p:cNvSpPr>
            <a:spLocks noGrp="1" noRot="1" noChangeAspect="1" noChangeArrowheads="1" noTextEdit="1"/>
          </p:cNvSpPr>
          <p:nvPr>
            <p:ph type="sldImg" idx="4294967295"/>
          </p:nvPr>
        </p:nvSpPr>
        <p:spPr/>
      </p:sp>
      <p:sp>
        <p:nvSpPr>
          <p:cNvPr id="80899" name="备注占位符 2"/>
          <p:cNvSpPr>
            <a:spLocks noGrp="1" noChangeArrowheads="1"/>
          </p:cNvSpPr>
          <p:nvPr>
            <p:ph type="body" idx="4294967295"/>
          </p:nvPr>
        </p:nvSpPr>
        <p:spPr/>
        <p:txBody>
          <a:bodyPr/>
          <a:lstStyle/>
          <a:p>
            <a:pPr>
              <a:spcBef>
                <a:spcPct val="0"/>
              </a:spcBef>
            </a:pPr>
            <a:endParaRPr lang="zh-CN" altLang="zh-CN"/>
          </a:p>
        </p:txBody>
      </p:sp>
      <p:sp>
        <p:nvSpPr>
          <p:cNvPr id="8090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FA597D12-06F7-4257-85C5-E8EE280F3A39}" type="slidenum">
              <a:rPr lang="en-US" altLang="zh-CN" sz="1200"/>
              <a:t>5</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67559D6A-D239-4269-979D-C31610E676BE}" type="slidenum">
              <a:rPr lang="en-US" altLang="zh-CN"/>
              <a:t>6</a:t>
            </a:fld>
            <a:endParaRPr lang="en-US" altLang="zh-CN"/>
          </a:p>
        </p:txBody>
      </p:sp>
      <p:sp>
        <p:nvSpPr>
          <p:cNvPr id="82946" name="幻灯片图像占位符 1"/>
          <p:cNvSpPr>
            <a:spLocks noGrp="1" noRot="1" noChangeAspect="1" noChangeArrowheads="1" noTextEdit="1"/>
          </p:cNvSpPr>
          <p:nvPr>
            <p:ph type="sldImg" idx="4294967295"/>
          </p:nvPr>
        </p:nvSpPr>
        <p:spPr/>
      </p:sp>
      <p:sp>
        <p:nvSpPr>
          <p:cNvPr id="82947" name="备注占位符 2"/>
          <p:cNvSpPr>
            <a:spLocks noGrp="1" noChangeArrowheads="1"/>
          </p:cNvSpPr>
          <p:nvPr>
            <p:ph type="body" idx="4294967295"/>
          </p:nvPr>
        </p:nvSpPr>
        <p:spPr/>
        <p:txBody>
          <a:bodyPr/>
          <a:lstStyle/>
          <a:p>
            <a:pPr>
              <a:spcBef>
                <a:spcPct val="0"/>
              </a:spcBef>
            </a:pPr>
            <a:endParaRPr lang="zh-CN" altLang="zh-CN"/>
          </a:p>
        </p:txBody>
      </p:sp>
      <p:sp>
        <p:nvSpPr>
          <p:cNvPr id="8294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FD9D5D79-EA47-47B6-B9ED-27628A83B247}" type="slidenum">
              <a:rPr lang="en-US" altLang="zh-CN" sz="1200"/>
              <a:t>6</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3359E870-5DCD-4E3D-B35C-6D404FEFC32B}" type="slidenum">
              <a:rPr lang="en-US" altLang="zh-CN"/>
              <a:t>7</a:t>
            </a:fld>
            <a:endParaRPr lang="en-US" altLang="zh-CN"/>
          </a:p>
        </p:txBody>
      </p:sp>
      <p:sp>
        <p:nvSpPr>
          <p:cNvPr id="84994" name="幻灯片图像占位符 1"/>
          <p:cNvSpPr>
            <a:spLocks noGrp="1" noRot="1" noChangeAspect="1" noChangeArrowheads="1" noTextEdit="1"/>
          </p:cNvSpPr>
          <p:nvPr>
            <p:ph type="sldImg" idx="4294967295"/>
          </p:nvPr>
        </p:nvSpPr>
        <p:spPr/>
      </p:sp>
      <p:sp>
        <p:nvSpPr>
          <p:cNvPr id="84995" name="备注占位符 2"/>
          <p:cNvSpPr>
            <a:spLocks noGrp="1" noChangeArrowheads="1"/>
          </p:cNvSpPr>
          <p:nvPr>
            <p:ph type="body" idx="4294967295"/>
          </p:nvPr>
        </p:nvSpPr>
        <p:spPr/>
        <p:txBody>
          <a:bodyPr/>
          <a:lstStyle/>
          <a:p>
            <a:pPr>
              <a:spcBef>
                <a:spcPct val="0"/>
              </a:spcBef>
            </a:pPr>
            <a:endParaRPr lang="zh-CN" altLang="zh-CN"/>
          </a:p>
        </p:txBody>
      </p:sp>
      <p:sp>
        <p:nvSpPr>
          <p:cNvPr id="8499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49C51CC5-7213-43FD-97D9-78412FD4F677}" type="slidenum">
              <a:rPr lang="en-US" altLang="zh-CN" sz="1200"/>
              <a:t>7</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B5D60337-8060-4E9B-8944-3FD7E244E53A}" type="slidenum">
              <a:rPr lang="en-US" altLang="zh-CN"/>
              <a:t>10</a:t>
            </a:fld>
            <a:endParaRPr lang="en-US" altLang="zh-CN"/>
          </a:p>
        </p:txBody>
      </p:sp>
      <p:sp>
        <p:nvSpPr>
          <p:cNvPr id="89090" name="幻灯片图像占位符 1"/>
          <p:cNvSpPr>
            <a:spLocks noGrp="1" noRot="1" noChangeAspect="1" noChangeArrowheads="1" noTextEdit="1"/>
          </p:cNvSpPr>
          <p:nvPr>
            <p:ph type="sldImg" idx="4294967295"/>
          </p:nvPr>
        </p:nvSpPr>
        <p:spPr/>
      </p:sp>
      <p:sp>
        <p:nvSpPr>
          <p:cNvPr id="89091" name="备注占位符 2"/>
          <p:cNvSpPr>
            <a:spLocks noGrp="1" noChangeArrowheads="1"/>
          </p:cNvSpPr>
          <p:nvPr>
            <p:ph type="body" idx="4294967295"/>
          </p:nvPr>
        </p:nvSpPr>
        <p:spPr/>
        <p:txBody>
          <a:bodyPr/>
          <a:lstStyle/>
          <a:p>
            <a:pPr>
              <a:spcBef>
                <a:spcPct val="0"/>
              </a:spcBef>
            </a:pPr>
            <a:endParaRPr lang="zh-CN" altLang="zh-CN"/>
          </a:p>
        </p:txBody>
      </p:sp>
      <p:sp>
        <p:nvSpPr>
          <p:cNvPr id="8909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5DBC1F02-BE9E-49B5-8256-349AC0AE0B4A}" type="slidenum">
              <a:rPr lang="en-US" altLang="zh-CN" sz="1200"/>
              <a:t>10</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1EEF09F1-3ECB-4D38-A8F9-ABD549454682}" type="slidenum">
              <a:rPr lang="en-US" altLang="zh-CN"/>
              <a:t>11</a:t>
            </a:fld>
            <a:endParaRPr lang="en-US" altLang="zh-CN"/>
          </a:p>
        </p:txBody>
      </p:sp>
      <p:sp>
        <p:nvSpPr>
          <p:cNvPr id="91138" name="幻灯片图像占位符 1"/>
          <p:cNvSpPr>
            <a:spLocks noGrp="1" noRot="1" noChangeAspect="1" noChangeArrowheads="1" noTextEdit="1"/>
          </p:cNvSpPr>
          <p:nvPr>
            <p:ph type="sldImg" idx="4294967295"/>
          </p:nvPr>
        </p:nvSpPr>
        <p:spPr/>
      </p:sp>
      <p:sp>
        <p:nvSpPr>
          <p:cNvPr id="91139" name="备注占位符 2"/>
          <p:cNvSpPr>
            <a:spLocks noGrp="1" noChangeArrowheads="1"/>
          </p:cNvSpPr>
          <p:nvPr>
            <p:ph type="body" idx="4294967295"/>
          </p:nvPr>
        </p:nvSpPr>
        <p:spPr/>
        <p:txBody>
          <a:bodyPr/>
          <a:lstStyle/>
          <a:p>
            <a:pPr>
              <a:spcBef>
                <a:spcPct val="0"/>
              </a:spcBef>
            </a:pPr>
            <a:endParaRPr lang="zh-CN" altLang="zh-CN"/>
          </a:p>
        </p:txBody>
      </p:sp>
      <p:sp>
        <p:nvSpPr>
          <p:cNvPr id="9114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F17CE7E0-B6ED-47B9-B168-5655863C2B4F}" type="slidenum">
              <a:rPr lang="en-US" altLang="zh-CN" sz="1200"/>
              <a:t>11</a:t>
            </a:fld>
            <a:endParaRPr lang="en-US" altLang="zh-CN"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225AA89B-B3D9-41C3-8ED8-6AA4BD20A358}" type="slidenum">
              <a:rPr lang="en-US" altLang="zh-CN"/>
              <a:t>12</a:t>
            </a:fld>
            <a:endParaRPr lang="en-US" altLang="zh-CN"/>
          </a:p>
        </p:txBody>
      </p:sp>
      <p:sp>
        <p:nvSpPr>
          <p:cNvPr id="93186" name="幻灯片图像占位符 1"/>
          <p:cNvSpPr>
            <a:spLocks noGrp="1" noRot="1" noChangeAspect="1" noChangeArrowheads="1" noTextEdit="1"/>
          </p:cNvSpPr>
          <p:nvPr>
            <p:ph type="sldImg" idx="4294967295"/>
          </p:nvPr>
        </p:nvSpPr>
        <p:spPr/>
      </p:sp>
      <p:sp>
        <p:nvSpPr>
          <p:cNvPr id="93187" name="备注占位符 2"/>
          <p:cNvSpPr>
            <a:spLocks noGrp="1" noChangeArrowheads="1"/>
          </p:cNvSpPr>
          <p:nvPr>
            <p:ph type="body" idx="4294967295"/>
          </p:nvPr>
        </p:nvSpPr>
        <p:spPr/>
        <p:txBody>
          <a:bodyPr/>
          <a:lstStyle/>
          <a:p>
            <a:pPr>
              <a:spcBef>
                <a:spcPct val="0"/>
              </a:spcBef>
            </a:pPr>
            <a:endParaRPr lang="zh-CN" altLang="zh-CN"/>
          </a:p>
        </p:txBody>
      </p:sp>
      <p:sp>
        <p:nvSpPr>
          <p:cNvPr id="9318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0DBB0156-5208-4D3C-A777-D2C5423CDB66}" type="slidenum">
              <a:rPr lang="en-US" altLang="zh-CN" sz="1200"/>
              <a:t>12</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24E0AAB-68CD-42CA-A51D-658865038568}"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6E5E5A9-4559-4E37-9A65-E259D1A4F662}"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C6D296B-1EC1-4737-AA69-6FEE1F8E1EE2}"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687480A-A495-4871-90EE-260EC50B3423}"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3F34A5B-5BB0-438A-B740-DA490F93B02E}"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F92CE44D-0DFC-404D-A996-FBEC152A730D}"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1DA4E6A4-2679-4FBD-BF98-7FB1104B9525}"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F3FB3C12-E204-471D-BEFC-DD6135E2833D}"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AD4043A-70FC-4554-8156-F1796F2110AC}"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31532F1-5631-4AEE-B0E9-141CBE07EAC1}"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6DE8F5B0-39DB-4975-A9FF-5E82820045C2}"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13" name="矩形 8"/>
          <p:cNvSpPr>
            <a:spLocks noChangeArrowheads="1"/>
          </p:cNvSpPr>
          <p:nvPr/>
        </p:nvSpPr>
        <p:spPr bwMode="auto">
          <a:xfrm>
            <a:off x="0" y="1752600"/>
            <a:ext cx="91440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Arial" panose="020B0604020202020204" pitchFamily="34" charset="0"/>
              <a:buNone/>
            </a:pPr>
            <a:r>
              <a:rPr lang="en-US" altLang="zh-CN" sz="6600" b="1" dirty="0">
                <a:solidFill>
                  <a:srgbClr val="C00000"/>
                </a:solidFill>
                <a:latin typeface="Calibri" panose="020F0502020204030204" pitchFamily="34" charset="0"/>
              </a:rPr>
              <a:t>Unit </a:t>
            </a:r>
            <a:r>
              <a:rPr lang="en-US" altLang="zh-CN" sz="6600" b="1" dirty="0" smtClean="0">
                <a:solidFill>
                  <a:srgbClr val="C00000"/>
                </a:solidFill>
                <a:latin typeface="Calibri" panose="020F0502020204030204" pitchFamily="34" charset="0"/>
              </a:rPr>
              <a:t>7  </a:t>
            </a:r>
            <a:r>
              <a:rPr lang="en-US" altLang="zh-CN" sz="6600" b="1" dirty="0"/>
              <a:t>It</a:t>
            </a:r>
            <a:r>
              <a:rPr lang="en-US" altLang="zh-CN" sz="6600" b="1" dirty="0">
                <a:latin typeface="Calibri" panose="020F0502020204030204" pitchFamily="34" charset="0"/>
              </a:rPr>
              <a:t>’</a:t>
            </a:r>
            <a:r>
              <a:rPr lang="en-US" altLang="zh-CN" sz="6600" b="1" dirty="0"/>
              <a:t>s raining.</a:t>
            </a:r>
          </a:p>
        </p:txBody>
      </p:sp>
      <p:sp>
        <p:nvSpPr>
          <p:cNvPr id="10" name="矩形 9"/>
          <p:cNvSpPr/>
          <p:nvPr/>
        </p:nvSpPr>
        <p:spPr>
          <a:xfrm>
            <a:off x="2678570" y="52578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8066" name="Text Box 21"/>
          <p:cNvSpPr txBox="1">
            <a:spLocks noChangeArrowheads="1"/>
          </p:cNvSpPr>
          <p:nvPr/>
        </p:nvSpPr>
        <p:spPr bwMode="auto">
          <a:xfrm>
            <a:off x="349250" y="0"/>
            <a:ext cx="8418513" cy="106997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200" b="1"/>
              <a:t>Period 3</a:t>
            </a:r>
            <a:r>
              <a:rPr lang="zh-CN" altLang="en-US" sz="3200" b="1"/>
              <a:t>训练案 </a:t>
            </a:r>
            <a:r>
              <a:rPr lang="en-US" altLang="zh-CN" sz="3200" b="1"/>
              <a:t>(Reading P41)</a:t>
            </a:r>
          </a:p>
          <a:p>
            <a:pPr algn="ctr">
              <a:buFont typeface="Arial" panose="020B0604020202020204" pitchFamily="34" charset="0"/>
              <a:buNone/>
            </a:pPr>
            <a:r>
              <a:rPr lang="zh-CN" altLang="en-US" sz="3200" b="1"/>
              <a:t>成效追踪</a:t>
            </a:r>
            <a:endParaRPr lang="zh-CN" altLang="en-US" sz="3200"/>
          </a:p>
        </p:txBody>
      </p:sp>
      <p:sp>
        <p:nvSpPr>
          <p:cNvPr id="88067" name="矩形 2"/>
          <p:cNvSpPr>
            <a:spLocks noChangeArrowheads="1"/>
          </p:cNvSpPr>
          <p:nvPr/>
        </p:nvSpPr>
        <p:spPr bwMode="auto">
          <a:xfrm>
            <a:off x="0" y="1000125"/>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a:t>
            </a:r>
            <a:r>
              <a:rPr lang="zh-CN" altLang="en-US" sz="3200" dirty="0"/>
              <a:t>一</a:t>
            </a:r>
            <a:r>
              <a:rPr lang="en-US" altLang="zh-CN" sz="3200" dirty="0"/>
              <a:t>) </a:t>
            </a:r>
            <a:r>
              <a:rPr lang="zh-CN" altLang="en-US" sz="3200" dirty="0"/>
              <a:t>根据</a:t>
            </a:r>
            <a:r>
              <a:rPr lang="en-US" altLang="zh-CN" sz="3200" dirty="0"/>
              <a:t>2b</a:t>
            </a:r>
            <a:r>
              <a:rPr lang="zh-CN" altLang="en-US" sz="3200" dirty="0"/>
              <a:t>内容完成短文填空，每空一词。</a:t>
            </a:r>
          </a:p>
          <a:p>
            <a:pPr algn="l">
              <a:buFont typeface="Arial" panose="020B0604020202020204" pitchFamily="34" charset="0"/>
              <a:buNone/>
            </a:pPr>
            <a:r>
              <a:rPr lang="zh-CN" altLang="en-US" sz="3200" dirty="0"/>
              <a:t>       </a:t>
            </a:r>
            <a:r>
              <a:rPr lang="en-US" altLang="zh-CN" sz="3200" dirty="0"/>
              <a:t>Su Lin and Dave are (1) _________ a great time in two different places. Now Su Lin is visiting his aunt (2) _________ Canada. He (3) _______ studying English and learning (4) _________ lot. Also, He is (5) _________ some of his old friends. He is happy to see them (6) _________. Now he is sitting by the pool and drinking orange (7) _________. Dave is having a (8) _________ time in Europe. He and his family are (9) _________ a vacation in the mountains. The (10) __________ there is cool and cloudy, just right for walking.  </a:t>
            </a:r>
          </a:p>
        </p:txBody>
      </p:sp>
      <p:sp>
        <p:nvSpPr>
          <p:cNvPr id="88068" name="TextBox 9"/>
          <p:cNvSpPr txBox="1">
            <a:spLocks noChangeArrowheads="1"/>
          </p:cNvSpPr>
          <p:nvPr/>
        </p:nvSpPr>
        <p:spPr bwMode="auto">
          <a:xfrm>
            <a:off x="5364163" y="1412875"/>
            <a:ext cx="18446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having</a:t>
            </a:r>
          </a:p>
        </p:txBody>
      </p:sp>
      <p:sp>
        <p:nvSpPr>
          <p:cNvPr id="88069" name="矩形 14"/>
          <p:cNvSpPr>
            <a:spLocks noChangeArrowheads="1"/>
          </p:cNvSpPr>
          <p:nvPr/>
        </p:nvSpPr>
        <p:spPr bwMode="auto">
          <a:xfrm>
            <a:off x="2195513" y="2420938"/>
            <a:ext cx="20859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in</a:t>
            </a:r>
          </a:p>
        </p:txBody>
      </p:sp>
      <p:sp>
        <p:nvSpPr>
          <p:cNvPr id="88070" name="矩形 14"/>
          <p:cNvSpPr>
            <a:spLocks noChangeArrowheads="1"/>
          </p:cNvSpPr>
          <p:nvPr/>
        </p:nvSpPr>
        <p:spPr bwMode="auto">
          <a:xfrm>
            <a:off x="7235825" y="2420938"/>
            <a:ext cx="20859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is</a:t>
            </a:r>
          </a:p>
        </p:txBody>
      </p:sp>
      <p:sp>
        <p:nvSpPr>
          <p:cNvPr id="88071" name="矩形 14"/>
          <p:cNvSpPr>
            <a:spLocks noChangeArrowheads="1"/>
          </p:cNvSpPr>
          <p:nvPr/>
        </p:nvSpPr>
        <p:spPr bwMode="auto">
          <a:xfrm>
            <a:off x="6011863" y="2924175"/>
            <a:ext cx="25114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a</a:t>
            </a:r>
          </a:p>
        </p:txBody>
      </p:sp>
      <p:sp>
        <p:nvSpPr>
          <p:cNvPr id="88072" name="矩形 14"/>
          <p:cNvSpPr>
            <a:spLocks noChangeArrowheads="1"/>
          </p:cNvSpPr>
          <p:nvPr/>
        </p:nvSpPr>
        <p:spPr bwMode="auto">
          <a:xfrm>
            <a:off x="2700338" y="3357563"/>
            <a:ext cx="27051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visiting</a:t>
            </a:r>
          </a:p>
        </p:txBody>
      </p:sp>
      <p:sp>
        <p:nvSpPr>
          <p:cNvPr id="88073" name="矩形 14"/>
          <p:cNvSpPr>
            <a:spLocks noChangeArrowheads="1"/>
          </p:cNvSpPr>
          <p:nvPr/>
        </p:nvSpPr>
        <p:spPr bwMode="auto">
          <a:xfrm>
            <a:off x="5148263" y="3860800"/>
            <a:ext cx="2705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again</a:t>
            </a:r>
          </a:p>
        </p:txBody>
      </p:sp>
      <p:sp>
        <p:nvSpPr>
          <p:cNvPr id="88074" name="矩形 14"/>
          <p:cNvSpPr>
            <a:spLocks noChangeArrowheads="1"/>
          </p:cNvSpPr>
          <p:nvPr/>
        </p:nvSpPr>
        <p:spPr bwMode="auto">
          <a:xfrm>
            <a:off x="250825" y="4868863"/>
            <a:ext cx="27051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juice</a:t>
            </a:r>
          </a:p>
        </p:txBody>
      </p:sp>
      <p:sp>
        <p:nvSpPr>
          <p:cNvPr id="88075" name="矩形 14"/>
          <p:cNvSpPr>
            <a:spLocks noChangeArrowheads="1"/>
          </p:cNvSpPr>
          <p:nvPr/>
        </p:nvSpPr>
        <p:spPr bwMode="auto">
          <a:xfrm>
            <a:off x="5940425" y="4868863"/>
            <a:ext cx="27051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great/good </a:t>
            </a:r>
          </a:p>
        </p:txBody>
      </p:sp>
      <p:sp>
        <p:nvSpPr>
          <p:cNvPr id="88076" name="矩形 14"/>
          <p:cNvSpPr>
            <a:spLocks noChangeArrowheads="1"/>
          </p:cNvSpPr>
          <p:nvPr/>
        </p:nvSpPr>
        <p:spPr bwMode="auto">
          <a:xfrm>
            <a:off x="6445250" y="5372100"/>
            <a:ext cx="1609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on</a:t>
            </a:r>
          </a:p>
        </p:txBody>
      </p:sp>
      <p:sp>
        <p:nvSpPr>
          <p:cNvPr id="88077" name="矩形 14"/>
          <p:cNvSpPr>
            <a:spLocks noChangeArrowheads="1"/>
          </p:cNvSpPr>
          <p:nvPr/>
        </p:nvSpPr>
        <p:spPr bwMode="auto">
          <a:xfrm>
            <a:off x="6732588" y="5805488"/>
            <a:ext cx="198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weather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8"/>
                                        </p:tgtEl>
                                        <p:attrNameLst>
                                          <p:attrName>style.visibility</p:attrName>
                                        </p:attrNameLst>
                                      </p:cBhvr>
                                      <p:to>
                                        <p:strVal val="visible"/>
                                      </p:to>
                                    </p:set>
                                    <p:animEffect transition="in" filter="blinds(horizontal)">
                                      <p:cBhvr>
                                        <p:cTn id="7" dur="500"/>
                                        <p:tgtEl>
                                          <p:spTgt spid="8806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69"/>
                                        </p:tgtEl>
                                        <p:attrNameLst>
                                          <p:attrName>style.visibility</p:attrName>
                                        </p:attrNameLst>
                                      </p:cBhvr>
                                      <p:to>
                                        <p:strVal val="visible"/>
                                      </p:to>
                                    </p:set>
                                    <p:animEffect transition="in" filter="blinds(horizontal)">
                                      <p:cBhvr>
                                        <p:cTn id="12" dur="500"/>
                                        <p:tgtEl>
                                          <p:spTgt spid="8806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8070"/>
                                        </p:tgtEl>
                                        <p:attrNameLst>
                                          <p:attrName>style.visibility</p:attrName>
                                        </p:attrNameLst>
                                      </p:cBhvr>
                                      <p:to>
                                        <p:strVal val="visible"/>
                                      </p:to>
                                    </p:set>
                                    <p:animEffect transition="in" filter="blinds(horizontal)">
                                      <p:cBhvr>
                                        <p:cTn id="17" dur="500"/>
                                        <p:tgtEl>
                                          <p:spTgt spid="8807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8071"/>
                                        </p:tgtEl>
                                        <p:attrNameLst>
                                          <p:attrName>style.visibility</p:attrName>
                                        </p:attrNameLst>
                                      </p:cBhvr>
                                      <p:to>
                                        <p:strVal val="visible"/>
                                      </p:to>
                                    </p:set>
                                    <p:animEffect transition="in" filter="blinds(horizontal)">
                                      <p:cBhvr>
                                        <p:cTn id="22" dur="500"/>
                                        <p:tgtEl>
                                          <p:spTgt spid="8807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8072"/>
                                        </p:tgtEl>
                                        <p:attrNameLst>
                                          <p:attrName>style.visibility</p:attrName>
                                        </p:attrNameLst>
                                      </p:cBhvr>
                                      <p:to>
                                        <p:strVal val="visible"/>
                                      </p:to>
                                    </p:set>
                                    <p:animEffect transition="in" filter="blinds(horizontal)">
                                      <p:cBhvr>
                                        <p:cTn id="27" dur="500"/>
                                        <p:tgtEl>
                                          <p:spTgt spid="8807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8073"/>
                                        </p:tgtEl>
                                        <p:attrNameLst>
                                          <p:attrName>style.visibility</p:attrName>
                                        </p:attrNameLst>
                                      </p:cBhvr>
                                      <p:to>
                                        <p:strVal val="visible"/>
                                      </p:to>
                                    </p:set>
                                    <p:animEffect transition="in" filter="blinds(horizontal)">
                                      <p:cBhvr>
                                        <p:cTn id="32" dur="500"/>
                                        <p:tgtEl>
                                          <p:spTgt spid="8807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8074"/>
                                        </p:tgtEl>
                                        <p:attrNameLst>
                                          <p:attrName>style.visibility</p:attrName>
                                        </p:attrNameLst>
                                      </p:cBhvr>
                                      <p:to>
                                        <p:strVal val="visible"/>
                                      </p:to>
                                    </p:set>
                                    <p:animEffect transition="in" filter="blinds(horizontal)">
                                      <p:cBhvr>
                                        <p:cTn id="37" dur="500"/>
                                        <p:tgtEl>
                                          <p:spTgt spid="8807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8075"/>
                                        </p:tgtEl>
                                        <p:attrNameLst>
                                          <p:attrName>style.visibility</p:attrName>
                                        </p:attrNameLst>
                                      </p:cBhvr>
                                      <p:to>
                                        <p:strVal val="visible"/>
                                      </p:to>
                                    </p:set>
                                    <p:animEffect transition="in" filter="blinds(horizontal)">
                                      <p:cBhvr>
                                        <p:cTn id="42" dur="500"/>
                                        <p:tgtEl>
                                          <p:spTgt spid="8807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8076"/>
                                        </p:tgtEl>
                                        <p:attrNameLst>
                                          <p:attrName>style.visibility</p:attrName>
                                        </p:attrNameLst>
                                      </p:cBhvr>
                                      <p:to>
                                        <p:strVal val="visible"/>
                                      </p:to>
                                    </p:set>
                                    <p:animEffect transition="in" filter="blinds(horizontal)">
                                      <p:cBhvr>
                                        <p:cTn id="47" dur="500"/>
                                        <p:tgtEl>
                                          <p:spTgt spid="8807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8077"/>
                                        </p:tgtEl>
                                        <p:attrNameLst>
                                          <p:attrName>style.visibility</p:attrName>
                                        </p:attrNameLst>
                                      </p:cBhvr>
                                      <p:to>
                                        <p:strVal val="visible"/>
                                      </p:to>
                                    </p:set>
                                    <p:animEffect transition="in" filter="blinds(horizontal)">
                                      <p:cBhvr>
                                        <p:cTn id="52" dur="500"/>
                                        <p:tgtEl>
                                          <p:spTgt spid="88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P spid="88069" grpId="0"/>
      <p:bldP spid="88070" grpId="0"/>
      <p:bldP spid="88071" grpId="0"/>
      <p:bldP spid="88072" grpId="0"/>
      <p:bldP spid="88073" grpId="0"/>
      <p:bldP spid="88074" grpId="0"/>
      <p:bldP spid="88075" grpId="0"/>
      <p:bldP spid="88076" grpId="0"/>
      <p:bldP spid="8807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0114" name="矩形 2"/>
          <p:cNvSpPr>
            <a:spLocks noChangeArrowheads="1"/>
          </p:cNvSpPr>
          <p:nvPr/>
        </p:nvSpPr>
        <p:spPr bwMode="auto">
          <a:xfrm>
            <a:off x="0" y="785813"/>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二、阅读理解</a:t>
            </a:r>
          </a:p>
          <a:p>
            <a:pPr algn="l">
              <a:buFont typeface="Arial" panose="020B0604020202020204" pitchFamily="34" charset="0"/>
              <a:buNone/>
            </a:pPr>
            <a:r>
              <a:rPr lang="zh-CN" altLang="en-US" sz="3200" dirty="0"/>
              <a:t>       </a:t>
            </a:r>
            <a:r>
              <a:rPr lang="en-US" altLang="zh-CN" sz="3200" dirty="0"/>
              <a:t>Today is cloudy and cool. There are many old people taking a walk in the park. The children from No.1 Primary School are in the park, too. Miss Smith, their head teacher, is also playing with them now. They’re having a good time.</a:t>
            </a:r>
          </a:p>
          <a:p>
            <a:pPr algn="l">
              <a:buFont typeface="Arial" panose="020B0604020202020204" pitchFamily="34" charset="0"/>
              <a:buNone/>
            </a:pPr>
            <a:r>
              <a:rPr lang="en-US" altLang="zh-CN" sz="3200" dirty="0"/>
              <a:t>       What are the children doing there? Let’s have a look. There are some girls under the big tree. They are singing. Who’s near the swimming pool? They are also some girls. They are playing games there. What are the boys doing? They’re playing football near the river. </a:t>
            </a:r>
          </a:p>
        </p:txBody>
      </p:sp>
      <p:sp>
        <p:nvSpPr>
          <p:cNvPr id="90115" name="Text Box 21"/>
          <p:cNvSpPr txBox="1">
            <a:spLocks noChangeArrowheads="1"/>
          </p:cNvSpPr>
          <p:nvPr/>
        </p:nvSpPr>
        <p:spPr bwMode="auto">
          <a:xfrm>
            <a:off x="500063" y="0"/>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能 力 阶 梯</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62" name="矩形 2"/>
          <p:cNvSpPr>
            <a:spLocks noChangeArrowheads="1"/>
          </p:cNvSpPr>
          <p:nvPr/>
        </p:nvSpPr>
        <p:spPr bwMode="auto">
          <a:xfrm>
            <a:off x="0" y="714375"/>
            <a:ext cx="9144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What about Linda and Lily? They are reading an interesting book by the river. What</a:t>
            </a:r>
            <a:r>
              <a:rPr lang="en-US" altLang="zh-CN" sz="3200">
                <a:latin typeface="Calibri" panose="020F0502020204030204" pitchFamily="34" charset="0"/>
                <a:sym typeface="Arial" panose="020B0604020202020204" pitchFamily="34" charset="0"/>
              </a:rPr>
              <a:t>’</a:t>
            </a:r>
            <a:r>
              <a:rPr lang="en-US" altLang="zh-CN" sz="3200">
                <a:sym typeface="Arial" panose="020B0604020202020204" pitchFamily="34" charset="0"/>
              </a:rPr>
              <a:t>s Lucy doing? Oh, she</a:t>
            </a:r>
            <a:r>
              <a:rPr lang="en-US" altLang="zh-CN" sz="3200">
                <a:latin typeface="Calibri" panose="020F0502020204030204" pitchFamily="34" charset="0"/>
                <a:sym typeface="Arial" panose="020B0604020202020204" pitchFamily="34" charset="0"/>
              </a:rPr>
              <a:t>’</a:t>
            </a:r>
            <a:r>
              <a:rPr lang="en-US" altLang="zh-CN" sz="3200">
                <a:sym typeface="Arial" panose="020B0604020202020204" pitchFamily="34" charset="0"/>
              </a:rPr>
              <a:t>s watching her classmates playing football. They all feel relaxed today. </a:t>
            </a:r>
            <a:endParaRPr lang="en-US" altLang="zh-CN" sz="3200"/>
          </a:p>
          <a:p>
            <a:pPr algn="l">
              <a:buFont typeface="Arial" panose="020B0604020202020204" pitchFamily="34" charset="0"/>
              <a:buNone/>
            </a:pPr>
            <a:endParaRPr lang="en-US" altLang="zh-CN" sz="3200"/>
          </a:p>
          <a:p>
            <a:pPr algn="l">
              <a:buFont typeface="Arial" panose="020B0604020202020204" pitchFamily="34" charset="0"/>
              <a:buNone/>
            </a:pPr>
            <a:endParaRPr lang="en-US" altLang="zh-CN" sz="3200" b="1">
              <a:sym typeface="Arial" panose="020B0604020202020204" pitchFamily="34" charset="0"/>
            </a:endParaRPr>
          </a:p>
          <a:p>
            <a:pPr algn="l">
              <a:buFont typeface="Arial" panose="020B0604020202020204" pitchFamily="34" charset="0"/>
              <a:buNone/>
            </a:pPr>
            <a:r>
              <a:rPr lang="zh-CN" altLang="en-US" sz="3200" b="1">
                <a:sym typeface="Arial" panose="020B0604020202020204" pitchFamily="34" charset="0"/>
              </a:rPr>
              <a:t>根据短文内容，选择最佳答案。</a:t>
            </a:r>
            <a:endParaRPr lang="zh-CN" altLang="en-US" sz="3200" b="1"/>
          </a:p>
          <a:p>
            <a:pPr algn="l">
              <a:buFont typeface="Arial" panose="020B0604020202020204" pitchFamily="34" charset="0"/>
              <a:buNone/>
            </a:pPr>
            <a:r>
              <a:rPr lang="en-US" altLang="zh-CN" sz="3200">
                <a:sym typeface="Arial" panose="020B0604020202020204" pitchFamily="34" charset="0"/>
              </a:rPr>
              <a:t>(     ) 11. How many kinds of activities do the children have in the park?</a:t>
            </a:r>
          </a:p>
          <a:p>
            <a:pPr algn="l">
              <a:buFont typeface="Arial" panose="020B0604020202020204" pitchFamily="34" charset="0"/>
              <a:buNone/>
            </a:pPr>
            <a:r>
              <a:rPr lang="en-US" altLang="zh-CN" sz="3200">
                <a:sym typeface="Arial" panose="020B0604020202020204" pitchFamily="34" charset="0"/>
              </a:rPr>
              <a:t>        A. Five.	B. Six.	C. Seven.	      D. Eight.</a:t>
            </a:r>
          </a:p>
        </p:txBody>
      </p:sp>
      <p:sp>
        <p:nvSpPr>
          <p:cNvPr id="92163" name="Text Box 21"/>
          <p:cNvSpPr txBox="1">
            <a:spLocks noChangeArrowheads="1"/>
          </p:cNvSpPr>
          <p:nvPr/>
        </p:nvSpPr>
        <p:spPr bwMode="auto">
          <a:xfrm>
            <a:off x="500063" y="0"/>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能 力 阶 梯</a:t>
            </a:r>
          </a:p>
        </p:txBody>
      </p:sp>
      <p:sp>
        <p:nvSpPr>
          <p:cNvPr id="92164" name="TextBox 13"/>
          <p:cNvSpPr txBox="1">
            <a:spLocks noChangeArrowheads="1"/>
          </p:cNvSpPr>
          <p:nvPr/>
        </p:nvSpPr>
        <p:spPr bwMode="auto">
          <a:xfrm>
            <a:off x="323850" y="4149725"/>
            <a:ext cx="27860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Effect transition="in" filter="blinds(horizontal)">
                                      <p:cBhvr>
                                        <p:cTn id="7" dur="500"/>
                                        <p:tgtEl>
                                          <p:spTgt spid="92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4210" name="矩形 1"/>
          <p:cNvSpPr>
            <a:spLocks noChangeArrowheads="1"/>
          </p:cNvSpPr>
          <p:nvPr/>
        </p:nvSpPr>
        <p:spPr bwMode="auto">
          <a:xfrm>
            <a:off x="0" y="858838"/>
            <a:ext cx="9072563"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t>(     ) 12. What are the boys doing in the park?</a:t>
            </a:r>
          </a:p>
          <a:p>
            <a:pPr algn="l">
              <a:buFont typeface="Arial" panose="020B0604020202020204" pitchFamily="34" charset="0"/>
              <a:buNone/>
            </a:pPr>
            <a:r>
              <a:rPr lang="en-US" altLang="zh-CN" sz="3200"/>
              <a:t>       A. Playing games.       B. Playing football.	</a:t>
            </a:r>
          </a:p>
          <a:p>
            <a:pPr algn="l">
              <a:buFont typeface="Arial" panose="020B0604020202020204" pitchFamily="34" charset="0"/>
              <a:buNone/>
            </a:pPr>
            <a:r>
              <a:rPr lang="en-US" altLang="zh-CN" sz="3200"/>
              <a:t>       C. Reading a book.	   D. Flying kites.</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13. Where are Linda and Lily?</a:t>
            </a:r>
          </a:p>
          <a:p>
            <a:pPr algn="l">
              <a:buFont typeface="Arial" panose="020B0604020202020204" pitchFamily="34" charset="0"/>
              <a:buNone/>
            </a:pPr>
            <a:r>
              <a:rPr lang="en-US" altLang="zh-CN" sz="3200"/>
              <a:t>        A. There are near the pool.				B. They are under the big tree.</a:t>
            </a:r>
          </a:p>
          <a:p>
            <a:pPr algn="l">
              <a:buFont typeface="Arial" panose="020B0604020202020204" pitchFamily="34" charset="0"/>
              <a:buNone/>
            </a:pPr>
            <a:r>
              <a:rPr lang="en-US" altLang="zh-CN" sz="3200"/>
              <a:t>        C. They’re by the river.					D. They’re in front of the river.</a:t>
            </a:r>
          </a:p>
        </p:txBody>
      </p:sp>
      <p:sp>
        <p:nvSpPr>
          <p:cNvPr id="94211" name="TextBox 13"/>
          <p:cNvSpPr txBox="1">
            <a:spLocks noChangeArrowheads="1"/>
          </p:cNvSpPr>
          <p:nvPr/>
        </p:nvSpPr>
        <p:spPr bwMode="auto">
          <a:xfrm>
            <a:off x="250825" y="981075"/>
            <a:ext cx="27860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94212" name="TextBox 14"/>
          <p:cNvSpPr txBox="1">
            <a:spLocks noChangeArrowheads="1"/>
          </p:cNvSpPr>
          <p:nvPr/>
        </p:nvSpPr>
        <p:spPr bwMode="auto">
          <a:xfrm>
            <a:off x="250825" y="2852738"/>
            <a:ext cx="1354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94213" name="Text Box 21"/>
          <p:cNvSpPr txBox="1">
            <a:spLocks noChangeArrowheads="1"/>
          </p:cNvSpPr>
          <p:nvPr/>
        </p:nvSpPr>
        <p:spPr bwMode="auto">
          <a:xfrm>
            <a:off x="500063"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能 力 阶 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4211"/>
                                        </p:tgtEl>
                                        <p:attrNameLst>
                                          <p:attrName>style.visibility</p:attrName>
                                        </p:attrNameLst>
                                      </p:cBhvr>
                                      <p:to>
                                        <p:strVal val="visible"/>
                                      </p:to>
                                    </p:set>
                                    <p:animEffect transition="in" filter="blinds(horizontal)">
                                      <p:cBhvr>
                                        <p:cTn id="7" dur="500"/>
                                        <p:tgtEl>
                                          <p:spTgt spid="942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4212"/>
                                        </p:tgtEl>
                                        <p:attrNameLst>
                                          <p:attrName>style.visibility</p:attrName>
                                        </p:attrNameLst>
                                      </p:cBhvr>
                                      <p:to>
                                        <p:strVal val="visible"/>
                                      </p:to>
                                    </p:set>
                                    <p:animEffect transition="in" filter="blinds(horizontal)">
                                      <p:cBhvr>
                                        <p:cTn id="12"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p:bldP spid="9421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5234" name="矩形 1"/>
          <p:cNvSpPr>
            <a:spLocks noChangeArrowheads="1"/>
          </p:cNvSpPr>
          <p:nvPr/>
        </p:nvSpPr>
        <p:spPr bwMode="auto">
          <a:xfrm>
            <a:off x="0" y="858838"/>
            <a:ext cx="907256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ym typeface="Arial" panose="020B0604020202020204" pitchFamily="34" charset="0"/>
              </a:rPr>
              <a:t>(     ) 14. Which of the following is true?</a:t>
            </a:r>
          </a:p>
          <a:p>
            <a:pPr algn="l">
              <a:buFont typeface="Arial" panose="020B0604020202020204" pitchFamily="34" charset="0"/>
              <a:buNone/>
            </a:pPr>
            <a:r>
              <a:rPr lang="en-US" altLang="zh-CN" sz="3200" dirty="0">
                <a:sym typeface="Arial" panose="020B0604020202020204" pitchFamily="34" charset="0"/>
              </a:rPr>
              <a:t>        A. Miss Smith isn</a:t>
            </a:r>
            <a:r>
              <a:rPr lang="en-US" altLang="zh-CN" sz="3200" dirty="0">
                <a:latin typeface="Calibri" panose="020F0502020204030204" pitchFamily="34" charset="0"/>
                <a:sym typeface="Arial" panose="020B0604020202020204" pitchFamily="34" charset="0"/>
              </a:rPr>
              <a:t>’</a:t>
            </a:r>
            <a:r>
              <a:rPr lang="en-US" altLang="zh-CN" sz="3200" dirty="0">
                <a:sym typeface="Arial" panose="020B0604020202020204" pitchFamily="34" charset="0"/>
              </a:rPr>
              <a:t>t in the park today. 		B. A lot of old people are taking a walk in the park.     </a:t>
            </a:r>
          </a:p>
          <a:p>
            <a:pPr algn="l">
              <a:buFont typeface="Arial" panose="020B0604020202020204" pitchFamily="34" charset="0"/>
              <a:buNone/>
            </a:pPr>
            <a:r>
              <a:rPr lang="en-US" altLang="zh-CN" sz="3200" dirty="0">
                <a:sym typeface="Arial" panose="020B0604020202020204" pitchFamily="34" charset="0"/>
              </a:rPr>
              <a:t>	C. Lucy is playing football.			        </a:t>
            </a:r>
          </a:p>
          <a:p>
            <a:pPr algn="l">
              <a:buFont typeface="Arial" panose="020B0604020202020204" pitchFamily="34" charset="0"/>
              <a:buNone/>
            </a:pPr>
            <a:r>
              <a:rPr lang="en-US" altLang="zh-CN" sz="3200" dirty="0">
                <a:sym typeface="Arial" panose="020B0604020202020204" pitchFamily="34" charset="0"/>
              </a:rPr>
              <a:t>        D. Some children are playing chess under the tree.</a:t>
            </a:r>
          </a:p>
          <a:p>
            <a:pPr algn="l">
              <a:buFont typeface="Arial" panose="020B0604020202020204" pitchFamily="34" charset="0"/>
              <a:buNone/>
            </a:pPr>
            <a:endParaRPr lang="en-US" altLang="zh-CN" sz="3200" dirty="0">
              <a:sym typeface="Arial" panose="020B0604020202020204" pitchFamily="34" charset="0"/>
            </a:endParaRPr>
          </a:p>
          <a:p>
            <a:pPr algn="l">
              <a:buFont typeface="Arial" panose="020B0604020202020204" pitchFamily="34" charset="0"/>
              <a:buNone/>
            </a:pPr>
            <a:r>
              <a:rPr lang="en-US" altLang="zh-CN" sz="3200" dirty="0">
                <a:sym typeface="Arial" panose="020B0604020202020204" pitchFamily="34" charset="0"/>
              </a:rPr>
              <a:t>(     ) 15. Who is the story mainly</a:t>
            </a:r>
            <a:r>
              <a:rPr lang="zh-CN" altLang="en-US" sz="3200" dirty="0">
                <a:sym typeface="Arial" panose="020B0604020202020204" pitchFamily="34" charset="0"/>
              </a:rPr>
              <a:t>（主要地）</a:t>
            </a:r>
            <a:r>
              <a:rPr lang="en-US" altLang="zh-CN" sz="3200" dirty="0">
                <a:sym typeface="Arial" panose="020B0604020202020204" pitchFamily="34" charset="0"/>
              </a:rPr>
              <a:t>about?</a:t>
            </a:r>
          </a:p>
          <a:p>
            <a:pPr algn="l">
              <a:buFont typeface="Arial" panose="020B0604020202020204" pitchFamily="34" charset="0"/>
              <a:buNone/>
            </a:pPr>
            <a:r>
              <a:rPr lang="en-US" altLang="zh-CN" sz="3200" dirty="0">
                <a:sym typeface="Arial" panose="020B0604020202020204" pitchFamily="34" charset="0"/>
              </a:rPr>
              <a:t>        A. Some old people.		B. Miss Smith.</a:t>
            </a:r>
          </a:p>
          <a:p>
            <a:pPr algn="l">
              <a:buFont typeface="Arial" panose="020B0604020202020204" pitchFamily="34" charset="0"/>
              <a:buNone/>
            </a:pPr>
            <a:r>
              <a:rPr lang="en-US" altLang="zh-CN" sz="3200" dirty="0">
                <a:sym typeface="Arial" panose="020B0604020202020204" pitchFamily="34" charset="0"/>
              </a:rPr>
              <a:t>        C. Linda and Lily.						D. The children from No.1 Primary School.</a:t>
            </a:r>
          </a:p>
        </p:txBody>
      </p:sp>
      <p:sp>
        <p:nvSpPr>
          <p:cNvPr id="95235" name="TextBox 13"/>
          <p:cNvSpPr txBox="1">
            <a:spLocks noChangeArrowheads="1"/>
          </p:cNvSpPr>
          <p:nvPr/>
        </p:nvSpPr>
        <p:spPr bwMode="auto">
          <a:xfrm>
            <a:off x="250825" y="836613"/>
            <a:ext cx="27860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95236" name="TextBox 14"/>
          <p:cNvSpPr txBox="1">
            <a:spLocks noChangeArrowheads="1"/>
          </p:cNvSpPr>
          <p:nvPr/>
        </p:nvSpPr>
        <p:spPr bwMode="auto">
          <a:xfrm>
            <a:off x="250825" y="4797425"/>
            <a:ext cx="63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
        <p:nvSpPr>
          <p:cNvPr id="95237" name="Text Box 21"/>
          <p:cNvSpPr txBox="1">
            <a:spLocks noChangeArrowheads="1"/>
          </p:cNvSpPr>
          <p:nvPr/>
        </p:nvSpPr>
        <p:spPr bwMode="auto">
          <a:xfrm>
            <a:off x="500063"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能 力 阶 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5235"/>
                                        </p:tgtEl>
                                        <p:attrNameLst>
                                          <p:attrName>style.visibility</p:attrName>
                                        </p:attrNameLst>
                                      </p:cBhvr>
                                      <p:to>
                                        <p:strVal val="visible"/>
                                      </p:to>
                                    </p:set>
                                    <p:animEffect transition="in" filter="blinds(horizontal)">
                                      <p:cBhvr>
                                        <p:cTn id="7" dur="500"/>
                                        <p:tgtEl>
                                          <p:spTgt spid="9523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5236"/>
                                        </p:tgtEl>
                                        <p:attrNameLst>
                                          <p:attrName>style.visibility</p:attrName>
                                        </p:attrNameLst>
                                      </p:cBhvr>
                                      <p:to>
                                        <p:strVal val="visible"/>
                                      </p:to>
                                    </p:set>
                                    <p:animEffect transition="in" filter="blinds(horizontal)">
                                      <p:cBhvr>
                                        <p:cTn id="12" dur="500"/>
                                        <p:tgtEl>
                                          <p:spTgt spid="95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P spid="9523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6258" name="矩形 1"/>
          <p:cNvSpPr>
            <a:spLocks noChangeArrowheads="1"/>
          </p:cNvSpPr>
          <p:nvPr/>
        </p:nvSpPr>
        <p:spPr bwMode="auto">
          <a:xfrm>
            <a:off x="304800" y="898525"/>
            <a:ext cx="87630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zh-CN" altLang="en-US" sz="3200" b="1" dirty="0"/>
              <a:t>二、重点词汇积累</a:t>
            </a:r>
            <a:r>
              <a:rPr lang="en-US" altLang="zh-CN" sz="3200" b="1" dirty="0"/>
              <a:t>(</a:t>
            </a:r>
            <a:r>
              <a:rPr lang="zh-CN" altLang="en-US" sz="3200" b="1" dirty="0"/>
              <a:t>从提供的阅读文章中找出以下短语</a:t>
            </a:r>
            <a:r>
              <a:rPr lang="en-US" altLang="zh-CN" sz="3200" b="1" dirty="0"/>
              <a:t>)</a:t>
            </a:r>
          </a:p>
          <a:p>
            <a:pPr algn="l">
              <a:buFont typeface="Arial" panose="020B0604020202020204" pitchFamily="34" charset="0"/>
              <a:buNone/>
            </a:pPr>
            <a:r>
              <a:rPr lang="en-US" altLang="zh-CN" sz="3200" dirty="0"/>
              <a:t>16. </a:t>
            </a:r>
            <a:r>
              <a:rPr lang="zh-CN" altLang="en-US" sz="3200" dirty="0"/>
              <a:t>散步 </a:t>
            </a:r>
            <a:r>
              <a:rPr lang="en-US" altLang="zh-CN" sz="3200" dirty="0" smtClean="0"/>
              <a:t>________________________</a:t>
            </a:r>
            <a:r>
              <a:rPr lang="en-US" altLang="zh-CN" sz="3200" dirty="0"/>
              <a:t>	</a:t>
            </a:r>
          </a:p>
          <a:p>
            <a:pPr algn="l">
              <a:buFont typeface="Arial" panose="020B0604020202020204" pitchFamily="34" charset="0"/>
              <a:buNone/>
            </a:pPr>
            <a:r>
              <a:rPr lang="en-US" altLang="zh-CN" sz="3200" dirty="0"/>
              <a:t>17. </a:t>
            </a:r>
            <a:r>
              <a:rPr lang="zh-CN" altLang="en-US" sz="3200" dirty="0"/>
              <a:t>玩得开心 </a:t>
            </a:r>
            <a:r>
              <a:rPr lang="en-US" altLang="zh-CN" sz="3200" dirty="0" smtClean="0"/>
              <a:t>____________________</a:t>
            </a:r>
            <a:endParaRPr lang="en-US" altLang="zh-CN" sz="3200" dirty="0"/>
          </a:p>
          <a:p>
            <a:pPr algn="l">
              <a:buFont typeface="Arial" panose="020B0604020202020204" pitchFamily="34" charset="0"/>
              <a:buNone/>
            </a:pPr>
            <a:r>
              <a:rPr lang="en-US" altLang="zh-CN" sz="3200" dirty="0"/>
              <a:t>18. </a:t>
            </a:r>
            <a:r>
              <a:rPr lang="zh-CN" altLang="en-US" sz="3200" dirty="0"/>
              <a:t>看一看</a:t>
            </a:r>
            <a:r>
              <a:rPr lang="en-US" altLang="zh-CN" sz="3200" dirty="0" smtClean="0"/>
              <a:t>_______________________</a:t>
            </a:r>
            <a:r>
              <a:rPr lang="en-US" altLang="zh-CN" sz="3200" dirty="0"/>
              <a:t>	</a:t>
            </a:r>
          </a:p>
          <a:p>
            <a:pPr algn="l">
              <a:buFont typeface="Arial" panose="020B0604020202020204" pitchFamily="34" charset="0"/>
              <a:buNone/>
            </a:pPr>
            <a:r>
              <a:rPr lang="en-US" altLang="zh-CN" sz="3200" dirty="0"/>
              <a:t>19. </a:t>
            </a:r>
            <a:r>
              <a:rPr lang="zh-CN" altLang="en-US" sz="3200" dirty="0"/>
              <a:t>在大树下</a:t>
            </a:r>
            <a:r>
              <a:rPr lang="en-US" altLang="zh-CN" sz="3200" dirty="0" smtClean="0"/>
              <a:t>______________________  </a:t>
            </a:r>
            <a:endParaRPr lang="en-US" altLang="zh-CN" sz="3200" dirty="0"/>
          </a:p>
          <a:p>
            <a:pPr algn="l">
              <a:buFont typeface="Arial" panose="020B0604020202020204" pitchFamily="34" charset="0"/>
              <a:buNone/>
            </a:pPr>
            <a:r>
              <a:rPr lang="en-US" altLang="zh-CN" sz="3200" dirty="0"/>
              <a:t>20. </a:t>
            </a:r>
            <a:r>
              <a:rPr lang="zh-CN" altLang="en-US" sz="3200" dirty="0"/>
              <a:t>在河附近 </a:t>
            </a:r>
            <a:r>
              <a:rPr lang="en-US" altLang="zh-CN" sz="3200" dirty="0" smtClean="0"/>
              <a:t>_____________________  </a:t>
            </a:r>
            <a:r>
              <a:rPr lang="en-US" altLang="zh-CN" sz="3200" dirty="0"/>
              <a:t>	</a:t>
            </a:r>
          </a:p>
          <a:p>
            <a:pPr algn="l">
              <a:buFont typeface="Arial" panose="020B0604020202020204" pitchFamily="34" charset="0"/>
              <a:buNone/>
            </a:pPr>
            <a:r>
              <a:rPr lang="en-US" altLang="zh-CN" sz="3200" dirty="0"/>
              <a:t>21. </a:t>
            </a:r>
            <a:r>
              <a:rPr lang="zh-CN" altLang="en-US" sz="3200" dirty="0"/>
              <a:t>在河边 </a:t>
            </a:r>
            <a:r>
              <a:rPr lang="en-US" altLang="zh-CN" sz="3200" dirty="0" smtClean="0"/>
              <a:t>_______________________</a:t>
            </a:r>
            <a:endParaRPr lang="en-US" altLang="zh-CN" sz="3200" dirty="0"/>
          </a:p>
        </p:txBody>
      </p:sp>
      <p:sp>
        <p:nvSpPr>
          <p:cNvPr id="96259" name="TextBox 3"/>
          <p:cNvSpPr txBox="1">
            <a:spLocks noChangeArrowheads="1"/>
          </p:cNvSpPr>
          <p:nvPr/>
        </p:nvSpPr>
        <p:spPr bwMode="auto">
          <a:xfrm>
            <a:off x="3400425" y="1806575"/>
            <a:ext cx="4454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take a walk </a:t>
            </a:r>
          </a:p>
        </p:txBody>
      </p:sp>
      <p:sp>
        <p:nvSpPr>
          <p:cNvPr id="96260" name="TextBox 5"/>
          <p:cNvSpPr txBox="1">
            <a:spLocks noChangeArrowheads="1"/>
          </p:cNvSpPr>
          <p:nvPr/>
        </p:nvSpPr>
        <p:spPr bwMode="auto">
          <a:xfrm>
            <a:off x="3471862" y="2311400"/>
            <a:ext cx="45434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have a good time</a:t>
            </a:r>
            <a:endParaRPr lang="en-US" altLang="zh-CN" sz="3200" b="1">
              <a:solidFill>
                <a:srgbClr val="FF0000"/>
              </a:solidFill>
            </a:endParaRPr>
          </a:p>
        </p:txBody>
      </p:sp>
      <p:sp>
        <p:nvSpPr>
          <p:cNvPr id="96261" name="TextBox 6"/>
          <p:cNvSpPr txBox="1">
            <a:spLocks noChangeArrowheads="1"/>
          </p:cNvSpPr>
          <p:nvPr/>
        </p:nvSpPr>
        <p:spPr bwMode="auto">
          <a:xfrm>
            <a:off x="3544887" y="2816225"/>
            <a:ext cx="4148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have a look</a:t>
            </a:r>
          </a:p>
        </p:txBody>
      </p:sp>
      <p:sp>
        <p:nvSpPr>
          <p:cNvPr id="96262" name="TextBox 6"/>
          <p:cNvSpPr txBox="1">
            <a:spLocks noChangeArrowheads="1"/>
          </p:cNvSpPr>
          <p:nvPr/>
        </p:nvSpPr>
        <p:spPr bwMode="auto">
          <a:xfrm>
            <a:off x="2895600" y="3248025"/>
            <a:ext cx="52625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 under the big tree  </a:t>
            </a:r>
          </a:p>
        </p:txBody>
      </p:sp>
      <p:sp>
        <p:nvSpPr>
          <p:cNvPr id="96263" name="TextBox 6"/>
          <p:cNvSpPr txBox="1">
            <a:spLocks noChangeArrowheads="1"/>
          </p:cNvSpPr>
          <p:nvPr/>
        </p:nvSpPr>
        <p:spPr bwMode="auto">
          <a:xfrm>
            <a:off x="3403600" y="3751263"/>
            <a:ext cx="31257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near the river</a:t>
            </a:r>
          </a:p>
        </p:txBody>
      </p:sp>
      <p:sp>
        <p:nvSpPr>
          <p:cNvPr id="96264" name="TextBox 6"/>
          <p:cNvSpPr txBox="1">
            <a:spLocks noChangeArrowheads="1"/>
          </p:cNvSpPr>
          <p:nvPr/>
        </p:nvSpPr>
        <p:spPr bwMode="auto">
          <a:xfrm>
            <a:off x="3255962" y="4256088"/>
            <a:ext cx="4572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by the river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6259"/>
                                        </p:tgtEl>
                                        <p:attrNameLst>
                                          <p:attrName>style.visibility</p:attrName>
                                        </p:attrNameLst>
                                      </p:cBhvr>
                                      <p:to>
                                        <p:strVal val="visible"/>
                                      </p:to>
                                    </p:set>
                                    <p:animEffect transition="in" filter="blinds(horizontal)">
                                      <p:cBhvr>
                                        <p:cTn id="7" dur="500"/>
                                        <p:tgtEl>
                                          <p:spTgt spid="962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6260"/>
                                        </p:tgtEl>
                                        <p:attrNameLst>
                                          <p:attrName>style.visibility</p:attrName>
                                        </p:attrNameLst>
                                      </p:cBhvr>
                                      <p:to>
                                        <p:strVal val="visible"/>
                                      </p:to>
                                    </p:set>
                                    <p:animEffect transition="in" filter="blinds(horizontal)">
                                      <p:cBhvr>
                                        <p:cTn id="12" dur="500"/>
                                        <p:tgtEl>
                                          <p:spTgt spid="9626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6261"/>
                                        </p:tgtEl>
                                        <p:attrNameLst>
                                          <p:attrName>style.visibility</p:attrName>
                                        </p:attrNameLst>
                                      </p:cBhvr>
                                      <p:to>
                                        <p:strVal val="visible"/>
                                      </p:to>
                                    </p:set>
                                    <p:animEffect transition="in" filter="blinds(horizontal)">
                                      <p:cBhvr>
                                        <p:cTn id="17" dur="500"/>
                                        <p:tgtEl>
                                          <p:spTgt spid="9626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6262"/>
                                        </p:tgtEl>
                                        <p:attrNameLst>
                                          <p:attrName>style.visibility</p:attrName>
                                        </p:attrNameLst>
                                      </p:cBhvr>
                                      <p:to>
                                        <p:strVal val="visible"/>
                                      </p:to>
                                    </p:set>
                                    <p:animEffect transition="in" filter="blinds(horizontal)">
                                      <p:cBhvr>
                                        <p:cTn id="22" dur="500"/>
                                        <p:tgtEl>
                                          <p:spTgt spid="9626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6263"/>
                                        </p:tgtEl>
                                        <p:attrNameLst>
                                          <p:attrName>style.visibility</p:attrName>
                                        </p:attrNameLst>
                                      </p:cBhvr>
                                      <p:to>
                                        <p:strVal val="visible"/>
                                      </p:to>
                                    </p:set>
                                    <p:animEffect transition="in" filter="blinds(horizontal)">
                                      <p:cBhvr>
                                        <p:cTn id="27" dur="500"/>
                                        <p:tgtEl>
                                          <p:spTgt spid="9626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6264"/>
                                        </p:tgtEl>
                                        <p:attrNameLst>
                                          <p:attrName>style.visibility</p:attrName>
                                        </p:attrNameLst>
                                      </p:cBhvr>
                                      <p:to>
                                        <p:strVal val="visible"/>
                                      </p:to>
                                    </p:set>
                                    <p:animEffect transition="in" filter="blinds(horizontal)">
                                      <p:cBhvr>
                                        <p:cTn id="32" dur="500"/>
                                        <p:tgtEl>
                                          <p:spTgt spid="96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p:bldP spid="96260" grpId="0"/>
      <p:bldP spid="96261" grpId="0"/>
      <p:bldP spid="96262" grpId="0"/>
      <p:bldP spid="96263" grpId="0"/>
      <p:bldP spid="9626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7282" name="矩形 1"/>
          <p:cNvSpPr>
            <a:spLocks noChangeArrowheads="1"/>
          </p:cNvSpPr>
          <p:nvPr/>
        </p:nvSpPr>
        <p:spPr bwMode="auto">
          <a:xfrm>
            <a:off x="0" y="517525"/>
            <a:ext cx="9144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（三）重点句型解析并造句</a:t>
            </a:r>
          </a:p>
          <a:p>
            <a:pPr algn="l">
              <a:buFont typeface="Arial" panose="020B0604020202020204" pitchFamily="34" charset="0"/>
              <a:buNone/>
            </a:pPr>
            <a:r>
              <a:rPr lang="zh-CN" altLang="en-US" sz="3200" dirty="0"/>
              <a:t>    ▲ 在上面的短文中找出这句话：</a:t>
            </a:r>
          </a:p>
          <a:p>
            <a:pPr algn="l">
              <a:buFont typeface="Arial" panose="020B0604020202020204" pitchFamily="34" charset="0"/>
              <a:buNone/>
            </a:pPr>
            <a:r>
              <a:rPr lang="en-US" altLang="zh-CN" sz="3200" dirty="0"/>
              <a:t>22. </a:t>
            </a:r>
            <a:r>
              <a:rPr lang="zh-CN" altLang="en-US" sz="3200" dirty="0"/>
              <a:t>她正在观看她的同学踢足球。</a:t>
            </a:r>
            <a:r>
              <a:rPr lang="en-US" altLang="zh-CN" sz="3200" dirty="0"/>
              <a:t>___________________________________________________.</a:t>
            </a:r>
          </a:p>
          <a:p>
            <a:pPr algn="l">
              <a:buFont typeface="Arial" panose="020B0604020202020204" pitchFamily="34" charset="0"/>
              <a:buNone/>
            </a:pPr>
            <a:r>
              <a:rPr lang="en-US" altLang="zh-CN" sz="3200" dirty="0"/>
              <a:t>    ▲ watch sb. doing </a:t>
            </a:r>
            <a:r>
              <a:rPr lang="en-US" altLang="zh-CN" sz="3200" dirty="0" err="1"/>
              <a:t>sth</a:t>
            </a:r>
            <a:r>
              <a:rPr lang="en-US" altLang="zh-CN" sz="3200" dirty="0"/>
              <a:t>. </a:t>
            </a:r>
            <a:r>
              <a:rPr lang="zh-CN" altLang="en-US" sz="3200" dirty="0"/>
              <a:t>观看某人在做某事</a:t>
            </a:r>
          </a:p>
          <a:p>
            <a:pPr algn="l">
              <a:buFont typeface="Arial" panose="020B0604020202020204" pitchFamily="34" charset="0"/>
              <a:buNone/>
            </a:pPr>
            <a:r>
              <a:rPr lang="en-US" altLang="zh-CN" sz="3200" dirty="0"/>
              <a:t>23. </a:t>
            </a:r>
            <a:r>
              <a:rPr lang="zh-CN" altLang="en-US" sz="3200" dirty="0"/>
              <a:t>她在观看孩子们跳舞。</a:t>
            </a:r>
          </a:p>
          <a:p>
            <a:pPr algn="l">
              <a:buFont typeface="Arial" panose="020B0604020202020204" pitchFamily="34" charset="0"/>
              <a:buNone/>
            </a:pPr>
            <a:r>
              <a:rPr lang="en-US" altLang="zh-CN" sz="3200" dirty="0"/>
              <a:t>She</a:t>
            </a:r>
            <a:r>
              <a:rPr lang="en-US" altLang="zh-CN" sz="3200" dirty="0">
                <a:latin typeface="Calibri" panose="020F0502020204030204" pitchFamily="34" charset="0"/>
              </a:rPr>
              <a:t>’</a:t>
            </a:r>
            <a:r>
              <a:rPr lang="en-US" altLang="zh-CN" sz="3200" dirty="0"/>
              <a:t>s watching the children _______________.</a:t>
            </a:r>
          </a:p>
          <a:p>
            <a:pPr algn="l">
              <a:buFont typeface="Arial" panose="020B0604020202020204" pitchFamily="34" charset="0"/>
              <a:buNone/>
            </a:pPr>
            <a:r>
              <a:rPr lang="en-US" altLang="zh-CN" sz="3200" dirty="0"/>
              <a:t>24. </a:t>
            </a:r>
            <a:r>
              <a:rPr lang="zh-CN" altLang="en-US" sz="3200" dirty="0"/>
              <a:t>我在观看他们做游戏。</a:t>
            </a:r>
          </a:p>
          <a:p>
            <a:pPr algn="l">
              <a:buFont typeface="Arial" panose="020B0604020202020204" pitchFamily="34" charset="0"/>
              <a:buNone/>
            </a:pPr>
            <a:r>
              <a:rPr lang="en-US" altLang="zh-CN" sz="3200" dirty="0"/>
              <a:t>I</a:t>
            </a:r>
            <a:r>
              <a:rPr lang="en-US" altLang="zh-CN" sz="3200" dirty="0">
                <a:latin typeface="Calibri" panose="020F0502020204030204" pitchFamily="34" charset="0"/>
              </a:rPr>
              <a:t>’</a:t>
            </a:r>
            <a:r>
              <a:rPr lang="en-US" altLang="zh-CN" sz="3200" dirty="0"/>
              <a:t>m watching them _____________________.</a:t>
            </a:r>
          </a:p>
        </p:txBody>
      </p:sp>
      <p:sp>
        <p:nvSpPr>
          <p:cNvPr id="97283" name="TextBox 6"/>
          <p:cNvSpPr txBox="1">
            <a:spLocks noChangeArrowheads="1"/>
          </p:cNvSpPr>
          <p:nvPr/>
        </p:nvSpPr>
        <p:spPr bwMode="auto">
          <a:xfrm>
            <a:off x="34925" y="2001838"/>
            <a:ext cx="90900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She</a:t>
            </a:r>
            <a:r>
              <a:rPr lang="en-US" altLang="en-US" sz="3200" b="1">
                <a:solidFill>
                  <a:srgbClr val="FF0000"/>
                </a:solidFill>
                <a:latin typeface="Calibri" panose="020F0502020204030204" pitchFamily="34" charset="0"/>
              </a:rPr>
              <a:t>’</a:t>
            </a:r>
            <a:r>
              <a:rPr lang="en-US" altLang="en-US" sz="3200" b="1">
                <a:solidFill>
                  <a:srgbClr val="FF0000"/>
                </a:solidFill>
              </a:rPr>
              <a:t>s watching her classmates playing football.</a:t>
            </a:r>
          </a:p>
        </p:txBody>
      </p:sp>
      <p:sp>
        <p:nvSpPr>
          <p:cNvPr id="97284" name="TextBox 6"/>
          <p:cNvSpPr txBox="1">
            <a:spLocks noChangeArrowheads="1"/>
          </p:cNvSpPr>
          <p:nvPr/>
        </p:nvSpPr>
        <p:spPr bwMode="auto">
          <a:xfrm>
            <a:off x="4356100" y="4810125"/>
            <a:ext cx="3597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playing </a:t>
            </a:r>
            <a:r>
              <a:rPr lang="en-US" altLang="en-US" sz="3200" b="1" dirty="0" smtClean="0">
                <a:solidFill>
                  <a:srgbClr val="FF0000"/>
                </a:solidFill>
              </a:rPr>
              <a:t>games </a:t>
            </a:r>
            <a:endParaRPr lang="en-US" altLang="en-US" sz="3200" b="1" dirty="0">
              <a:solidFill>
                <a:srgbClr val="FF0000"/>
              </a:solidFill>
            </a:endParaRPr>
          </a:p>
        </p:txBody>
      </p:sp>
      <p:sp>
        <p:nvSpPr>
          <p:cNvPr id="97285" name="TextBox 6"/>
          <p:cNvSpPr txBox="1">
            <a:spLocks noChangeArrowheads="1"/>
          </p:cNvSpPr>
          <p:nvPr/>
        </p:nvSpPr>
        <p:spPr bwMode="auto">
          <a:xfrm>
            <a:off x="5580063" y="3802063"/>
            <a:ext cx="35353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dancing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7283"/>
                                        </p:tgtEl>
                                        <p:attrNameLst>
                                          <p:attrName>style.visibility</p:attrName>
                                        </p:attrNameLst>
                                      </p:cBhvr>
                                      <p:to>
                                        <p:strVal val="visible"/>
                                      </p:to>
                                    </p:set>
                                    <p:animEffect transition="in" filter="blinds(horizontal)">
                                      <p:cBhvr>
                                        <p:cTn id="7" dur="500"/>
                                        <p:tgtEl>
                                          <p:spTgt spid="9728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7285"/>
                                        </p:tgtEl>
                                        <p:attrNameLst>
                                          <p:attrName>style.visibility</p:attrName>
                                        </p:attrNameLst>
                                      </p:cBhvr>
                                      <p:to>
                                        <p:strVal val="visible"/>
                                      </p:to>
                                    </p:set>
                                    <p:animEffect transition="in" filter="blinds(horizontal)">
                                      <p:cBhvr>
                                        <p:cTn id="12" dur="500"/>
                                        <p:tgtEl>
                                          <p:spTgt spid="9728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7284"/>
                                        </p:tgtEl>
                                        <p:attrNameLst>
                                          <p:attrName>style.visibility</p:attrName>
                                        </p:attrNameLst>
                                      </p:cBhvr>
                                      <p:to>
                                        <p:strVal val="visible"/>
                                      </p:to>
                                    </p:set>
                                    <p:animEffect transition="in" filter="blinds(horizontal)">
                                      <p:cBhvr>
                                        <p:cTn id="17" dur="500"/>
                                        <p:tgtEl>
                                          <p:spTgt spid="97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p:bldP spid="97284" grpId="0"/>
      <p:bldP spid="9728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ext Box 21"/>
          <p:cNvSpPr txBox="1">
            <a:spLocks noChangeArrowheads="1"/>
          </p:cNvSpPr>
          <p:nvPr/>
        </p:nvSpPr>
        <p:spPr bwMode="auto">
          <a:xfrm>
            <a:off x="395288" y="152400"/>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学 习 重 点</a:t>
            </a:r>
          </a:p>
        </p:txBody>
      </p:sp>
      <p:sp>
        <p:nvSpPr>
          <p:cNvPr id="73731" name="Rectangle 1"/>
          <p:cNvSpPr>
            <a:spLocks noChangeArrowheads="1"/>
          </p:cNvSpPr>
          <p:nvPr/>
        </p:nvSpPr>
        <p:spPr bwMode="auto">
          <a:xfrm>
            <a:off x="369888" y="985838"/>
            <a:ext cx="8712200"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l">
              <a:buFont typeface="Arial" panose="020B0604020202020204" pitchFamily="34" charset="0"/>
              <a:buNone/>
            </a:pPr>
            <a:r>
              <a:rPr lang="zh-CN" altLang="en-US" sz="3200" dirty="0"/>
              <a:t>单词：</a:t>
            </a:r>
            <a:r>
              <a:rPr lang="zh-CN" altLang="zh-CN" sz="3200" dirty="0"/>
              <a:t>visit, Canada, summer, sit, juice, soon, vacation, hard, Europe, mountain, country</a:t>
            </a:r>
          </a:p>
          <a:p>
            <a:pPr algn="l">
              <a:buFont typeface="Arial" panose="020B0604020202020204" pitchFamily="34" charset="0"/>
              <a:buNone/>
            </a:pPr>
            <a:endParaRPr lang="zh-CN" altLang="zh-CN" sz="3200" dirty="0"/>
          </a:p>
          <a:p>
            <a:pPr algn="l">
              <a:buFont typeface="Arial" panose="020B0604020202020204" pitchFamily="34" charset="0"/>
              <a:buNone/>
            </a:pPr>
            <a:r>
              <a:rPr lang="zh-CN" altLang="en-US" sz="3200" dirty="0"/>
              <a:t>短语：</a:t>
            </a:r>
            <a:r>
              <a:rPr lang="zh-CN" altLang="zh-CN" sz="3200" dirty="0"/>
              <a:t>have a great time (doing), on a vacation, study hard, have fun, call sb, a lot</a:t>
            </a:r>
          </a:p>
          <a:p>
            <a:pPr algn="l">
              <a:buFont typeface="Arial" panose="020B0604020202020204" pitchFamily="34" charset="0"/>
              <a:buNone/>
            </a:pPr>
            <a:endParaRPr lang="zh-CN" altLang="zh-CN" sz="3200" dirty="0"/>
          </a:p>
          <a:p>
            <a:pPr algn="l">
              <a:buFont typeface="Arial" panose="020B0604020202020204" pitchFamily="34" charset="0"/>
              <a:buNone/>
            </a:pPr>
            <a:r>
              <a:rPr lang="zh-CN" altLang="en-US" sz="3200" dirty="0"/>
              <a:t>句型：</a:t>
            </a:r>
            <a:r>
              <a:rPr lang="zh-CN" altLang="zh-CN" sz="3200" dirty="0"/>
              <a:t>1. I’m having a great time visiting my aunt in Canada.  </a:t>
            </a:r>
          </a:p>
          <a:p>
            <a:pPr algn="l">
              <a:buFont typeface="Arial" panose="020B0604020202020204" pitchFamily="34" charset="0"/>
              <a:buNone/>
            </a:pPr>
            <a:r>
              <a:rPr lang="zh-CN" altLang="zh-CN" sz="3200" dirty="0"/>
              <a:t>           2. I’m so happy to see them again.</a:t>
            </a:r>
          </a:p>
          <a:p>
            <a:pPr algn="l">
              <a:buFont typeface="Arial" panose="020B0604020202020204" pitchFamily="34" charset="0"/>
              <a:buNone/>
            </a:pPr>
            <a:r>
              <a:rPr lang="zh-CN" altLang="zh-CN" sz="3200" dirty="0"/>
              <a:t>           3. My family and I are on a vacation in the mountains.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Text Box 21"/>
          <p:cNvSpPr txBox="1">
            <a:spLocks noChangeArrowheads="1"/>
          </p:cNvSpPr>
          <p:nvPr/>
        </p:nvSpPr>
        <p:spPr bwMode="auto">
          <a:xfrm>
            <a:off x="334964" y="313532"/>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预 习 检 测</a:t>
            </a:r>
          </a:p>
        </p:txBody>
      </p:sp>
      <p:sp>
        <p:nvSpPr>
          <p:cNvPr id="74755" name="矩形 2"/>
          <p:cNvSpPr>
            <a:spLocks noChangeArrowheads="1"/>
          </p:cNvSpPr>
          <p:nvPr/>
        </p:nvSpPr>
        <p:spPr bwMode="auto">
          <a:xfrm>
            <a:off x="292100" y="1050925"/>
            <a:ext cx="87757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zh-CN" altLang="en-US" sz="3200" dirty="0"/>
              <a:t>一、请根据中文意思写出下列单词。（这些都是黑体单词，要好好记住哦。）</a:t>
            </a:r>
          </a:p>
          <a:p>
            <a:pPr algn="l"/>
            <a:r>
              <a:rPr lang="en-US" altLang="zh-CN" sz="3200" dirty="0"/>
              <a:t>1. </a:t>
            </a:r>
            <a:r>
              <a:rPr lang="en-US" altLang="zh-CN" sz="3200" dirty="0" smtClean="0"/>
              <a:t>___________ </a:t>
            </a:r>
            <a:r>
              <a:rPr lang="en-US" altLang="zh-CN" sz="3200" dirty="0"/>
              <a:t>v. </a:t>
            </a:r>
            <a:r>
              <a:rPr lang="zh-CN" altLang="en-US" sz="3200" dirty="0"/>
              <a:t>拜访；参观	</a:t>
            </a:r>
          </a:p>
          <a:p>
            <a:pPr algn="l"/>
            <a:r>
              <a:rPr lang="en-US" altLang="zh-CN" sz="3200" dirty="0"/>
              <a:t>2. </a:t>
            </a:r>
            <a:r>
              <a:rPr lang="en-US" altLang="zh-CN" sz="3200" dirty="0" smtClean="0"/>
              <a:t>___________ </a:t>
            </a:r>
            <a:r>
              <a:rPr lang="en-US" altLang="zh-CN" sz="3200" dirty="0"/>
              <a:t>n. </a:t>
            </a:r>
            <a:r>
              <a:rPr lang="zh-CN" altLang="en-US" sz="3200" dirty="0"/>
              <a:t>加拿</a:t>
            </a:r>
            <a:r>
              <a:rPr lang="zh-CN" altLang="en-US" sz="3200" dirty="0" smtClean="0"/>
              <a:t>大</a:t>
            </a:r>
            <a:endParaRPr lang="zh-CN" altLang="en-US" sz="3200" dirty="0"/>
          </a:p>
          <a:p>
            <a:pPr algn="l"/>
            <a:r>
              <a:rPr lang="en-US" altLang="zh-CN" sz="3200" dirty="0"/>
              <a:t>3. </a:t>
            </a:r>
            <a:r>
              <a:rPr lang="en-US" altLang="zh-CN" sz="3200" dirty="0" smtClean="0"/>
              <a:t>___________ </a:t>
            </a:r>
            <a:r>
              <a:rPr lang="en-US" altLang="zh-CN" sz="3200" dirty="0"/>
              <a:t>n. </a:t>
            </a:r>
            <a:r>
              <a:rPr lang="zh-CN" altLang="en-US" sz="3200" dirty="0"/>
              <a:t>夏天；夏</a:t>
            </a:r>
            <a:r>
              <a:rPr lang="zh-CN" altLang="en-US" sz="3200" dirty="0" smtClean="0"/>
              <a:t>季</a:t>
            </a:r>
            <a:endParaRPr lang="zh-CN" altLang="en-US" sz="3200" dirty="0"/>
          </a:p>
          <a:p>
            <a:pPr algn="l"/>
            <a:r>
              <a:rPr lang="en-US" altLang="zh-CN" sz="3200" dirty="0"/>
              <a:t>4. </a:t>
            </a:r>
            <a:r>
              <a:rPr lang="en-US" altLang="zh-CN" sz="3200" dirty="0" smtClean="0"/>
              <a:t>___________ </a:t>
            </a:r>
            <a:r>
              <a:rPr lang="en-US" altLang="zh-CN" sz="3200" dirty="0"/>
              <a:t>v. </a:t>
            </a:r>
            <a:r>
              <a:rPr lang="zh-CN" altLang="en-US" sz="3200" dirty="0" smtClean="0"/>
              <a:t>坐</a:t>
            </a:r>
            <a:endParaRPr lang="zh-CN" altLang="en-US" sz="3200" dirty="0"/>
          </a:p>
          <a:p>
            <a:pPr algn="l"/>
            <a:r>
              <a:rPr lang="en-US" altLang="zh-CN" sz="3200" dirty="0"/>
              <a:t>5. </a:t>
            </a:r>
            <a:r>
              <a:rPr lang="en-US" altLang="zh-CN" sz="3200" dirty="0" smtClean="0"/>
              <a:t>___________ </a:t>
            </a:r>
            <a:r>
              <a:rPr lang="en-US" altLang="zh-CN" sz="3200" dirty="0"/>
              <a:t>n </a:t>
            </a:r>
            <a:r>
              <a:rPr lang="zh-CN" altLang="en-US" sz="3200" dirty="0"/>
              <a:t>果汁；饮料	</a:t>
            </a:r>
          </a:p>
          <a:p>
            <a:pPr algn="l"/>
            <a:r>
              <a:rPr lang="en-US" altLang="zh-CN" sz="3200" dirty="0"/>
              <a:t>6. </a:t>
            </a:r>
            <a:r>
              <a:rPr lang="en-US" altLang="zh-CN" sz="3200" dirty="0" smtClean="0"/>
              <a:t>___________ </a:t>
            </a:r>
            <a:r>
              <a:rPr lang="en-US" altLang="zh-CN" sz="3200" dirty="0"/>
              <a:t>adv.</a:t>
            </a:r>
            <a:r>
              <a:rPr lang="zh-CN" altLang="en-US" sz="3200" dirty="0"/>
              <a:t>不久；很快</a:t>
            </a:r>
          </a:p>
          <a:p>
            <a:pPr algn="l"/>
            <a:r>
              <a:rPr lang="en-US" altLang="zh-CN" sz="3200" dirty="0"/>
              <a:t>7. </a:t>
            </a:r>
            <a:r>
              <a:rPr lang="en-US" altLang="zh-CN" sz="3200" dirty="0" smtClean="0"/>
              <a:t>___________ </a:t>
            </a:r>
            <a:r>
              <a:rPr lang="en-US" altLang="zh-CN" sz="3200" dirty="0"/>
              <a:t>n. </a:t>
            </a:r>
            <a:r>
              <a:rPr lang="zh-CN" altLang="en-US" sz="3200" dirty="0"/>
              <a:t>假</a:t>
            </a:r>
            <a:r>
              <a:rPr lang="zh-CN" altLang="en-US" sz="3200" dirty="0" smtClean="0"/>
              <a:t>期</a:t>
            </a:r>
            <a:endParaRPr lang="en-US" altLang="zh-CN" sz="3200" dirty="0" smtClean="0"/>
          </a:p>
          <a:p>
            <a:pPr algn="l"/>
            <a:r>
              <a:rPr lang="en-US" altLang="zh-CN" sz="3200" dirty="0" smtClean="0"/>
              <a:t>8</a:t>
            </a:r>
            <a:r>
              <a:rPr lang="en-US" altLang="zh-CN" sz="3200" dirty="0"/>
              <a:t>. </a:t>
            </a:r>
            <a:r>
              <a:rPr lang="en-US" altLang="zh-CN" sz="3200" dirty="0" smtClean="0"/>
              <a:t>___________ </a:t>
            </a:r>
            <a:r>
              <a:rPr lang="en-US" altLang="zh-CN" sz="3200" dirty="0"/>
              <a:t>n. </a:t>
            </a:r>
            <a:r>
              <a:rPr lang="zh-CN" altLang="en-US" sz="3200" dirty="0"/>
              <a:t>欧洲 </a:t>
            </a:r>
          </a:p>
        </p:txBody>
      </p:sp>
      <p:sp>
        <p:nvSpPr>
          <p:cNvPr id="74756" name="TextBox 10"/>
          <p:cNvSpPr txBox="1">
            <a:spLocks noChangeArrowheads="1"/>
          </p:cNvSpPr>
          <p:nvPr/>
        </p:nvSpPr>
        <p:spPr bwMode="auto">
          <a:xfrm>
            <a:off x="1047750" y="2466975"/>
            <a:ext cx="16843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Canada</a:t>
            </a:r>
          </a:p>
        </p:txBody>
      </p:sp>
      <p:sp>
        <p:nvSpPr>
          <p:cNvPr id="74757" name="TextBox 11"/>
          <p:cNvSpPr txBox="1">
            <a:spLocks noChangeArrowheads="1"/>
          </p:cNvSpPr>
          <p:nvPr/>
        </p:nvSpPr>
        <p:spPr bwMode="auto">
          <a:xfrm>
            <a:off x="1119188" y="3476625"/>
            <a:ext cx="1470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sit</a:t>
            </a:r>
          </a:p>
        </p:txBody>
      </p:sp>
      <p:sp>
        <p:nvSpPr>
          <p:cNvPr id="74758" name="TextBox 12"/>
          <p:cNvSpPr txBox="1">
            <a:spLocks noChangeArrowheads="1"/>
          </p:cNvSpPr>
          <p:nvPr/>
        </p:nvSpPr>
        <p:spPr bwMode="auto">
          <a:xfrm>
            <a:off x="1120776" y="2971800"/>
            <a:ext cx="1841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summer</a:t>
            </a:r>
          </a:p>
        </p:txBody>
      </p:sp>
      <p:sp>
        <p:nvSpPr>
          <p:cNvPr id="74759" name="TextBox 13"/>
          <p:cNvSpPr txBox="1">
            <a:spLocks noChangeArrowheads="1"/>
          </p:cNvSpPr>
          <p:nvPr/>
        </p:nvSpPr>
        <p:spPr bwMode="auto">
          <a:xfrm>
            <a:off x="1046163" y="3979863"/>
            <a:ext cx="2286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joice</a:t>
            </a:r>
          </a:p>
        </p:txBody>
      </p:sp>
      <p:sp>
        <p:nvSpPr>
          <p:cNvPr id="74760" name="TextBox 14"/>
          <p:cNvSpPr txBox="1">
            <a:spLocks noChangeArrowheads="1"/>
          </p:cNvSpPr>
          <p:nvPr/>
        </p:nvSpPr>
        <p:spPr bwMode="auto">
          <a:xfrm>
            <a:off x="1119188" y="2035175"/>
            <a:ext cx="16335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visit</a:t>
            </a:r>
          </a:p>
        </p:txBody>
      </p:sp>
      <p:sp>
        <p:nvSpPr>
          <p:cNvPr id="74761" name="TextBox 9"/>
          <p:cNvSpPr txBox="1">
            <a:spLocks noChangeArrowheads="1"/>
          </p:cNvSpPr>
          <p:nvPr/>
        </p:nvSpPr>
        <p:spPr bwMode="auto">
          <a:xfrm>
            <a:off x="1046163" y="4413250"/>
            <a:ext cx="13493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soon</a:t>
            </a:r>
          </a:p>
        </p:txBody>
      </p:sp>
      <p:sp>
        <p:nvSpPr>
          <p:cNvPr id="74762" name="TextBox 12"/>
          <p:cNvSpPr txBox="1">
            <a:spLocks noChangeArrowheads="1"/>
          </p:cNvSpPr>
          <p:nvPr/>
        </p:nvSpPr>
        <p:spPr bwMode="auto">
          <a:xfrm>
            <a:off x="1119188" y="4916488"/>
            <a:ext cx="18430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vacation  </a:t>
            </a:r>
          </a:p>
        </p:txBody>
      </p:sp>
      <p:sp>
        <p:nvSpPr>
          <p:cNvPr id="74763" name="TextBox 14"/>
          <p:cNvSpPr txBox="1">
            <a:spLocks noChangeArrowheads="1"/>
          </p:cNvSpPr>
          <p:nvPr/>
        </p:nvSpPr>
        <p:spPr bwMode="auto">
          <a:xfrm>
            <a:off x="1190625" y="5421313"/>
            <a:ext cx="16335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Europe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60"/>
                                        </p:tgtEl>
                                        <p:attrNameLst>
                                          <p:attrName>style.visibility</p:attrName>
                                        </p:attrNameLst>
                                      </p:cBhvr>
                                      <p:to>
                                        <p:strVal val="visible"/>
                                      </p:to>
                                    </p:set>
                                    <p:animEffect transition="in" filter="blinds(horizontal)">
                                      <p:cBhvr>
                                        <p:cTn id="7" dur="500"/>
                                        <p:tgtEl>
                                          <p:spTgt spid="7476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756"/>
                                        </p:tgtEl>
                                        <p:attrNameLst>
                                          <p:attrName>style.visibility</p:attrName>
                                        </p:attrNameLst>
                                      </p:cBhvr>
                                      <p:to>
                                        <p:strVal val="visible"/>
                                      </p:to>
                                    </p:set>
                                    <p:animEffect transition="in" filter="blinds(horizontal)">
                                      <p:cBhvr>
                                        <p:cTn id="12" dur="500"/>
                                        <p:tgtEl>
                                          <p:spTgt spid="747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4758"/>
                                        </p:tgtEl>
                                        <p:attrNameLst>
                                          <p:attrName>style.visibility</p:attrName>
                                        </p:attrNameLst>
                                      </p:cBhvr>
                                      <p:to>
                                        <p:strVal val="visible"/>
                                      </p:to>
                                    </p:set>
                                    <p:animEffect transition="in" filter="blinds(horizontal)">
                                      <p:cBhvr>
                                        <p:cTn id="17" dur="500"/>
                                        <p:tgtEl>
                                          <p:spTgt spid="7475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4757"/>
                                        </p:tgtEl>
                                        <p:attrNameLst>
                                          <p:attrName>style.visibility</p:attrName>
                                        </p:attrNameLst>
                                      </p:cBhvr>
                                      <p:to>
                                        <p:strVal val="visible"/>
                                      </p:to>
                                    </p:set>
                                    <p:animEffect transition="in" filter="blinds(horizontal)">
                                      <p:cBhvr>
                                        <p:cTn id="22" dur="500"/>
                                        <p:tgtEl>
                                          <p:spTgt spid="7475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4759"/>
                                        </p:tgtEl>
                                        <p:attrNameLst>
                                          <p:attrName>style.visibility</p:attrName>
                                        </p:attrNameLst>
                                      </p:cBhvr>
                                      <p:to>
                                        <p:strVal val="visible"/>
                                      </p:to>
                                    </p:set>
                                    <p:animEffect transition="in" filter="blinds(horizontal)">
                                      <p:cBhvr>
                                        <p:cTn id="27" dur="500"/>
                                        <p:tgtEl>
                                          <p:spTgt spid="7475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4761"/>
                                        </p:tgtEl>
                                        <p:attrNameLst>
                                          <p:attrName>style.visibility</p:attrName>
                                        </p:attrNameLst>
                                      </p:cBhvr>
                                      <p:to>
                                        <p:strVal val="visible"/>
                                      </p:to>
                                    </p:set>
                                    <p:animEffect transition="in" filter="blinds(horizontal)">
                                      <p:cBhvr>
                                        <p:cTn id="32" dur="500"/>
                                        <p:tgtEl>
                                          <p:spTgt spid="7476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4762"/>
                                        </p:tgtEl>
                                        <p:attrNameLst>
                                          <p:attrName>style.visibility</p:attrName>
                                        </p:attrNameLst>
                                      </p:cBhvr>
                                      <p:to>
                                        <p:strVal val="visible"/>
                                      </p:to>
                                    </p:set>
                                    <p:animEffect transition="in" filter="blinds(horizontal)">
                                      <p:cBhvr>
                                        <p:cTn id="37" dur="500"/>
                                        <p:tgtEl>
                                          <p:spTgt spid="7476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4763"/>
                                        </p:tgtEl>
                                        <p:attrNameLst>
                                          <p:attrName>style.visibility</p:attrName>
                                        </p:attrNameLst>
                                      </p:cBhvr>
                                      <p:to>
                                        <p:strVal val="visible"/>
                                      </p:to>
                                    </p:set>
                                    <p:animEffect transition="in" filter="blinds(horizontal)">
                                      <p:cBhvr>
                                        <p:cTn id="42" dur="500"/>
                                        <p:tgtEl>
                                          <p:spTgt spid="74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p:bldP spid="74757" grpId="0"/>
      <p:bldP spid="74758" grpId="0"/>
      <p:bldP spid="74759" grpId="0"/>
      <p:bldP spid="74760" grpId="0"/>
      <p:bldP spid="74761" grpId="0"/>
      <p:bldP spid="74762" grpId="0"/>
      <p:bldP spid="7476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7826" name="文本框 99"/>
          <p:cNvSpPr txBox="1">
            <a:spLocks noChangeArrowheads="1"/>
          </p:cNvSpPr>
          <p:nvPr/>
        </p:nvSpPr>
        <p:spPr bwMode="auto">
          <a:xfrm>
            <a:off x="107950" y="1302127"/>
            <a:ext cx="895985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dirty="0"/>
              <a:t>9. </a:t>
            </a:r>
            <a:r>
              <a:rPr lang="en-US" altLang="zh-CN" sz="3200" dirty="0" smtClean="0"/>
              <a:t>___________ </a:t>
            </a:r>
            <a:r>
              <a:rPr lang="en-US" altLang="zh-CN" sz="3200" dirty="0"/>
              <a:t>adj. </a:t>
            </a:r>
            <a:r>
              <a:rPr lang="zh-CN" altLang="en-US" sz="3200" dirty="0"/>
              <a:t>多雨的；阴雨的	</a:t>
            </a:r>
          </a:p>
          <a:p>
            <a:pPr>
              <a:buFont typeface="Arial" panose="020B0604020202020204" pitchFamily="34" charset="0"/>
              <a:buNone/>
            </a:pPr>
            <a:r>
              <a:rPr lang="en-US" altLang="zh-CN" sz="3200" dirty="0"/>
              <a:t>10. </a:t>
            </a:r>
            <a:r>
              <a:rPr lang="en-US" altLang="zh-CN" sz="3200" dirty="0" smtClean="0"/>
              <a:t>__________ </a:t>
            </a:r>
            <a:r>
              <a:rPr lang="en-US" altLang="zh-CN" sz="3200" dirty="0"/>
              <a:t>n. </a:t>
            </a:r>
            <a:r>
              <a:rPr lang="zh-CN" altLang="en-US" sz="3200" dirty="0"/>
              <a:t>高山		</a:t>
            </a:r>
          </a:p>
          <a:p>
            <a:pPr>
              <a:buFont typeface="Arial" panose="020B0604020202020204" pitchFamily="34" charset="0"/>
              <a:buNone/>
            </a:pPr>
            <a:r>
              <a:rPr lang="en-US" altLang="zh-CN" sz="3200" dirty="0"/>
              <a:t>11. </a:t>
            </a:r>
            <a:r>
              <a:rPr lang="en-US" altLang="zh-CN" sz="3200" dirty="0" smtClean="0"/>
              <a:t>__________ </a:t>
            </a:r>
            <a:r>
              <a:rPr lang="en-US" altLang="zh-CN" sz="3200" dirty="0"/>
              <a:t>n. </a:t>
            </a:r>
            <a:r>
              <a:rPr lang="zh-CN" altLang="en-US" sz="3200" dirty="0"/>
              <a:t>国家     			</a:t>
            </a:r>
          </a:p>
          <a:p>
            <a:pPr>
              <a:buFont typeface="Arial" panose="020B0604020202020204" pitchFamily="34" charset="0"/>
              <a:buNone/>
            </a:pPr>
            <a:r>
              <a:rPr lang="en-US" altLang="zh-CN" sz="3200" dirty="0"/>
              <a:t>12. </a:t>
            </a:r>
            <a:r>
              <a:rPr lang="en-US" altLang="zh-CN" sz="3200" dirty="0" smtClean="0"/>
              <a:t>__________ </a:t>
            </a:r>
            <a:r>
              <a:rPr lang="en-US" altLang="zh-CN" sz="3200" dirty="0"/>
              <a:t>v. </a:t>
            </a:r>
            <a:r>
              <a:rPr lang="zh-CN" altLang="en-US" sz="3200" dirty="0"/>
              <a:t>滑冰</a:t>
            </a:r>
          </a:p>
          <a:p>
            <a:pPr>
              <a:buFont typeface="Arial" panose="020B0604020202020204" pitchFamily="34" charset="0"/>
              <a:buNone/>
            </a:pPr>
            <a:r>
              <a:rPr lang="en-US" altLang="zh-CN" sz="3200" dirty="0"/>
              <a:t>13. </a:t>
            </a:r>
            <a:r>
              <a:rPr lang="en-US" altLang="zh-CN" sz="3200" dirty="0" smtClean="0"/>
              <a:t>__________ </a:t>
            </a:r>
            <a:r>
              <a:rPr lang="en-US" altLang="zh-CN" sz="3200" dirty="0"/>
              <a:t>adj. </a:t>
            </a:r>
            <a:r>
              <a:rPr lang="zh-CN" altLang="en-US" sz="3200" dirty="0"/>
              <a:t>下雪的			</a:t>
            </a:r>
          </a:p>
          <a:p>
            <a:pPr>
              <a:buFont typeface="Arial" panose="020B0604020202020204" pitchFamily="34" charset="0"/>
              <a:buNone/>
            </a:pPr>
            <a:r>
              <a:rPr lang="en-US" altLang="zh-CN" sz="3200" dirty="0"/>
              <a:t>14. </a:t>
            </a:r>
            <a:r>
              <a:rPr lang="en-US" altLang="zh-CN" sz="3200" dirty="0" smtClean="0"/>
              <a:t>__________ </a:t>
            </a:r>
            <a:r>
              <a:rPr lang="en-US" altLang="zh-CN" sz="3200" dirty="0"/>
              <a:t>n. </a:t>
            </a:r>
            <a:r>
              <a:rPr lang="zh-CN" altLang="en-US" sz="3200" dirty="0"/>
              <a:t>冬天</a:t>
            </a:r>
            <a:r>
              <a:rPr lang="en-US" altLang="zh-CN" sz="3200" dirty="0"/>
              <a:t>;</a:t>
            </a:r>
            <a:r>
              <a:rPr lang="zh-CN" altLang="en-US" sz="3200" dirty="0"/>
              <a:t>冬季	 </a:t>
            </a:r>
          </a:p>
          <a:p>
            <a:pPr>
              <a:buFont typeface="Arial" panose="020B0604020202020204" pitchFamily="34" charset="0"/>
              <a:buNone/>
            </a:pPr>
            <a:r>
              <a:rPr lang="en-US" altLang="zh-CN" sz="3200" dirty="0"/>
              <a:t>15. </a:t>
            </a:r>
            <a:r>
              <a:rPr lang="en-US" altLang="zh-CN" sz="3200" dirty="0" smtClean="0"/>
              <a:t>__________ </a:t>
            </a:r>
            <a:r>
              <a:rPr lang="en-US" altLang="zh-CN" sz="3200" dirty="0"/>
              <a:t>adj.</a:t>
            </a:r>
            <a:r>
              <a:rPr lang="zh-CN" altLang="en-US" sz="3200" dirty="0"/>
              <a:t>俄罗斯的 </a:t>
            </a:r>
            <a:r>
              <a:rPr lang="en-US" altLang="zh-CN" sz="3200" dirty="0"/>
              <a:t>n.</a:t>
            </a:r>
            <a:r>
              <a:rPr lang="zh-CN" altLang="en-US" sz="3200" dirty="0"/>
              <a:t>俄罗斯人；俄</a:t>
            </a:r>
            <a:r>
              <a:rPr lang="zh-CN" altLang="en-US" sz="3200" dirty="0" smtClean="0"/>
              <a:t>语</a:t>
            </a:r>
            <a:r>
              <a:rPr lang="en-US" altLang="zh-CN" sz="3200" dirty="0" smtClean="0"/>
              <a:t>16</a:t>
            </a:r>
            <a:r>
              <a:rPr lang="en-US" altLang="zh-CN" sz="3200" dirty="0"/>
              <a:t>. </a:t>
            </a:r>
            <a:r>
              <a:rPr lang="en-US" altLang="zh-CN" sz="3200" dirty="0" smtClean="0"/>
              <a:t>__________ </a:t>
            </a:r>
            <a:r>
              <a:rPr lang="en-US" altLang="zh-CN" sz="3200" dirty="0"/>
              <a:t>adv.</a:t>
            </a:r>
            <a:r>
              <a:rPr lang="zh-CN" altLang="en-US" sz="3200" dirty="0"/>
              <a:t>努力地 </a:t>
            </a:r>
            <a:r>
              <a:rPr lang="en-US" altLang="zh-CN" sz="3200" dirty="0"/>
              <a:t>adj.</a:t>
            </a:r>
            <a:r>
              <a:rPr lang="zh-CN" altLang="en-US" sz="3200" dirty="0"/>
              <a:t>困难的</a:t>
            </a:r>
          </a:p>
        </p:txBody>
      </p:sp>
      <p:sp>
        <p:nvSpPr>
          <p:cNvPr id="77827" name="Text Box 21"/>
          <p:cNvSpPr txBox="1">
            <a:spLocks noChangeArrowheads="1"/>
          </p:cNvSpPr>
          <p:nvPr/>
        </p:nvSpPr>
        <p:spPr bwMode="auto">
          <a:xfrm>
            <a:off x="357188" y="324644"/>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预 习 检 测</a:t>
            </a:r>
          </a:p>
        </p:txBody>
      </p:sp>
      <p:sp>
        <p:nvSpPr>
          <p:cNvPr id="77828" name="TextBox 11"/>
          <p:cNvSpPr txBox="1">
            <a:spLocks noChangeArrowheads="1"/>
          </p:cNvSpPr>
          <p:nvPr/>
        </p:nvSpPr>
        <p:spPr bwMode="auto">
          <a:xfrm>
            <a:off x="1066800" y="3173789"/>
            <a:ext cx="1711324"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snowy</a:t>
            </a:r>
          </a:p>
        </p:txBody>
      </p:sp>
      <p:sp>
        <p:nvSpPr>
          <p:cNvPr id="77829" name="TextBox 13"/>
          <p:cNvSpPr txBox="1">
            <a:spLocks noChangeArrowheads="1"/>
          </p:cNvSpPr>
          <p:nvPr/>
        </p:nvSpPr>
        <p:spPr bwMode="auto">
          <a:xfrm>
            <a:off x="1066800" y="3678614"/>
            <a:ext cx="18684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winter</a:t>
            </a:r>
          </a:p>
        </p:txBody>
      </p:sp>
      <p:sp>
        <p:nvSpPr>
          <p:cNvPr id="77830" name="TextBox 14"/>
          <p:cNvSpPr txBox="1">
            <a:spLocks noChangeArrowheads="1"/>
          </p:cNvSpPr>
          <p:nvPr/>
        </p:nvSpPr>
        <p:spPr bwMode="auto">
          <a:xfrm>
            <a:off x="1131888" y="4181852"/>
            <a:ext cx="21447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Russian	</a:t>
            </a:r>
          </a:p>
        </p:txBody>
      </p:sp>
      <p:sp>
        <p:nvSpPr>
          <p:cNvPr id="77831" name="TextBox 15"/>
          <p:cNvSpPr txBox="1">
            <a:spLocks noChangeArrowheads="1"/>
          </p:cNvSpPr>
          <p:nvPr/>
        </p:nvSpPr>
        <p:spPr bwMode="auto">
          <a:xfrm>
            <a:off x="1043782" y="4732714"/>
            <a:ext cx="177561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hard</a:t>
            </a:r>
          </a:p>
        </p:txBody>
      </p:sp>
      <p:sp>
        <p:nvSpPr>
          <p:cNvPr id="77832" name="TextBox 11"/>
          <p:cNvSpPr txBox="1">
            <a:spLocks noChangeArrowheads="1"/>
          </p:cNvSpPr>
          <p:nvPr/>
        </p:nvSpPr>
        <p:spPr bwMode="auto">
          <a:xfrm>
            <a:off x="1104900" y="1157664"/>
            <a:ext cx="1714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rainy</a:t>
            </a:r>
          </a:p>
        </p:txBody>
      </p:sp>
      <p:sp>
        <p:nvSpPr>
          <p:cNvPr id="77833" name="TextBox 11"/>
          <p:cNvSpPr txBox="1">
            <a:spLocks noChangeArrowheads="1"/>
          </p:cNvSpPr>
          <p:nvPr/>
        </p:nvSpPr>
        <p:spPr bwMode="auto">
          <a:xfrm>
            <a:off x="1044575" y="1733927"/>
            <a:ext cx="21558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mountain   </a:t>
            </a:r>
          </a:p>
        </p:txBody>
      </p:sp>
      <p:sp>
        <p:nvSpPr>
          <p:cNvPr id="77834" name="TextBox 11"/>
          <p:cNvSpPr txBox="1">
            <a:spLocks noChangeArrowheads="1"/>
          </p:cNvSpPr>
          <p:nvPr/>
        </p:nvSpPr>
        <p:spPr bwMode="auto">
          <a:xfrm>
            <a:off x="1054100" y="2238752"/>
            <a:ext cx="18557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country</a:t>
            </a:r>
          </a:p>
        </p:txBody>
      </p:sp>
      <p:sp>
        <p:nvSpPr>
          <p:cNvPr id="77835" name="TextBox 11"/>
          <p:cNvSpPr txBox="1">
            <a:spLocks noChangeArrowheads="1"/>
          </p:cNvSpPr>
          <p:nvPr/>
        </p:nvSpPr>
        <p:spPr bwMode="auto">
          <a:xfrm>
            <a:off x="1054100" y="2670552"/>
            <a:ext cx="16113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skate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32"/>
                                        </p:tgtEl>
                                        <p:attrNameLst>
                                          <p:attrName>style.visibility</p:attrName>
                                        </p:attrNameLst>
                                      </p:cBhvr>
                                      <p:to>
                                        <p:strVal val="visible"/>
                                      </p:to>
                                    </p:set>
                                    <p:animEffect transition="in" filter="blinds(horizontal)">
                                      <p:cBhvr>
                                        <p:cTn id="7" dur="500"/>
                                        <p:tgtEl>
                                          <p:spTgt spid="7783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33"/>
                                        </p:tgtEl>
                                        <p:attrNameLst>
                                          <p:attrName>style.visibility</p:attrName>
                                        </p:attrNameLst>
                                      </p:cBhvr>
                                      <p:to>
                                        <p:strVal val="visible"/>
                                      </p:to>
                                    </p:set>
                                    <p:animEffect transition="in" filter="blinds(horizontal)">
                                      <p:cBhvr>
                                        <p:cTn id="12" dur="500"/>
                                        <p:tgtEl>
                                          <p:spTgt spid="7783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7834"/>
                                        </p:tgtEl>
                                        <p:attrNameLst>
                                          <p:attrName>style.visibility</p:attrName>
                                        </p:attrNameLst>
                                      </p:cBhvr>
                                      <p:to>
                                        <p:strVal val="visible"/>
                                      </p:to>
                                    </p:set>
                                    <p:animEffect transition="in" filter="blinds(horizontal)">
                                      <p:cBhvr>
                                        <p:cTn id="17" dur="500"/>
                                        <p:tgtEl>
                                          <p:spTgt spid="7783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7835"/>
                                        </p:tgtEl>
                                        <p:attrNameLst>
                                          <p:attrName>style.visibility</p:attrName>
                                        </p:attrNameLst>
                                      </p:cBhvr>
                                      <p:to>
                                        <p:strVal val="visible"/>
                                      </p:to>
                                    </p:set>
                                    <p:animEffect transition="in" filter="blinds(horizontal)">
                                      <p:cBhvr>
                                        <p:cTn id="22" dur="500"/>
                                        <p:tgtEl>
                                          <p:spTgt spid="7783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7828"/>
                                        </p:tgtEl>
                                        <p:attrNameLst>
                                          <p:attrName>style.visibility</p:attrName>
                                        </p:attrNameLst>
                                      </p:cBhvr>
                                      <p:to>
                                        <p:strVal val="visible"/>
                                      </p:to>
                                    </p:set>
                                    <p:animEffect transition="in" filter="blinds(horizontal)">
                                      <p:cBhvr>
                                        <p:cTn id="27" dur="500"/>
                                        <p:tgtEl>
                                          <p:spTgt spid="7782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7829"/>
                                        </p:tgtEl>
                                        <p:attrNameLst>
                                          <p:attrName>style.visibility</p:attrName>
                                        </p:attrNameLst>
                                      </p:cBhvr>
                                      <p:to>
                                        <p:strVal val="visible"/>
                                      </p:to>
                                    </p:set>
                                    <p:animEffect transition="in" filter="blinds(horizontal)">
                                      <p:cBhvr>
                                        <p:cTn id="32" dur="500"/>
                                        <p:tgtEl>
                                          <p:spTgt spid="7782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7830"/>
                                        </p:tgtEl>
                                        <p:attrNameLst>
                                          <p:attrName>style.visibility</p:attrName>
                                        </p:attrNameLst>
                                      </p:cBhvr>
                                      <p:to>
                                        <p:strVal val="visible"/>
                                      </p:to>
                                    </p:set>
                                    <p:animEffect transition="in" filter="blinds(horizontal)">
                                      <p:cBhvr>
                                        <p:cTn id="37" dur="500"/>
                                        <p:tgtEl>
                                          <p:spTgt spid="7783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7831"/>
                                        </p:tgtEl>
                                        <p:attrNameLst>
                                          <p:attrName>style.visibility</p:attrName>
                                        </p:attrNameLst>
                                      </p:cBhvr>
                                      <p:to>
                                        <p:strVal val="visible"/>
                                      </p:to>
                                    </p:set>
                                    <p:animEffect transition="in" filter="blinds(horizontal)">
                                      <p:cBhvr>
                                        <p:cTn id="42" dur="500"/>
                                        <p:tgtEl>
                                          <p:spTgt spid="77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p:bldP spid="77829" grpId="0"/>
      <p:bldP spid="77830" grpId="0"/>
      <p:bldP spid="77831" grpId="0"/>
      <p:bldP spid="77832" grpId="0"/>
      <p:bldP spid="77833" grpId="0"/>
      <p:bldP spid="77834" grpId="0"/>
      <p:bldP spid="7783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9874" name="Text Box 21"/>
          <p:cNvSpPr txBox="1">
            <a:spLocks noChangeArrowheads="1"/>
          </p:cNvSpPr>
          <p:nvPr/>
        </p:nvSpPr>
        <p:spPr bwMode="auto">
          <a:xfrm>
            <a:off x="357188" y="0"/>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预 习 检 测</a:t>
            </a:r>
          </a:p>
        </p:txBody>
      </p:sp>
      <p:sp>
        <p:nvSpPr>
          <p:cNvPr id="79875" name="矩形 2"/>
          <p:cNvSpPr>
            <a:spLocks noChangeArrowheads="1"/>
          </p:cNvSpPr>
          <p:nvPr/>
        </p:nvSpPr>
        <p:spPr bwMode="auto">
          <a:xfrm>
            <a:off x="0" y="930275"/>
            <a:ext cx="914400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二、请认真阅读课本，找出以下短语。</a:t>
            </a:r>
          </a:p>
          <a:p>
            <a:pPr algn="l">
              <a:buFont typeface="Arial" panose="020B0604020202020204" pitchFamily="34" charset="0"/>
              <a:buNone/>
            </a:pPr>
            <a:r>
              <a:rPr lang="zh-CN" altLang="zh-CN" sz="3200" dirty="0"/>
              <a:t>17. </a:t>
            </a:r>
            <a:r>
              <a:rPr lang="zh-CN" altLang="en-US" sz="3200" dirty="0"/>
              <a:t>许多；大量 </a:t>
            </a:r>
            <a:r>
              <a:rPr lang="zh-CN" altLang="zh-CN" sz="3200" dirty="0"/>
              <a:t>______________________    </a:t>
            </a:r>
          </a:p>
          <a:p>
            <a:pPr algn="l">
              <a:buFont typeface="Arial" panose="020B0604020202020204" pitchFamily="34" charset="0"/>
              <a:buNone/>
            </a:pPr>
            <a:r>
              <a:rPr lang="zh-CN" altLang="zh-CN" sz="3200" dirty="0"/>
              <a:t>18. </a:t>
            </a:r>
            <a:r>
              <a:rPr lang="zh-CN" altLang="en-US" sz="3200" dirty="0"/>
              <a:t>暑假 </a:t>
            </a:r>
            <a:r>
              <a:rPr lang="zh-CN" altLang="zh-CN" sz="3200" dirty="0"/>
              <a:t>____________________________	</a:t>
            </a:r>
          </a:p>
          <a:p>
            <a:pPr algn="l">
              <a:buFont typeface="Arial" panose="020B0604020202020204" pitchFamily="34" charset="0"/>
              <a:buNone/>
            </a:pPr>
            <a:r>
              <a:rPr lang="zh-CN" altLang="zh-CN" sz="3200" dirty="0"/>
              <a:t>19. </a:t>
            </a:r>
            <a:r>
              <a:rPr lang="zh-CN" altLang="en-US" sz="3200" dirty="0"/>
              <a:t>玩得开心 </a:t>
            </a:r>
            <a:r>
              <a:rPr lang="zh-CN" altLang="zh-CN" sz="3200" dirty="0"/>
              <a:t>________________________    </a:t>
            </a:r>
          </a:p>
          <a:p>
            <a:pPr algn="l">
              <a:buFont typeface="Arial" panose="020B0604020202020204" pitchFamily="34" charset="0"/>
              <a:buNone/>
            </a:pPr>
            <a:r>
              <a:rPr lang="zh-CN" altLang="zh-CN" sz="3200" dirty="0"/>
              <a:t>20. </a:t>
            </a:r>
            <a:r>
              <a:rPr lang="zh-CN" altLang="en-US" sz="3200" dirty="0"/>
              <a:t>度假 </a:t>
            </a:r>
            <a:r>
              <a:rPr lang="zh-CN" altLang="zh-CN" sz="3200" dirty="0"/>
              <a:t>____________________________	</a:t>
            </a:r>
          </a:p>
          <a:p>
            <a:pPr algn="l">
              <a:buFont typeface="Arial" panose="020B0604020202020204" pitchFamily="34" charset="0"/>
              <a:buNone/>
            </a:pPr>
            <a:r>
              <a:rPr lang="zh-CN" altLang="zh-CN" sz="3200" dirty="0"/>
              <a:t>21. </a:t>
            </a:r>
            <a:r>
              <a:rPr lang="zh-CN" altLang="en-US" sz="3200" dirty="0"/>
              <a:t>此刻 </a:t>
            </a:r>
            <a:r>
              <a:rPr lang="zh-CN" altLang="zh-CN" sz="3200" dirty="0"/>
              <a:t>____________________________    </a:t>
            </a:r>
          </a:p>
          <a:p>
            <a:pPr algn="l">
              <a:buFont typeface="Arial" panose="020B0604020202020204" pitchFamily="34" charset="0"/>
              <a:buNone/>
            </a:pPr>
            <a:r>
              <a:rPr lang="zh-CN" altLang="zh-CN" sz="3200" dirty="0"/>
              <a:t>22. </a:t>
            </a:r>
            <a:r>
              <a:rPr lang="zh-CN" altLang="en-US" sz="3200" dirty="0"/>
              <a:t>写信给某人 </a:t>
            </a:r>
            <a:r>
              <a:rPr lang="zh-CN" altLang="zh-CN" sz="3200" dirty="0"/>
              <a:t>______________________</a:t>
            </a:r>
          </a:p>
          <a:p>
            <a:pPr algn="l">
              <a:buFont typeface="Arial" panose="020B0604020202020204" pitchFamily="34" charset="0"/>
              <a:buNone/>
            </a:pPr>
            <a:r>
              <a:rPr lang="zh-CN" altLang="zh-CN" sz="3200" dirty="0"/>
              <a:t>23. </a:t>
            </a:r>
            <a:r>
              <a:rPr lang="zh-CN" altLang="en-US" sz="3200" dirty="0"/>
              <a:t>努力学习 </a:t>
            </a:r>
            <a:r>
              <a:rPr lang="zh-CN" altLang="zh-CN" sz="3200" dirty="0"/>
              <a:t>________________________    </a:t>
            </a:r>
          </a:p>
          <a:p>
            <a:pPr algn="l">
              <a:buFont typeface="Arial" panose="020B0604020202020204" pitchFamily="34" charset="0"/>
              <a:buNone/>
            </a:pPr>
            <a:r>
              <a:rPr lang="zh-CN" altLang="zh-CN" sz="3200" dirty="0"/>
              <a:t>24. </a:t>
            </a:r>
            <a:r>
              <a:rPr lang="zh-CN" altLang="en-US" sz="3200" dirty="0"/>
              <a:t>下个月 </a:t>
            </a:r>
            <a:r>
              <a:rPr lang="zh-CN" altLang="zh-CN" sz="3200" dirty="0"/>
              <a:t>__________________________</a:t>
            </a:r>
            <a:r>
              <a:rPr lang="en-US" altLang="zh-CN" sz="3200" dirty="0"/>
              <a:t>           </a:t>
            </a:r>
          </a:p>
        </p:txBody>
      </p:sp>
      <p:sp>
        <p:nvSpPr>
          <p:cNvPr id="79876" name="TextBox 11"/>
          <p:cNvSpPr txBox="1">
            <a:spLocks noChangeArrowheads="1"/>
          </p:cNvSpPr>
          <p:nvPr/>
        </p:nvSpPr>
        <p:spPr bwMode="auto">
          <a:xfrm>
            <a:off x="3059113" y="1341438"/>
            <a:ext cx="567848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 lot</a:t>
            </a:r>
          </a:p>
        </p:txBody>
      </p:sp>
      <p:sp>
        <p:nvSpPr>
          <p:cNvPr id="79877" name="TextBox 13"/>
          <p:cNvSpPr txBox="1">
            <a:spLocks noChangeArrowheads="1"/>
          </p:cNvSpPr>
          <p:nvPr/>
        </p:nvSpPr>
        <p:spPr bwMode="auto">
          <a:xfrm>
            <a:off x="2698750" y="1854200"/>
            <a:ext cx="37369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summer vocation</a:t>
            </a:r>
          </a:p>
        </p:txBody>
      </p:sp>
      <p:sp>
        <p:nvSpPr>
          <p:cNvPr id="79878" name="TextBox 14"/>
          <p:cNvSpPr txBox="1">
            <a:spLocks noChangeArrowheads="1"/>
          </p:cNvSpPr>
          <p:nvPr/>
        </p:nvSpPr>
        <p:spPr bwMode="auto">
          <a:xfrm>
            <a:off x="2698750" y="2357438"/>
            <a:ext cx="65500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have a great time/ have fun </a:t>
            </a:r>
          </a:p>
        </p:txBody>
      </p:sp>
      <p:sp>
        <p:nvSpPr>
          <p:cNvPr id="79879" name="TextBox 15"/>
          <p:cNvSpPr txBox="1">
            <a:spLocks noChangeArrowheads="1"/>
          </p:cNvSpPr>
          <p:nvPr/>
        </p:nvSpPr>
        <p:spPr bwMode="auto">
          <a:xfrm>
            <a:off x="2700338" y="2852738"/>
            <a:ext cx="35512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on a vocation</a:t>
            </a:r>
          </a:p>
        </p:txBody>
      </p:sp>
      <p:sp>
        <p:nvSpPr>
          <p:cNvPr id="79880" name="TextBox 16"/>
          <p:cNvSpPr txBox="1">
            <a:spLocks noChangeArrowheads="1"/>
          </p:cNvSpPr>
          <p:nvPr/>
        </p:nvSpPr>
        <p:spPr bwMode="auto">
          <a:xfrm>
            <a:off x="2987675" y="3365500"/>
            <a:ext cx="37782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right now</a:t>
            </a:r>
          </a:p>
        </p:txBody>
      </p:sp>
      <p:sp>
        <p:nvSpPr>
          <p:cNvPr id="79881" name="TextBox 16"/>
          <p:cNvSpPr txBox="1">
            <a:spLocks noChangeArrowheads="1"/>
          </p:cNvSpPr>
          <p:nvPr/>
        </p:nvSpPr>
        <p:spPr bwMode="auto">
          <a:xfrm>
            <a:off x="3846513" y="3870325"/>
            <a:ext cx="37782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write to sb.    </a:t>
            </a:r>
          </a:p>
        </p:txBody>
      </p:sp>
      <p:sp>
        <p:nvSpPr>
          <p:cNvPr id="79882" name="TextBox 16"/>
          <p:cNvSpPr txBox="1">
            <a:spLocks noChangeArrowheads="1"/>
          </p:cNvSpPr>
          <p:nvPr/>
        </p:nvSpPr>
        <p:spPr bwMode="auto">
          <a:xfrm>
            <a:off x="3275013" y="4292600"/>
            <a:ext cx="3778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study hard</a:t>
            </a:r>
          </a:p>
        </p:txBody>
      </p:sp>
      <p:sp>
        <p:nvSpPr>
          <p:cNvPr id="79883" name="TextBox 16"/>
          <p:cNvSpPr txBox="1">
            <a:spLocks noChangeArrowheads="1"/>
          </p:cNvSpPr>
          <p:nvPr/>
        </p:nvSpPr>
        <p:spPr bwMode="auto">
          <a:xfrm>
            <a:off x="3132138" y="4797425"/>
            <a:ext cx="3778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next month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6"/>
                                        </p:tgtEl>
                                        <p:attrNameLst>
                                          <p:attrName>style.visibility</p:attrName>
                                        </p:attrNameLst>
                                      </p:cBhvr>
                                      <p:to>
                                        <p:strVal val="visible"/>
                                      </p:to>
                                    </p:set>
                                    <p:animEffect transition="in" filter="blinds(horizontal)">
                                      <p:cBhvr>
                                        <p:cTn id="7" dur="500"/>
                                        <p:tgtEl>
                                          <p:spTgt spid="7987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7"/>
                                        </p:tgtEl>
                                        <p:attrNameLst>
                                          <p:attrName>style.visibility</p:attrName>
                                        </p:attrNameLst>
                                      </p:cBhvr>
                                      <p:to>
                                        <p:strVal val="visible"/>
                                      </p:to>
                                    </p:set>
                                    <p:animEffect transition="in" filter="blinds(horizontal)">
                                      <p:cBhvr>
                                        <p:cTn id="12" dur="500"/>
                                        <p:tgtEl>
                                          <p:spTgt spid="7987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8"/>
                                        </p:tgtEl>
                                        <p:attrNameLst>
                                          <p:attrName>style.visibility</p:attrName>
                                        </p:attrNameLst>
                                      </p:cBhvr>
                                      <p:to>
                                        <p:strVal val="visible"/>
                                      </p:to>
                                    </p:set>
                                    <p:animEffect transition="in" filter="blinds(horizontal)">
                                      <p:cBhvr>
                                        <p:cTn id="17" dur="500"/>
                                        <p:tgtEl>
                                          <p:spTgt spid="7987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879"/>
                                        </p:tgtEl>
                                        <p:attrNameLst>
                                          <p:attrName>style.visibility</p:attrName>
                                        </p:attrNameLst>
                                      </p:cBhvr>
                                      <p:to>
                                        <p:strVal val="visible"/>
                                      </p:to>
                                    </p:set>
                                    <p:animEffect transition="in" filter="blinds(horizontal)">
                                      <p:cBhvr>
                                        <p:cTn id="22" dur="500"/>
                                        <p:tgtEl>
                                          <p:spTgt spid="7987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9880"/>
                                        </p:tgtEl>
                                        <p:attrNameLst>
                                          <p:attrName>style.visibility</p:attrName>
                                        </p:attrNameLst>
                                      </p:cBhvr>
                                      <p:to>
                                        <p:strVal val="visible"/>
                                      </p:to>
                                    </p:set>
                                    <p:animEffect transition="in" filter="blinds(horizontal)">
                                      <p:cBhvr>
                                        <p:cTn id="27" dur="500"/>
                                        <p:tgtEl>
                                          <p:spTgt spid="7988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9881"/>
                                        </p:tgtEl>
                                        <p:attrNameLst>
                                          <p:attrName>style.visibility</p:attrName>
                                        </p:attrNameLst>
                                      </p:cBhvr>
                                      <p:to>
                                        <p:strVal val="visible"/>
                                      </p:to>
                                    </p:set>
                                    <p:animEffect transition="in" filter="blinds(horizontal)">
                                      <p:cBhvr>
                                        <p:cTn id="32" dur="500"/>
                                        <p:tgtEl>
                                          <p:spTgt spid="7988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9882"/>
                                        </p:tgtEl>
                                        <p:attrNameLst>
                                          <p:attrName>style.visibility</p:attrName>
                                        </p:attrNameLst>
                                      </p:cBhvr>
                                      <p:to>
                                        <p:strVal val="visible"/>
                                      </p:to>
                                    </p:set>
                                    <p:animEffect transition="in" filter="blinds(horizontal)">
                                      <p:cBhvr>
                                        <p:cTn id="37" dur="500"/>
                                        <p:tgtEl>
                                          <p:spTgt spid="7988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9883"/>
                                        </p:tgtEl>
                                        <p:attrNameLst>
                                          <p:attrName>style.visibility</p:attrName>
                                        </p:attrNameLst>
                                      </p:cBhvr>
                                      <p:to>
                                        <p:strVal val="visible"/>
                                      </p:to>
                                    </p:set>
                                    <p:animEffect transition="in" filter="blinds(horizontal)">
                                      <p:cBhvr>
                                        <p:cTn id="42" dur="500"/>
                                        <p:tgtEl>
                                          <p:spTgt spid="79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p:bldP spid="79877" grpId="0"/>
      <p:bldP spid="79878" grpId="0"/>
      <p:bldP spid="79879" grpId="0"/>
      <p:bldP spid="79880" grpId="0"/>
      <p:bldP spid="79881" grpId="0"/>
      <p:bldP spid="79882" grpId="0"/>
      <p:bldP spid="7988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7" name="表格 -1"/>
          <p:cNvGraphicFramePr>
            <a:graphicFrameLocks noGrp="1"/>
          </p:cNvGraphicFramePr>
          <p:nvPr/>
        </p:nvGraphicFramePr>
        <p:xfrm>
          <a:off x="395288" y="1196975"/>
          <a:ext cx="8664575" cy="4876805"/>
        </p:xfrm>
        <a:graphic>
          <a:graphicData uri="http://schemas.openxmlformats.org/drawingml/2006/table">
            <a:tbl>
              <a:tblPr/>
              <a:tblGrid>
                <a:gridCol w="4332287">
                  <a:extLst>
                    <a:ext uri="{9D8B030D-6E8A-4147-A177-3AD203B41FA5}">
                      <a16:colId xmlns:a16="http://schemas.microsoft.com/office/drawing/2014/main" val="20000"/>
                    </a:ext>
                  </a:extLst>
                </a:gridCol>
                <a:gridCol w="4332288">
                  <a:extLst>
                    <a:ext uri="{9D8B030D-6E8A-4147-A177-3AD203B41FA5}">
                      <a16:colId xmlns:a16="http://schemas.microsoft.com/office/drawing/2014/main" val="20001"/>
                    </a:ext>
                  </a:extLst>
                </a:gridCol>
              </a:tblGrid>
              <a:tr h="228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place Su Lin is visiting</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25. </a:t>
                      </a: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 _________________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______________</a:t>
                      </a:r>
                      <a:endPar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anchor="b"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person Su Lin is visiting</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26. </a:t>
                      </a: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 _________________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______________</a:t>
                      </a:r>
                      <a:endPar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anchor="b"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subject Su Lin is studying in Canada</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27. __________________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______________</a:t>
                      </a:r>
                    </a:p>
                  </a:txBody>
                  <a:tcPr marL="0" marR="0" marT="0" marB="1" anchor="b"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persons Dave is on a vacation with</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28. __________________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________________</a:t>
                      </a:r>
                    </a:p>
                  </a:txBody>
                  <a:tcPr marL="0" marR="0" marT="0" marB="1" anchor="b"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13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weather in Europe</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29. __________________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___________________</a:t>
                      </a:r>
                    </a:p>
                  </a:txBody>
                  <a:tcPr marL="0" marR="0" marT="0" marB="1" anchor="b"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1942" name="Text Box 21"/>
          <p:cNvSpPr txBox="1">
            <a:spLocks noChangeArrowheads="1"/>
          </p:cNvSpPr>
          <p:nvPr/>
        </p:nvSpPr>
        <p:spPr bwMode="auto">
          <a:xfrm>
            <a:off x="357188" y="0"/>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预 习 检 测</a:t>
            </a:r>
          </a:p>
        </p:txBody>
      </p:sp>
      <p:sp>
        <p:nvSpPr>
          <p:cNvPr id="81943" name="矩形 2"/>
          <p:cNvSpPr>
            <a:spLocks noChangeArrowheads="1"/>
          </p:cNvSpPr>
          <p:nvPr/>
        </p:nvSpPr>
        <p:spPr bwMode="auto">
          <a:xfrm>
            <a:off x="0" y="57150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a:t>三、阅读</a:t>
            </a:r>
            <a:r>
              <a:rPr lang="zh-CN" altLang="zh-CN" sz="3200"/>
              <a:t>P41 2b</a:t>
            </a:r>
            <a:r>
              <a:rPr lang="zh-CN" altLang="en-US" sz="3200"/>
              <a:t>短文，完成下列信息表。</a:t>
            </a:r>
          </a:p>
          <a:p>
            <a:pPr algn="l">
              <a:buFont typeface="Arial" panose="020B0604020202020204" pitchFamily="34" charset="0"/>
              <a:buNone/>
            </a:pPr>
            <a:endParaRPr lang="en-US" altLang="zh-CN" sz="3200"/>
          </a:p>
        </p:txBody>
      </p:sp>
      <p:sp>
        <p:nvSpPr>
          <p:cNvPr id="81944" name="TextBox 11"/>
          <p:cNvSpPr txBox="1">
            <a:spLocks noChangeArrowheads="1"/>
          </p:cNvSpPr>
          <p:nvPr/>
        </p:nvSpPr>
        <p:spPr bwMode="auto">
          <a:xfrm>
            <a:off x="5291138" y="3141663"/>
            <a:ext cx="33543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English</a:t>
            </a:r>
          </a:p>
        </p:txBody>
      </p:sp>
      <p:sp>
        <p:nvSpPr>
          <p:cNvPr id="81945" name="TextBox 11"/>
          <p:cNvSpPr txBox="1">
            <a:spLocks noChangeArrowheads="1"/>
          </p:cNvSpPr>
          <p:nvPr/>
        </p:nvSpPr>
        <p:spPr bwMode="auto">
          <a:xfrm>
            <a:off x="5364163" y="1196975"/>
            <a:ext cx="30130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Canada  </a:t>
            </a:r>
          </a:p>
        </p:txBody>
      </p:sp>
      <p:sp>
        <p:nvSpPr>
          <p:cNvPr id="81946" name="TextBox 11"/>
          <p:cNvSpPr txBox="1">
            <a:spLocks noChangeArrowheads="1"/>
          </p:cNvSpPr>
          <p:nvPr/>
        </p:nvSpPr>
        <p:spPr bwMode="auto">
          <a:xfrm>
            <a:off x="5364163" y="2133600"/>
            <a:ext cx="3132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His aunt    </a:t>
            </a:r>
          </a:p>
        </p:txBody>
      </p:sp>
      <p:sp>
        <p:nvSpPr>
          <p:cNvPr id="81947" name="TextBox 11"/>
          <p:cNvSpPr txBox="1">
            <a:spLocks noChangeArrowheads="1"/>
          </p:cNvSpPr>
          <p:nvPr/>
        </p:nvSpPr>
        <p:spPr bwMode="auto">
          <a:xfrm>
            <a:off x="5292725" y="5013325"/>
            <a:ext cx="35433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Cool and windy</a:t>
            </a:r>
          </a:p>
        </p:txBody>
      </p:sp>
      <p:sp>
        <p:nvSpPr>
          <p:cNvPr id="81948" name="TextBox 11"/>
          <p:cNvSpPr txBox="1">
            <a:spLocks noChangeArrowheads="1"/>
          </p:cNvSpPr>
          <p:nvPr/>
        </p:nvSpPr>
        <p:spPr bwMode="auto">
          <a:xfrm>
            <a:off x="5364163" y="4076700"/>
            <a:ext cx="37798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His family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5"/>
                                        </p:tgtEl>
                                        <p:attrNameLst>
                                          <p:attrName>style.visibility</p:attrName>
                                        </p:attrNameLst>
                                      </p:cBhvr>
                                      <p:to>
                                        <p:strVal val="visible"/>
                                      </p:to>
                                    </p:set>
                                    <p:animEffect transition="in" filter="blinds(horizontal)">
                                      <p:cBhvr>
                                        <p:cTn id="7" dur="500"/>
                                        <p:tgtEl>
                                          <p:spTgt spid="819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46"/>
                                        </p:tgtEl>
                                        <p:attrNameLst>
                                          <p:attrName>style.visibility</p:attrName>
                                        </p:attrNameLst>
                                      </p:cBhvr>
                                      <p:to>
                                        <p:strVal val="visible"/>
                                      </p:to>
                                    </p:set>
                                    <p:animEffect transition="in" filter="blinds(horizontal)">
                                      <p:cBhvr>
                                        <p:cTn id="12" dur="500"/>
                                        <p:tgtEl>
                                          <p:spTgt spid="8194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44"/>
                                        </p:tgtEl>
                                        <p:attrNameLst>
                                          <p:attrName>style.visibility</p:attrName>
                                        </p:attrNameLst>
                                      </p:cBhvr>
                                      <p:to>
                                        <p:strVal val="visible"/>
                                      </p:to>
                                    </p:set>
                                    <p:animEffect transition="in" filter="blinds(horizontal)">
                                      <p:cBhvr>
                                        <p:cTn id="17" dur="500"/>
                                        <p:tgtEl>
                                          <p:spTgt spid="8194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48"/>
                                        </p:tgtEl>
                                        <p:attrNameLst>
                                          <p:attrName>style.visibility</p:attrName>
                                        </p:attrNameLst>
                                      </p:cBhvr>
                                      <p:to>
                                        <p:strVal val="visible"/>
                                      </p:to>
                                    </p:set>
                                    <p:animEffect transition="in" filter="blinds(horizontal)">
                                      <p:cBhvr>
                                        <p:cTn id="22" dur="500"/>
                                        <p:tgtEl>
                                          <p:spTgt spid="8194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47"/>
                                        </p:tgtEl>
                                        <p:attrNameLst>
                                          <p:attrName>style.visibility</p:attrName>
                                        </p:attrNameLst>
                                      </p:cBhvr>
                                      <p:to>
                                        <p:strVal val="visible"/>
                                      </p:to>
                                    </p:set>
                                    <p:animEffect transition="in" filter="blinds(horizontal)">
                                      <p:cBhvr>
                                        <p:cTn id="27" dur="500"/>
                                        <p:tgtEl>
                                          <p:spTgt spid="81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4" grpId="0"/>
      <p:bldP spid="81945" grpId="0"/>
      <p:bldP spid="81946" grpId="0"/>
      <p:bldP spid="81947" grpId="0"/>
      <p:bldP spid="81948"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3970" name="Text Box 21"/>
          <p:cNvSpPr txBox="1">
            <a:spLocks noChangeArrowheads="1"/>
          </p:cNvSpPr>
          <p:nvPr/>
        </p:nvSpPr>
        <p:spPr bwMode="auto">
          <a:xfrm>
            <a:off x="349250" y="0"/>
            <a:ext cx="8418513" cy="58737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200" b="1" dirty="0">
                <a:latin typeface="楷体" panose="02010609060101010101" pitchFamily="49" charset="-122"/>
                <a:ea typeface="楷体" panose="02010609060101010101" pitchFamily="49" charset="-122"/>
                <a:sym typeface="宋体" panose="02010600030101010101" pitchFamily="2" charset="-122"/>
              </a:rPr>
              <a:t>思 考 探 究</a:t>
            </a:r>
          </a:p>
        </p:txBody>
      </p:sp>
      <p:sp>
        <p:nvSpPr>
          <p:cNvPr id="83971" name="矩形 2"/>
          <p:cNvSpPr>
            <a:spLocks noChangeArrowheads="1"/>
          </p:cNvSpPr>
          <p:nvPr/>
        </p:nvSpPr>
        <p:spPr bwMode="auto">
          <a:xfrm>
            <a:off x="0" y="642938"/>
            <a:ext cx="9144000"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zh-CN" sz="3200" dirty="0"/>
              <a:t>★have a great time</a:t>
            </a:r>
            <a:r>
              <a:rPr lang="zh-CN" altLang="en-US" sz="3200" dirty="0"/>
              <a:t>的意思及用法</a:t>
            </a:r>
          </a:p>
          <a:p>
            <a:pPr algn="l">
              <a:buFont typeface="Arial" panose="020B0604020202020204" pitchFamily="34" charset="0"/>
              <a:buNone/>
            </a:pPr>
            <a:r>
              <a:rPr lang="zh-CN" altLang="zh-CN" sz="3200" dirty="0"/>
              <a:t>have a great time</a:t>
            </a:r>
            <a:r>
              <a:rPr lang="zh-CN" altLang="en-US" sz="3200" dirty="0"/>
              <a:t>意为“玩得开心”，其中，</a:t>
            </a:r>
            <a:r>
              <a:rPr lang="zh-CN" altLang="zh-CN" sz="3200" dirty="0"/>
              <a:t>great </a:t>
            </a:r>
            <a:r>
              <a:rPr lang="zh-CN" altLang="en-US" sz="3200" dirty="0"/>
              <a:t>可以换成</a:t>
            </a:r>
            <a:r>
              <a:rPr lang="zh-CN" altLang="zh-CN" sz="3200" dirty="0"/>
              <a:t>good/ nice</a:t>
            </a:r>
          </a:p>
          <a:p>
            <a:pPr algn="l">
              <a:buFont typeface="Arial" panose="020B0604020202020204" pitchFamily="34" charset="0"/>
              <a:buNone/>
            </a:pPr>
            <a:r>
              <a:rPr lang="zh-CN" altLang="zh-CN" sz="3200" dirty="0"/>
              <a:t>1. </a:t>
            </a:r>
            <a:r>
              <a:rPr lang="zh-CN" altLang="en-US" sz="3200" dirty="0"/>
              <a:t>其同义短语是：</a:t>
            </a:r>
            <a:r>
              <a:rPr lang="zh-CN" altLang="zh-CN" sz="3200" dirty="0"/>
              <a:t>________________________</a:t>
            </a:r>
          </a:p>
          <a:p>
            <a:pPr algn="l">
              <a:buFont typeface="Arial" panose="020B0604020202020204" pitchFamily="34" charset="0"/>
              <a:buNone/>
            </a:pPr>
            <a:r>
              <a:rPr lang="zh-CN" altLang="zh-CN" sz="3200" dirty="0"/>
              <a:t>2. have a great time</a:t>
            </a:r>
            <a:r>
              <a:rPr lang="zh-CN" altLang="en-US" sz="3200" dirty="0"/>
              <a:t>后接动词时，应把动词变为 </a:t>
            </a:r>
            <a:r>
              <a:rPr lang="zh-CN" altLang="zh-CN" sz="3200" dirty="0"/>
              <a:t>________________</a:t>
            </a:r>
            <a:r>
              <a:rPr lang="zh-CN" altLang="en-US" sz="3200" dirty="0"/>
              <a:t>。</a:t>
            </a:r>
          </a:p>
          <a:p>
            <a:pPr algn="l">
              <a:buFont typeface="Arial" panose="020B0604020202020204" pitchFamily="34" charset="0"/>
              <a:buNone/>
            </a:pPr>
            <a:r>
              <a:rPr lang="zh-CN" altLang="en-US" sz="3200" dirty="0"/>
              <a:t>例如：</a:t>
            </a:r>
            <a:r>
              <a:rPr lang="zh-CN" altLang="zh-CN" sz="3200" dirty="0"/>
              <a:t>3. I have a great time____________________ (play) basketball.</a:t>
            </a:r>
          </a:p>
          <a:p>
            <a:pPr algn="l">
              <a:buFont typeface="Arial" panose="020B0604020202020204" pitchFamily="34" charset="0"/>
              <a:buNone/>
            </a:pPr>
            <a:r>
              <a:rPr lang="zh-CN" altLang="zh-CN" sz="3200" dirty="0"/>
              <a:t>★hard</a:t>
            </a:r>
            <a:r>
              <a:rPr lang="zh-CN" altLang="en-US" sz="3200" dirty="0"/>
              <a:t>一词多义  当副词时，意为“努力地，猛烈地”；当形容词时，意为“困难的，硬的，猛烈的”。</a:t>
            </a:r>
            <a:r>
              <a:rPr lang="zh-CN" altLang="zh-CN" sz="3200" dirty="0"/>
              <a:t>hardly </a:t>
            </a:r>
            <a:r>
              <a:rPr lang="zh-CN" altLang="en-US" sz="3200" dirty="0"/>
              <a:t>副词，意为“几乎不”。例如</a:t>
            </a:r>
            <a:r>
              <a:rPr lang="zh-CN" altLang="zh-CN" sz="3200" dirty="0"/>
              <a:t>:</a:t>
            </a:r>
          </a:p>
        </p:txBody>
      </p:sp>
      <p:sp>
        <p:nvSpPr>
          <p:cNvPr id="83972" name="TextBox 4"/>
          <p:cNvSpPr txBox="1">
            <a:spLocks noChangeArrowheads="1"/>
          </p:cNvSpPr>
          <p:nvPr/>
        </p:nvSpPr>
        <p:spPr bwMode="auto">
          <a:xfrm>
            <a:off x="3852863" y="1989138"/>
            <a:ext cx="50117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have fun/ enjoy oneself  </a:t>
            </a:r>
          </a:p>
        </p:txBody>
      </p:sp>
      <p:sp>
        <p:nvSpPr>
          <p:cNvPr id="83973" name="TextBox 4"/>
          <p:cNvSpPr txBox="1">
            <a:spLocks noChangeArrowheads="1"/>
          </p:cNvSpPr>
          <p:nvPr/>
        </p:nvSpPr>
        <p:spPr bwMode="auto">
          <a:xfrm>
            <a:off x="180975" y="2997200"/>
            <a:ext cx="50577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rPr>
              <a:t>动词</a:t>
            </a:r>
            <a:r>
              <a:rPr lang="en-US" altLang="zh-CN" sz="3200" b="1">
                <a:solidFill>
                  <a:srgbClr val="FF0000"/>
                </a:solidFill>
              </a:rPr>
              <a:t>-ing</a:t>
            </a:r>
            <a:r>
              <a:rPr lang="zh-CN" altLang="en-US" sz="3200" b="1">
                <a:solidFill>
                  <a:srgbClr val="FF0000"/>
                </a:solidFill>
              </a:rPr>
              <a:t>形式（即动名词）</a:t>
            </a:r>
          </a:p>
        </p:txBody>
      </p:sp>
      <p:sp>
        <p:nvSpPr>
          <p:cNvPr id="83974" name="TextBox 4"/>
          <p:cNvSpPr txBox="1">
            <a:spLocks noChangeArrowheads="1"/>
          </p:cNvSpPr>
          <p:nvPr/>
        </p:nvSpPr>
        <p:spPr bwMode="auto">
          <a:xfrm>
            <a:off x="2124075" y="3933825"/>
            <a:ext cx="3768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playing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blinds(horizontal)">
                                      <p:cBhvr>
                                        <p:cTn id="7" dur="500"/>
                                        <p:tgtEl>
                                          <p:spTgt spid="8397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73"/>
                                        </p:tgtEl>
                                        <p:attrNameLst>
                                          <p:attrName>style.visibility</p:attrName>
                                        </p:attrNameLst>
                                      </p:cBhvr>
                                      <p:to>
                                        <p:strVal val="visible"/>
                                      </p:to>
                                    </p:set>
                                    <p:animEffect transition="in" filter="blinds(horizontal)">
                                      <p:cBhvr>
                                        <p:cTn id="12" dur="500"/>
                                        <p:tgtEl>
                                          <p:spTgt spid="8397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974"/>
                                        </p:tgtEl>
                                        <p:attrNameLst>
                                          <p:attrName>style.visibility</p:attrName>
                                        </p:attrNameLst>
                                      </p:cBhvr>
                                      <p:to>
                                        <p:strVal val="visible"/>
                                      </p:to>
                                    </p:set>
                                    <p:animEffect transition="in" filter="blinds(horizontal)">
                                      <p:cBhvr>
                                        <p:cTn id="17" dur="500"/>
                                        <p:tgtEl>
                                          <p:spTgt spid="83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P spid="83973" grpId="0"/>
      <p:bldP spid="8397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6018" name="矩形 1"/>
          <p:cNvSpPr>
            <a:spLocks noChangeArrowheads="1"/>
          </p:cNvSpPr>
          <p:nvPr/>
        </p:nvSpPr>
        <p:spPr bwMode="auto">
          <a:xfrm>
            <a:off x="0" y="50165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zh-CN" sz="3200" dirty="0">
                <a:sym typeface="Arial" panose="020B0604020202020204" pitchFamily="34" charset="0"/>
              </a:rPr>
              <a:t>4. He studies very ________________ (</a:t>
            </a:r>
            <a:r>
              <a:rPr lang="zh-CN" altLang="en-US" sz="3200" dirty="0">
                <a:sym typeface="Arial" panose="020B0604020202020204" pitchFamily="34" charset="0"/>
              </a:rPr>
              <a:t>努力</a:t>
            </a:r>
            <a:r>
              <a:rPr lang="zh-CN" altLang="zh-CN" sz="3200" dirty="0">
                <a:sym typeface="Arial" panose="020B0604020202020204" pitchFamily="34" charset="0"/>
              </a:rPr>
              <a:t>).       5. It</a:t>
            </a:r>
            <a:r>
              <a:rPr lang="zh-CN" altLang="zh-CN" sz="3200" dirty="0">
                <a:latin typeface="Calibri" panose="020F0502020204030204" pitchFamily="34" charset="0"/>
                <a:sym typeface="Arial" panose="020B0604020202020204" pitchFamily="34" charset="0"/>
              </a:rPr>
              <a:t>’</a:t>
            </a:r>
            <a:r>
              <a:rPr lang="zh-CN" altLang="zh-CN" sz="3200" dirty="0">
                <a:sym typeface="Arial" panose="020B0604020202020204" pitchFamily="34" charset="0"/>
              </a:rPr>
              <a:t>s raining very ________________ (</a:t>
            </a:r>
            <a:r>
              <a:rPr lang="zh-CN" altLang="en-US" sz="3200" dirty="0">
                <a:sym typeface="Arial" panose="020B0604020202020204" pitchFamily="34" charset="0"/>
              </a:rPr>
              <a:t>猛烈</a:t>
            </a:r>
            <a:r>
              <a:rPr lang="zh-CN" altLang="zh-CN" sz="3200" dirty="0">
                <a:sym typeface="Arial" panose="020B0604020202020204" pitchFamily="34" charset="0"/>
              </a:rPr>
              <a:t>). </a:t>
            </a:r>
          </a:p>
          <a:p>
            <a:pPr algn="l">
              <a:buFont typeface="Arial" panose="020B0604020202020204" pitchFamily="34" charset="0"/>
              <a:buNone/>
            </a:pPr>
            <a:r>
              <a:rPr lang="zh-CN" altLang="zh-CN" sz="3200" dirty="0">
                <a:sym typeface="Arial" panose="020B0604020202020204" pitchFamily="34" charset="0"/>
              </a:rPr>
              <a:t>6. I think math is very ________________ (</a:t>
            </a:r>
            <a:r>
              <a:rPr lang="zh-CN" altLang="en-US" sz="3200" dirty="0">
                <a:sym typeface="Arial" panose="020B0604020202020204" pitchFamily="34" charset="0"/>
              </a:rPr>
              <a:t>困难</a:t>
            </a:r>
            <a:r>
              <a:rPr lang="zh-CN" altLang="zh-CN" sz="3200" dirty="0">
                <a:sym typeface="Arial" panose="020B0604020202020204" pitchFamily="34" charset="0"/>
              </a:rPr>
              <a:t>).    7. He _________________ (</a:t>
            </a:r>
            <a:r>
              <a:rPr lang="zh-CN" altLang="en-US" sz="3200" dirty="0">
                <a:sym typeface="Arial" panose="020B0604020202020204" pitchFamily="34" charset="0"/>
              </a:rPr>
              <a:t>几乎不</a:t>
            </a:r>
            <a:r>
              <a:rPr lang="zh-CN" altLang="zh-CN" sz="3200" dirty="0">
                <a:sym typeface="Arial" panose="020B0604020202020204" pitchFamily="34" charset="0"/>
              </a:rPr>
              <a:t>) eats meat.</a:t>
            </a:r>
          </a:p>
          <a:p>
            <a:pPr algn="l">
              <a:buFont typeface="Arial" panose="020B0604020202020204" pitchFamily="34" charset="0"/>
              <a:buNone/>
            </a:pPr>
            <a:r>
              <a:rPr lang="zh-CN" altLang="zh-CN" sz="3200" dirty="0">
                <a:sym typeface="Arial" panose="020B0604020202020204" pitchFamily="34" charset="0"/>
              </a:rPr>
              <a:t>★</a:t>
            </a:r>
            <a:r>
              <a:rPr lang="zh-CN" altLang="en-US" sz="3200" dirty="0">
                <a:sym typeface="Arial" panose="020B0604020202020204" pitchFamily="34" charset="0"/>
              </a:rPr>
              <a:t>反意疑问句的含义及用法</a:t>
            </a:r>
          </a:p>
          <a:p>
            <a:pPr algn="l">
              <a:buFont typeface="Arial" panose="020B0604020202020204" pitchFamily="34" charset="0"/>
              <a:buNone/>
            </a:pPr>
            <a:r>
              <a:rPr lang="zh-CN" altLang="zh-CN" sz="3200" dirty="0">
                <a:sym typeface="Arial" panose="020B0604020202020204" pitchFamily="34" charset="0"/>
              </a:rPr>
              <a:t>It</a:t>
            </a:r>
            <a:r>
              <a:rPr lang="zh-CN" altLang="zh-CN" sz="3200" dirty="0">
                <a:latin typeface="Calibri" panose="020F0502020204030204" pitchFamily="34" charset="0"/>
                <a:sym typeface="Arial" panose="020B0604020202020204" pitchFamily="34" charset="0"/>
              </a:rPr>
              <a:t>’</a:t>
            </a:r>
            <a:r>
              <a:rPr lang="zh-CN" altLang="zh-CN" sz="3200" dirty="0">
                <a:sym typeface="Arial" panose="020B0604020202020204" pitchFamily="34" charset="0"/>
              </a:rPr>
              <a:t>s hot in your country now, isn</a:t>
            </a:r>
            <a:r>
              <a:rPr lang="zh-CN" altLang="zh-CN" sz="3200" dirty="0">
                <a:latin typeface="Calibri" panose="020F0502020204030204" pitchFamily="34" charset="0"/>
                <a:sym typeface="Arial" panose="020B0604020202020204" pitchFamily="34" charset="0"/>
              </a:rPr>
              <a:t>’</a:t>
            </a:r>
            <a:r>
              <a:rPr lang="zh-CN" altLang="zh-CN" sz="3200" dirty="0">
                <a:sym typeface="Arial" panose="020B0604020202020204" pitchFamily="34" charset="0"/>
              </a:rPr>
              <a:t>t it? </a:t>
            </a:r>
            <a:r>
              <a:rPr lang="zh-CN" altLang="en-US" sz="3200" dirty="0">
                <a:sym typeface="Arial" panose="020B0604020202020204" pitchFamily="34" charset="0"/>
              </a:rPr>
              <a:t>本句为反意疑问句，它由一个陈述句和一个简略的一般问句构成，两个句子用逗号隔开；它遵循</a:t>
            </a:r>
            <a:r>
              <a:rPr lang="zh-CN" altLang="en-US" sz="3200" dirty="0">
                <a:latin typeface="Calibri" panose="020F0502020204030204" pitchFamily="34" charset="0"/>
                <a:sym typeface="Arial" panose="020B0604020202020204" pitchFamily="34" charset="0"/>
              </a:rPr>
              <a:t>“</a:t>
            </a:r>
            <a:r>
              <a:rPr lang="zh-CN" altLang="en-US" sz="3200" dirty="0">
                <a:sym typeface="Arial" panose="020B0604020202020204" pitchFamily="34" charset="0"/>
              </a:rPr>
              <a:t>前句肯定，后句否定；前句否定</a:t>
            </a:r>
            <a:r>
              <a:rPr lang="zh-CN" altLang="zh-CN" sz="3200" dirty="0">
                <a:sym typeface="Arial" panose="020B0604020202020204" pitchFamily="34" charset="0"/>
              </a:rPr>
              <a:t>, </a:t>
            </a:r>
            <a:r>
              <a:rPr lang="zh-CN" altLang="en-US" sz="3200" dirty="0">
                <a:sym typeface="Arial" panose="020B0604020202020204" pitchFamily="34" charset="0"/>
              </a:rPr>
              <a:t>后句肯定</a:t>
            </a:r>
            <a:r>
              <a:rPr lang="zh-CN" altLang="en-US" sz="3200" dirty="0">
                <a:latin typeface="Calibri" panose="020F0502020204030204" pitchFamily="34" charset="0"/>
                <a:sym typeface="Arial" panose="020B0604020202020204" pitchFamily="34" charset="0"/>
              </a:rPr>
              <a:t>”</a:t>
            </a:r>
            <a:r>
              <a:rPr lang="zh-CN" altLang="en-US" sz="3200" dirty="0">
                <a:sym typeface="Arial" panose="020B0604020202020204" pitchFamily="34" charset="0"/>
              </a:rPr>
              <a:t>的原则。两部分的时态要保持一致。如果前半句有</a:t>
            </a:r>
            <a:r>
              <a:rPr lang="zh-CN" altLang="zh-CN" sz="3200" dirty="0">
                <a:sym typeface="Arial" panose="020B0604020202020204" pitchFamily="34" charset="0"/>
              </a:rPr>
              <a:t>never, hardly (</a:t>
            </a:r>
            <a:r>
              <a:rPr lang="zh-CN" altLang="en-US" sz="3200" dirty="0">
                <a:sym typeface="Arial" panose="020B0604020202020204" pitchFamily="34" charset="0"/>
              </a:rPr>
              <a:t>几乎不</a:t>
            </a:r>
            <a:r>
              <a:rPr lang="zh-CN" altLang="zh-CN" sz="3200" dirty="0">
                <a:sym typeface="Arial" panose="020B0604020202020204" pitchFamily="34" charset="0"/>
              </a:rPr>
              <a:t>), nobody (</a:t>
            </a:r>
            <a:r>
              <a:rPr lang="zh-CN" altLang="en-US" sz="3200" dirty="0">
                <a:sym typeface="Arial" panose="020B0604020202020204" pitchFamily="34" charset="0"/>
              </a:rPr>
              <a:t>没有人</a:t>
            </a:r>
            <a:r>
              <a:rPr lang="zh-CN" altLang="zh-CN" sz="3200" dirty="0">
                <a:sym typeface="Arial" panose="020B0604020202020204" pitchFamily="34" charset="0"/>
              </a:rPr>
              <a:t>), nothing (</a:t>
            </a:r>
            <a:r>
              <a:rPr lang="zh-CN" altLang="en-US" sz="3200" dirty="0">
                <a:sym typeface="Arial" panose="020B0604020202020204" pitchFamily="34" charset="0"/>
              </a:rPr>
              <a:t>没有什么</a:t>
            </a:r>
            <a:r>
              <a:rPr lang="zh-CN" altLang="zh-CN" sz="3200" dirty="0">
                <a:sym typeface="Arial" panose="020B0604020202020204" pitchFamily="34" charset="0"/>
              </a:rPr>
              <a:t>)</a:t>
            </a:r>
            <a:r>
              <a:rPr lang="zh-CN" altLang="en-US" sz="3200" dirty="0">
                <a:sym typeface="Arial" panose="020B0604020202020204" pitchFamily="34" charset="0"/>
              </a:rPr>
              <a:t>等，后半句要用肯定。</a:t>
            </a:r>
          </a:p>
        </p:txBody>
      </p:sp>
      <p:sp>
        <p:nvSpPr>
          <p:cNvPr id="86019" name="TextBox 2"/>
          <p:cNvSpPr txBox="1">
            <a:spLocks noChangeArrowheads="1"/>
          </p:cNvSpPr>
          <p:nvPr/>
        </p:nvSpPr>
        <p:spPr bwMode="auto">
          <a:xfrm>
            <a:off x="4568825" y="404813"/>
            <a:ext cx="23018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hard</a:t>
            </a:r>
          </a:p>
        </p:txBody>
      </p:sp>
      <p:sp>
        <p:nvSpPr>
          <p:cNvPr id="86020" name="TextBox 2"/>
          <p:cNvSpPr txBox="1">
            <a:spLocks noChangeArrowheads="1"/>
          </p:cNvSpPr>
          <p:nvPr/>
        </p:nvSpPr>
        <p:spPr bwMode="auto">
          <a:xfrm>
            <a:off x="4427538" y="981075"/>
            <a:ext cx="23018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hard</a:t>
            </a:r>
          </a:p>
        </p:txBody>
      </p:sp>
      <p:sp>
        <p:nvSpPr>
          <p:cNvPr id="86021" name="TextBox 2"/>
          <p:cNvSpPr txBox="1">
            <a:spLocks noChangeArrowheads="1"/>
          </p:cNvSpPr>
          <p:nvPr/>
        </p:nvSpPr>
        <p:spPr bwMode="auto">
          <a:xfrm>
            <a:off x="4859338" y="1412875"/>
            <a:ext cx="23018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hard</a:t>
            </a:r>
          </a:p>
        </p:txBody>
      </p:sp>
      <p:sp>
        <p:nvSpPr>
          <p:cNvPr id="86022" name="TextBox 2"/>
          <p:cNvSpPr txBox="1">
            <a:spLocks noChangeArrowheads="1"/>
          </p:cNvSpPr>
          <p:nvPr/>
        </p:nvSpPr>
        <p:spPr bwMode="auto">
          <a:xfrm>
            <a:off x="1763713" y="1916113"/>
            <a:ext cx="23002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hardly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19"/>
                                        </p:tgtEl>
                                        <p:attrNameLst>
                                          <p:attrName>style.visibility</p:attrName>
                                        </p:attrNameLst>
                                      </p:cBhvr>
                                      <p:to>
                                        <p:strVal val="visible"/>
                                      </p:to>
                                    </p:set>
                                    <p:animEffect transition="in" filter="blinds(horizontal)">
                                      <p:cBhvr>
                                        <p:cTn id="7" dur="500"/>
                                        <p:tgtEl>
                                          <p:spTgt spid="860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0"/>
                                        </p:tgtEl>
                                        <p:attrNameLst>
                                          <p:attrName>style.visibility</p:attrName>
                                        </p:attrNameLst>
                                      </p:cBhvr>
                                      <p:to>
                                        <p:strVal val="visible"/>
                                      </p:to>
                                    </p:set>
                                    <p:animEffect transition="in" filter="blinds(horizontal)">
                                      <p:cBhvr>
                                        <p:cTn id="12" dur="500"/>
                                        <p:tgtEl>
                                          <p:spTgt spid="860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21"/>
                                        </p:tgtEl>
                                        <p:attrNameLst>
                                          <p:attrName>style.visibility</p:attrName>
                                        </p:attrNameLst>
                                      </p:cBhvr>
                                      <p:to>
                                        <p:strVal val="visible"/>
                                      </p:to>
                                    </p:set>
                                    <p:animEffect transition="in" filter="blinds(horizontal)">
                                      <p:cBhvr>
                                        <p:cTn id="17" dur="500"/>
                                        <p:tgtEl>
                                          <p:spTgt spid="860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022"/>
                                        </p:tgtEl>
                                        <p:attrNameLst>
                                          <p:attrName>style.visibility</p:attrName>
                                        </p:attrNameLst>
                                      </p:cBhvr>
                                      <p:to>
                                        <p:strVal val="visible"/>
                                      </p:to>
                                    </p:set>
                                    <p:animEffect transition="in" filter="blinds(horizontal)">
                                      <p:cBhvr>
                                        <p:cTn id="22" dur="500"/>
                                        <p:tgtEl>
                                          <p:spTgt spid="86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p:bldP spid="86020" grpId="0"/>
      <p:bldP spid="86021" grpId="0"/>
      <p:bldP spid="8602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7042" name="矩形 1"/>
          <p:cNvSpPr>
            <a:spLocks noChangeArrowheads="1"/>
          </p:cNvSpPr>
          <p:nvPr/>
        </p:nvSpPr>
        <p:spPr bwMode="auto">
          <a:xfrm>
            <a:off x="0" y="430213"/>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8. </a:t>
            </a:r>
            <a:r>
              <a:rPr lang="zh-CN" altLang="en-US" sz="3200">
                <a:sym typeface="Arial" panose="020B0604020202020204" pitchFamily="34" charset="0"/>
              </a:rPr>
              <a:t>他喜欢音乐，对吗？         </a:t>
            </a:r>
          </a:p>
          <a:p>
            <a:pPr algn="l">
              <a:buFont typeface="Arial" panose="020B0604020202020204" pitchFamily="34" charset="0"/>
              <a:buNone/>
            </a:pPr>
            <a:r>
              <a:rPr lang="en-US" altLang="zh-CN" sz="3200">
                <a:sym typeface="Arial" panose="020B0604020202020204" pitchFamily="34" charset="0"/>
              </a:rPr>
              <a:t>He likes music, ____________________?</a:t>
            </a:r>
          </a:p>
          <a:p>
            <a:pPr algn="l">
              <a:buFont typeface="Arial" panose="020B0604020202020204" pitchFamily="34" charset="0"/>
              <a:buNone/>
            </a:pPr>
            <a:r>
              <a:rPr lang="en-US" altLang="zh-CN" sz="3200">
                <a:sym typeface="Arial" panose="020B0604020202020204" pitchFamily="34" charset="0"/>
              </a:rPr>
              <a:t>9. </a:t>
            </a:r>
            <a:r>
              <a:rPr lang="zh-CN" altLang="en-US" sz="3200">
                <a:sym typeface="Arial" panose="020B0604020202020204" pitchFamily="34" charset="0"/>
              </a:rPr>
              <a:t>她不是老师，对吗？         </a:t>
            </a:r>
          </a:p>
          <a:p>
            <a:pPr algn="l">
              <a:buFont typeface="Arial" panose="020B0604020202020204" pitchFamily="34" charset="0"/>
              <a:buNone/>
            </a:pPr>
            <a:r>
              <a:rPr lang="en-US" altLang="zh-CN" sz="3200">
                <a:sym typeface="Arial" panose="020B0604020202020204" pitchFamily="34" charset="0"/>
              </a:rPr>
              <a:t>She isn</a:t>
            </a:r>
            <a:r>
              <a:rPr lang="en-US" altLang="zh-CN" sz="3200">
                <a:latin typeface="Calibri" panose="020F0502020204030204" pitchFamily="34" charset="0"/>
                <a:sym typeface="Arial" panose="020B0604020202020204" pitchFamily="34" charset="0"/>
              </a:rPr>
              <a:t>’</a:t>
            </a:r>
            <a:r>
              <a:rPr lang="en-US" altLang="zh-CN" sz="3200">
                <a:sym typeface="Arial" panose="020B0604020202020204" pitchFamily="34" charset="0"/>
              </a:rPr>
              <a:t>t a teacher, ____________________?</a:t>
            </a:r>
          </a:p>
          <a:p>
            <a:pPr algn="l">
              <a:buFont typeface="Arial" panose="020B0604020202020204" pitchFamily="34" charset="0"/>
              <a:buNone/>
            </a:pPr>
            <a:r>
              <a:rPr lang="en-US" altLang="zh-CN" sz="3200">
                <a:sym typeface="Arial" panose="020B0604020202020204" pitchFamily="34" charset="0"/>
              </a:rPr>
              <a:t>10.</a:t>
            </a:r>
            <a:r>
              <a:rPr lang="zh-CN" altLang="en-US" sz="3200">
                <a:sym typeface="Arial" panose="020B0604020202020204" pitchFamily="34" charset="0"/>
              </a:rPr>
              <a:t>他们上学从来不迟到，对吗？ </a:t>
            </a:r>
          </a:p>
          <a:p>
            <a:pPr algn="l">
              <a:buFont typeface="Arial" panose="020B0604020202020204" pitchFamily="34" charset="0"/>
              <a:buNone/>
            </a:pPr>
            <a:r>
              <a:rPr lang="en-US" altLang="zh-CN" sz="3200">
                <a:sym typeface="Arial" panose="020B0604020202020204" pitchFamily="34" charset="0"/>
              </a:rPr>
              <a:t>They are never late for school, ______________?</a:t>
            </a:r>
          </a:p>
          <a:p>
            <a:pPr algn="l">
              <a:buFont typeface="Arial" panose="020B0604020202020204" pitchFamily="34" charset="0"/>
              <a:buNone/>
            </a:pPr>
            <a:r>
              <a:rPr lang="en-US" altLang="zh-CN" sz="3200">
                <a:sym typeface="Arial" panose="020B0604020202020204" pitchFamily="34" charset="0"/>
              </a:rPr>
              <a:t>★ Russian </a:t>
            </a:r>
            <a:r>
              <a:rPr lang="zh-CN" altLang="en-US" sz="3200">
                <a:sym typeface="Arial" panose="020B0604020202020204" pitchFamily="34" charset="0"/>
              </a:rPr>
              <a:t>一词多义</a:t>
            </a:r>
          </a:p>
          <a:p>
            <a:pPr algn="l">
              <a:buFont typeface="Arial" panose="020B0604020202020204" pitchFamily="34" charset="0"/>
              <a:buNone/>
            </a:pPr>
            <a:r>
              <a:rPr lang="zh-CN" altLang="en-US" sz="3200">
                <a:sym typeface="Arial" panose="020B0604020202020204" pitchFamily="34" charset="0"/>
              </a:rPr>
              <a:t>它当作形容词时，意为</a:t>
            </a:r>
            <a:r>
              <a:rPr lang="zh-CN" altLang="en-US" sz="3200">
                <a:latin typeface="Calibri" panose="020F0502020204030204" pitchFamily="34" charset="0"/>
                <a:sym typeface="Arial" panose="020B0604020202020204" pitchFamily="34" charset="0"/>
              </a:rPr>
              <a:t>“</a:t>
            </a:r>
            <a:r>
              <a:rPr lang="zh-CN" altLang="en-US" sz="3200">
                <a:sym typeface="Arial" panose="020B0604020202020204" pitchFamily="34" charset="0"/>
              </a:rPr>
              <a:t>俄罗斯（人）的</a:t>
            </a:r>
            <a:r>
              <a:rPr lang="zh-CN" altLang="en-US" sz="3200">
                <a:latin typeface="Calibri" panose="020F0502020204030204" pitchFamily="34" charset="0"/>
                <a:sym typeface="Arial" panose="020B0604020202020204" pitchFamily="34" charset="0"/>
              </a:rPr>
              <a:t>”</a:t>
            </a:r>
            <a:r>
              <a:rPr lang="zh-CN" altLang="en-US" sz="3200">
                <a:sym typeface="Arial" panose="020B0604020202020204" pitchFamily="34" charset="0"/>
              </a:rPr>
              <a:t>；它当名词时，有两个意思：指</a:t>
            </a:r>
            <a:r>
              <a:rPr lang="zh-CN" altLang="en-US" sz="3200">
                <a:latin typeface="Calibri" panose="020F0502020204030204" pitchFamily="34" charset="0"/>
                <a:sym typeface="Arial" panose="020B0604020202020204" pitchFamily="34" charset="0"/>
              </a:rPr>
              <a:t>“</a:t>
            </a:r>
            <a:r>
              <a:rPr lang="zh-CN" altLang="en-US" sz="3200">
                <a:sym typeface="Arial" panose="020B0604020202020204" pitchFamily="34" charset="0"/>
              </a:rPr>
              <a:t>俄罗斯人</a:t>
            </a:r>
            <a:r>
              <a:rPr lang="zh-CN" altLang="en-US" sz="3200">
                <a:latin typeface="Calibri" panose="020F0502020204030204" pitchFamily="34" charset="0"/>
                <a:sym typeface="Arial" panose="020B0604020202020204" pitchFamily="34" charset="0"/>
              </a:rPr>
              <a:t>”</a:t>
            </a:r>
            <a:r>
              <a:rPr lang="zh-CN" altLang="en-US" sz="3200">
                <a:sym typeface="Arial" panose="020B0604020202020204" pitchFamily="34" charset="0"/>
              </a:rPr>
              <a:t>时，是可数名词，复数是</a:t>
            </a:r>
            <a:r>
              <a:rPr lang="en-US" altLang="zh-CN" sz="3200">
                <a:sym typeface="Arial" panose="020B0604020202020204" pitchFamily="34" charset="0"/>
              </a:rPr>
              <a:t>11. ________________; </a:t>
            </a:r>
            <a:r>
              <a:rPr lang="zh-CN" altLang="en-US" sz="3200">
                <a:sym typeface="Arial" panose="020B0604020202020204" pitchFamily="34" charset="0"/>
              </a:rPr>
              <a:t>指</a:t>
            </a:r>
            <a:r>
              <a:rPr lang="zh-CN" altLang="en-US" sz="3200">
                <a:latin typeface="Calibri" panose="020F0502020204030204" pitchFamily="34" charset="0"/>
                <a:sym typeface="Arial" panose="020B0604020202020204" pitchFamily="34" charset="0"/>
              </a:rPr>
              <a:t>“</a:t>
            </a:r>
            <a:r>
              <a:rPr lang="zh-CN" altLang="en-US" sz="3200">
                <a:sym typeface="Arial" panose="020B0604020202020204" pitchFamily="34" charset="0"/>
              </a:rPr>
              <a:t>俄语</a:t>
            </a:r>
            <a:r>
              <a:rPr lang="zh-CN" altLang="en-US" sz="3200">
                <a:latin typeface="Calibri" panose="020F0502020204030204" pitchFamily="34" charset="0"/>
                <a:sym typeface="Arial" panose="020B0604020202020204" pitchFamily="34" charset="0"/>
              </a:rPr>
              <a:t>”</a:t>
            </a:r>
            <a:r>
              <a:rPr lang="zh-CN" altLang="en-US" sz="3200">
                <a:sym typeface="Arial" panose="020B0604020202020204" pitchFamily="34" charset="0"/>
              </a:rPr>
              <a:t>时，是不可数名词，没有复数形式。指国家</a:t>
            </a:r>
            <a:r>
              <a:rPr lang="zh-CN" altLang="en-US" sz="3200">
                <a:latin typeface="Calibri" panose="020F0502020204030204" pitchFamily="34" charset="0"/>
                <a:sym typeface="Arial" panose="020B0604020202020204" pitchFamily="34" charset="0"/>
              </a:rPr>
              <a:t>“</a:t>
            </a:r>
            <a:r>
              <a:rPr lang="zh-CN" altLang="en-US" sz="3200">
                <a:sym typeface="Arial" panose="020B0604020202020204" pitchFamily="34" charset="0"/>
              </a:rPr>
              <a:t>俄罗斯</a:t>
            </a:r>
            <a:r>
              <a:rPr lang="zh-CN" altLang="en-US" sz="3200">
                <a:latin typeface="Calibri" panose="020F0502020204030204" pitchFamily="34" charset="0"/>
                <a:sym typeface="Arial" panose="020B0604020202020204" pitchFamily="34" charset="0"/>
              </a:rPr>
              <a:t>”</a:t>
            </a:r>
            <a:r>
              <a:rPr lang="zh-CN" altLang="en-US" sz="3200">
                <a:sym typeface="Arial" panose="020B0604020202020204" pitchFamily="34" charset="0"/>
              </a:rPr>
              <a:t>时，要把</a:t>
            </a:r>
            <a:r>
              <a:rPr lang="en-US" altLang="zh-CN" sz="3200">
                <a:sym typeface="Arial" panose="020B0604020202020204" pitchFamily="34" charset="0"/>
              </a:rPr>
              <a:t>Russian </a:t>
            </a:r>
            <a:r>
              <a:rPr lang="zh-CN" altLang="en-US" sz="3200">
                <a:sym typeface="Arial" panose="020B0604020202020204" pitchFamily="34" charset="0"/>
              </a:rPr>
              <a:t>变为</a:t>
            </a:r>
            <a:r>
              <a:rPr lang="en-US" altLang="zh-CN" sz="3200">
                <a:sym typeface="Arial" panose="020B0604020202020204" pitchFamily="34" charset="0"/>
              </a:rPr>
              <a:t>12. __________________</a:t>
            </a:r>
            <a:r>
              <a:rPr lang="zh-CN" altLang="en-US" sz="3200">
                <a:sym typeface="Arial" panose="020B0604020202020204" pitchFamily="34" charset="0"/>
              </a:rPr>
              <a:t>。</a:t>
            </a:r>
          </a:p>
        </p:txBody>
      </p:sp>
      <p:sp>
        <p:nvSpPr>
          <p:cNvPr id="87043" name="TextBox 2"/>
          <p:cNvSpPr txBox="1">
            <a:spLocks noChangeArrowheads="1"/>
          </p:cNvSpPr>
          <p:nvPr/>
        </p:nvSpPr>
        <p:spPr bwMode="auto">
          <a:xfrm>
            <a:off x="3779838" y="763588"/>
            <a:ext cx="2279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doesn</a:t>
            </a:r>
            <a:r>
              <a:rPr lang="en-US" altLang="zh-CN" sz="3200" b="1">
                <a:solidFill>
                  <a:srgbClr val="FF0000"/>
                </a:solidFill>
                <a:latin typeface="Calibri" panose="020F0502020204030204" pitchFamily="34" charset="0"/>
              </a:rPr>
              <a:t>’</a:t>
            </a:r>
            <a:r>
              <a:rPr lang="en-US" altLang="zh-CN" sz="3200" b="1">
                <a:solidFill>
                  <a:srgbClr val="FF0000"/>
                </a:solidFill>
              </a:rPr>
              <a:t>t he  </a:t>
            </a:r>
          </a:p>
        </p:txBody>
      </p:sp>
      <p:sp>
        <p:nvSpPr>
          <p:cNvPr id="87044" name="TextBox 2"/>
          <p:cNvSpPr txBox="1">
            <a:spLocks noChangeArrowheads="1"/>
          </p:cNvSpPr>
          <p:nvPr/>
        </p:nvSpPr>
        <p:spPr bwMode="auto">
          <a:xfrm>
            <a:off x="4140200" y="1773238"/>
            <a:ext cx="27082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is she</a:t>
            </a:r>
          </a:p>
        </p:txBody>
      </p:sp>
      <p:sp>
        <p:nvSpPr>
          <p:cNvPr id="87045" name="TextBox 2"/>
          <p:cNvSpPr txBox="1">
            <a:spLocks noChangeArrowheads="1"/>
          </p:cNvSpPr>
          <p:nvPr/>
        </p:nvSpPr>
        <p:spPr bwMode="auto">
          <a:xfrm>
            <a:off x="5651500" y="2779713"/>
            <a:ext cx="33051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are they</a:t>
            </a:r>
          </a:p>
        </p:txBody>
      </p:sp>
      <p:sp>
        <p:nvSpPr>
          <p:cNvPr id="87046" name="TextBox 2"/>
          <p:cNvSpPr txBox="1">
            <a:spLocks noChangeArrowheads="1"/>
          </p:cNvSpPr>
          <p:nvPr/>
        </p:nvSpPr>
        <p:spPr bwMode="auto">
          <a:xfrm>
            <a:off x="2051050" y="4797425"/>
            <a:ext cx="43402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Russians </a:t>
            </a:r>
          </a:p>
        </p:txBody>
      </p:sp>
      <p:sp>
        <p:nvSpPr>
          <p:cNvPr id="87047" name="TextBox 2"/>
          <p:cNvSpPr txBox="1">
            <a:spLocks noChangeArrowheads="1"/>
          </p:cNvSpPr>
          <p:nvPr/>
        </p:nvSpPr>
        <p:spPr bwMode="auto">
          <a:xfrm>
            <a:off x="3563938" y="5661025"/>
            <a:ext cx="43402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Russia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blinds(horizontal)">
                                      <p:cBhvr>
                                        <p:cTn id="7" dur="500"/>
                                        <p:tgtEl>
                                          <p:spTgt spid="870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7044"/>
                                        </p:tgtEl>
                                        <p:attrNameLst>
                                          <p:attrName>style.visibility</p:attrName>
                                        </p:attrNameLst>
                                      </p:cBhvr>
                                      <p:to>
                                        <p:strVal val="visible"/>
                                      </p:to>
                                    </p:set>
                                    <p:animEffect transition="in" filter="blinds(horizontal)">
                                      <p:cBhvr>
                                        <p:cTn id="12" dur="500"/>
                                        <p:tgtEl>
                                          <p:spTgt spid="870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7045"/>
                                        </p:tgtEl>
                                        <p:attrNameLst>
                                          <p:attrName>style.visibility</p:attrName>
                                        </p:attrNameLst>
                                      </p:cBhvr>
                                      <p:to>
                                        <p:strVal val="visible"/>
                                      </p:to>
                                    </p:set>
                                    <p:animEffect transition="in" filter="blinds(horizontal)">
                                      <p:cBhvr>
                                        <p:cTn id="17" dur="500"/>
                                        <p:tgtEl>
                                          <p:spTgt spid="8704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7046"/>
                                        </p:tgtEl>
                                        <p:attrNameLst>
                                          <p:attrName>style.visibility</p:attrName>
                                        </p:attrNameLst>
                                      </p:cBhvr>
                                      <p:to>
                                        <p:strVal val="visible"/>
                                      </p:to>
                                    </p:set>
                                    <p:animEffect transition="in" filter="blinds(horizontal)">
                                      <p:cBhvr>
                                        <p:cTn id="22" dur="500"/>
                                        <p:tgtEl>
                                          <p:spTgt spid="8704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7047"/>
                                        </p:tgtEl>
                                        <p:attrNameLst>
                                          <p:attrName>style.visibility</p:attrName>
                                        </p:attrNameLst>
                                      </p:cBhvr>
                                      <p:to>
                                        <p:strVal val="visible"/>
                                      </p:to>
                                    </p:set>
                                    <p:animEffect transition="in" filter="blinds(horizontal)">
                                      <p:cBhvr>
                                        <p:cTn id="27" dur="500"/>
                                        <p:tgtEl>
                                          <p:spTgt spid="87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p:bldP spid="87044" grpId="0"/>
      <p:bldP spid="87045" grpId="0"/>
      <p:bldP spid="87046" grpId="0"/>
      <p:bldP spid="87047" grpId="0"/>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1252</Words>
  <Application>Microsoft Office PowerPoint</Application>
  <PresentationFormat>全屏显示(4:3)</PresentationFormat>
  <Paragraphs>202</Paragraphs>
  <Slides>16</Slides>
  <Notes>8</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楷体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2023-01-17T00:38:32Z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4EF5D8DD1CA54EFEB76F1F1976B6AB1C</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